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684" r:id="rId4"/>
    <p:sldMasterId id="2147483696" r:id="rId5"/>
  </p:sldMasterIdLst>
  <p:notesMasterIdLst>
    <p:notesMasterId r:id="rId45"/>
  </p:notesMasterIdLst>
  <p:sldIdLst>
    <p:sldId id="333" r:id="rId6"/>
    <p:sldId id="322" r:id="rId7"/>
    <p:sldId id="323" r:id="rId8"/>
    <p:sldId id="297" r:id="rId9"/>
    <p:sldId id="257" r:id="rId10"/>
    <p:sldId id="258" r:id="rId11"/>
    <p:sldId id="264" r:id="rId12"/>
    <p:sldId id="265" r:id="rId13"/>
    <p:sldId id="267" r:id="rId14"/>
    <p:sldId id="268" r:id="rId15"/>
    <p:sldId id="289" r:id="rId16"/>
    <p:sldId id="269" r:id="rId17"/>
    <p:sldId id="270" r:id="rId18"/>
    <p:sldId id="271" r:id="rId19"/>
    <p:sldId id="272" r:id="rId20"/>
    <p:sldId id="273" r:id="rId21"/>
    <p:sldId id="274" r:id="rId22"/>
    <p:sldId id="330" r:id="rId23"/>
    <p:sldId id="275" r:id="rId24"/>
    <p:sldId id="276" r:id="rId25"/>
    <p:sldId id="277" r:id="rId26"/>
    <p:sldId id="278" r:id="rId27"/>
    <p:sldId id="279" r:id="rId28"/>
    <p:sldId id="280" r:id="rId29"/>
    <p:sldId id="281" r:id="rId30"/>
    <p:sldId id="331" r:id="rId31"/>
    <p:sldId id="282" r:id="rId32"/>
    <p:sldId id="283" r:id="rId33"/>
    <p:sldId id="284" r:id="rId34"/>
    <p:sldId id="285" r:id="rId35"/>
    <p:sldId id="332" r:id="rId36"/>
    <p:sldId id="286" r:id="rId37"/>
    <p:sldId id="266" r:id="rId38"/>
    <p:sldId id="287" r:id="rId39"/>
    <p:sldId id="288" r:id="rId40"/>
    <p:sldId id="326" r:id="rId41"/>
    <p:sldId id="385" r:id="rId42"/>
    <p:sldId id="329" r:id="rId43"/>
    <p:sldId id="391" r:id="rId44"/>
  </p:sldIdLst>
  <p:sldSz cx="12192000" cy="6858000"/>
  <p:notesSz cx="6858000" cy="9144000"/>
  <p:custDataLst>
    <p:tags r:id="rId46"/>
  </p:custDataLst>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4758" autoAdjust="0"/>
  </p:normalViewPr>
  <p:slideViewPr>
    <p:cSldViewPr snapToGrid="0">
      <p:cViewPr varScale="1">
        <p:scale>
          <a:sx n="50" d="100"/>
          <a:sy n="50" d="100"/>
        </p:scale>
        <p:origin x="124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B7BB4-2224-4988-89A6-C4ECA99A31C5}" type="datetimeFigureOut">
              <a:rPr lang="ro-RO" smtClean="0"/>
              <a:t>26.11.2023</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F4459-0E6E-401F-90EC-D6627EDCF9D9}" type="slidenum">
              <a:rPr lang="ro-RO" smtClean="0"/>
              <a:t>‹#›</a:t>
            </a:fld>
            <a:endParaRPr lang="ro-RO"/>
          </a:p>
        </p:txBody>
      </p:sp>
    </p:spTree>
    <p:extLst>
      <p:ext uri="{BB962C8B-B14F-4D97-AF65-F5344CB8AC3E}">
        <p14:creationId xmlns:p14="http://schemas.microsoft.com/office/powerpoint/2010/main" val="357037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904E0-5EC8-4856-9F82-ADF6BA20FFE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9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See</a:t>
            </a:r>
            <a:r>
              <a:rPr lang="hu-HU" dirty="0"/>
              <a:t> </a:t>
            </a:r>
            <a:r>
              <a:rPr lang="hu-HU" dirty="0" err="1"/>
              <a:t>other</a:t>
            </a:r>
            <a:r>
              <a:rPr lang="hu-HU" dirty="0"/>
              <a:t> </a:t>
            </a:r>
            <a:r>
              <a:rPr lang="hu-HU" dirty="0" err="1"/>
              <a:t>sources</a:t>
            </a:r>
            <a:r>
              <a:rPr lang="hu-HU" dirty="0"/>
              <a:t> in </a:t>
            </a:r>
            <a:r>
              <a:rPr lang="hu-HU" dirty="0" err="1"/>
              <a:t>the</a:t>
            </a:r>
            <a:r>
              <a:rPr lang="hu-HU" dirty="0"/>
              <a:t> </a:t>
            </a:r>
            <a:r>
              <a:rPr lang="hu-HU" dirty="0" err="1"/>
              <a:t>notes</a:t>
            </a:r>
            <a:endParaRPr lang="hu-HU" dirty="0"/>
          </a:p>
        </p:txBody>
      </p:sp>
      <p:sp>
        <p:nvSpPr>
          <p:cNvPr id="4" name="Dia számának hely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CFBF4E-2479-4451-98DC-1083B91E01D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28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55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a:extLst>
              <a:ext uri="{FF2B5EF4-FFF2-40B4-BE49-F238E27FC236}">
                <a16:creationId xmlns:a16="http://schemas.microsoft.com/office/drawing/2014/main" id="{8E9957F3-BFD1-4B98-AB53-26F40F1797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a:extLst>
              <a:ext uri="{FF2B5EF4-FFF2-40B4-BE49-F238E27FC236}">
                <a16:creationId xmlns:a16="http://schemas.microsoft.com/office/drawing/2014/main" id="{8DEED482-333D-432A-809F-602CEE697E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dirty="0"/>
          </a:p>
        </p:txBody>
      </p:sp>
      <p:sp>
        <p:nvSpPr>
          <p:cNvPr id="18436" name="Dia számának helye 3">
            <a:extLst>
              <a:ext uri="{FF2B5EF4-FFF2-40B4-BE49-F238E27FC236}">
                <a16:creationId xmlns:a16="http://schemas.microsoft.com/office/drawing/2014/main" id="{7B5FB230-DE45-4E17-805F-3512A93B5F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1C422E-B8F4-4496-8C1E-318F7A72663E}" type="slidenum">
              <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5A9D-2AE2-4CCB-A97C-B193CD9C18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960A8623-C1C1-4CE1-BDE2-734CA793FF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1B76FD23-D9A1-48C8-86D1-56E98D868958}"/>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5" name="Footer Placeholder 4">
            <a:extLst>
              <a:ext uri="{FF2B5EF4-FFF2-40B4-BE49-F238E27FC236}">
                <a16:creationId xmlns:a16="http://schemas.microsoft.com/office/drawing/2014/main" id="{8E5D885E-B0B2-43D4-B29B-9796201DD9B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9A36EB7-1405-40B1-AC72-CA1903513EA2}"/>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283667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06DD-0C45-4873-A1C7-10D455AF7418}"/>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9AECDD33-0054-4176-89D0-C6BD905B49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C2EA6B2-8C98-4741-9BCA-8B13217F18FB}"/>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5" name="Footer Placeholder 4">
            <a:extLst>
              <a:ext uri="{FF2B5EF4-FFF2-40B4-BE49-F238E27FC236}">
                <a16:creationId xmlns:a16="http://schemas.microsoft.com/office/drawing/2014/main" id="{7016E31D-96DF-4FAE-9997-24880C90B21A}"/>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9B921FEF-77E0-4866-AD37-A1CDE95E5BCA}"/>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14140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AE6BF7-1994-4095-9A3D-18EA972813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A5D6FFE8-2ED9-4308-94DD-B0D6F70C73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E59528A0-C28C-424B-B955-A531DDCE04CD}"/>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5" name="Footer Placeholder 4">
            <a:extLst>
              <a:ext uri="{FF2B5EF4-FFF2-40B4-BE49-F238E27FC236}">
                <a16:creationId xmlns:a16="http://schemas.microsoft.com/office/drawing/2014/main" id="{326645F4-702D-48CC-9BBC-BE11BF80BB1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CFF22F95-83E5-4314-BD22-2A693B1FDBB8}"/>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2176829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ím és tartalom" type="obj">
  <p:cSld name="Cím és tartalom">
    <p:spTree>
      <p:nvGrpSpPr>
        <p:cNvPr id="1" name="Shape 15"/>
        <p:cNvGrpSpPr/>
        <p:nvPr/>
      </p:nvGrpSpPr>
      <p:grpSpPr>
        <a:xfrm>
          <a:off x="0" y="0"/>
          <a:ext cx="0" cy="0"/>
          <a:chOff x="0" y="0"/>
          <a:chExt cx="0" cy="0"/>
        </a:xfrm>
      </p:grpSpPr>
      <p:sp>
        <p:nvSpPr>
          <p:cNvPr id="16" name="Google Shape;1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2616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zakaszfejléc" type="secHead">
  <p:cSld name="Szakaszfejléc">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077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tartalomrész" type="twoObj">
  <p:cSld name="2 tartalomrész">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327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Összehasonlítás" type="twoTxTwoObj">
  <p:cSld name="Összehasonlítás">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34361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sak cím" type="titleOnly">
  <p:cSld name="Csak cím">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60536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Üres" type="blank">
  <p:cSld name="Üres">
    <p:spTree>
      <p:nvGrpSpPr>
        <p:cNvPr id="1" name="Shape 54"/>
        <p:cNvGrpSpPr/>
        <p:nvPr/>
      </p:nvGrpSpPr>
      <p:grpSpPr>
        <a:xfrm>
          <a:off x="0" y="0"/>
          <a:ext cx="0" cy="0"/>
          <a:chOff x="0" y="0"/>
          <a:chExt cx="0" cy="0"/>
        </a:xfrm>
      </p:grpSpPr>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97246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Tartalomrész képaláírással">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26384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Kép képaláírással" type="picTx">
  <p:cSld name="Kép képaláírással">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2"/>
          <p:cNvSpPr>
            <a:spLocks noGrp="1"/>
          </p:cNvSpPr>
          <p:nvPr>
            <p:ph type="pic" idx="2"/>
          </p:nvPr>
        </p:nvSpPr>
        <p:spPr>
          <a:xfrm>
            <a:off x="5183188" y="987425"/>
            <a:ext cx="6172200" cy="4873625"/>
          </a:xfrm>
          <a:prstGeom prst="rect">
            <a:avLst/>
          </a:prstGeom>
          <a:noFill/>
          <a:ln>
            <a:noFill/>
          </a:ln>
        </p:spPr>
      </p:sp>
      <p:sp>
        <p:nvSpPr>
          <p:cNvPr id="68" name="Google Shape;6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97530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3F39-93DD-480C-8766-0FBE0A3ED216}"/>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586343E8-67A7-464C-9959-5DA8D1738E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70246EA-7BC6-4D40-9C62-311F970A9CCC}"/>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5" name="Footer Placeholder 4">
            <a:extLst>
              <a:ext uri="{FF2B5EF4-FFF2-40B4-BE49-F238E27FC236}">
                <a16:creationId xmlns:a16="http://schemas.microsoft.com/office/drawing/2014/main" id="{FFEA7F3A-7A89-4458-96E2-35DBEAC7955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15D45276-4FF5-45C2-A62C-1230F5BCFC81}"/>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409710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ím és függőleges szöveg" type="vertTx">
  <p:cSld name="Cím és függőleges szöveg">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30577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Függőleges cím és szöveg">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30458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BBC1-3980-8E65-9979-CFFE746AF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39DF248F-DA3C-E9AF-77A6-29672E43E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684A2C35-EE61-09C5-C301-B48140E34449}"/>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5" name="Footer Placeholder 4">
            <a:extLst>
              <a:ext uri="{FF2B5EF4-FFF2-40B4-BE49-F238E27FC236}">
                <a16:creationId xmlns:a16="http://schemas.microsoft.com/office/drawing/2014/main" id="{D5ED138D-0A9D-C0DF-1E7B-D43C8FAE5E9E}"/>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2C8DB263-6767-CB8C-55C4-39B414F13969}"/>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3233540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21D8-5A9E-09E7-BD8A-FD4E6CBF1446}"/>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043D205A-CB23-C76D-2707-FD0B3EFC0C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1B67B1A-4E71-B3DA-F063-CBF2723862CA}"/>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5" name="Footer Placeholder 4">
            <a:extLst>
              <a:ext uri="{FF2B5EF4-FFF2-40B4-BE49-F238E27FC236}">
                <a16:creationId xmlns:a16="http://schemas.microsoft.com/office/drawing/2014/main" id="{F9D6AA25-B1AF-AE25-AF04-B64FCBA50FD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5A1B88F8-6736-1E82-BE27-74FEBEAD804F}"/>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194062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4FA95-946F-1029-5438-D5AB48687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BFEC3E32-565C-DD8D-47FA-3647E87D0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F59776-2AC3-BA1C-E91A-3CF59D27B690}"/>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5" name="Footer Placeholder 4">
            <a:extLst>
              <a:ext uri="{FF2B5EF4-FFF2-40B4-BE49-F238E27FC236}">
                <a16:creationId xmlns:a16="http://schemas.microsoft.com/office/drawing/2014/main" id="{871C0D90-0E75-B785-92B7-39DEED3E5A9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C5C45F63-3761-489E-D377-879035A29191}"/>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1034059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24CB2-A2BB-BADB-54F1-E415E24AC148}"/>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DFD6F791-3327-B546-CF32-BEF8E7AC6A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392B8587-1276-389A-2E84-4C95CFBCE3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42C4AA22-4E93-5469-64C9-DF9EF193B15F}"/>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6" name="Footer Placeholder 5">
            <a:extLst>
              <a:ext uri="{FF2B5EF4-FFF2-40B4-BE49-F238E27FC236}">
                <a16:creationId xmlns:a16="http://schemas.microsoft.com/office/drawing/2014/main" id="{D47C0D1C-3130-AFA5-C9D3-5781812DCD70}"/>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811778C5-7637-3621-1159-B70FA6B55899}"/>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2518744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BD26-3AA3-0D71-8092-55CE7007155C}"/>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3248DFDF-01DB-0123-3256-148FE2DAA9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A66208-37E1-CC44-C29C-34ABB9105C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E75936B7-C256-C64A-01D1-914ED65BE9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D72B25-EFD0-9DA6-9BAE-C3FA362164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5E244A29-B003-DCA3-1262-8652602107E9}"/>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8" name="Footer Placeholder 7">
            <a:extLst>
              <a:ext uri="{FF2B5EF4-FFF2-40B4-BE49-F238E27FC236}">
                <a16:creationId xmlns:a16="http://schemas.microsoft.com/office/drawing/2014/main" id="{190AB3D3-9A47-6752-1AB7-876BACF69F92}"/>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F9FB4378-F409-3571-BA49-00F619C1655B}"/>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726566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14496-A3CD-256B-6478-692A884A8174}"/>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BC527248-7FF9-7F37-89F7-2121243921C5}"/>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4" name="Footer Placeholder 3">
            <a:extLst>
              <a:ext uri="{FF2B5EF4-FFF2-40B4-BE49-F238E27FC236}">
                <a16:creationId xmlns:a16="http://schemas.microsoft.com/office/drawing/2014/main" id="{E937443D-3227-7F9E-7F9D-F02347546710}"/>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1C89B548-F053-1E11-26E7-0103FD99C503}"/>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3217412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6BC480-CC5A-D067-544A-7EBDCBFCC95F}"/>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3" name="Footer Placeholder 2">
            <a:extLst>
              <a:ext uri="{FF2B5EF4-FFF2-40B4-BE49-F238E27FC236}">
                <a16:creationId xmlns:a16="http://schemas.microsoft.com/office/drawing/2014/main" id="{C8E42D8B-E41A-6E19-D859-0945C815C0DD}"/>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6D8DAD3B-67B1-9FA4-5AF0-CC27FAE398B4}"/>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985365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8239-4ADF-2857-C1B0-DCF9DE5D8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FAF7554C-C310-2448-8A57-726F1DE3A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F8E68CDF-1D0C-0D62-D6A6-3954EEB400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FA635-77C6-6D13-5B34-3B64AC6C8471}"/>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6" name="Footer Placeholder 5">
            <a:extLst>
              <a:ext uri="{FF2B5EF4-FFF2-40B4-BE49-F238E27FC236}">
                <a16:creationId xmlns:a16="http://schemas.microsoft.com/office/drawing/2014/main" id="{2FA3FF34-8E54-4ED0-8E01-1FF2EF209593}"/>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CE52D58E-8DAA-5D5A-58E3-20996A5C7C51}"/>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270213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307CC-B288-4942-AF17-D40817EAA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B8C59FB2-3DAE-4660-A33F-8DCF3FEF87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F2966-B711-4DFE-958D-E50D8AEA20D6}"/>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5" name="Footer Placeholder 4">
            <a:extLst>
              <a:ext uri="{FF2B5EF4-FFF2-40B4-BE49-F238E27FC236}">
                <a16:creationId xmlns:a16="http://schemas.microsoft.com/office/drawing/2014/main" id="{E1408068-49F6-4317-B64A-FAC8E9ED16D9}"/>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15D57E3-9765-4EF4-913C-A589BA2D0C87}"/>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570239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324C-D9D8-7689-245D-E350398C6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ED9DADAC-2AB6-CB97-ADD8-22EA244D0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F9C98FC8-553C-3F03-4BF9-284E44863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E79C1-CA12-1A4E-3AE0-0ABCC89BD50D}"/>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6" name="Footer Placeholder 5">
            <a:extLst>
              <a:ext uri="{FF2B5EF4-FFF2-40B4-BE49-F238E27FC236}">
                <a16:creationId xmlns:a16="http://schemas.microsoft.com/office/drawing/2014/main" id="{C0F8BCB6-42A5-4F9F-116D-46DE4DB5BA1E}"/>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027027AA-9165-FCCD-96C0-10991D57548F}"/>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17508976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571BA-AE1E-8C61-BFEC-889734DB6A22}"/>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4E0FD48C-7A58-7E84-9912-22E27E1CF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FFF156E-F20E-9877-8085-7B4E2B7D0D7B}"/>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5" name="Footer Placeholder 4">
            <a:extLst>
              <a:ext uri="{FF2B5EF4-FFF2-40B4-BE49-F238E27FC236}">
                <a16:creationId xmlns:a16="http://schemas.microsoft.com/office/drawing/2014/main" id="{9BEF101F-3C41-4820-3E00-816C2A84A59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009EDBD-6751-2052-B8C8-52B6331755A6}"/>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2394698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D46404-51A0-E7C6-DB65-D59A5A963C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1D4BAEEF-F354-6FE2-1EA2-0AA27B4BB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A739F11-76C7-DE3C-EB99-FE310FB9548D}"/>
              </a:ext>
            </a:extLst>
          </p:cNvPr>
          <p:cNvSpPr>
            <a:spLocks noGrp="1"/>
          </p:cNvSpPr>
          <p:nvPr>
            <p:ph type="dt" sz="half" idx="10"/>
          </p:nvPr>
        </p:nvSpPr>
        <p:spPr/>
        <p:txBody>
          <a:bodyPr/>
          <a:lstStyle/>
          <a:p>
            <a:fld id="{D926E432-DEC4-49F7-B6FD-6E4A198B9D86}" type="datetimeFigureOut">
              <a:rPr lang="ro-RO" smtClean="0"/>
              <a:t>26.11.2023</a:t>
            </a:fld>
            <a:endParaRPr lang="ro-RO"/>
          </a:p>
        </p:txBody>
      </p:sp>
      <p:sp>
        <p:nvSpPr>
          <p:cNvPr id="5" name="Footer Placeholder 4">
            <a:extLst>
              <a:ext uri="{FF2B5EF4-FFF2-40B4-BE49-F238E27FC236}">
                <a16:creationId xmlns:a16="http://schemas.microsoft.com/office/drawing/2014/main" id="{7F6DE007-3CAA-7128-0829-85546876A0A8}"/>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C91383E-0BC2-DCE8-C585-B8A25B5FE47A}"/>
              </a:ext>
            </a:extLst>
          </p:cNvPr>
          <p:cNvSpPr>
            <a:spLocks noGrp="1"/>
          </p:cNvSpPr>
          <p:nvPr>
            <p:ph type="sldNum" sz="quarter" idx="12"/>
          </p:nvPr>
        </p:nvSpPr>
        <p:spPr/>
        <p:txBody>
          <a:bodyPr/>
          <a:lstStyle/>
          <a:p>
            <a:fld id="{2C7C5F78-0BCB-4EE6-B4A2-9C45A82903D3}" type="slidenum">
              <a:rPr lang="ro-RO" smtClean="0"/>
              <a:t>‹#›</a:t>
            </a:fld>
            <a:endParaRPr lang="ro-RO"/>
          </a:p>
        </p:txBody>
      </p:sp>
    </p:spTree>
    <p:extLst>
      <p:ext uri="{BB962C8B-B14F-4D97-AF65-F5344CB8AC3E}">
        <p14:creationId xmlns:p14="http://schemas.microsoft.com/office/powerpoint/2010/main" val="450177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C0CC70-1689-4205-8EF0-7CBA36F773C4}"/>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1389006-A36D-43AE-9BD2-A57695B1D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417E82D4-8482-471E-8163-3D136BDF8B58}"/>
              </a:ext>
            </a:extLst>
          </p:cNvPr>
          <p:cNvSpPr>
            <a:spLocks noGrp="1"/>
          </p:cNvSpPr>
          <p:nvPr>
            <p:ph type="dt" sz="half" idx="10"/>
          </p:nvPr>
        </p:nvSpPr>
        <p:spPr/>
        <p:txBody>
          <a:bodyPr/>
          <a:lstStyle/>
          <a:p>
            <a:fld id="{81C17BD2-93BC-44B2-AA34-FFDC2DE3639F}" type="datetime1">
              <a:rPr lang="hu-HU" smtClean="0"/>
              <a:t>2023. 11. 26.</a:t>
            </a:fld>
            <a:endParaRPr lang="hu-HU"/>
          </a:p>
        </p:txBody>
      </p:sp>
      <p:sp>
        <p:nvSpPr>
          <p:cNvPr id="5" name="Élőláb helye 4">
            <a:extLst>
              <a:ext uri="{FF2B5EF4-FFF2-40B4-BE49-F238E27FC236}">
                <a16:creationId xmlns:a16="http://schemas.microsoft.com/office/drawing/2014/main" id="{1333C1FF-46D9-456A-B254-3BC157283BDC}"/>
              </a:ext>
            </a:extLst>
          </p:cNvPr>
          <p:cNvSpPr>
            <a:spLocks noGrp="1"/>
          </p:cNvSpPr>
          <p:nvPr>
            <p:ph type="ftr" sz="quarter" idx="11"/>
          </p:nvPr>
        </p:nvSpPr>
        <p:spPr/>
        <p:txBody>
          <a:bodyPr/>
          <a:lstStyle/>
          <a:p>
            <a:r>
              <a:rPr lang="en-US" b="1"/>
              <a:t>New Skills for the Next Generation of Journalists - NEWSREEL</a:t>
            </a:r>
            <a:endParaRPr lang="hu-HU" dirty="0"/>
          </a:p>
        </p:txBody>
      </p:sp>
      <p:sp>
        <p:nvSpPr>
          <p:cNvPr id="6" name="Dia számának helye 5">
            <a:extLst>
              <a:ext uri="{FF2B5EF4-FFF2-40B4-BE49-F238E27FC236}">
                <a16:creationId xmlns:a16="http://schemas.microsoft.com/office/drawing/2014/main" id="{B1959D77-DC1C-4D9D-B42F-5EFBC2D926B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604385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104946-A292-4829-84B1-7B8BE66F9C6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1816264-9548-4BCC-A0A1-740359F72AC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669679D-1CF6-45A4-82F9-D6F811162F88}"/>
              </a:ext>
            </a:extLst>
          </p:cNvPr>
          <p:cNvSpPr>
            <a:spLocks noGrp="1"/>
          </p:cNvSpPr>
          <p:nvPr>
            <p:ph type="dt" sz="half" idx="10"/>
          </p:nvPr>
        </p:nvSpPr>
        <p:spPr/>
        <p:txBody>
          <a:bodyPr/>
          <a:lstStyle/>
          <a:p>
            <a:fld id="{F4A28A07-50A9-47FF-BD13-6930F3C7C6D4}" type="datetime1">
              <a:rPr lang="hu-HU" smtClean="0"/>
              <a:t>2023. 11. 26.</a:t>
            </a:fld>
            <a:endParaRPr lang="hu-HU"/>
          </a:p>
        </p:txBody>
      </p:sp>
      <p:sp>
        <p:nvSpPr>
          <p:cNvPr id="5" name="Élőláb helye 4">
            <a:extLst>
              <a:ext uri="{FF2B5EF4-FFF2-40B4-BE49-F238E27FC236}">
                <a16:creationId xmlns:a16="http://schemas.microsoft.com/office/drawing/2014/main" id="{0C502769-7139-426A-8FAA-A71063481138}"/>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E0630CF7-A285-4932-8ADF-A7B3F48A492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283907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D1E411-4F3D-4EC1-AAE0-B7BFF08A0955}"/>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158C1CF3-94A0-432D-8DC5-A7596B0E7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ED108FCA-3B08-46EB-8FD7-29F0FCC73EE9}"/>
              </a:ext>
            </a:extLst>
          </p:cNvPr>
          <p:cNvSpPr>
            <a:spLocks noGrp="1"/>
          </p:cNvSpPr>
          <p:nvPr>
            <p:ph type="dt" sz="half" idx="10"/>
          </p:nvPr>
        </p:nvSpPr>
        <p:spPr/>
        <p:txBody>
          <a:bodyPr/>
          <a:lstStyle/>
          <a:p>
            <a:fld id="{95BE89B0-9048-44AE-ABC1-F2FC2E4AA296}" type="datetime1">
              <a:rPr lang="hu-HU" smtClean="0"/>
              <a:t>2023. 11. 26.</a:t>
            </a:fld>
            <a:endParaRPr lang="hu-HU"/>
          </a:p>
        </p:txBody>
      </p:sp>
      <p:sp>
        <p:nvSpPr>
          <p:cNvPr id="5" name="Élőláb helye 4">
            <a:extLst>
              <a:ext uri="{FF2B5EF4-FFF2-40B4-BE49-F238E27FC236}">
                <a16:creationId xmlns:a16="http://schemas.microsoft.com/office/drawing/2014/main" id="{EB7E9CF7-55AB-4851-867B-91D25E44D431}"/>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FE954D85-C77F-4CCF-BD0A-DEC2B5514508}"/>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952947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C96F57A-1EC0-4B6C-BEB7-F6A31A00FE6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E5A97C0-E4BD-4799-B4C5-088821D73277}"/>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E04CB3F4-2EF0-4039-9345-E8308485CDB7}"/>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B3392E7-38C5-4920-8278-8D5EA9CF3859}"/>
              </a:ext>
            </a:extLst>
          </p:cNvPr>
          <p:cNvSpPr>
            <a:spLocks noGrp="1"/>
          </p:cNvSpPr>
          <p:nvPr>
            <p:ph type="dt" sz="half" idx="10"/>
          </p:nvPr>
        </p:nvSpPr>
        <p:spPr/>
        <p:txBody>
          <a:bodyPr/>
          <a:lstStyle/>
          <a:p>
            <a:fld id="{11729777-8C0C-472A-B7CB-D6FE927A4845}" type="datetime1">
              <a:rPr lang="hu-HU" smtClean="0"/>
              <a:t>2023. 11. 26.</a:t>
            </a:fld>
            <a:endParaRPr lang="hu-HU"/>
          </a:p>
        </p:txBody>
      </p:sp>
      <p:sp>
        <p:nvSpPr>
          <p:cNvPr id="6" name="Élőláb helye 5">
            <a:extLst>
              <a:ext uri="{FF2B5EF4-FFF2-40B4-BE49-F238E27FC236}">
                <a16:creationId xmlns:a16="http://schemas.microsoft.com/office/drawing/2014/main" id="{3AD85503-2E6F-4F2B-B270-2C25B5DB5F6A}"/>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86752766-D4BB-477E-88A5-07F10AA53C3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899332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28BC7E2-85E2-4FF6-B4A0-5071D9D8D4AC}"/>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EEAC0F7E-8664-4E76-B9D8-86883DAF0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8F6892C-120A-4C87-BB98-4C36B3E49362}"/>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03A4C71F-0767-4FE0-BB60-EC5AC3A77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C5E200A-3FA5-47AA-8F45-44B80CEF458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946543DC-9E0A-4762-8861-04B336EC18E5}"/>
              </a:ext>
            </a:extLst>
          </p:cNvPr>
          <p:cNvSpPr>
            <a:spLocks noGrp="1"/>
          </p:cNvSpPr>
          <p:nvPr>
            <p:ph type="dt" sz="half" idx="10"/>
          </p:nvPr>
        </p:nvSpPr>
        <p:spPr/>
        <p:txBody>
          <a:bodyPr/>
          <a:lstStyle/>
          <a:p>
            <a:fld id="{1AAA4C96-B67F-43CC-A89A-C39900F83994}" type="datetime1">
              <a:rPr lang="hu-HU" smtClean="0"/>
              <a:t>2023. 11. 26.</a:t>
            </a:fld>
            <a:endParaRPr lang="hu-HU"/>
          </a:p>
        </p:txBody>
      </p:sp>
      <p:sp>
        <p:nvSpPr>
          <p:cNvPr id="8" name="Élőláb helye 7">
            <a:extLst>
              <a:ext uri="{FF2B5EF4-FFF2-40B4-BE49-F238E27FC236}">
                <a16:creationId xmlns:a16="http://schemas.microsoft.com/office/drawing/2014/main" id="{B0A44E08-B14E-4F61-8911-CA4FD8E7625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9" name="Dia számának helye 8">
            <a:extLst>
              <a:ext uri="{FF2B5EF4-FFF2-40B4-BE49-F238E27FC236}">
                <a16:creationId xmlns:a16="http://schemas.microsoft.com/office/drawing/2014/main" id="{EDCDCAC3-4C0D-4F0E-A5F6-6D05ED8B328A}"/>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4141798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B5BF26-7054-464F-847F-6D18B60E66BB}"/>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3D84279-1AB0-43D4-9885-927359F9756B}"/>
              </a:ext>
            </a:extLst>
          </p:cNvPr>
          <p:cNvSpPr>
            <a:spLocks noGrp="1"/>
          </p:cNvSpPr>
          <p:nvPr>
            <p:ph type="dt" sz="half" idx="10"/>
          </p:nvPr>
        </p:nvSpPr>
        <p:spPr/>
        <p:txBody>
          <a:bodyPr/>
          <a:lstStyle/>
          <a:p>
            <a:fld id="{0016EE33-742A-45C9-84DC-2BA2ED36E40C}" type="datetime1">
              <a:rPr lang="hu-HU" smtClean="0"/>
              <a:t>2023. 11. 26.</a:t>
            </a:fld>
            <a:endParaRPr lang="hu-HU"/>
          </a:p>
        </p:txBody>
      </p:sp>
      <p:sp>
        <p:nvSpPr>
          <p:cNvPr id="4" name="Élőláb helye 3">
            <a:extLst>
              <a:ext uri="{FF2B5EF4-FFF2-40B4-BE49-F238E27FC236}">
                <a16:creationId xmlns:a16="http://schemas.microsoft.com/office/drawing/2014/main" id="{4EAF7920-0035-411F-A12D-91EB10F6533E}"/>
              </a:ext>
            </a:extLst>
          </p:cNvPr>
          <p:cNvSpPr>
            <a:spLocks noGrp="1"/>
          </p:cNvSpPr>
          <p:nvPr>
            <p:ph type="ftr" sz="quarter" idx="11"/>
          </p:nvPr>
        </p:nvSpPr>
        <p:spPr/>
        <p:txBody>
          <a:bodyPr/>
          <a:lstStyle/>
          <a:p>
            <a:r>
              <a:rPr lang="en-US"/>
              <a:t>New Skills for the Next Generation of Journalists - NEWSREEL</a:t>
            </a:r>
            <a:endParaRPr lang="hu-HU"/>
          </a:p>
        </p:txBody>
      </p:sp>
      <p:sp>
        <p:nvSpPr>
          <p:cNvPr id="5" name="Dia számának helye 4">
            <a:extLst>
              <a:ext uri="{FF2B5EF4-FFF2-40B4-BE49-F238E27FC236}">
                <a16:creationId xmlns:a16="http://schemas.microsoft.com/office/drawing/2014/main" id="{3970F18F-1E91-44EC-8671-ED44864F8341}"/>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811835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974822EC-1818-40E8-83D6-14D2B50303C7}"/>
              </a:ext>
            </a:extLst>
          </p:cNvPr>
          <p:cNvSpPr>
            <a:spLocks noGrp="1"/>
          </p:cNvSpPr>
          <p:nvPr>
            <p:ph type="dt" sz="half" idx="10"/>
          </p:nvPr>
        </p:nvSpPr>
        <p:spPr/>
        <p:txBody>
          <a:bodyPr/>
          <a:lstStyle/>
          <a:p>
            <a:fld id="{D03563C6-FE02-4D0C-99AB-76D279DE4892}" type="datetime1">
              <a:rPr lang="hu-HU" smtClean="0"/>
              <a:t>2023. 11. 26.</a:t>
            </a:fld>
            <a:endParaRPr lang="hu-HU"/>
          </a:p>
        </p:txBody>
      </p:sp>
      <p:sp>
        <p:nvSpPr>
          <p:cNvPr id="3" name="Élőláb helye 2">
            <a:extLst>
              <a:ext uri="{FF2B5EF4-FFF2-40B4-BE49-F238E27FC236}">
                <a16:creationId xmlns:a16="http://schemas.microsoft.com/office/drawing/2014/main" id="{C90EBEF0-ED3B-43B0-967A-973B636488E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4" name="Dia számának helye 3">
            <a:extLst>
              <a:ext uri="{FF2B5EF4-FFF2-40B4-BE49-F238E27FC236}">
                <a16:creationId xmlns:a16="http://schemas.microsoft.com/office/drawing/2014/main" id="{956ADFF4-8FD8-4B6C-B6FE-F19B89125F1F}"/>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47265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81F3-12C2-4757-A577-21A7B3122259}"/>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21817E23-44E9-48C1-97FC-F5332A79DB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44835DC2-C7CE-4561-A249-E254D72177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69748B3A-0EFA-4B0C-993F-135A1AD87A50}"/>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6" name="Footer Placeholder 5">
            <a:extLst>
              <a:ext uri="{FF2B5EF4-FFF2-40B4-BE49-F238E27FC236}">
                <a16:creationId xmlns:a16="http://schemas.microsoft.com/office/drawing/2014/main" id="{84D67372-53BE-46E1-910B-2BF50DACE717}"/>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475F9813-8F97-4315-9224-4A758C09287F}"/>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9771235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0BB3EE-3E81-4D71-B16B-1A9AAD2EBDE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85EBD1F-CBE1-4824-89EC-3AD05576D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22E4581-3E55-494F-99CD-837E9BAF1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8755F59-999B-4A9D-A873-EAE04C693D65}"/>
              </a:ext>
            </a:extLst>
          </p:cNvPr>
          <p:cNvSpPr>
            <a:spLocks noGrp="1"/>
          </p:cNvSpPr>
          <p:nvPr>
            <p:ph type="dt" sz="half" idx="10"/>
          </p:nvPr>
        </p:nvSpPr>
        <p:spPr/>
        <p:txBody>
          <a:bodyPr/>
          <a:lstStyle/>
          <a:p>
            <a:fld id="{DE74D476-7685-4014-B6FE-7D53F23F8CD3}" type="datetime1">
              <a:rPr lang="hu-HU" smtClean="0"/>
              <a:t>2023. 11. 26.</a:t>
            </a:fld>
            <a:endParaRPr lang="hu-HU"/>
          </a:p>
        </p:txBody>
      </p:sp>
      <p:sp>
        <p:nvSpPr>
          <p:cNvPr id="6" name="Élőláb helye 5">
            <a:extLst>
              <a:ext uri="{FF2B5EF4-FFF2-40B4-BE49-F238E27FC236}">
                <a16:creationId xmlns:a16="http://schemas.microsoft.com/office/drawing/2014/main" id="{251C0C41-51D1-4950-83C9-C858A45C4DE4}"/>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B6E435B6-0DB1-4C3F-AE0F-D87C96605130}"/>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4234401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4E0EB9-4A6E-4122-910A-CDE6A443BE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01B38E3E-BE84-457B-8DED-39BE3D628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28962E5-83B4-44DA-A4CA-0483BD060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B121F24-F3C1-45FD-A0D0-F70AD4003B1C}"/>
              </a:ext>
            </a:extLst>
          </p:cNvPr>
          <p:cNvSpPr>
            <a:spLocks noGrp="1"/>
          </p:cNvSpPr>
          <p:nvPr>
            <p:ph type="dt" sz="half" idx="10"/>
          </p:nvPr>
        </p:nvSpPr>
        <p:spPr/>
        <p:txBody>
          <a:bodyPr/>
          <a:lstStyle/>
          <a:p>
            <a:fld id="{729F68D8-0053-4F8F-819B-6F1FA9FB00CA}" type="datetime1">
              <a:rPr lang="hu-HU" smtClean="0"/>
              <a:t>2023. 11. 26.</a:t>
            </a:fld>
            <a:endParaRPr lang="hu-HU"/>
          </a:p>
        </p:txBody>
      </p:sp>
      <p:sp>
        <p:nvSpPr>
          <p:cNvPr id="6" name="Élőláb helye 5">
            <a:extLst>
              <a:ext uri="{FF2B5EF4-FFF2-40B4-BE49-F238E27FC236}">
                <a16:creationId xmlns:a16="http://schemas.microsoft.com/office/drawing/2014/main" id="{F328B20F-2E8B-405F-9D4F-E0416220B100}"/>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7A1551F6-B27B-4382-9F11-BCC837CE1D9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155634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49484A-A20B-429F-80D6-DB5A1417EFCB}"/>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461D6EB-A17A-4478-970C-EE7F1373EDB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48F5255-B4E7-4CA5-BA2E-52867DFF4BE4}"/>
              </a:ext>
            </a:extLst>
          </p:cNvPr>
          <p:cNvSpPr>
            <a:spLocks noGrp="1"/>
          </p:cNvSpPr>
          <p:nvPr>
            <p:ph type="dt" sz="half" idx="10"/>
          </p:nvPr>
        </p:nvSpPr>
        <p:spPr/>
        <p:txBody>
          <a:bodyPr/>
          <a:lstStyle/>
          <a:p>
            <a:fld id="{214B2C72-4F30-4E06-8EF9-58A14EAC6D5D}" type="datetime1">
              <a:rPr lang="hu-HU" smtClean="0"/>
              <a:t>2023. 11. 26.</a:t>
            </a:fld>
            <a:endParaRPr lang="hu-HU"/>
          </a:p>
        </p:txBody>
      </p:sp>
      <p:sp>
        <p:nvSpPr>
          <p:cNvPr id="5" name="Élőláb helye 4">
            <a:extLst>
              <a:ext uri="{FF2B5EF4-FFF2-40B4-BE49-F238E27FC236}">
                <a16:creationId xmlns:a16="http://schemas.microsoft.com/office/drawing/2014/main" id="{B2129963-7CD1-4565-A7C0-986125D03185}"/>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4419CBA-BE4C-4F5A-8ED4-9932A6A1671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4158153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34863371-AB1D-405B-B4E2-4C0F6ADCDFD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B3507F7-E76D-438B-A140-397149311DB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541F80B-F614-45EB-AC0B-27429E01A538}"/>
              </a:ext>
            </a:extLst>
          </p:cNvPr>
          <p:cNvSpPr>
            <a:spLocks noGrp="1"/>
          </p:cNvSpPr>
          <p:nvPr>
            <p:ph type="dt" sz="half" idx="10"/>
          </p:nvPr>
        </p:nvSpPr>
        <p:spPr/>
        <p:txBody>
          <a:bodyPr/>
          <a:lstStyle/>
          <a:p>
            <a:fld id="{5CCB6C14-2430-48F0-98DB-736C494F794B}" type="datetime1">
              <a:rPr lang="hu-HU" smtClean="0"/>
              <a:t>2023. 11. 26.</a:t>
            </a:fld>
            <a:endParaRPr lang="hu-HU"/>
          </a:p>
        </p:txBody>
      </p:sp>
      <p:sp>
        <p:nvSpPr>
          <p:cNvPr id="5" name="Élőláb helye 4">
            <a:extLst>
              <a:ext uri="{FF2B5EF4-FFF2-40B4-BE49-F238E27FC236}">
                <a16:creationId xmlns:a16="http://schemas.microsoft.com/office/drawing/2014/main" id="{93E3C537-4C49-42FF-8036-CD2ADCA3A83B}"/>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4D879A51-2F99-4E0D-997C-83C78895655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7792970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PhAnim="0" type="title" preserve="1" userDrawn="1">
  <p:cSld name="Címdia">
    <p:spTree>
      <p:nvGrpSpPr>
        <p:cNvPr id="1" name=""/>
        <p:cNvGrpSpPr/>
        <p:nvPr/>
      </p:nvGrpSpPr>
      <p:grpSpPr bwMode="auto">
        <a:xfrm>
          <a:off x="0" y="0"/>
          <a:ext cx="0" cy="0"/>
          <a:chOff x="0" y="0"/>
          <a:chExt cx="0" cy="0"/>
        </a:xfrm>
      </p:grpSpPr>
      <p:sp>
        <p:nvSpPr>
          <p:cNvPr id="2" name="Cím 1"/>
          <p:cNvSpPr>
            <a:spLocks noGrp="1"/>
          </p:cNvSpPr>
          <p:nvPr>
            <p:ph type="ctrTitle"/>
          </p:nvPr>
        </p:nvSpPr>
        <p:spPr bwMode="auto">
          <a:xfrm>
            <a:off x="1524000" y="1122363"/>
            <a:ext cx="9144000" cy="2387600"/>
          </a:xfrm>
        </p:spPr>
        <p:txBody>
          <a:bodyPr anchor="b"/>
          <a:lstStyle>
            <a:lvl1pPr algn="ctr">
              <a:defRPr sz="6000"/>
            </a:lvl1pPr>
          </a:lstStyle>
          <a:p>
            <a:pPr>
              <a:defRPr/>
            </a:pPr>
            <a:r>
              <a:rPr lang="hu-HU"/>
              <a:t>Mintacím szerkesztése</a:t>
            </a:r>
            <a:endParaRPr/>
          </a:p>
        </p:txBody>
      </p:sp>
      <p:sp>
        <p:nvSpPr>
          <p:cNvPr id="3" name="Alcím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hu-HU"/>
              <a:t>Kattintson ide az alcím mintájának szerkesztéséhez</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4114546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PhAnim="0" type="obj" preserve="1" userDrawn="1">
  <p:cSld name="Cím és tartalo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idx="1"/>
          </p:nvPr>
        </p:nvSpPr>
        <p:spPr bwMode="auto"/>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4021068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secHead" preserve="1" userDrawn="1">
  <p:cSld name="Szakaszfejléc">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1850" y="1709738"/>
            <a:ext cx="10515600" cy="2852737"/>
          </a:xfrm>
        </p:spPr>
        <p:txBody>
          <a:bodyPr anchor="b"/>
          <a:lstStyle>
            <a:lvl1pPr>
              <a:defRPr sz="6000"/>
            </a:lvl1pPr>
          </a:lstStyle>
          <a:p>
            <a:pPr>
              <a:defRPr/>
            </a:pPr>
            <a:r>
              <a:rPr lang="hu-HU"/>
              <a:t>Mintacím szerkesztése</a:t>
            </a:r>
            <a:endParaRPr/>
          </a:p>
        </p:txBody>
      </p:sp>
      <p:sp>
        <p:nvSpPr>
          <p:cNvPr id="3" name="Szöveg hely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hu-HU"/>
              <a:t>Mintaszöveg szerkesztése</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653781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twoObj" preserve="1" userDrawn="1">
  <p:cSld name="2 tartalomrész">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sz="half" idx="1"/>
          </p:nvPr>
        </p:nvSpPr>
        <p:spPr bwMode="auto">
          <a:xfrm>
            <a:off x="838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Tartalom helye 3"/>
          <p:cNvSpPr>
            <a:spLocks noGrp="1"/>
          </p:cNvSpPr>
          <p:nvPr>
            <p:ph sz="half" idx="2"/>
          </p:nvPr>
        </p:nvSpPr>
        <p:spPr bwMode="auto">
          <a:xfrm>
            <a:off x="6172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424036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Összehasonlítás">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365125"/>
            <a:ext cx="10515600" cy="1325563"/>
          </a:xfrm>
        </p:spPr>
        <p:txBody>
          <a:bodyPr/>
          <a:lstStyle/>
          <a:p>
            <a:pPr>
              <a:defRPr/>
            </a:pPr>
            <a:r>
              <a:rPr lang="hu-HU"/>
              <a:t>Mintacím szerkesztése</a:t>
            </a:r>
            <a:endParaRPr/>
          </a:p>
        </p:txBody>
      </p:sp>
      <p:sp>
        <p:nvSpPr>
          <p:cNvPr id="3" name="Szöveg hely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4" name="Tartalom helye 3"/>
          <p:cNvSpPr>
            <a:spLocks noGrp="1"/>
          </p:cNvSpPr>
          <p:nvPr>
            <p:ph sz="half" idx="2"/>
          </p:nvPr>
        </p:nvSpPr>
        <p:spPr bwMode="auto">
          <a:xfrm>
            <a:off x="839788" y="2505074"/>
            <a:ext cx="5157787"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Szöveg hely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6" name="Tartalom helye 5"/>
          <p:cNvSpPr>
            <a:spLocks noGrp="1"/>
          </p:cNvSpPr>
          <p:nvPr>
            <p:ph sz="quarter" idx="4"/>
          </p:nvPr>
        </p:nvSpPr>
        <p:spPr bwMode="auto">
          <a:xfrm>
            <a:off x="6172200" y="2505074"/>
            <a:ext cx="5183188"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7" name="Dátum helye 6"/>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8" name="Élőláb helye 7"/>
          <p:cNvSpPr>
            <a:spLocks noGrp="1"/>
          </p:cNvSpPr>
          <p:nvPr>
            <p:ph type="ftr" sz="quarter" idx="11"/>
          </p:nvPr>
        </p:nvSpPr>
        <p:spPr bwMode="auto"/>
        <p:txBody>
          <a:bodyPr/>
          <a:lstStyle/>
          <a:p>
            <a:pPr>
              <a:defRPr/>
            </a:pPr>
            <a:endParaRPr lang="hu-HU"/>
          </a:p>
        </p:txBody>
      </p:sp>
      <p:sp>
        <p:nvSpPr>
          <p:cNvPr id="9" name="Dia számának helye 8"/>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776021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itleOnly" preserve="1" userDrawn="1">
  <p:cSld name="Csak cí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Dátum helye 2"/>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4" name="Élőláb helye 3"/>
          <p:cNvSpPr>
            <a:spLocks noGrp="1"/>
          </p:cNvSpPr>
          <p:nvPr>
            <p:ph type="ftr" sz="quarter" idx="11"/>
          </p:nvPr>
        </p:nvSpPr>
        <p:spPr bwMode="auto"/>
        <p:txBody>
          <a:bodyPr/>
          <a:lstStyle/>
          <a:p>
            <a:pPr>
              <a:defRPr/>
            </a:pPr>
            <a:endParaRPr lang="hu-HU"/>
          </a:p>
        </p:txBody>
      </p:sp>
      <p:sp>
        <p:nvSpPr>
          <p:cNvPr id="5" name="Dia számának helye 4"/>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975847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9CDC-A464-4FF9-BEB5-B6D1DE2A3088}"/>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A0E8932E-463C-44FA-B299-E5B4CE0C6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F6AC4F-6318-4EED-85D6-EE1E51708B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7046792D-3F61-43B9-A983-4C44267F7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F8A00E-60B7-42CB-9088-BCFBE108D8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63D9C850-66D4-4C1B-BCEA-96283F85CAAE}"/>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8" name="Footer Placeholder 7">
            <a:extLst>
              <a:ext uri="{FF2B5EF4-FFF2-40B4-BE49-F238E27FC236}">
                <a16:creationId xmlns:a16="http://schemas.microsoft.com/office/drawing/2014/main" id="{AB1DE6BF-5E29-44C6-87C4-7DF4259EDC2C}"/>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A7DAF811-C06F-4EB0-8315-1C6964958FC2}"/>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26657929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blank" preserve="1" userDrawn="1">
  <p:cSld name="Üres">
    <p:spTree>
      <p:nvGrpSpPr>
        <p:cNvPr id="1" name=""/>
        <p:cNvGrpSpPr/>
        <p:nvPr/>
      </p:nvGrpSpPr>
      <p:grpSpPr bwMode="auto">
        <a:xfrm>
          <a:off x="0" y="0"/>
          <a:ext cx="0" cy="0"/>
          <a:chOff x="0" y="0"/>
          <a:chExt cx="0" cy="0"/>
        </a:xfrm>
      </p:grpSpPr>
      <p:sp>
        <p:nvSpPr>
          <p:cNvPr id="2" name="Dátum helye 1"/>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3" name="Élőláb helye 2"/>
          <p:cNvSpPr>
            <a:spLocks noGrp="1"/>
          </p:cNvSpPr>
          <p:nvPr>
            <p:ph type="ftr" sz="quarter" idx="11"/>
          </p:nvPr>
        </p:nvSpPr>
        <p:spPr bwMode="auto"/>
        <p:txBody>
          <a:bodyPr/>
          <a:lstStyle/>
          <a:p>
            <a:pPr>
              <a:defRPr/>
            </a:pPr>
            <a:endParaRPr lang="hu-HU"/>
          </a:p>
        </p:txBody>
      </p:sp>
      <p:sp>
        <p:nvSpPr>
          <p:cNvPr id="4" name="Dia számának helye 3"/>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205673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type="objTx" preserve="1" userDrawn="1">
  <p:cSld name="Tartalomrész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Tartalom helye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5348311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picTx" preserve="1" userDrawn="1">
  <p:cSld name="Kép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Kép hely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hu-HU"/>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8466092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type="vertTx" preserve="1" userDrawn="1">
  <p:cSld name="Cím és függőleges szöveg">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Függőleges szöveg helye 2"/>
          <p:cNvSpPr>
            <a:spLocks noGrp="1"/>
          </p:cNvSpPr>
          <p:nvPr>
            <p:ph type="body" orient="vert" idx="1"/>
          </p:nvPr>
        </p:nvSpPr>
        <p:spPr bwMode="auto"/>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40271122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Függőleges cím és szöveg">
    <p:spTree>
      <p:nvGrpSpPr>
        <p:cNvPr id="1" name=""/>
        <p:cNvGrpSpPr/>
        <p:nvPr/>
      </p:nvGrpSpPr>
      <p:grpSpPr bwMode="auto">
        <a:xfrm>
          <a:off x="0" y="0"/>
          <a:ext cx="0" cy="0"/>
          <a:chOff x="0" y="0"/>
          <a:chExt cx="0" cy="0"/>
        </a:xfrm>
      </p:grpSpPr>
      <p:sp>
        <p:nvSpPr>
          <p:cNvPr id="2" name="Függőleges cím 1"/>
          <p:cNvSpPr>
            <a:spLocks noGrp="1"/>
          </p:cNvSpPr>
          <p:nvPr>
            <p:ph type="title" orient="vert"/>
          </p:nvPr>
        </p:nvSpPr>
        <p:spPr bwMode="auto">
          <a:xfrm>
            <a:off x="8724900" y="365125"/>
            <a:ext cx="2628900" cy="5811838"/>
          </a:xfrm>
        </p:spPr>
        <p:txBody>
          <a:bodyPr vert="eaVert"/>
          <a:lstStyle/>
          <a:p>
            <a:pPr>
              <a:defRPr/>
            </a:pPr>
            <a:r>
              <a:rPr lang="hu-HU"/>
              <a:t>Mintacím szerkesztése</a:t>
            </a:r>
            <a:endParaRPr/>
          </a:p>
        </p:txBody>
      </p:sp>
      <p:sp>
        <p:nvSpPr>
          <p:cNvPr id="3" name="Függőleges szöveg helye 2"/>
          <p:cNvSpPr>
            <a:spLocks noGrp="1"/>
          </p:cNvSpPr>
          <p:nvPr>
            <p:ph type="body" orient="vert" idx="1"/>
          </p:nvPr>
        </p:nvSpPr>
        <p:spPr bwMode="auto">
          <a:xfrm>
            <a:off x="838200" y="365125"/>
            <a:ext cx="7734300" cy="5811838"/>
          </a:xfrm>
        </p:spPr>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18159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0D18-11C1-45E8-AEFE-72C9E301C59E}"/>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7DAF2285-BD00-4CB3-A951-7DC5BBA29D6F}"/>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4" name="Footer Placeholder 3">
            <a:extLst>
              <a:ext uri="{FF2B5EF4-FFF2-40B4-BE49-F238E27FC236}">
                <a16:creationId xmlns:a16="http://schemas.microsoft.com/office/drawing/2014/main" id="{5B4FDBE1-B9A3-4741-9F4C-8A889302BBF2}"/>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7E10512D-2B0C-44BC-ACFC-CDEEB3195B80}"/>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3622191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077544-1F7E-4306-ABFD-DA496D5219B3}"/>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3" name="Footer Placeholder 2">
            <a:extLst>
              <a:ext uri="{FF2B5EF4-FFF2-40B4-BE49-F238E27FC236}">
                <a16:creationId xmlns:a16="http://schemas.microsoft.com/office/drawing/2014/main" id="{8B149D44-2624-4E55-9523-FEEF6A06C5BF}"/>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B011FBB2-A854-4092-801E-98CB62D0E4B4}"/>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145575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63A3-FF8E-4C45-A327-C0C466433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F61C8CD4-E7CB-4ED3-88D8-BECC0A1ECC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6C69A692-AB1B-4E96-BB3E-880BA8FC2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291BC7-EADE-4A11-B1C5-76A081BE5372}"/>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6" name="Footer Placeholder 5">
            <a:extLst>
              <a:ext uri="{FF2B5EF4-FFF2-40B4-BE49-F238E27FC236}">
                <a16:creationId xmlns:a16="http://schemas.microsoft.com/office/drawing/2014/main" id="{C8D88184-324F-4748-B9DE-E420821EF956}"/>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225A31D5-BC0A-4D04-AA4E-0BE3EE92DCD2}"/>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340833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EEEA-C219-421D-841D-E43FD62CF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01F21A0E-B106-402A-8162-D472182491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B4A17849-8D83-4557-9501-80AED7516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369DC-E825-458A-8481-EF773F669F94}"/>
              </a:ext>
            </a:extLst>
          </p:cNvPr>
          <p:cNvSpPr>
            <a:spLocks noGrp="1"/>
          </p:cNvSpPr>
          <p:nvPr>
            <p:ph type="dt" sz="half" idx="10"/>
          </p:nvPr>
        </p:nvSpPr>
        <p:spPr/>
        <p:txBody>
          <a:bodyPr/>
          <a:lstStyle/>
          <a:p>
            <a:fld id="{9093343A-566C-4CBE-8310-0AEC4D96D925}" type="datetimeFigureOut">
              <a:rPr lang="ro-RO" smtClean="0"/>
              <a:t>26.11.2023</a:t>
            </a:fld>
            <a:endParaRPr lang="ro-RO"/>
          </a:p>
        </p:txBody>
      </p:sp>
      <p:sp>
        <p:nvSpPr>
          <p:cNvPr id="6" name="Footer Placeholder 5">
            <a:extLst>
              <a:ext uri="{FF2B5EF4-FFF2-40B4-BE49-F238E27FC236}">
                <a16:creationId xmlns:a16="http://schemas.microsoft.com/office/drawing/2014/main" id="{3E98A69B-985C-4F3D-B77E-9EBB5F5DF453}"/>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ADFAEE34-BAB1-4E65-9C3B-B25594A808D4}"/>
              </a:ext>
            </a:extLst>
          </p:cNvPr>
          <p:cNvSpPr>
            <a:spLocks noGrp="1"/>
          </p:cNvSpPr>
          <p:nvPr>
            <p:ph type="sldNum" sz="quarter" idx="12"/>
          </p:nvPr>
        </p:nvSpPr>
        <p:spPr/>
        <p:txBody>
          <a:bodyPr/>
          <a:lstStyle/>
          <a:p>
            <a:fld id="{7210A7EB-E0A7-44FF-BCBC-CA463F267E90}" type="slidenum">
              <a:rPr lang="ro-RO" smtClean="0"/>
              <a:t>‹#›</a:t>
            </a:fld>
            <a:endParaRPr lang="ro-RO"/>
          </a:p>
        </p:txBody>
      </p:sp>
    </p:spTree>
    <p:extLst>
      <p:ext uri="{BB962C8B-B14F-4D97-AF65-F5344CB8AC3E}">
        <p14:creationId xmlns:p14="http://schemas.microsoft.com/office/powerpoint/2010/main" val="72332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F2965B-79AB-4BD2-AB1B-BBE7C4873B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023BB7DF-7E63-44F5-A504-075251C1E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01D54B05-74E5-4AF4-9FA2-8353B11CB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3343A-566C-4CBE-8310-0AEC4D96D925}" type="datetimeFigureOut">
              <a:rPr lang="ro-RO" smtClean="0"/>
              <a:t>26.11.2023</a:t>
            </a:fld>
            <a:endParaRPr lang="ro-RO"/>
          </a:p>
        </p:txBody>
      </p:sp>
      <p:sp>
        <p:nvSpPr>
          <p:cNvPr id="5" name="Footer Placeholder 4">
            <a:extLst>
              <a:ext uri="{FF2B5EF4-FFF2-40B4-BE49-F238E27FC236}">
                <a16:creationId xmlns:a16="http://schemas.microsoft.com/office/drawing/2014/main" id="{00585C95-CA20-4EDC-BF48-ADAEB3EB9E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C97F50D3-CAF8-4455-834A-5D71542FE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0A7EB-E0A7-44FF-BCBC-CA463F267E90}" type="slidenum">
              <a:rPr lang="ro-RO" smtClean="0"/>
              <a:t>‹#›</a:t>
            </a:fld>
            <a:endParaRPr lang="ro-RO"/>
          </a:p>
        </p:txBody>
      </p:sp>
    </p:spTree>
    <p:extLst>
      <p:ext uri="{BB962C8B-B14F-4D97-AF65-F5344CB8AC3E}">
        <p14:creationId xmlns:p14="http://schemas.microsoft.com/office/powerpoint/2010/main" val="1160595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2108966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040FAF-A37F-9297-2CC8-92FFFE58F6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BBF694E9-ABE2-EF39-EEE6-2BD3271BFE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86D3A7E6-74BE-DA02-B796-7654A7E9D3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6E432-DEC4-49F7-B6FD-6E4A198B9D86}" type="datetimeFigureOut">
              <a:rPr lang="ro-RO" smtClean="0"/>
              <a:t>26.11.2023</a:t>
            </a:fld>
            <a:endParaRPr lang="ro-RO"/>
          </a:p>
        </p:txBody>
      </p:sp>
      <p:sp>
        <p:nvSpPr>
          <p:cNvPr id="5" name="Footer Placeholder 4">
            <a:extLst>
              <a:ext uri="{FF2B5EF4-FFF2-40B4-BE49-F238E27FC236}">
                <a16:creationId xmlns:a16="http://schemas.microsoft.com/office/drawing/2014/main" id="{6581FEA5-DBD6-4860-0AE6-36EA42CA7F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759ACAE7-97A2-A718-9865-40BD65FC6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C5F78-0BCB-4EE6-B4A2-9C45A82903D3}" type="slidenum">
              <a:rPr lang="ro-RO" smtClean="0"/>
              <a:t>‹#›</a:t>
            </a:fld>
            <a:endParaRPr lang="ro-RO"/>
          </a:p>
        </p:txBody>
      </p:sp>
    </p:spTree>
    <p:extLst>
      <p:ext uri="{BB962C8B-B14F-4D97-AF65-F5344CB8AC3E}">
        <p14:creationId xmlns:p14="http://schemas.microsoft.com/office/powerpoint/2010/main" val="295016141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4494"/>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EDBB013-C965-40C5-AD5B-6D171F3D5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BC033CA1-F37A-4D64-8776-F2A1EA905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1F550AE-90FA-44B3-B025-3B87DE653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3408B-CBBA-4A0D-8A15-42ECC6B552D5}" type="datetime1">
              <a:rPr lang="hu-HU" smtClean="0"/>
              <a:t>2023. 11. 26.</a:t>
            </a:fld>
            <a:endParaRPr lang="hu-HU"/>
          </a:p>
        </p:txBody>
      </p:sp>
      <p:sp>
        <p:nvSpPr>
          <p:cNvPr id="5" name="Élőláb helye 4">
            <a:extLst>
              <a:ext uri="{FF2B5EF4-FFF2-40B4-BE49-F238E27FC236}">
                <a16:creationId xmlns:a16="http://schemas.microsoft.com/office/drawing/2014/main" id="{153A619F-0DD5-4986-A407-90E36AE55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6408984-520B-4422-8BEA-2DD43781A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0D3A0-CE6F-49D2-A784-08D506621889}" type="slidenum">
              <a:rPr lang="hu-HU" smtClean="0"/>
              <a:t>‹#›</a:t>
            </a:fld>
            <a:endParaRPr lang="hu-HU"/>
          </a:p>
        </p:txBody>
      </p:sp>
    </p:spTree>
    <p:extLst>
      <p:ext uri="{BB962C8B-B14F-4D97-AF65-F5344CB8AC3E}">
        <p14:creationId xmlns:p14="http://schemas.microsoft.com/office/powerpoint/2010/main" val="3704257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Cím hely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hu-HU"/>
              <a:t>Mintacím szerkesztése</a:t>
            </a:r>
            <a:endParaRPr/>
          </a:p>
        </p:txBody>
      </p:sp>
      <p:sp>
        <p:nvSpPr>
          <p:cNvPr id="3" name="Szöveg hely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3E4EE3-1A77-4589-ACFF-672620A5E174}" type="datetimeFigureOut">
              <a:rPr lang="hu-HU"/>
              <a:t>2023. 11. 26.</a:t>
            </a:fld>
            <a:endParaRPr lang="hu-HU"/>
          </a:p>
        </p:txBody>
      </p:sp>
      <p:sp>
        <p:nvSpPr>
          <p:cNvPr id="5" name="Élőláb hely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u-HU"/>
          </a:p>
        </p:txBody>
      </p:sp>
      <p:sp>
        <p:nvSpPr>
          <p:cNvPr id="6" name="Dia számának hely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3146BD-4A12-432C-AD50-55033724872F}" type="slidenum">
              <a:rPr lang="hu-HU"/>
              <a:t>‹#›</a:t>
            </a:fld>
            <a:endParaRPr lang="hu-HU"/>
          </a:p>
        </p:txBody>
      </p:sp>
    </p:spTree>
    <p:extLst>
      <p:ext uri="{BB962C8B-B14F-4D97-AF65-F5344CB8AC3E}">
        <p14:creationId xmlns:p14="http://schemas.microsoft.com/office/powerpoint/2010/main" val="102759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hu-H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3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bbc.co.uk/bitesize/articles/zwcgn9q" TargetMode="Externa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1.jpg"/><Relationship Id="rId4" Type="http://schemas.openxmlformats.org/officeDocument/2006/relationships/hyperlink" Target="https://rome.us/roman-emperors/caesar-octavian-augustu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heguardian.com/world/2015/oct/26/first-world-war-propaganda-corpse-factory-1925" TargetMode="Externa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bbc.co.uk/bitesize/articles/zwcgn9q" TargetMode="Externa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12.jpg"/><Relationship Id="rId4" Type="http://schemas.openxmlformats.org/officeDocument/2006/relationships/hyperlink" Target="http://www.museumofhoaxes.com/images/moonprint2.jpg"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r_-hl3qXr94?feature=oembed" TargetMode="External"/><Relationship Id="rId1" Type="http://schemas.openxmlformats.org/officeDocument/2006/relationships/tags" Target="../tags/tag18.xml"/><Relationship Id="rId6" Type="http://schemas.openxmlformats.org/officeDocument/2006/relationships/image" Target="../media/image13.jpeg"/><Relationship Id="rId5" Type="http://schemas.openxmlformats.org/officeDocument/2006/relationships/hyperlink" Target="https://www.youtube.com/watch?v=r_-hl3qXr94" TargetMode="External"/><Relationship Id="rId4" Type="http://schemas.openxmlformats.org/officeDocument/2006/relationships/hyperlink" Target="https://foreignpolicy.com/2015/10/12/game-over-man-how-an-egyptian-tv-host-got-pwned-by-a-5-year-old-video-game-clip/"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hyperlink" Target="https://www.buzzfeednews.com/article/craigsilverman/viral-fake-election-news-outperformed-real-news-on-facebook" TargetMode="Externa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uzzfeednews.com/article/craigsilverman/viral-fake-election-news-outperformed-real-news-on-facebook" TargetMode="Externa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hyperlink" Target="https://www.buzzfeednews.com/article/craigsilverman/viral-fake-election-news-outperformed-real-news-on-facebook" TargetMode="Externa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hyperlink" Target="https://www.theguardian.com/technology/2016/nov/10/facebook-fake-news-election-conspiracy-theories" TargetMode="Externa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formedia/blog/working-to-stop-misinformation-and-false-news" TargetMode="Externa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hyperlink" Target="https://www.npr.org/sections/thetwo-way/2016/11/23/503129818/study-finds-students-have-dismaying-inability-to-tell-fake-news-from-real?t=1639226889532" TargetMode="Externa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s://www.peoplesbanknet.com/the-dangers-of-fake-news/"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https://researchguides.austincc.edu/c.php?g=612891&amp;p=4258046" TargetMode="Externa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hyperlink" Target="https://www.cits.ucsb.edu/fake-news/danger-social" TargetMode="External"/><Relationship Id="rId4" Type="http://schemas.openxmlformats.org/officeDocument/2006/relationships/hyperlink" Target="https://www.theatlantic.com/ideas/archive/2019/06/fake-news-republicans-democrats/591211/" TargetMode="Externa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ollinsdictionary.com/dictionary/english/fake-news" TargetMode="Externa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8" Type="http://schemas.openxmlformats.org/officeDocument/2006/relationships/hyperlink" Target="https://www.npr.org/sections/thetwo-way/2016/11/23/503129818/study-finds-students-have-dismaying-inability-to-tell-fake-news-from-real?t=1639226889532" TargetMode="External"/><Relationship Id="rId3" Type="http://schemas.openxmlformats.org/officeDocument/2006/relationships/hyperlink" Target="https://researchguides.austincc.edu/c.php?g=612891&amp;p=4258046" TargetMode="External"/><Relationship Id="rId7" Type="http://schemas.openxmlformats.org/officeDocument/2006/relationships/hyperlink" Target="https://www.collinsdictionary.com/dictionary/english/fake-news" TargetMode="Externa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hyperlink" Target="https://www.cits.ucsb.edu/fake-news/danger-social" TargetMode="External"/><Relationship Id="rId5" Type="http://schemas.openxmlformats.org/officeDocument/2006/relationships/hyperlink" Target="https://www.buzzfeednews.com/article/craigsilverman/viral-fake-election-news-outperformed-real-news-on-facebook#.lkOvJO6p0" TargetMode="External"/><Relationship Id="rId10" Type="http://schemas.openxmlformats.org/officeDocument/2006/relationships/hyperlink" Target="https://www.facebook.com/formedia/blog/working-to-stop-misinformation-and-false-news" TargetMode="External"/><Relationship Id="rId4" Type="http://schemas.openxmlformats.org/officeDocument/2006/relationships/hyperlink" Target="https://www.bbc.co.uk/bitesize/articles/zwcgn9q" TargetMode="External"/><Relationship Id="rId9" Type="http://schemas.openxmlformats.org/officeDocument/2006/relationships/hyperlink" Target="https://www.theatlantic.com/ideas/archive/2019/06/fake-news-republicans-democrats/591211/"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theguardian.com/world/2015/oct/26/first-world-war-propaganda-corpse-factory-1925" TargetMode="External"/><Relationship Id="rId3" Type="http://schemas.openxmlformats.org/officeDocument/2006/relationships/hyperlink" Target="https://foreignpolicy.com/2015/10/12/game-over-man-how-an-egyptian-tv-host-got-pwned-by-a-5-year-old-video-game-clip/" TargetMode="External"/><Relationship Id="rId7" Type="http://schemas.openxmlformats.org/officeDocument/2006/relationships/hyperlink" Target="https://www.theguardian.com/technology/2016/nov/10/facebook-fake-news-election-conspiracy-theories" TargetMode="Externa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hyperlink" Target="https://www.buzzfeednews.com/article/craigsilverman/viral-fake-election-news-outperformed-real-news-on-facebook#.lkOvJO6p0" TargetMode="External"/><Relationship Id="rId5" Type="http://schemas.openxmlformats.org/officeDocument/2006/relationships/hyperlink" Target="https://www.peoplesbanknet.com/the-dangers-of-fake-news/" TargetMode="External"/><Relationship Id="rId4" Type="http://schemas.openxmlformats.org/officeDocument/2006/relationships/hyperlink" Target="https://www.oxfordlearnersdictionaries.com/definition/english/fake-news?q=fake+news" TargetMode="External"/><Relationship Id="rId9" Type="http://schemas.openxmlformats.org/officeDocument/2006/relationships/hyperlink" Target="http://www.quotemaster.org/"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5.xml"/><Relationship Id="rId1" Type="http://schemas.openxmlformats.org/officeDocument/2006/relationships/tags" Target="../tags/tag37.xml"/><Relationship Id="rId5" Type="http://schemas.openxmlformats.org/officeDocument/2006/relationships/hyperlink" Target="http://www.pixabay.com/" TargetMode="External"/><Relationship Id="rId4" Type="http://schemas.openxmlformats.org/officeDocument/2006/relationships/hyperlink" Target="https://unsplash.com/licens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slideLayout" Target="../slideLayouts/slideLayout45.xml"/><Relationship Id="rId1" Type="http://schemas.openxmlformats.org/officeDocument/2006/relationships/tags" Target="../tags/tag38.xml"/><Relationship Id="rId4" Type="http://schemas.openxmlformats.org/officeDocument/2006/relationships/hyperlink" Target="https://www.pexels.com/"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www.museumofhoaxes.com/images/moonprint2.jpg" TargetMode="External"/><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hyperlink" Target="https://foreignpolicy.com/2015/10/12/game-over-man-how-an-egyptian-tv-host-got-pwned-by-a-5-year-old-video-game-clip/" TargetMode="External"/><Relationship Id="rId5" Type="http://schemas.openxmlformats.org/officeDocument/2006/relationships/hyperlink" Target="https://www.buzzfeednews.com/article/craigsilverman/viral-fake-election-news-outperformed-real-news-on-facebook" TargetMode="External"/><Relationship Id="rId4" Type="http://schemas.openxmlformats.org/officeDocument/2006/relationships/hyperlink" Target="http://www.quotemaster.org/"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5.xml"/><Relationship Id="rId7" Type="http://schemas.openxmlformats.org/officeDocument/2006/relationships/image" Target="../media/image20.png"/><Relationship Id="rId2" Type="http://schemas.openxmlformats.org/officeDocument/2006/relationships/slideLayout" Target="../slideLayouts/slideLayout33.xml"/><Relationship Id="rId1" Type="http://schemas.openxmlformats.org/officeDocument/2006/relationships/tags" Target="../tags/tag4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hyperlink" Target="https://www.collinsdictionary.com/dictionary/english/fake-news" TargetMode="Externa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oxfordlearnersdictionaries.com/definition/english/fake-news?q=fake+new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ép 4">
            <a:extLst>
              <a:ext uri="{FF2B5EF4-FFF2-40B4-BE49-F238E27FC236}">
                <a16:creationId xmlns:a16="http://schemas.microsoft.com/office/drawing/2014/main" id="{FAEE5532-7F5A-4573-8AD7-08E5D674EC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88" y="114252"/>
            <a:ext cx="3968015" cy="1130882"/>
          </a:xfrm>
          <a:prstGeom prst="rect">
            <a:avLst/>
          </a:prstGeom>
        </p:spPr>
      </p:pic>
      <p:sp>
        <p:nvSpPr>
          <p:cNvPr id="2" name="Cím 1">
            <a:extLst>
              <a:ext uri="{FF2B5EF4-FFF2-40B4-BE49-F238E27FC236}">
                <a16:creationId xmlns:a16="http://schemas.microsoft.com/office/drawing/2014/main" id="{97D90975-5E20-482C-BBCD-47C031CCB940}"/>
              </a:ext>
            </a:extLst>
          </p:cNvPr>
          <p:cNvSpPr>
            <a:spLocks noGrp="1"/>
          </p:cNvSpPr>
          <p:nvPr>
            <p:ph type="ctrTitle"/>
          </p:nvPr>
        </p:nvSpPr>
        <p:spPr>
          <a:xfrm>
            <a:off x="5925364" y="1943501"/>
            <a:ext cx="6432994" cy="2002938"/>
          </a:xfrm>
        </p:spPr>
        <p:txBody>
          <a:bodyPr anchor="b">
            <a:noAutofit/>
          </a:bodyPr>
          <a:lstStyle/>
          <a:p>
            <a:r>
              <a:rPr kumimoji="0" lang="en-US" sz="4400" b="1" i="0" u="none" strike="noStrike" kern="1200" cap="none" spc="0" normalizeH="0" baseline="0" noProof="0" dirty="0">
                <a:ln>
                  <a:noFill/>
                </a:ln>
                <a:effectLst/>
                <a:uLnTx/>
                <a:uFillTx/>
                <a:latin typeface="Calibri Light" panose="020F0302020204030204"/>
                <a:ea typeface="+mj-ea"/>
                <a:cs typeface="+mj-cs"/>
              </a:rPr>
              <a:t>VERIFYING AND </a:t>
            </a:r>
            <a:br>
              <a:rPr kumimoji="0" lang="hu-HU" sz="4400" b="1" i="0" u="none" strike="noStrike" kern="1200" cap="none" spc="0" normalizeH="0" baseline="0" noProof="0" dirty="0">
                <a:ln>
                  <a:noFill/>
                </a:ln>
                <a:effectLst/>
                <a:uLnTx/>
                <a:uFillTx/>
                <a:latin typeface="Calibri Light" panose="020F0302020204030204"/>
                <a:ea typeface="+mj-ea"/>
                <a:cs typeface="+mj-cs"/>
              </a:rPr>
            </a:br>
            <a:r>
              <a:rPr kumimoji="0" lang="en-US" sz="4400" b="1" i="0" u="none" strike="noStrike" kern="1200" cap="none" spc="0" normalizeH="0" baseline="0" noProof="0" dirty="0">
                <a:ln>
                  <a:noFill/>
                </a:ln>
                <a:effectLst/>
                <a:uLnTx/>
                <a:uFillTx/>
                <a:latin typeface="Calibri Light" panose="020F0302020204030204"/>
                <a:ea typeface="+mj-ea"/>
                <a:cs typeface="+mj-cs"/>
              </a:rPr>
              <a:t>ANALYZING „FAKE NEWS” </a:t>
            </a:r>
            <a:endParaRPr lang="hu-HU" sz="4400" dirty="0"/>
          </a:p>
        </p:txBody>
      </p:sp>
      <p:sp>
        <p:nvSpPr>
          <p:cNvPr id="6" name="Szövegdoboz 5">
            <a:extLst>
              <a:ext uri="{FF2B5EF4-FFF2-40B4-BE49-F238E27FC236}">
                <a16:creationId xmlns:a16="http://schemas.microsoft.com/office/drawing/2014/main" id="{F6043198-BD77-40A5-A26B-0732C9BB091F}"/>
              </a:ext>
            </a:extLst>
          </p:cNvPr>
          <p:cNvSpPr txBox="1"/>
          <p:nvPr/>
        </p:nvSpPr>
        <p:spPr>
          <a:xfrm>
            <a:off x="117288" y="1141044"/>
            <a:ext cx="642829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unded</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by</a:t>
            </a: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Erasmus+ </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Programme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of the European Union</a:t>
            </a:r>
            <a:endPar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3" name="Kép 12" descr="A képen kültéri látható&#10;&#10;A leírás nagyon megbízható">
            <a:extLst>
              <a:ext uri="{FF2B5EF4-FFF2-40B4-BE49-F238E27FC236}">
                <a16:creationId xmlns:a16="http://schemas.microsoft.com/office/drawing/2014/main" id="{0156EEEB-9DFA-479E-BE33-F901122C5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72" y="2271926"/>
            <a:ext cx="2306669" cy="622800"/>
          </a:xfrm>
          <a:prstGeom prst="rect">
            <a:avLst/>
          </a:prstGeom>
        </p:spPr>
      </p:pic>
      <p:pic>
        <p:nvPicPr>
          <p:cNvPr id="17" name="Kép 16" descr="A képen objektum látható&#10;&#10;A leírás teljesen megbízható">
            <a:extLst>
              <a:ext uri="{FF2B5EF4-FFF2-40B4-BE49-F238E27FC236}">
                <a16:creationId xmlns:a16="http://schemas.microsoft.com/office/drawing/2014/main" id="{CDE6A37D-6370-4404-9DF6-F03DECBC5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02" y="3138536"/>
            <a:ext cx="2204974" cy="492444"/>
          </a:xfrm>
          <a:prstGeom prst="rect">
            <a:avLst/>
          </a:prstGeom>
        </p:spPr>
      </p:pic>
      <p:graphicFrame>
        <p:nvGraphicFramePr>
          <p:cNvPr id="3" name="Táblázat 2">
            <a:extLst>
              <a:ext uri="{FF2B5EF4-FFF2-40B4-BE49-F238E27FC236}">
                <a16:creationId xmlns:a16="http://schemas.microsoft.com/office/drawing/2014/main" id="{F65DDBE2-F763-4879-93A4-366C0EF8B5DB}"/>
              </a:ext>
            </a:extLst>
          </p:cNvPr>
          <p:cNvGraphicFramePr>
            <a:graphicFrameLocks noGrp="1"/>
          </p:cNvGraphicFramePr>
          <p:nvPr/>
        </p:nvGraphicFramePr>
        <p:xfrm>
          <a:off x="110534" y="5738965"/>
          <a:ext cx="4922981" cy="960120"/>
        </p:xfrm>
        <a:graphic>
          <a:graphicData uri="http://schemas.openxmlformats.org/drawingml/2006/table">
            <a:tbl>
              <a:tblPr/>
              <a:tblGrid>
                <a:gridCol w="3786908">
                  <a:extLst>
                    <a:ext uri="{9D8B030D-6E8A-4147-A177-3AD203B41FA5}">
                      <a16:colId xmlns:a16="http://schemas.microsoft.com/office/drawing/2014/main" val="749391775"/>
                    </a:ext>
                  </a:extLst>
                </a:gridCol>
                <a:gridCol w="1136073">
                  <a:extLst>
                    <a:ext uri="{9D8B030D-6E8A-4147-A177-3AD203B41FA5}">
                      <a16:colId xmlns:a16="http://schemas.microsoft.com/office/drawing/2014/main" val="3901970431"/>
                    </a:ext>
                  </a:extLst>
                </a:gridCol>
              </a:tblGrid>
              <a:tr h="0">
                <a:tc>
                  <a:txBody>
                    <a:bodyPr/>
                    <a:lstStyle/>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New Teaching Fields for the</a:t>
                      </a:r>
                      <a:endPar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endParaRPr>
                    </a:p>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Next Generation of Journalists</a:t>
                      </a:r>
                      <a:br>
                        <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br>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2020-1-HU01-KA203-078824</a:t>
                      </a:r>
                      <a:br>
                        <a:rPr lang="en-US" b="1" dirty="0">
                          <a:effectLst/>
                        </a:rPr>
                      </a:br>
                      <a:endParaRPr lang="en-US" dirty="0">
                        <a:effectLst/>
                      </a:endParaRPr>
                    </a:p>
                  </a:txBody>
                  <a:tcPr anchor="ctr">
                    <a:lnL>
                      <a:noFill/>
                    </a:lnL>
                    <a:lnR>
                      <a:noFill/>
                    </a:lnR>
                    <a:lnT>
                      <a:noFill/>
                    </a:lnT>
                    <a:lnB>
                      <a:noFill/>
                    </a:lnB>
                  </a:tcPr>
                </a:tc>
                <a:tc>
                  <a:txBody>
                    <a:bodyPr/>
                    <a:lstStyle/>
                    <a:p>
                      <a:pPr algn="r"/>
                      <a:endParaRPr lang="hu-HU" dirty="0">
                        <a:effectLst/>
                      </a:endParaRPr>
                    </a:p>
                  </a:txBody>
                  <a:tcPr anchor="ctr">
                    <a:lnL>
                      <a:noFill/>
                    </a:lnL>
                    <a:lnR>
                      <a:noFill/>
                    </a:lnR>
                    <a:lnT>
                      <a:noFill/>
                    </a:lnT>
                    <a:lnB>
                      <a:noFill/>
                    </a:lnB>
                  </a:tcPr>
                </a:tc>
                <a:extLst>
                  <a:ext uri="{0D108BD9-81ED-4DB2-BD59-A6C34878D82A}">
                    <a16:rowId xmlns:a16="http://schemas.microsoft.com/office/drawing/2014/main" val="4255824043"/>
                  </a:ext>
                </a:extLst>
              </a:tr>
            </a:tbl>
          </a:graphicData>
        </a:graphic>
      </p:graphicFrame>
      <p:pic>
        <p:nvPicPr>
          <p:cNvPr id="11" name="Kép 10">
            <a:extLst>
              <a:ext uri="{FF2B5EF4-FFF2-40B4-BE49-F238E27FC236}">
                <a16:creationId xmlns:a16="http://schemas.microsoft.com/office/drawing/2014/main" id="{7451D76A-665C-46FE-833F-2C77C67D59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7693" y="2818719"/>
            <a:ext cx="2204974" cy="1318976"/>
          </a:xfrm>
          <a:prstGeom prst="rect">
            <a:avLst/>
          </a:prstGeom>
        </p:spPr>
      </p:pic>
      <p:pic>
        <p:nvPicPr>
          <p:cNvPr id="9" name="Kép 8">
            <a:extLst>
              <a:ext uri="{FF2B5EF4-FFF2-40B4-BE49-F238E27FC236}">
                <a16:creationId xmlns:a16="http://schemas.microsoft.com/office/drawing/2014/main" id="{1E341DF1-6419-455F-BDEB-F14F583A24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6846" y="2290384"/>
            <a:ext cx="2306669" cy="515156"/>
          </a:xfrm>
          <a:prstGeom prst="rect">
            <a:avLst/>
          </a:prstGeom>
        </p:spPr>
      </p:pic>
      <p:pic>
        <p:nvPicPr>
          <p:cNvPr id="7" name="Kép 6">
            <a:extLst>
              <a:ext uri="{FF2B5EF4-FFF2-40B4-BE49-F238E27FC236}">
                <a16:creationId xmlns:a16="http://schemas.microsoft.com/office/drawing/2014/main" id="{F16E3A69-A7DF-4632-85EA-85036DE6B0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3323" y="3722780"/>
            <a:ext cx="2093713" cy="960853"/>
          </a:xfrm>
          <a:prstGeom prst="rect">
            <a:avLst/>
          </a:prstGeom>
        </p:spPr>
      </p:pic>
      <p:pic>
        <p:nvPicPr>
          <p:cNvPr id="20" name="Kép 19">
            <a:extLst>
              <a:ext uri="{FF2B5EF4-FFF2-40B4-BE49-F238E27FC236}">
                <a16:creationId xmlns:a16="http://schemas.microsoft.com/office/drawing/2014/main" id="{7BF5E8C5-6257-49C6-859B-6B5FCF5748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509" y="3902524"/>
            <a:ext cx="1918760" cy="571463"/>
          </a:xfrm>
          <a:prstGeom prst="rect">
            <a:avLst/>
          </a:prstGeom>
        </p:spPr>
      </p:pic>
    </p:spTree>
    <p:custDataLst>
      <p:tags r:id="rId1"/>
    </p:custDataLst>
    <p:extLst>
      <p:ext uri="{BB962C8B-B14F-4D97-AF65-F5344CB8AC3E}">
        <p14:creationId xmlns:p14="http://schemas.microsoft.com/office/powerpoint/2010/main" val="28900948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6503-0994-4ED7-BB47-A7C6FE7F08A9}"/>
              </a:ext>
            </a:extLst>
          </p:cNvPr>
          <p:cNvSpPr>
            <a:spLocks noGrp="1"/>
          </p:cNvSpPr>
          <p:nvPr>
            <p:ph type="title"/>
          </p:nvPr>
        </p:nvSpPr>
        <p:spPr/>
        <p:txBody>
          <a:bodyPr/>
          <a:lstStyle/>
          <a:p>
            <a:pPr algn="ctr"/>
            <a:r>
              <a:rPr lang="en-US" dirty="0">
                <a:solidFill>
                  <a:schemeClr val="accent2">
                    <a:lumMod val="50000"/>
                  </a:schemeClr>
                </a:solidFill>
                <a:latin typeface="+mn-lt"/>
              </a:rPr>
              <a:t>Fabricated content</a:t>
            </a:r>
            <a:r>
              <a:rPr lang="ro-RO" dirty="0">
                <a:solidFill>
                  <a:schemeClr val="accent2">
                    <a:lumMod val="50000"/>
                  </a:schemeClr>
                </a:solidFill>
                <a:latin typeface="+mn-lt"/>
              </a:rPr>
              <a:t> is</a:t>
            </a:r>
            <a:r>
              <a:rPr lang="en-US" dirty="0">
                <a:solidFill>
                  <a:schemeClr val="accent2">
                    <a:lumMod val="50000"/>
                  </a:schemeClr>
                </a:solidFill>
                <a:latin typeface="+mn-lt"/>
              </a:rPr>
              <a:t> spread in all fields</a:t>
            </a:r>
            <a:endParaRPr lang="ro-RO" dirty="0">
              <a:latin typeface="+mn-lt"/>
            </a:endParaRPr>
          </a:p>
        </p:txBody>
      </p:sp>
      <p:sp>
        <p:nvSpPr>
          <p:cNvPr id="3" name="Content Placeholder 2">
            <a:extLst>
              <a:ext uri="{FF2B5EF4-FFF2-40B4-BE49-F238E27FC236}">
                <a16:creationId xmlns:a16="http://schemas.microsoft.com/office/drawing/2014/main" id="{887C198F-13D9-4FDE-8FEB-968CCE2B6EBC}"/>
              </a:ext>
            </a:extLst>
          </p:cNvPr>
          <p:cNvSpPr>
            <a:spLocks noGrp="1"/>
          </p:cNvSpPr>
          <p:nvPr>
            <p:ph idx="1"/>
          </p:nvPr>
        </p:nvSpPr>
        <p:spPr>
          <a:xfrm>
            <a:off x="751572" y="1589289"/>
            <a:ext cx="10515600" cy="4818680"/>
          </a:xfrm>
        </p:spPr>
        <p:txBody>
          <a:bodyPr>
            <a:normAutofit lnSpcReduction="10000"/>
          </a:bodyPr>
          <a:lstStyle/>
          <a:p>
            <a:pPr algn="just"/>
            <a:r>
              <a:rPr lang="en-US" dirty="0"/>
              <a:t>Justin McBrayer (2021</a:t>
            </a:r>
            <a:r>
              <a:rPr lang="ro-RO" dirty="0"/>
              <a:t>, p. 4</a:t>
            </a:r>
            <a:r>
              <a:rPr lang="en-US" dirty="0"/>
              <a:t>) defines “fake news” as: “misleading information (mis-information). Intentionally false stories are certainly included in the category of misinformation, but there are lots of ways to deceive people that don’t requires saying what’s out-and-out false.„</a:t>
            </a:r>
            <a:endParaRPr lang="ro-RO" dirty="0"/>
          </a:p>
          <a:p>
            <a:pPr algn="just"/>
            <a:endParaRPr lang="ro-RO" i="1" dirty="0"/>
          </a:p>
          <a:p>
            <a:pPr algn="just"/>
            <a:r>
              <a:rPr lang="en-US" dirty="0"/>
              <a:t>In public discourse, the term "fake news" is associated with the political world</a:t>
            </a:r>
            <a:r>
              <a:rPr lang="ro-RO" dirty="0"/>
              <a:t> but according to Greifeneder et alii (2021) </a:t>
            </a:r>
            <a:r>
              <a:rPr lang="en-US" dirty="0" err="1"/>
              <a:t>wr</a:t>
            </a:r>
            <a:r>
              <a:rPr lang="ro-RO" dirty="0"/>
              <a:t>o</a:t>
            </a:r>
            <a:r>
              <a:rPr lang="en-US" dirty="0" err="1"/>
              <a:t>te</a:t>
            </a:r>
            <a:r>
              <a:rPr lang="en-US" dirty="0"/>
              <a:t> that false news is not limited to politics. </a:t>
            </a:r>
            <a:endParaRPr lang="ro-RO" dirty="0"/>
          </a:p>
          <a:p>
            <a:pPr marL="0" indent="0" algn="just">
              <a:buNone/>
            </a:pPr>
            <a:endParaRPr lang="ro-RO" dirty="0"/>
          </a:p>
          <a:p>
            <a:pPr algn="just"/>
            <a:r>
              <a:rPr lang="en-US" dirty="0"/>
              <a:t>The </a:t>
            </a:r>
            <a:r>
              <a:rPr lang="ro-RO" dirty="0"/>
              <a:t>fabricated content </a:t>
            </a:r>
            <a:r>
              <a:rPr lang="en-US" dirty="0"/>
              <a:t>is spread in all fields, and the most exposed are: consumption of goods, health and finances</a:t>
            </a:r>
          </a:p>
          <a:p>
            <a:pPr algn="just"/>
            <a:endParaRPr lang="ro-RO" i="1" dirty="0"/>
          </a:p>
        </p:txBody>
      </p:sp>
      <p:sp>
        <p:nvSpPr>
          <p:cNvPr id="4" name="CasetăText 3">
            <a:extLst>
              <a:ext uri="{FF2B5EF4-FFF2-40B4-BE49-F238E27FC236}">
                <a16:creationId xmlns:a16="http://schemas.microsoft.com/office/drawing/2014/main" id="{838CC7AE-BCDD-7CC5-A009-0224B50DE925}"/>
              </a:ext>
            </a:extLst>
          </p:cNvPr>
          <p:cNvSpPr txBox="1"/>
          <p:nvPr/>
        </p:nvSpPr>
        <p:spPr>
          <a:xfrm>
            <a:off x="975360" y="6197918"/>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ro-RO" sz="2400" dirty="0" err="1">
                <a:solidFill>
                  <a:schemeClr val="accent2">
                    <a:lumMod val="50000"/>
                  </a:schemeClr>
                </a:solidFill>
              </a:rPr>
              <a:t>Defintions</a:t>
            </a:r>
            <a:endParaRPr lang="ro-RO" sz="2400" dirty="0"/>
          </a:p>
        </p:txBody>
      </p:sp>
    </p:spTree>
    <p:custDataLst>
      <p:tags r:id="rId1"/>
    </p:custDataLst>
    <p:extLst>
      <p:ext uri="{BB962C8B-B14F-4D97-AF65-F5344CB8AC3E}">
        <p14:creationId xmlns:p14="http://schemas.microsoft.com/office/powerpoint/2010/main" val="1017789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8372-F659-353E-F9AE-B13432353936}"/>
              </a:ext>
            </a:extLst>
          </p:cNvPr>
          <p:cNvSpPr>
            <a:spLocks noGrp="1"/>
          </p:cNvSpPr>
          <p:nvPr>
            <p:ph type="title"/>
          </p:nvPr>
        </p:nvSpPr>
        <p:spPr/>
        <p:txBody>
          <a:bodyPr/>
          <a:lstStyle/>
          <a:p>
            <a:r>
              <a:rPr lang="en-US" dirty="0"/>
              <a:t>Controlling questions</a:t>
            </a:r>
            <a:endParaRPr lang="ro-RO" dirty="0"/>
          </a:p>
        </p:txBody>
      </p:sp>
      <p:sp>
        <p:nvSpPr>
          <p:cNvPr id="3" name="Content Placeholder 2">
            <a:extLst>
              <a:ext uri="{FF2B5EF4-FFF2-40B4-BE49-F238E27FC236}">
                <a16:creationId xmlns:a16="http://schemas.microsoft.com/office/drawing/2014/main" id="{2C0A3D5F-2335-E190-6AB4-9CB353C6E0BD}"/>
              </a:ext>
            </a:extLst>
          </p:cNvPr>
          <p:cNvSpPr>
            <a:spLocks noGrp="1"/>
          </p:cNvSpPr>
          <p:nvPr>
            <p:ph idx="1"/>
          </p:nvPr>
        </p:nvSpPr>
        <p:spPr>
          <a:xfrm>
            <a:off x="838200" y="2090606"/>
            <a:ext cx="10515600" cy="4957894"/>
          </a:xfrm>
        </p:spPr>
        <p:txBody>
          <a:bodyPr/>
          <a:lstStyle/>
          <a:p>
            <a:pPr marL="0" indent="0">
              <a:buNone/>
            </a:pPr>
            <a:r>
              <a:rPr lang="en-US" sz="2400" dirty="0"/>
              <a:t>1. “Fake news” are used also by politicians? </a:t>
            </a:r>
            <a:r>
              <a:rPr lang="en-US" sz="2400" b="1" dirty="0">
                <a:solidFill>
                  <a:srgbClr val="FF0000"/>
                </a:solidFill>
              </a:rPr>
              <a:t>True</a:t>
            </a:r>
            <a:r>
              <a:rPr lang="en-US" sz="2400" dirty="0"/>
              <a:t> or false?</a:t>
            </a:r>
          </a:p>
          <a:p>
            <a:pPr marL="0" indent="0">
              <a:buNone/>
            </a:pPr>
            <a:endParaRPr lang="en-US" sz="2400" dirty="0"/>
          </a:p>
          <a:p>
            <a:pPr marL="0" indent="0">
              <a:buNone/>
            </a:pPr>
            <a:r>
              <a:rPr lang="en-US" sz="2400" dirty="0"/>
              <a:t>2.</a:t>
            </a:r>
            <a:r>
              <a:rPr lang="ro-RO" sz="2400" dirty="0"/>
              <a:t> What are the most exposed fields for „fake news?</a:t>
            </a:r>
          </a:p>
          <a:p>
            <a:pPr marL="514350" indent="-514350">
              <a:buAutoNum type="alphaUcPeriod"/>
            </a:pPr>
            <a:r>
              <a:rPr lang="ro-RO" sz="2000" dirty="0"/>
              <a:t>Sports, economics and arts</a:t>
            </a:r>
            <a:r>
              <a:rPr lang="en-US" sz="2000" dirty="0"/>
              <a:t>;</a:t>
            </a:r>
          </a:p>
          <a:p>
            <a:pPr marL="514350" indent="-514350">
              <a:buAutoNum type="alphaUcPeriod"/>
            </a:pPr>
            <a:r>
              <a:rPr lang="en-US" sz="2000" b="1" dirty="0">
                <a:solidFill>
                  <a:srgbClr val="FF0000"/>
                </a:solidFill>
              </a:rPr>
              <a:t>Consumption of goods, health and finances</a:t>
            </a:r>
          </a:p>
          <a:p>
            <a:pPr marL="514350" indent="-514350">
              <a:buAutoNum type="alphaUcPeriod"/>
            </a:pPr>
            <a:r>
              <a:rPr lang="en-US" sz="2000" dirty="0"/>
              <a:t>History, biology and technology</a:t>
            </a:r>
          </a:p>
          <a:p>
            <a:pPr marL="0" indent="0">
              <a:buNone/>
            </a:pPr>
            <a:endParaRPr lang="ro-RO" sz="2400" dirty="0"/>
          </a:p>
          <a:p>
            <a:pPr marL="0" indent="0">
              <a:buNone/>
            </a:pPr>
            <a:r>
              <a:rPr lang="ro-RO" sz="2400" dirty="0"/>
              <a:t>3. </a:t>
            </a:r>
            <a:r>
              <a:rPr lang="en-US" sz="2400" dirty="0"/>
              <a:t>„</a:t>
            </a:r>
            <a:r>
              <a:rPr lang="ro-RO" sz="2400" dirty="0"/>
              <a:t>F</a:t>
            </a:r>
            <a:r>
              <a:rPr lang="en-US" sz="2400" dirty="0" err="1"/>
              <a:t>ake</a:t>
            </a:r>
            <a:r>
              <a:rPr lang="en-US" sz="2400" dirty="0"/>
              <a:t> news" can be defined as</a:t>
            </a:r>
            <a:r>
              <a:rPr lang="ro-RO" sz="2400" dirty="0"/>
              <a:t> “False reports of events”? </a:t>
            </a:r>
            <a:r>
              <a:rPr lang="ro-RO" sz="2400" b="1" dirty="0">
                <a:solidFill>
                  <a:srgbClr val="FF0000"/>
                </a:solidFill>
              </a:rPr>
              <a:t>True</a:t>
            </a:r>
            <a:r>
              <a:rPr lang="ro-RO" sz="2400" dirty="0"/>
              <a:t> or false? </a:t>
            </a:r>
          </a:p>
          <a:p>
            <a:pPr marL="0" indent="0">
              <a:buNone/>
            </a:pPr>
            <a:endParaRPr lang="ro-RO" sz="2400" dirty="0"/>
          </a:p>
          <a:p>
            <a:pPr marL="0" indent="0">
              <a:buNone/>
            </a:pPr>
            <a:r>
              <a:rPr lang="ro-RO" sz="2400" dirty="0"/>
              <a:t>*</a:t>
            </a:r>
            <a:r>
              <a:rPr lang="ro-RO" sz="1200" dirty="0"/>
              <a:t>Red highlighted answers are correct</a:t>
            </a:r>
            <a:endParaRPr lang="ro-RO" sz="2400" dirty="0"/>
          </a:p>
        </p:txBody>
      </p:sp>
    </p:spTree>
    <p:custDataLst>
      <p:tags r:id="rId1"/>
    </p:custDataLst>
    <p:extLst>
      <p:ext uri="{BB962C8B-B14F-4D97-AF65-F5344CB8AC3E}">
        <p14:creationId xmlns:p14="http://schemas.microsoft.com/office/powerpoint/2010/main" val="418011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346D-C448-4A73-BF44-74A0B5D8D67D}"/>
              </a:ext>
            </a:extLst>
          </p:cNvPr>
          <p:cNvSpPr>
            <a:spLocks noGrp="1"/>
          </p:cNvSpPr>
          <p:nvPr>
            <p:ph type="title"/>
          </p:nvPr>
        </p:nvSpPr>
        <p:spPr>
          <a:xfrm>
            <a:off x="838200" y="2766218"/>
            <a:ext cx="10515600" cy="1325563"/>
          </a:xfrm>
        </p:spPr>
        <p:txBody>
          <a:bodyPr/>
          <a:lstStyle/>
          <a:p>
            <a:pPr algn="ctr"/>
            <a:r>
              <a:rPr lang="ro-RO" dirty="0">
                <a:solidFill>
                  <a:schemeClr val="accent2">
                    <a:lumMod val="50000"/>
                  </a:schemeClr>
                </a:solidFill>
                <a:latin typeface="+mn-lt"/>
              </a:rPr>
              <a:t>History of „fake news”</a:t>
            </a:r>
          </a:p>
        </p:txBody>
      </p:sp>
    </p:spTree>
    <p:custDataLst>
      <p:tags r:id="rId1"/>
    </p:custDataLst>
    <p:extLst>
      <p:ext uri="{BB962C8B-B14F-4D97-AF65-F5344CB8AC3E}">
        <p14:creationId xmlns:p14="http://schemas.microsoft.com/office/powerpoint/2010/main" val="1902695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BB6DFC-95A6-4C6C-95E8-FD3716ABE8E5}"/>
              </a:ext>
            </a:extLst>
          </p:cNvPr>
          <p:cNvSpPr>
            <a:spLocks noGrp="1"/>
          </p:cNvSpPr>
          <p:nvPr>
            <p:ph type="title"/>
          </p:nvPr>
        </p:nvSpPr>
        <p:spPr/>
        <p:txBody>
          <a:bodyPr/>
          <a:lstStyle/>
          <a:p>
            <a:pPr algn="ctr"/>
            <a:r>
              <a:rPr lang="en-US" dirty="0">
                <a:solidFill>
                  <a:schemeClr val="accent2">
                    <a:lumMod val="50000"/>
                  </a:schemeClr>
                </a:solidFill>
                <a:latin typeface="+mn-lt"/>
              </a:rPr>
              <a:t>“Fake news” from Ancient Rome</a:t>
            </a:r>
            <a:endParaRPr lang="ro-RO" dirty="0">
              <a:solidFill>
                <a:schemeClr val="accent2">
                  <a:lumMod val="50000"/>
                </a:schemeClr>
              </a:solidFill>
              <a:latin typeface="+mn-lt"/>
            </a:endParaRPr>
          </a:p>
        </p:txBody>
      </p:sp>
      <p:sp>
        <p:nvSpPr>
          <p:cNvPr id="4" name="Content Placeholder 3">
            <a:extLst>
              <a:ext uri="{FF2B5EF4-FFF2-40B4-BE49-F238E27FC236}">
                <a16:creationId xmlns:a16="http://schemas.microsoft.com/office/drawing/2014/main" id="{A87679AB-A444-4936-B7FF-C033723FDD47}"/>
              </a:ext>
            </a:extLst>
          </p:cNvPr>
          <p:cNvSpPr>
            <a:spLocks noGrp="1"/>
          </p:cNvSpPr>
          <p:nvPr>
            <p:ph idx="1"/>
          </p:nvPr>
        </p:nvSpPr>
        <p:spPr>
          <a:xfrm>
            <a:off x="838200" y="1902627"/>
            <a:ext cx="10515600" cy="4351338"/>
          </a:xfrm>
        </p:spPr>
        <p:txBody>
          <a:bodyPr>
            <a:normAutofit lnSpcReduction="10000"/>
          </a:bodyPr>
          <a:lstStyle/>
          <a:p>
            <a:pPr algn="just"/>
            <a:r>
              <a:rPr lang="en-US" dirty="0"/>
              <a:t>“Fake news” became Collins Dictionary’s word of the year in 2017 and since then remained in the headlines, but existed long before the presidential campaign in the US elections</a:t>
            </a:r>
          </a:p>
          <a:p>
            <a:pPr algn="just"/>
            <a:endParaRPr lang="en-US" dirty="0"/>
          </a:p>
          <a:p>
            <a:pPr algn="just"/>
            <a:r>
              <a:rPr lang="en-US" dirty="0"/>
              <a:t>About 2000 years ago, the Roman </a:t>
            </a:r>
            <a:r>
              <a:rPr lang="ro-RO" dirty="0"/>
              <a:t>Republic</a:t>
            </a:r>
            <a:r>
              <a:rPr lang="en-US" dirty="0"/>
              <a:t> faced an civil war between Octavian and Mark Anthony to became the new ruler </a:t>
            </a:r>
          </a:p>
          <a:p>
            <a:pPr algn="just"/>
            <a:endParaRPr lang="en-US" dirty="0"/>
          </a:p>
          <a:p>
            <a:pPr algn="just"/>
            <a:r>
              <a:rPr lang="en-US" dirty="0"/>
              <a:t>To get public attention, Octavian launched a ‘fake news’ war against Mark Anthony, claiming his rival was having an affair with Cleopatra, the Egyptian Queen</a:t>
            </a:r>
          </a:p>
          <a:p>
            <a:endParaRPr lang="en-US" dirty="0"/>
          </a:p>
          <a:p>
            <a:endParaRPr lang="en-US" dirty="0"/>
          </a:p>
        </p:txBody>
      </p:sp>
      <p:sp>
        <p:nvSpPr>
          <p:cNvPr id="2" name="CasetăText 1">
            <a:extLst>
              <a:ext uri="{FF2B5EF4-FFF2-40B4-BE49-F238E27FC236}">
                <a16:creationId xmlns:a16="http://schemas.microsoft.com/office/drawing/2014/main" id="{CDE1B01E-A61C-4F9D-7D2E-100AC368D892}"/>
              </a:ext>
            </a:extLst>
          </p:cNvPr>
          <p:cNvSpPr txBox="1"/>
          <p:nvPr/>
        </p:nvSpPr>
        <p:spPr>
          <a:xfrm>
            <a:off x="1107440" y="6300170"/>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ro-RO" sz="2400" dirty="0" err="1">
                <a:solidFill>
                  <a:schemeClr val="accent2">
                    <a:lumMod val="50000"/>
                  </a:schemeClr>
                </a:solidFill>
              </a:rPr>
              <a:t>History</a:t>
            </a:r>
            <a:r>
              <a:rPr lang="ro-RO" sz="2400" dirty="0">
                <a:solidFill>
                  <a:schemeClr val="accent2">
                    <a:lumMod val="50000"/>
                  </a:schemeClr>
                </a:solidFill>
              </a:rPr>
              <a:t> of </a:t>
            </a:r>
            <a:r>
              <a:rPr lang="ro-RO" sz="2400" dirty="0" err="1">
                <a:solidFill>
                  <a:schemeClr val="accent2">
                    <a:lumMod val="50000"/>
                  </a:schemeClr>
                </a:solidFill>
              </a:rPr>
              <a:t>Fake</a:t>
            </a:r>
            <a:r>
              <a:rPr lang="ro-RO" sz="2400" dirty="0">
                <a:solidFill>
                  <a:schemeClr val="accent2">
                    <a:lumMod val="50000"/>
                  </a:schemeClr>
                </a:solidFill>
              </a:rPr>
              <a:t> </a:t>
            </a:r>
            <a:r>
              <a:rPr lang="ro-RO" sz="2400" dirty="0" err="1">
                <a:solidFill>
                  <a:schemeClr val="accent2">
                    <a:lumMod val="50000"/>
                  </a:schemeClr>
                </a:solidFill>
              </a:rPr>
              <a:t>News</a:t>
            </a:r>
            <a:endParaRPr lang="ro-RO" sz="2400" dirty="0"/>
          </a:p>
        </p:txBody>
      </p:sp>
    </p:spTree>
    <p:custDataLst>
      <p:tags r:id="rId1"/>
    </p:custDataLst>
    <p:extLst>
      <p:ext uri="{BB962C8B-B14F-4D97-AF65-F5344CB8AC3E}">
        <p14:creationId xmlns:p14="http://schemas.microsoft.com/office/powerpoint/2010/main" val="90806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1AEF-F4EF-40A8-B605-1CA8A9290334}"/>
              </a:ext>
            </a:extLst>
          </p:cNvPr>
          <p:cNvSpPr>
            <a:spLocks noGrp="1"/>
          </p:cNvSpPr>
          <p:nvPr>
            <p:ph type="title"/>
          </p:nvPr>
        </p:nvSpPr>
        <p:spPr>
          <a:xfrm>
            <a:off x="838200" y="137218"/>
            <a:ext cx="10515600" cy="1325563"/>
          </a:xfrm>
        </p:spPr>
        <p:txBody>
          <a:bodyPr/>
          <a:lstStyle/>
          <a:p>
            <a:pPr algn="ctr"/>
            <a:r>
              <a:rPr lang="ro-RO" dirty="0"/>
              <a:t>Octavian became the first Emperor of Rome</a:t>
            </a:r>
            <a:endParaRPr lang="ro-RO"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662E92E8-1ED6-48AF-8547-A2C9CE8B056B}"/>
              </a:ext>
            </a:extLst>
          </p:cNvPr>
          <p:cNvSpPr>
            <a:spLocks noGrp="1"/>
          </p:cNvSpPr>
          <p:nvPr>
            <p:ph idx="1"/>
          </p:nvPr>
        </p:nvSpPr>
        <p:spPr>
          <a:xfrm>
            <a:off x="838200" y="1426129"/>
            <a:ext cx="10515600" cy="5013171"/>
          </a:xfrm>
        </p:spPr>
        <p:txBody>
          <a:bodyPr>
            <a:normAutofit/>
          </a:bodyPr>
          <a:lstStyle/>
          <a:p>
            <a:pPr algn="just"/>
            <a:r>
              <a:rPr lang="en-US" dirty="0"/>
              <a:t>The message get to public through poetry and slogans printed on coins. </a:t>
            </a:r>
          </a:p>
          <a:p>
            <a:pPr algn="just"/>
            <a:r>
              <a:rPr lang="en-US" dirty="0"/>
              <a:t>Octavian</a:t>
            </a:r>
            <a:r>
              <a:rPr lang="ro-RO" dirty="0"/>
              <a:t> </a:t>
            </a:r>
            <a:r>
              <a:rPr lang="en-US" dirty="0"/>
              <a:t>won and became the first Emperor of Rome, ruling for over 40 years, according to</a:t>
            </a:r>
            <a:r>
              <a:rPr lang="en-US" dirty="0">
                <a:hlinkClick r:id="rId3"/>
              </a:rPr>
              <a:t> BBC</a:t>
            </a:r>
            <a:r>
              <a:rPr lang="en-US" dirty="0"/>
              <a:t>.</a:t>
            </a:r>
            <a:endParaRPr lang="ro-RO" dirty="0"/>
          </a:p>
          <a:p>
            <a:endParaRPr lang="ro-RO" dirty="0"/>
          </a:p>
          <a:p>
            <a:pPr marL="0" indent="0">
              <a:buNone/>
            </a:pPr>
            <a:endParaRPr lang="ro-RO" dirty="0"/>
          </a:p>
          <a:p>
            <a:endParaRPr lang="ro-RO" dirty="0"/>
          </a:p>
          <a:p>
            <a:pPr marL="0" indent="0">
              <a:buNone/>
            </a:pPr>
            <a:endParaRPr lang="ro-RO" sz="1200" dirty="0"/>
          </a:p>
          <a:p>
            <a:pPr marL="0" indent="0">
              <a:buNone/>
            </a:pPr>
            <a:endParaRPr lang="ro-RO" sz="1200" dirty="0"/>
          </a:p>
          <a:p>
            <a:pPr marL="0" indent="0">
              <a:buNone/>
            </a:pPr>
            <a:endParaRPr lang="ro-RO" sz="1200" dirty="0"/>
          </a:p>
          <a:p>
            <a:pPr marL="0" indent="0">
              <a:buNone/>
            </a:pPr>
            <a:r>
              <a:rPr lang="en-US" sz="1200" dirty="0"/>
              <a:t>				</a:t>
            </a:r>
          </a:p>
          <a:p>
            <a:pPr marL="0" indent="0">
              <a:buNone/>
            </a:pPr>
            <a:r>
              <a:rPr lang="en-US" sz="1200" dirty="0"/>
              <a:t>				     </a:t>
            </a:r>
            <a:r>
              <a:rPr lang="ro-RO" sz="1600" dirty="0" err="1"/>
              <a:t>Photo</a:t>
            </a:r>
            <a:r>
              <a:rPr lang="ro-RO" sz="1600" dirty="0"/>
              <a:t> source: </a:t>
            </a:r>
            <a:r>
              <a:rPr lang="ro-RO" sz="1600" dirty="0">
                <a:hlinkClick r:id="rId4"/>
              </a:rPr>
              <a:t>rome.us</a:t>
            </a:r>
            <a:endParaRPr lang="ro-RO" sz="1600" dirty="0"/>
          </a:p>
          <a:p>
            <a:pPr marL="0" indent="0">
              <a:buNone/>
            </a:pPr>
            <a:endParaRPr lang="ro-RO" sz="1200" dirty="0"/>
          </a:p>
        </p:txBody>
      </p:sp>
      <p:pic>
        <p:nvPicPr>
          <p:cNvPr id="5" name="Picture 4">
            <a:extLst>
              <a:ext uri="{FF2B5EF4-FFF2-40B4-BE49-F238E27FC236}">
                <a16:creationId xmlns:a16="http://schemas.microsoft.com/office/drawing/2014/main" id="{FFDC5D8D-F050-4513-8FC5-715A8BF545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5998" y="3233652"/>
            <a:ext cx="4837161" cy="2418581"/>
          </a:xfrm>
          <a:prstGeom prst="rect">
            <a:avLst/>
          </a:prstGeom>
        </p:spPr>
      </p:pic>
      <p:sp>
        <p:nvSpPr>
          <p:cNvPr id="4" name="CasetăText 3">
            <a:extLst>
              <a:ext uri="{FF2B5EF4-FFF2-40B4-BE49-F238E27FC236}">
                <a16:creationId xmlns:a16="http://schemas.microsoft.com/office/drawing/2014/main" id="{29F4ECA3-09D1-EE55-1409-2BA2034A7805}"/>
              </a:ext>
            </a:extLst>
          </p:cNvPr>
          <p:cNvSpPr txBox="1"/>
          <p:nvPr/>
        </p:nvSpPr>
        <p:spPr>
          <a:xfrm>
            <a:off x="986019" y="625911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ro-RO" sz="2400" dirty="0" err="1">
                <a:solidFill>
                  <a:schemeClr val="accent2">
                    <a:lumMod val="50000"/>
                  </a:schemeClr>
                </a:solidFill>
              </a:rPr>
              <a:t>History</a:t>
            </a:r>
            <a:r>
              <a:rPr lang="ro-RO" sz="2400" dirty="0">
                <a:solidFill>
                  <a:schemeClr val="accent2">
                    <a:lumMod val="50000"/>
                  </a:schemeClr>
                </a:solidFill>
              </a:rPr>
              <a:t> of </a:t>
            </a:r>
            <a:r>
              <a:rPr lang="ro-RO" sz="2400" dirty="0" err="1">
                <a:solidFill>
                  <a:schemeClr val="accent2">
                    <a:lumMod val="50000"/>
                  </a:schemeClr>
                </a:solidFill>
              </a:rPr>
              <a:t>Fake</a:t>
            </a:r>
            <a:r>
              <a:rPr lang="ro-RO" sz="2400" dirty="0">
                <a:solidFill>
                  <a:schemeClr val="accent2">
                    <a:lumMod val="50000"/>
                  </a:schemeClr>
                </a:solidFill>
              </a:rPr>
              <a:t> </a:t>
            </a:r>
            <a:r>
              <a:rPr lang="ro-RO" sz="2400" dirty="0" err="1">
                <a:solidFill>
                  <a:schemeClr val="accent2">
                    <a:lumMod val="50000"/>
                  </a:schemeClr>
                </a:solidFill>
              </a:rPr>
              <a:t>News</a:t>
            </a:r>
            <a:endParaRPr lang="ro-RO" sz="2400" dirty="0"/>
          </a:p>
        </p:txBody>
      </p:sp>
    </p:spTree>
    <p:custDataLst>
      <p:tags r:id="rId1"/>
    </p:custDataLst>
    <p:extLst>
      <p:ext uri="{BB962C8B-B14F-4D97-AF65-F5344CB8AC3E}">
        <p14:creationId xmlns:p14="http://schemas.microsoft.com/office/powerpoint/2010/main" val="3749179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61F6-A1FD-4F2B-83DA-93BD22B8F57D}"/>
              </a:ext>
            </a:extLst>
          </p:cNvPr>
          <p:cNvSpPr>
            <a:spLocks noGrp="1"/>
          </p:cNvSpPr>
          <p:nvPr>
            <p:ph type="title"/>
          </p:nvPr>
        </p:nvSpPr>
        <p:spPr>
          <a:xfrm>
            <a:off x="838200" y="-62143"/>
            <a:ext cx="10515600" cy="1752832"/>
          </a:xfrm>
        </p:spPr>
        <p:txBody>
          <a:bodyPr/>
          <a:lstStyle/>
          <a:p>
            <a:pPr algn="ctr"/>
            <a:r>
              <a:rPr lang="en-US" dirty="0"/>
              <a:t>“Fake news”, used in times of crisis</a:t>
            </a:r>
            <a:endParaRPr lang="ro-RO"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58EBF39A-BB82-4590-9565-00E4D9A076BA}"/>
              </a:ext>
            </a:extLst>
          </p:cNvPr>
          <p:cNvSpPr>
            <a:spLocks noGrp="1"/>
          </p:cNvSpPr>
          <p:nvPr>
            <p:ph idx="1"/>
          </p:nvPr>
        </p:nvSpPr>
        <p:spPr>
          <a:xfrm>
            <a:off x="838200" y="1313895"/>
            <a:ext cx="10515600" cy="5095783"/>
          </a:xfrm>
        </p:spPr>
        <p:txBody>
          <a:bodyPr>
            <a:normAutofit fontScale="92500" lnSpcReduction="10000"/>
          </a:bodyPr>
          <a:lstStyle/>
          <a:p>
            <a:pPr marL="0" indent="0" algn="just">
              <a:buNone/>
            </a:pPr>
            <a:r>
              <a:rPr lang="en-US" dirty="0"/>
              <a:t>There are a lot of examples of “fake news” in the history of humanity:</a:t>
            </a:r>
          </a:p>
          <a:p>
            <a:pPr marL="0" indent="0" algn="just">
              <a:buNone/>
            </a:pPr>
            <a:r>
              <a:rPr lang="en-US" dirty="0"/>
              <a:t> </a:t>
            </a:r>
          </a:p>
          <a:p>
            <a:pPr algn="just">
              <a:buFont typeface="Wingdings" panose="05000000000000000000" pitchFamily="2" charset="2"/>
              <a:buChar char="Ø"/>
            </a:pPr>
            <a:r>
              <a:rPr lang="en-US" sz="2600" dirty="0"/>
              <a:t>It was used by Nazi propaganda machines for anti-Semitism</a:t>
            </a:r>
          </a:p>
          <a:p>
            <a:pPr marL="0" indent="0" algn="just">
              <a:buNone/>
            </a:pPr>
            <a:endParaRPr lang="en-US" sz="2600" dirty="0"/>
          </a:p>
          <a:p>
            <a:pPr algn="just">
              <a:buFont typeface="Wingdings" panose="05000000000000000000" pitchFamily="2" charset="2"/>
              <a:buChar char="Ø"/>
            </a:pPr>
            <a:r>
              <a:rPr lang="en-US" sz="2600" dirty="0"/>
              <a:t>In 1800’s in America, racism led to publishing </a:t>
            </a:r>
            <a:r>
              <a:rPr lang="ro-RO" sz="2600" dirty="0"/>
              <a:t>false stories about african americans supposed deficiencies and crimes</a:t>
            </a:r>
            <a:endParaRPr lang="en-US" sz="2600" dirty="0"/>
          </a:p>
          <a:p>
            <a:pPr marL="0" indent="0" algn="just">
              <a:buNone/>
            </a:pPr>
            <a:endParaRPr lang="ro-RO" sz="2600" dirty="0"/>
          </a:p>
          <a:p>
            <a:pPr algn="just">
              <a:buFont typeface="Wingdings" panose="05000000000000000000" pitchFamily="2" charset="2"/>
              <a:buChar char="Ø"/>
            </a:pPr>
            <a:r>
              <a:rPr lang="en-US" sz="2600" dirty="0"/>
              <a:t>In 1917 during First World War, The Times and the Daily Mail run a story claiming that the </a:t>
            </a:r>
            <a:r>
              <a:rPr lang="en-US" sz="2600" dirty="0">
                <a:hlinkClick r:id="rId3"/>
              </a:rPr>
              <a:t>Germans were extracting fat from the bodies of dead soldiers </a:t>
            </a:r>
            <a:r>
              <a:rPr lang="en-US" sz="2600" dirty="0"/>
              <a:t>on both sides of the war to make soap and margarine.</a:t>
            </a:r>
          </a:p>
          <a:p>
            <a:pPr algn="just">
              <a:buFont typeface="Wingdings" panose="05000000000000000000" pitchFamily="2" charset="2"/>
              <a:buChar char="Ø"/>
            </a:pPr>
            <a:r>
              <a:rPr lang="en-US" sz="2600" dirty="0"/>
              <a:t>The story came from an official British government department. They knew the story was false, but it helped to create an image in the eyes of the public that Germans were a barbaric enemy. </a:t>
            </a:r>
          </a:p>
          <a:p>
            <a:pPr marL="0" indent="0">
              <a:buNone/>
            </a:pPr>
            <a:endParaRPr lang="en-US" sz="2600" dirty="0"/>
          </a:p>
          <a:p>
            <a:pPr marL="0" indent="0">
              <a:buNone/>
            </a:pPr>
            <a:endParaRPr lang="en-US" sz="2600" dirty="0"/>
          </a:p>
        </p:txBody>
      </p:sp>
      <p:sp>
        <p:nvSpPr>
          <p:cNvPr id="4" name="CasetăText 3">
            <a:extLst>
              <a:ext uri="{FF2B5EF4-FFF2-40B4-BE49-F238E27FC236}">
                <a16:creationId xmlns:a16="http://schemas.microsoft.com/office/drawing/2014/main" id="{26920D63-8B98-D634-3A67-2F1DC616A6A7}"/>
              </a:ext>
            </a:extLst>
          </p:cNvPr>
          <p:cNvSpPr txBox="1"/>
          <p:nvPr/>
        </p:nvSpPr>
        <p:spPr>
          <a:xfrm>
            <a:off x="986019" y="625911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ro-RO" sz="2400" dirty="0" err="1">
                <a:solidFill>
                  <a:schemeClr val="accent2">
                    <a:lumMod val="50000"/>
                  </a:schemeClr>
                </a:solidFill>
              </a:rPr>
              <a:t>History</a:t>
            </a:r>
            <a:r>
              <a:rPr lang="ro-RO" sz="2400" dirty="0">
                <a:solidFill>
                  <a:schemeClr val="accent2">
                    <a:lumMod val="50000"/>
                  </a:schemeClr>
                </a:solidFill>
              </a:rPr>
              <a:t> of </a:t>
            </a:r>
            <a:r>
              <a:rPr lang="ro-RO" sz="2400" dirty="0" err="1">
                <a:solidFill>
                  <a:schemeClr val="accent2">
                    <a:lumMod val="50000"/>
                  </a:schemeClr>
                </a:solidFill>
              </a:rPr>
              <a:t>Fake</a:t>
            </a:r>
            <a:r>
              <a:rPr lang="ro-RO" sz="2400" dirty="0">
                <a:solidFill>
                  <a:schemeClr val="accent2">
                    <a:lumMod val="50000"/>
                  </a:schemeClr>
                </a:solidFill>
              </a:rPr>
              <a:t> </a:t>
            </a:r>
            <a:r>
              <a:rPr lang="ro-RO" sz="2400" dirty="0" err="1">
                <a:solidFill>
                  <a:schemeClr val="accent2">
                    <a:lumMod val="50000"/>
                  </a:schemeClr>
                </a:solidFill>
              </a:rPr>
              <a:t>News</a:t>
            </a:r>
            <a:endParaRPr lang="ro-RO" sz="2400" dirty="0"/>
          </a:p>
        </p:txBody>
      </p:sp>
    </p:spTree>
    <p:custDataLst>
      <p:tags r:id="rId1"/>
    </p:custDataLst>
    <p:extLst>
      <p:ext uri="{BB962C8B-B14F-4D97-AF65-F5344CB8AC3E}">
        <p14:creationId xmlns:p14="http://schemas.microsoft.com/office/powerpoint/2010/main" val="47318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FF676-8DF5-43C6-A582-42E2ED2E7DD4}"/>
              </a:ext>
            </a:extLst>
          </p:cNvPr>
          <p:cNvSpPr>
            <a:spLocks noGrp="1"/>
          </p:cNvSpPr>
          <p:nvPr>
            <p:ph type="title"/>
          </p:nvPr>
        </p:nvSpPr>
        <p:spPr>
          <a:xfrm>
            <a:off x="1165459" y="65948"/>
            <a:ext cx="10515600" cy="1325563"/>
          </a:xfrm>
        </p:spPr>
        <p:txBody>
          <a:bodyPr/>
          <a:lstStyle/>
          <a:p>
            <a:r>
              <a:rPr lang="en-US" dirty="0">
                <a:solidFill>
                  <a:schemeClr val="accent2">
                    <a:lumMod val="50000"/>
                  </a:schemeClr>
                </a:solidFill>
                <a:latin typeface="+mn-lt"/>
              </a:rPr>
              <a:t>Fake news about civilization on the Moon</a:t>
            </a:r>
            <a:endParaRPr lang="ro-RO"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72E88A60-9142-4F2A-9BD2-56E45B00E016}"/>
              </a:ext>
            </a:extLst>
          </p:cNvPr>
          <p:cNvSpPr>
            <a:spLocks noGrp="1"/>
          </p:cNvSpPr>
          <p:nvPr>
            <p:ph idx="1"/>
          </p:nvPr>
        </p:nvSpPr>
        <p:spPr>
          <a:xfrm>
            <a:off x="838200" y="1420428"/>
            <a:ext cx="10515600" cy="5370989"/>
          </a:xfrm>
        </p:spPr>
        <p:txBody>
          <a:bodyPr>
            <a:normAutofit/>
          </a:bodyPr>
          <a:lstStyle/>
          <a:p>
            <a:r>
              <a:rPr lang="en-US" sz="2400" dirty="0"/>
              <a:t>In august 25th 1835, The New York Sun, </a:t>
            </a:r>
            <a:r>
              <a:rPr lang="en-US" sz="2400" dirty="0">
                <a:hlinkClick r:id="rId3"/>
              </a:rPr>
              <a:t>published a series of six articles</a:t>
            </a:r>
            <a:r>
              <a:rPr lang="en-US" sz="2400" dirty="0"/>
              <a:t> about the supposed discovery of life on the Moon</a:t>
            </a:r>
          </a:p>
          <a:p>
            <a:r>
              <a:rPr lang="en-US" sz="2400" dirty="0"/>
              <a:t>The discoveries were attributed falsely to Sir John Herschel, one of the astronomers of the time. </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600" dirty="0"/>
          </a:p>
          <a:p>
            <a:pPr marL="0" indent="0">
              <a:buNone/>
            </a:pPr>
            <a:r>
              <a:rPr lang="ro-RO" sz="1600" dirty="0"/>
              <a:t>				</a:t>
            </a:r>
            <a:r>
              <a:rPr lang="en-US" sz="1600" dirty="0"/>
              <a:t>Photo source:</a:t>
            </a:r>
            <a:r>
              <a:rPr lang="ro-RO" sz="1600" dirty="0"/>
              <a:t>								</a:t>
            </a:r>
            <a:r>
              <a:rPr lang="en-US" sz="1600" dirty="0">
                <a:hlinkClick r:id="rId4"/>
              </a:rPr>
              <a:t>http://www.museumofhoaxes.com/images/moonprint2.jpg</a:t>
            </a:r>
            <a:r>
              <a:rPr lang="en-US" sz="1600" dirty="0"/>
              <a:t> </a:t>
            </a:r>
          </a:p>
        </p:txBody>
      </p:sp>
      <p:pic>
        <p:nvPicPr>
          <p:cNvPr id="5" name="Picture 4">
            <a:extLst>
              <a:ext uri="{FF2B5EF4-FFF2-40B4-BE49-F238E27FC236}">
                <a16:creationId xmlns:a16="http://schemas.microsoft.com/office/drawing/2014/main" id="{CC7B153F-A775-4FD3-8601-5C1EF573FD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0428" y="3067067"/>
            <a:ext cx="3455790" cy="2459355"/>
          </a:xfrm>
          <a:prstGeom prst="rect">
            <a:avLst/>
          </a:prstGeom>
        </p:spPr>
      </p:pic>
      <p:sp>
        <p:nvSpPr>
          <p:cNvPr id="4" name="CasetăText 3">
            <a:extLst>
              <a:ext uri="{FF2B5EF4-FFF2-40B4-BE49-F238E27FC236}">
                <a16:creationId xmlns:a16="http://schemas.microsoft.com/office/drawing/2014/main" id="{84E27A53-AB33-4AF0-2A75-D205D2A4E4E4}"/>
              </a:ext>
            </a:extLst>
          </p:cNvPr>
          <p:cNvSpPr txBox="1"/>
          <p:nvPr/>
        </p:nvSpPr>
        <p:spPr>
          <a:xfrm>
            <a:off x="986019" y="625911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ro-RO" sz="2400" dirty="0" err="1">
                <a:solidFill>
                  <a:schemeClr val="accent2">
                    <a:lumMod val="50000"/>
                  </a:schemeClr>
                </a:solidFill>
              </a:rPr>
              <a:t>History</a:t>
            </a:r>
            <a:r>
              <a:rPr lang="ro-RO" sz="2400" dirty="0">
                <a:solidFill>
                  <a:schemeClr val="accent2">
                    <a:lumMod val="50000"/>
                  </a:schemeClr>
                </a:solidFill>
              </a:rPr>
              <a:t> of </a:t>
            </a:r>
            <a:r>
              <a:rPr lang="ro-RO" sz="2400" dirty="0" err="1">
                <a:solidFill>
                  <a:schemeClr val="accent2">
                    <a:lumMod val="50000"/>
                  </a:schemeClr>
                </a:solidFill>
              </a:rPr>
              <a:t>Fake</a:t>
            </a:r>
            <a:r>
              <a:rPr lang="ro-RO" sz="2400" dirty="0">
                <a:solidFill>
                  <a:schemeClr val="accent2">
                    <a:lumMod val="50000"/>
                  </a:schemeClr>
                </a:solidFill>
              </a:rPr>
              <a:t> </a:t>
            </a:r>
            <a:r>
              <a:rPr lang="ro-RO" sz="2400" dirty="0" err="1">
                <a:solidFill>
                  <a:schemeClr val="accent2">
                    <a:lumMod val="50000"/>
                  </a:schemeClr>
                </a:solidFill>
              </a:rPr>
              <a:t>News</a:t>
            </a:r>
            <a:endParaRPr lang="ro-RO" sz="2400" dirty="0"/>
          </a:p>
        </p:txBody>
      </p:sp>
    </p:spTree>
    <p:custDataLst>
      <p:tags r:id="rId1"/>
    </p:custDataLst>
    <p:extLst>
      <p:ext uri="{BB962C8B-B14F-4D97-AF65-F5344CB8AC3E}">
        <p14:creationId xmlns:p14="http://schemas.microsoft.com/office/powerpoint/2010/main" val="287861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95485-2B14-4DC7-89C7-51B81AB30F72}"/>
              </a:ext>
            </a:extLst>
          </p:cNvPr>
          <p:cNvSpPr>
            <a:spLocks noGrp="1"/>
          </p:cNvSpPr>
          <p:nvPr>
            <p:ph type="title"/>
          </p:nvPr>
        </p:nvSpPr>
        <p:spPr>
          <a:xfrm>
            <a:off x="838200" y="159799"/>
            <a:ext cx="10515600" cy="932154"/>
          </a:xfrm>
        </p:spPr>
        <p:txBody>
          <a:bodyPr>
            <a:normAutofit fontScale="90000"/>
          </a:bodyPr>
          <a:lstStyle/>
          <a:p>
            <a:pPr algn="ctr"/>
            <a:r>
              <a:rPr lang="en-US" dirty="0">
                <a:solidFill>
                  <a:schemeClr val="accent2">
                    <a:lumMod val="50000"/>
                  </a:schemeClr>
                </a:solidFill>
                <a:latin typeface="+mn-lt"/>
              </a:rPr>
              <a:t>“Fake news” about Russian intervention in Syria</a:t>
            </a:r>
            <a:endParaRPr lang="ro-RO"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F3DAA51A-CAA8-4720-8CFD-49AFA6CA2375}"/>
              </a:ext>
            </a:extLst>
          </p:cNvPr>
          <p:cNvSpPr>
            <a:spLocks noGrp="1"/>
          </p:cNvSpPr>
          <p:nvPr>
            <p:ph idx="1"/>
          </p:nvPr>
        </p:nvSpPr>
        <p:spPr>
          <a:xfrm>
            <a:off x="838200" y="1091953"/>
            <a:ext cx="10515600" cy="5606248"/>
          </a:xfrm>
        </p:spPr>
        <p:txBody>
          <a:bodyPr>
            <a:normAutofit/>
          </a:bodyPr>
          <a:lstStyle/>
          <a:p>
            <a:pPr algn="just"/>
            <a:r>
              <a:rPr lang="en-US" sz="2600" dirty="0"/>
              <a:t>In 2016 a news anchor from Egyptian TV was criticized for presenting incorrect information about Russian intervention in Syria: </a:t>
            </a:r>
            <a:r>
              <a:rPr lang="en-US" sz="2600" i="1" dirty="0"/>
              <a:t>“Yes, this is the Russian army, this is Putin. Yes, they are countering terrorism, truly countering it. Now you will see a terrifying video, terrifying.”</a:t>
            </a:r>
          </a:p>
          <a:p>
            <a:pPr algn="just"/>
            <a:r>
              <a:rPr lang="en-US" sz="2600" dirty="0"/>
              <a:t>But, </a:t>
            </a:r>
            <a:r>
              <a:rPr lang="en-US" sz="2600" dirty="0">
                <a:hlinkClick r:id="rId4"/>
              </a:rPr>
              <a:t>in reality, the footage was from a 5-year-old YouTube </a:t>
            </a:r>
            <a:r>
              <a:rPr lang="en-US" sz="2600" dirty="0"/>
              <a:t>clip of a flight simulator video game</a:t>
            </a:r>
          </a:p>
          <a:p>
            <a:pPr marL="0" indent="0">
              <a:buNone/>
            </a:pPr>
            <a:endParaRPr lang="en-US" dirty="0"/>
          </a:p>
          <a:p>
            <a:endParaRPr lang="en-US" dirty="0"/>
          </a:p>
          <a:p>
            <a:endParaRPr lang="en-US" dirty="0"/>
          </a:p>
          <a:p>
            <a:pPr marL="0" indent="0">
              <a:buNone/>
            </a:pPr>
            <a:endParaRPr lang="en-US" dirty="0"/>
          </a:p>
          <a:p>
            <a:pPr marL="0" indent="0">
              <a:buNone/>
            </a:pPr>
            <a:r>
              <a:rPr lang="ro-RO" sz="1200" dirty="0"/>
              <a:t>		</a:t>
            </a:r>
          </a:p>
          <a:p>
            <a:pPr marL="0" indent="0">
              <a:buNone/>
            </a:pPr>
            <a:r>
              <a:rPr lang="ro-RO" sz="1200" dirty="0"/>
              <a:t>				</a:t>
            </a:r>
            <a:r>
              <a:rPr lang="en-US" sz="1200" dirty="0"/>
              <a:t>Video source</a:t>
            </a:r>
            <a:r>
              <a:rPr lang="en-US" sz="1200" dirty="0">
                <a:hlinkClick r:id="rId5"/>
              </a:rPr>
              <a:t>: </a:t>
            </a:r>
            <a:r>
              <a:rPr lang="en-US" sz="1200" dirty="0" err="1">
                <a:hlinkClick r:id="rId5"/>
              </a:rPr>
              <a:t>Youtube</a:t>
            </a:r>
            <a:r>
              <a:rPr lang="en-US" dirty="0"/>
              <a:t>                                           </a:t>
            </a:r>
          </a:p>
        </p:txBody>
      </p:sp>
      <p:pic>
        <p:nvPicPr>
          <p:cNvPr id="4" name="Online Media 3" title="Egyptian TV Host Mistakes Video Game For Russian Attack In Syria">
            <a:hlinkClick r:id="" action="ppaction://media"/>
            <a:extLst>
              <a:ext uri="{FF2B5EF4-FFF2-40B4-BE49-F238E27FC236}">
                <a16:creationId xmlns:a16="http://schemas.microsoft.com/office/drawing/2014/main" id="{A5EA5BB6-F4BC-4072-9151-D30EF3C93BB6}"/>
              </a:ext>
            </a:extLst>
          </p:cNvPr>
          <p:cNvPicPr>
            <a:picLocks noRot="1" noChangeAspect="1"/>
          </p:cNvPicPr>
          <p:nvPr>
            <a:videoFile r:link="rId2"/>
          </p:nvPr>
        </p:nvPicPr>
        <p:blipFill>
          <a:blip r:embed="rId6"/>
          <a:stretch>
            <a:fillRect/>
          </a:stretch>
        </p:blipFill>
        <p:spPr>
          <a:xfrm>
            <a:off x="3647440" y="3591370"/>
            <a:ext cx="3848984" cy="2174677"/>
          </a:xfrm>
          <a:prstGeom prst="rect">
            <a:avLst/>
          </a:prstGeom>
        </p:spPr>
      </p:pic>
      <p:sp>
        <p:nvSpPr>
          <p:cNvPr id="5" name="CasetăText 4">
            <a:extLst>
              <a:ext uri="{FF2B5EF4-FFF2-40B4-BE49-F238E27FC236}">
                <a16:creationId xmlns:a16="http://schemas.microsoft.com/office/drawing/2014/main" id="{6923EC3E-064B-78FB-D469-989C11EC4746}"/>
              </a:ext>
            </a:extLst>
          </p:cNvPr>
          <p:cNvSpPr txBox="1"/>
          <p:nvPr/>
        </p:nvSpPr>
        <p:spPr>
          <a:xfrm>
            <a:off x="986019" y="625911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ro-RO" sz="2400" dirty="0" err="1">
                <a:solidFill>
                  <a:schemeClr val="accent2">
                    <a:lumMod val="50000"/>
                  </a:schemeClr>
                </a:solidFill>
              </a:rPr>
              <a:t>History</a:t>
            </a:r>
            <a:r>
              <a:rPr lang="ro-RO" sz="2400" dirty="0">
                <a:solidFill>
                  <a:schemeClr val="accent2">
                    <a:lumMod val="50000"/>
                  </a:schemeClr>
                </a:solidFill>
              </a:rPr>
              <a:t> of </a:t>
            </a:r>
            <a:r>
              <a:rPr lang="ro-RO" sz="2400" dirty="0" err="1">
                <a:solidFill>
                  <a:schemeClr val="accent2">
                    <a:lumMod val="50000"/>
                  </a:schemeClr>
                </a:solidFill>
              </a:rPr>
              <a:t>Fake</a:t>
            </a:r>
            <a:r>
              <a:rPr lang="ro-RO" sz="2400" dirty="0">
                <a:solidFill>
                  <a:schemeClr val="accent2">
                    <a:lumMod val="50000"/>
                  </a:schemeClr>
                </a:solidFill>
              </a:rPr>
              <a:t> </a:t>
            </a:r>
            <a:r>
              <a:rPr lang="ro-RO" sz="2400" dirty="0" err="1">
                <a:solidFill>
                  <a:schemeClr val="accent2">
                    <a:lumMod val="50000"/>
                  </a:schemeClr>
                </a:solidFill>
              </a:rPr>
              <a:t>News</a:t>
            </a:r>
            <a:endParaRPr lang="ro-RO" sz="2400" dirty="0"/>
          </a:p>
        </p:txBody>
      </p:sp>
    </p:spTree>
    <p:custDataLst>
      <p:tags r:id="rId1"/>
    </p:custDataLst>
    <p:extLst>
      <p:ext uri="{BB962C8B-B14F-4D97-AF65-F5344CB8AC3E}">
        <p14:creationId xmlns:p14="http://schemas.microsoft.com/office/powerpoint/2010/main" val="276518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2847D-1EA3-EA65-4114-9FD9531CFCA0}"/>
              </a:ext>
            </a:extLst>
          </p:cNvPr>
          <p:cNvSpPr>
            <a:spLocks noGrp="1"/>
          </p:cNvSpPr>
          <p:nvPr>
            <p:ph type="title"/>
          </p:nvPr>
        </p:nvSpPr>
        <p:spPr>
          <a:xfrm>
            <a:off x="838200" y="365126"/>
            <a:ext cx="10515600" cy="1086170"/>
          </a:xfrm>
        </p:spPr>
        <p:txBody>
          <a:bodyPr>
            <a:normAutofit fontScale="90000"/>
          </a:bodyPr>
          <a:lstStyle/>
          <a:p>
            <a:r>
              <a:rPr lang="ro-RO" dirty="0"/>
              <a:t>Controlling questions</a:t>
            </a:r>
            <a:br>
              <a:rPr lang="ro-RO" dirty="0"/>
            </a:br>
            <a:endParaRPr lang="ro-RO" dirty="0"/>
          </a:p>
        </p:txBody>
      </p:sp>
      <p:sp>
        <p:nvSpPr>
          <p:cNvPr id="3" name="Content Placeholder 2">
            <a:extLst>
              <a:ext uri="{FF2B5EF4-FFF2-40B4-BE49-F238E27FC236}">
                <a16:creationId xmlns:a16="http://schemas.microsoft.com/office/drawing/2014/main" id="{934CC7EC-A58D-75BD-D732-6E778BBAAED4}"/>
              </a:ext>
            </a:extLst>
          </p:cNvPr>
          <p:cNvSpPr>
            <a:spLocks noGrp="1"/>
          </p:cNvSpPr>
          <p:nvPr>
            <p:ph idx="1"/>
          </p:nvPr>
        </p:nvSpPr>
        <p:spPr>
          <a:xfrm>
            <a:off x="838200" y="1333850"/>
            <a:ext cx="10515600" cy="4843113"/>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ro-RO" sz="2400" b="0" i="0" u="none" strike="noStrike" kern="1200" cap="none" spc="0" normalizeH="0" baseline="0" noProof="0" dirty="0">
                <a:ln>
                  <a:noFill/>
                </a:ln>
                <a:solidFill>
                  <a:prstClr val="black"/>
                </a:solidFill>
                <a:effectLst/>
                <a:uLnTx/>
                <a:uFillTx/>
                <a:latin typeface="Calibri" panose="020F0502020204030204"/>
                <a:ea typeface="+mn-ea"/>
                <a:cs typeface="+mn-cs"/>
              </a:rPr>
              <a:t>Wh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a:t>
            </a:r>
            <a:r>
              <a:rPr kumimoji="0" lang="ro-RO" sz="2400" b="0" i="0" u="none" strike="noStrike" kern="1200" cap="none" spc="0" normalizeH="0" baseline="0" noProof="0" dirty="0">
                <a:ln>
                  <a:noFill/>
                </a:ln>
                <a:solidFill>
                  <a:prstClr val="black"/>
                </a:solidFill>
                <a:effectLst/>
                <a:uLnTx/>
                <a:uFillTx/>
                <a:latin typeface="Calibri" panose="020F0502020204030204"/>
                <a:ea typeface="+mn-ea"/>
                <a:cs typeface="+mn-cs"/>
              </a:rPr>
              <a:t> was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 cause of spreading</a:t>
            </a:r>
            <a:r>
              <a:rPr kumimoji="0" lang="ro-RO" sz="2400" b="0" i="0" u="none" strike="noStrike" kern="1200" cap="none" spc="0" normalizeH="0" baseline="0" noProof="0" dirty="0">
                <a:ln>
                  <a:noFill/>
                </a:ln>
                <a:solidFill>
                  <a:prstClr val="black"/>
                </a:solidFill>
                <a:effectLst/>
                <a:uLnTx/>
                <a:uFillTx/>
                <a:latin typeface="Calibri" panose="020F0502020204030204"/>
                <a:ea typeface="+mn-ea"/>
                <a:cs typeface="+mn-cs"/>
              </a:rPr>
              <a:t> „fake news”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stories </a:t>
            </a:r>
            <a:r>
              <a:rPr kumimoji="0" lang="ro-RO" sz="2400" b="0" i="0" u="none" strike="noStrike" kern="1200" cap="none" spc="0" normalizeH="0" baseline="0" noProof="0" dirty="0">
                <a:ln>
                  <a:noFill/>
                </a:ln>
                <a:solidFill>
                  <a:prstClr val="black"/>
                </a:solidFill>
                <a:effectLst/>
                <a:uLnTx/>
                <a:uFillTx/>
                <a:latin typeface="Calibri" panose="020F0502020204030204"/>
                <a:ea typeface="+mn-ea"/>
                <a:cs typeface="+mn-cs"/>
              </a:rPr>
              <a:t>in 1800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 in America? </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lphaU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War</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lphaUcPeriod"/>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Racism</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lphaU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Xenophobia</a:t>
            </a:r>
            <a:endParaRPr lang="ro-RO"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 When was documented one of the first examples of “fake news”?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AutoNum type="alphaU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4000 years ago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AutoNum type="alphaU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 years ago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AutoNum type="alphaUcPeriod"/>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2000 years ago</a:t>
            </a:r>
            <a:endParaRPr kumimoji="0" lang="ro-RO"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endPar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3. Why was “fake news” used by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nazi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propaganda machines?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AutoNum type="alphaUcPeriod"/>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Anti-Semitism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AutoNum type="alphaU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Chauvinism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AutoNum type="alphaUcPeriod"/>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Anti-Colonialism</a:t>
            </a:r>
          </a:p>
          <a:p>
            <a:endParaRPr lang="ro-RO" dirty="0"/>
          </a:p>
        </p:txBody>
      </p:sp>
      <p:sp>
        <p:nvSpPr>
          <p:cNvPr id="4" name="Title 1">
            <a:extLst>
              <a:ext uri="{FF2B5EF4-FFF2-40B4-BE49-F238E27FC236}">
                <a16:creationId xmlns:a16="http://schemas.microsoft.com/office/drawing/2014/main" id="{2D2CCCE5-2C87-5C22-E57A-D96B5CDB335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o-RO" dirty="0"/>
          </a:p>
        </p:txBody>
      </p:sp>
      <p:sp>
        <p:nvSpPr>
          <p:cNvPr id="5" name="Content Placeholder 2">
            <a:extLst>
              <a:ext uri="{FF2B5EF4-FFF2-40B4-BE49-F238E27FC236}">
                <a16:creationId xmlns:a16="http://schemas.microsoft.com/office/drawing/2014/main" id="{FFDADB5F-1099-82F4-28D3-853EDE6D2B3D}"/>
              </a:ext>
            </a:extLst>
          </p:cNvPr>
          <p:cNvSpPr txBox="1">
            <a:spLocks/>
          </p:cNvSpPr>
          <p:nvPr/>
        </p:nvSpPr>
        <p:spPr>
          <a:xfrm>
            <a:off x="838200" y="1451295"/>
            <a:ext cx="10515600" cy="50415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514350" indent="-514350">
              <a:buFont typeface="Arial" panose="020B0604020202020204" pitchFamily="34" charset="0"/>
              <a:buAutoNum type="alphaUcPeriod"/>
            </a:pPr>
            <a:endParaRPr lang="ro-RO" dirty="0"/>
          </a:p>
        </p:txBody>
      </p:sp>
    </p:spTree>
    <p:custDataLst>
      <p:tags r:id="rId1"/>
    </p:custDataLst>
    <p:extLst>
      <p:ext uri="{BB962C8B-B14F-4D97-AF65-F5344CB8AC3E}">
        <p14:creationId xmlns:p14="http://schemas.microsoft.com/office/powerpoint/2010/main" val="4238333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C42556-E4C7-4FED-BCD4-8954CCF2C26F}"/>
              </a:ext>
            </a:extLst>
          </p:cNvPr>
          <p:cNvSpPr>
            <a:spLocks noGrp="1"/>
          </p:cNvSpPr>
          <p:nvPr>
            <p:ph type="title"/>
          </p:nvPr>
        </p:nvSpPr>
        <p:spPr>
          <a:xfrm>
            <a:off x="838200" y="2707943"/>
            <a:ext cx="10515600" cy="1442113"/>
          </a:xfrm>
        </p:spPr>
        <p:txBody>
          <a:bodyPr>
            <a:normAutofit fontScale="90000"/>
          </a:bodyPr>
          <a:lstStyle/>
          <a:p>
            <a:pPr algn="ctr"/>
            <a:r>
              <a:rPr lang="en-US" dirty="0">
                <a:solidFill>
                  <a:schemeClr val="accent2">
                    <a:lumMod val="50000"/>
                  </a:schemeClr>
                </a:solidFill>
                <a:latin typeface="+mn-lt"/>
              </a:rPr>
              <a:t>Ground zero in fake news – the American elections in 2016</a:t>
            </a:r>
            <a:br>
              <a:rPr lang="en-US" dirty="0">
                <a:latin typeface="+mn-lt"/>
              </a:rPr>
            </a:br>
            <a:endParaRPr lang="ro-RO" dirty="0">
              <a:latin typeface="+mn-lt"/>
            </a:endParaRPr>
          </a:p>
        </p:txBody>
      </p:sp>
    </p:spTree>
    <p:custDataLst>
      <p:tags r:id="rId1"/>
    </p:custDataLst>
    <p:extLst>
      <p:ext uri="{BB962C8B-B14F-4D97-AF65-F5344CB8AC3E}">
        <p14:creationId xmlns:p14="http://schemas.microsoft.com/office/powerpoint/2010/main" val="620909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br>
              <a:rPr lang="ro-RO" dirty="0">
                <a:solidFill>
                  <a:srgbClr val="833C0B"/>
                </a:solidFill>
              </a:rPr>
            </a:br>
            <a:br>
              <a:rPr lang="ro-RO" dirty="0">
                <a:solidFill>
                  <a:srgbClr val="833C0B"/>
                </a:solidFill>
              </a:rPr>
            </a:br>
            <a:r>
              <a:rPr lang="ro-RO" dirty="0">
                <a:solidFill>
                  <a:srgbClr val="833C0B"/>
                </a:solidFill>
              </a:rPr>
              <a:t>Lesson1 - </a:t>
            </a:r>
            <a:r>
              <a:rPr lang="en-US" dirty="0">
                <a:solidFill>
                  <a:srgbClr val="833C0B"/>
                </a:solidFill>
              </a:rPr>
              <a:t>Introduction of the course </a:t>
            </a:r>
            <a:br>
              <a:rPr lang="ro-RO" dirty="0">
                <a:solidFill>
                  <a:srgbClr val="833C0B"/>
                </a:solidFill>
              </a:rPr>
            </a:br>
            <a:r>
              <a:rPr lang="en-US" dirty="0">
                <a:solidFill>
                  <a:srgbClr val="833C0B"/>
                </a:solidFill>
              </a:rPr>
              <a:t>History of fake news</a:t>
            </a:r>
            <a:br>
              <a:rPr lang="ro-RO" dirty="0">
                <a:solidFill>
                  <a:srgbClr val="833C0B"/>
                </a:solidFill>
              </a:rPr>
            </a:br>
            <a:br>
              <a:rPr lang="ro-RO" dirty="0">
                <a:solidFill>
                  <a:srgbClr val="833C0B"/>
                </a:solidFill>
              </a:rPr>
            </a:br>
            <a:br>
              <a:rPr lang="ro-RO" dirty="0">
                <a:solidFill>
                  <a:srgbClr val="833C0B"/>
                </a:solidFill>
              </a:rPr>
            </a:br>
            <a:endParaRPr lang="ro-RO" dirty="0">
              <a:solidFill>
                <a:srgbClr val="833C0B"/>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9BB79A-3B52-4201-A87E-DA5F5D7FDE98}"/>
              </a:ext>
            </a:extLst>
          </p:cNvPr>
          <p:cNvSpPr>
            <a:spLocks noGrp="1"/>
          </p:cNvSpPr>
          <p:nvPr>
            <p:ph type="title"/>
          </p:nvPr>
        </p:nvSpPr>
        <p:spPr/>
        <p:txBody>
          <a:bodyPr/>
          <a:lstStyle/>
          <a:p>
            <a:pPr algn="ctr"/>
            <a:r>
              <a:rPr lang="en-US" dirty="0"/>
              <a:t>“Fake news“ </a:t>
            </a:r>
            <a:r>
              <a:rPr lang="ro-RO" dirty="0"/>
              <a:t>exploded</a:t>
            </a:r>
            <a:r>
              <a:rPr lang="en-US" dirty="0"/>
              <a:t> in popularity in 2016</a:t>
            </a:r>
            <a:endParaRPr lang="ro-RO" dirty="0">
              <a:solidFill>
                <a:schemeClr val="accent2">
                  <a:lumMod val="50000"/>
                </a:schemeClr>
              </a:solidFill>
              <a:latin typeface="+mn-lt"/>
            </a:endParaRPr>
          </a:p>
        </p:txBody>
      </p:sp>
      <p:sp>
        <p:nvSpPr>
          <p:cNvPr id="4" name="Content Placeholder 3">
            <a:extLst>
              <a:ext uri="{FF2B5EF4-FFF2-40B4-BE49-F238E27FC236}">
                <a16:creationId xmlns:a16="http://schemas.microsoft.com/office/drawing/2014/main" id="{8D475363-48AF-4547-94E6-8F612EA232CB}"/>
              </a:ext>
            </a:extLst>
          </p:cNvPr>
          <p:cNvSpPr>
            <a:spLocks noGrp="1"/>
          </p:cNvSpPr>
          <p:nvPr>
            <p:ph idx="1"/>
          </p:nvPr>
        </p:nvSpPr>
        <p:spPr>
          <a:xfrm>
            <a:off x="838200" y="1509204"/>
            <a:ext cx="6822440" cy="4667759"/>
          </a:xfrm>
        </p:spPr>
        <p:txBody>
          <a:bodyPr>
            <a:normAutofit/>
          </a:bodyPr>
          <a:lstStyle/>
          <a:p>
            <a:pPr algn="just"/>
            <a:endParaRPr lang="ro-RO" sz="2400" dirty="0"/>
          </a:p>
          <a:p>
            <a:pPr algn="just"/>
            <a:r>
              <a:rPr lang="en-US" sz="2400" dirty="0"/>
              <a:t>The "fake news" phenomenon has </a:t>
            </a:r>
            <a:r>
              <a:rPr lang="ro-RO" sz="2400" dirty="0"/>
              <a:t>exploded in</a:t>
            </a:r>
            <a:r>
              <a:rPr lang="en-US" sz="2400" dirty="0"/>
              <a:t> popularity </a:t>
            </a:r>
            <a:r>
              <a:rPr lang="ro-RO" sz="2400" dirty="0"/>
              <a:t>during the </a:t>
            </a:r>
            <a:r>
              <a:rPr lang="en-US" sz="2400" dirty="0"/>
              <a:t>campaign for the 2016 US presidential election</a:t>
            </a:r>
            <a:r>
              <a:rPr lang="ro-RO" sz="2400" dirty="0"/>
              <a:t>s.</a:t>
            </a:r>
          </a:p>
          <a:p>
            <a:pPr algn="just"/>
            <a:r>
              <a:rPr lang="ro-RO" sz="2400" dirty="0"/>
              <a:t>Social media was a fertile ground for spreading the </a:t>
            </a:r>
            <a:r>
              <a:rPr lang="en-US" sz="2400" dirty="0"/>
              <a:t>“fake news”, without any barriers to check the content published on the internet. </a:t>
            </a:r>
          </a:p>
          <a:p>
            <a:pPr algn="just"/>
            <a:r>
              <a:rPr lang="en-US" sz="2400" dirty="0"/>
              <a:t>Facebook was without reaction during the 2016 US presidential elections. False quotes of the candidates, fake news, </a:t>
            </a:r>
            <a:r>
              <a:rPr lang="en-US" sz="2400" dirty="0" err="1"/>
              <a:t>misinformations</a:t>
            </a:r>
            <a:r>
              <a:rPr lang="en-US" sz="2400" dirty="0"/>
              <a:t> were circulating through the network without any barriers</a:t>
            </a:r>
            <a:r>
              <a:rPr lang="ro-RO" sz="2400" dirty="0"/>
              <a:t>.</a:t>
            </a:r>
            <a:endParaRPr lang="en-US" sz="2400" dirty="0"/>
          </a:p>
        </p:txBody>
      </p:sp>
      <p:sp>
        <p:nvSpPr>
          <p:cNvPr id="2" name="CasetăText 1">
            <a:extLst>
              <a:ext uri="{FF2B5EF4-FFF2-40B4-BE49-F238E27FC236}">
                <a16:creationId xmlns:a16="http://schemas.microsoft.com/office/drawing/2014/main" id="{1EDD2EFB-6449-46BE-C1DC-1AB23FC1FABE}"/>
              </a:ext>
            </a:extLst>
          </p:cNvPr>
          <p:cNvSpPr txBox="1"/>
          <p:nvPr/>
        </p:nvSpPr>
        <p:spPr>
          <a:xfrm>
            <a:off x="986019" y="625911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en-US" sz="2400" dirty="0">
                <a:solidFill>
                  <a:schemeClr val="accent2">
                    <a:lumMod val="50000"/>
                  </a:schemeClr>
                </a:solidFill>
              </a:rPr>
              <a:t>Ground zero in fake news </a:t>
            </a:r>
            <a:endParaRPr lang="ro-RO" sz="2400" dirty="0"/>
          </a:p>
        </p:txBody>
      </p:sp>
      <p:pic>
        <p:nvPicPr>
          <p:cNvPr id="6" name="Imagine 5">
            <a:extLst>
              <a:ext uri="{FF2B5EF4-FFF2-40B4-BE49-F238E27FC236}">
                <a16:creationId xmlns:a16="http://schemas.microsoft.com/office/drawing/2014/main" id="{237E87AF-993D-0DAC-EB57-0EF741583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1311084"/>
            <a:ext cx="2781518" cy="4570849"/>
          </a:xfrm>
          <a:prstGeom prst="rect">
            <a:avLst/>
          </a:prstGeom>
        </p:spPr>
      </p:pic>
      <p:sp>
        <p:nvSpPr>
          <p:cNvPr id="7" name="CasetăText 6">
            <a:extLst>
              <a:ext uri="{FF2B5EF4-FFF2-40B4-BE49-F238E27FC236}">
                <a16:creationId xmlns:a16="http://schemas.microsoft.com/office/drawing/2014/main" id="{1FFF36CA-1428-BCE9-3E8F-2CBBF590AA0D}"/>
              </a:ext>
            </a:extLst>
          </p:cNvPr>
          <p:cNvSpPr txBox="1"/>
          <p:nvPr/>
        </p:nvSpPr>
        <p:spPr>
          <a:xfrm>
            <a:off x="8392477" y="5976908"/>
            <a:ext cx="2961323"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Articulate </a:t>
            </a:r>
          </a:p>
        </p:txBody>
      </p:sp>
    </p:spTree>
    <p:custDataLst>
      <p:tags r:id="rId1"/>
    </p:custDataLst>
    <p:extLst>
      <p:ext uri="{BB962C8B-B14F-4D97-AF65-F5344CB8AC3E}">
        <p14:creationId xmlns:p14="http://schemas.microsoft.com/office/powerpoint/2010/main" val="748799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3D96-50E2-4FAA-822A-027DFA58141A}"/>
              </a:ext>
            </a:extLst>
          </p:cNvPr>
          <p:cNvSpPr>
            <a:spLocks noGrp="1"/>
          </p:cNvSpPr>
          <p:nvPr>
            <p:ph type="title"/>
          </p:nvPr>
        </p:nvSpPr>
        <p:spPr>
          <a:xfrm>
            <a:off x="561942" y="130375"/>
            <a:ext cx="11132754" cy="1325563"/>
          </a:xfrm>
        </p:spPr>
        <p:txBody>
          <a:bodyPr>
            <a:normAutofit/>
          </a:bodyPr>
          <a:lstStyle/>
          <a:p>
            <a:r>
              <a:rPr lang="en-US" sz="3600" dirty="0"/>
              <a:t> What happened during the American elections? </a:t>
            </a:r>
            <a:endParaRPr lang="ro-RO" sz="3600"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D7BB114B-E4FD-47F4-9634-5EDB51BD1ACA}"/>
              </a:ext>
            </a:extLst>
          </p:cNvPr>
          <p:cNvSpPr>
            <a:spLocks noGrp="1"/>
          </p:cNvSpPr>
          <p:nvPr>
            <p:ph idx="1"/>
          </p:nvPr>
        </p:nvSpPr>
        <p:spPr>
          <a:xfrm>
            <a:off x="838200" y="1455938"/>
            <a:ext cx="10515600" cy="4721025"/>
          </a:xfrm>
        </p:spPr>
        <p:txBody>
          <a:bodyPr>
            <a:normAutofit lnSpcReduction="10000"/>
          </a:bodyPr>
          <a:lstStyle/>
          <a:p>
            <a:pPr algn="just"/>
            <a:r>
              <a:rPr lang="en-US" dirty="0"/>
              <a:t>During the American elections in 2016, fake news stories generated more total engagement on Facebook than top election stories from 19 major news outlets combined, according to </a:t>
            </a:r>
            <a:r>
              <a:rPr lang="en-US" dirty="0">
                <a:hlinkClick r:id="rId3"/>
              </a:rPr>
              <a:t>Buzzfeed</a:t>
            </a:r>
            <a:r>
              <a:rPr lang="ro-RO" dirty="0"/>
              <a:t>.</a:t>
            </a:r>
            <a:endParaRPr lang="en-US" dirty="0"/>
          </a:p>
          <a:p>
            <a:pPr algn="just"/>
            <a:endParaRPr lang="en-US" dirty="0"/>
          </a:p>
          <a:p>
            <a:pPr algn="just"/>
            <a:r>
              <a:rPr lang="en-US" dirty="0"/>
              <a:t>During these critical months of the campaign, 20 top-performing false election stories from hoax sites generated </a:t>
            </a:r>
            <a:r>
              <a:rPr lang="en-US" b="1" dirty="0"/>
              <a:t>8,711,000 shares</a:t>
            </a:r>
            <a:r>
              <a:rPr lang="en-US" dirty="0"/>
              <a:t>, reactions, and comments on Facebook.</a:t>
            </a:r>
          </a:p>
          <a:p>
            <a:pPr algn="just"/>
            <a:endParaRPr lang="en-US" dirty="0"/>
          </a:p>
          <a:p>
            <a:pPr algn="just"/>
            <a:r>
              <a:rPr lang="en-US" dirty="0"/>
              <a:t>The 20 best-performing election stories from 19 major news websites generated a total of </a:t>
            </a:r>
            <a:r>
              <a:rPr lang="en-US" b="1" dirty="0"/>
              <a:t>7,367,000 shares</a:t>
            </a:r>
            <a:r>
              <a:rPr lang="en-US" dirty="0"/>
              <a:t>, reactions, and comments on Facebook</a:t>
            </a:r>
            <a:endParaRPr lang="ro-RO" dirty="0"/>
          </a:p>
        </p:txBody>
      </p:sp>
      <p:sp>
        <p:nvSpPr>
          <p:cNvPr id="4" name="CasetăText 3">
            <a:extLst>
              <a:ext uri="{FF2B5EF4-FFF2-40B4-BE49-F238E27FC236}">
                <a16:creationId xmlns:a16="http://schemas.microsoft.com/office/drawing/2014/main" id="{8A1DBB00-3789-D4BE-BFD5-937867BE8E54}"/>
              </a:ext>
            </a:extLst>
          </p:cNvPr>
          <p:cNvSpPr txBox="1"/>
          <p:nvPr/>
        </p:nvSpPr>
        <p:spPr>
          <a:xfrm>
            <a:off x="986019" y="625911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en-US" sz="2400" dirty="0">
                <a:solidFill>
                  <a:schemeClr val="accent2">
                    <a:lumMod val="50000"/>
                  </a:schemeClr>
                </a:solidFill>
              </a:rPr>
              <a:t>Ground zero in fake news </a:t>
            </a:r>
            <a:endParaRPr lang="ro-RO" sz="2400" dirty="0"/>
          </a:p>
        </p:txBody>
      </p:sp>
    </p:spTree>
    <p:custDataLst>
      <p:tags r:id="rId1"/>
    </p:custDataLst>
    <p:extLst>
      <p:ext uri="{BB962C8B-B14F-4D97-AF65-F5344CB8AC3E}">
        <p14:creationId xmlns:p14="http://schemas.microsoft.com/office/powerpoint/2010/main" val="3869636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884F-448F-41B6-9503-BFBB3ADC3BF0}"/>
              </a:ext>
            </a:extLst>
          </p:cNvPr>
          <p:cNvSpPr>
            <a:spLocks noGrp="1"/>
          </p:cNvSpPr>
          <p:nvPr>
            <p:ph type="title"/>
          </p:nvPr>
        </p:nvSpPr>
        <p:spPr>
          <a:xfrm>
            <a:off x="838200" y="365125"/>
            <a:ext cx="10515600" cy="1325563"/>
          </a:xfrm>
        </p:spPr>
        <p:txBody>
          <a:bodyPr/>
          <a:lstStyle/>
          <a:p>
            <a:pPr algn="ctr"/>
            <a:r>
              <a:rPr lang="en-US" dirty="0"/>
              <a:t>Facebook Engagements for Top 20 elections stories in 2016</a:t>
            </a:r>
            <a:endParaRPr lang="ro-RO"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CFCFBEFE-BEE7-45FF-9B40-49D1D92BA921}"/>
              </a:ext>
            </a:extLst>
          </p:cNvPr>
          <p:cNvSpPr>
            <a:spLocks noGrp="1"/>
          </p:cNvSpPr>
          <p:nvPr>
            <p:ph idx="1"/>
          </p:nvPr>
        </p:nvSpPr>
        <p:spPr>
          <a:xfrm>
            <a:off x="838200" y="1690688"/>
            <a:ext cx="10515600" cy="4486275"/>
          </a:xfrm>
        </p:spPr>
        <p:txBody>
          <a:bodyPr/>
          <a:lstStyle/>
          <a:p>
            <a:r>
              <a:rPr lang="en-US" sz="2600" dirty="0"/>
              <a:t>Total Facebook Engagements for Top 20 elections stories in 2016 (Source: </a:t>
            </a:r>
            <a:r>
              <a:rPr lang="en-US" sz="2600" dirty="0">
                <a:hlinkClick r:id="rId3"/>
              </a:rPr>
              <a:t>Buzzfeed</a:t>
            </a:r>
            <a:r>
              <a:rPr lang="en-US" sz="2600" dirty="0"/>
              <a:t>)</a:t>
            </a:r>
          </a:p>
          <a:p>
            <a:endParaRPr lang="en-US" dirty="0"/>
          </a:p>
          <a:p>
            <a:endParaRPr lang="ro-RO" dirty="0"/>
          </a:p>
        </p:txBody>
      </p:sp>
      <p:pic>
        <p:nvPicPr>
          <p:cNvPr id="5" name="Picture 4">
            <a:extLst>
              <a:ext uri="{FF2B5EF4-FFF2-40B4-BE49-F238E27FC236}">
                <a16:creationId xmlns:a16="http://schemas.microsoft.com/office/drawing/2014/main" id="{CBF612CA-71C1-4811-8508-45D13844FF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8752" y="2319563"/>
            <a:ext cx="4230916" cy="3440840"/>
          </a:xfrm>
          <a:prstGeom prst="rect">
            <a:avLst/>
          </a:prstGeom>
        </p:spPr>
      </p:pic>
      <p:sp>
        <p:nvSpPr>
          <p:cNvPr id="4" name="CasetăText 3">
            <a:extLst>
              <a:ext uri="{FF2B5EF4-FFF2-40B4-BE49-F238E27FC236}">
                <a16:creationId xmlns:a16="http://schemas.microsoft.com/office/drawing/2014/main" id="{9B7967D1-A49A-0D7B-B548-57C3D04D3B78}"/>
              </a:ext>
            </a:extLst>
          </p:cNvPr>
          <p:cNvSpPr txBox="1"/>
          <p:nvPr/>
        </p:nvSpPr>
        <p:spPr>
          <a:xfrm>
            <a:off x="986019" y="625911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en-US" sz="2400" dirty="0">
                <a:solidFill>
                  <a:schemeClr val="accent2">
                    <a:lumMod val="50000"/>
                  </a:schemeClr>
                </a:solidFill>
              </a:rPr>
              <a:t>Ground zero in fake news </a:t>
            </a:r>
            <a:endParaRPr lang="ro-RO" sz="2400" dirty="0"/>
          </a:p>
        </p:txBody>
      </p:sp>
      <p:sp>
        <p:nvSpPr>
          <p:cNvPr id="6" name="CasetăText 5">
            <a:extLst>
              <a:ext uri="{FF2B5EF4-FFF2-40B4-BE49-F238E27FC236}">
                <a16:creationId xmlns:a16="http://schemas.microsoft.com/office/drawing/2014/main" id="{2B43EF08-A96E-7660-F87C-F01185EADEA4}"/>
              </a:ext>
            </a:extLst>
          </p:cNvPr>
          <p:cNvSpPr txBox="1"/>
          <p:nvPr/>
        </p:nvSpPr>
        <p:spPr>
          <a:xfrm>
            <a:off x="982124" y="5775756"/>
            <a:ext cx="9999688" cy="584775"/>
          </a:xfrm>
          <a:prstGeom prst="rect">
            <a:avLst/>
          </a:prstGeom>
          <a:noFill/>
        </p:spPr>
        <p:txBody>
          <a:bodyPr wrap="square">
            <a:spAutoFit/>
          </a:bodyPr>
          <a:lstStyle/>
          <a:p>
            <a:pPr algn="ctr"/>
            <a:r>
              <a:rPr lang="ro-RO" sz="1600" dirty="0" err="1"/>
              <a:t>Source</a:t>
            </a:r>
            <a:r>
              <a:rPr lang="ro-RO" sz="1600" dirty="0"/>
              <a:t>: </a:t>
            </a:r>
            <a:r>
              <a:rPr lang="en-US" sz="1600" dirty="0"/>
              <a:t>https://www.buzzfeednews.com/article/craigsilverman/viral-fake-election-news-outperformed-real-news-on-facebook</a:t>
            </a:r>
            <a:endParaRPr lang="ro-RO" sz="1600" dirty="0"/>
          </a:p>
        </p:txBody>
      </p:sp>
    </p:spTree>
    <p:custDataLst>
      <p:tags r:id="rId1"/>
    </p:custDataLst>
    <p:extLst>
      <p:ext uri="{BB962C8B-B14F-4D97-AF65-F5344CB8AC3E}">
        <p14:creationId xmlns:p14="http://schemas.microsoft.com/office/powerpoint/2010/main" val="2522123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F2A6-6E72-40C7-B46E-81FF0931A325}"/>
              </a:ext>
            </a:extLst>
          </p:cNvPr>
          <p:cNvSpPr>
            <a:spLocks noGrp="1"/>
          </p:cNvSpPr>
          <p:nvPr>
            <p:ph type="title"/>
          </p:nvPr>
        </p:nvSpPr>
        <p:spPr>
          <a:xfrm>
            <a:off x="678472" y="100928"/>
            <a:ext cx="11008311" cy="1325563"/>
          </a:xfrm>
        </p:spPr>
        <p:txBody>
          <a:bodyPr/>
          <a:lstStyle/>
          <a:p>
            <a:pPr algn="ctr"/>
            <a:r>
              <a:rPr lang="en-US" dirty="0">
                <a:solidFill>
                  <a:schemeClr val="accent2">
                    <a:lumMod val="50000"/>
                  </a:schemeClr>
                </a:solidFill>
                <a:latin typeface="+mn-lt"/>
              </a:rPr>
              <a:t>Top 5 “fake” and mainstream stories in elections</a:t>
            </a:r>
            <a:endParaRPr lang="ro-RO"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5F4C36AD-73AB-4DB2-B447-5991BFA49681}"/>
              </a:ext>
            </a:extLst>
          </p:cNvPr>
          <p:cNvSpPr>
            <a:spLocks noGrp="1"/>
          </p:cNvSpPr>
          <p:nvPr>
            <p:ph idx="1"/>
          </p:nvPr>
        </p:nvSpPr>
        <p:spPr>
          <a:xfrm>
            <a:off x="838200" y="1305017"/>
            <a:ext cx="10515600" cy="4871946"/>
          </a:xfrm>
        </p:spPr>
        <p:txBody>
          <a:bodyPr/>
          <a:lstStyle/>
          <a:p>
            <a:r>
              <a:rPr lang="en-US" sz="2400" dirty="0"/>
              <a:t>Top 5 </a:t>
            </a:r>
            <a:r>
              <a:rPr lang="ro-RO" sz="2400" dirty="0" err="1"/>
              <a:t>fake</a:t>
            </a:r>
            <a:r>
              <a:rPr lang="ro-RO" sz="2400" dirty="0"/>
              <a:t> </a:t>
            </a:r>
            <a:r>
              <a:rPr lang="ro-RO" sz="2400" dirty="0" err="1"/>
              <a:t>elections</a:t>
            </a:r>
            <a:r>
              <a:rPr lang="ro-RO" sz="2400" dirty="0"/>
              <a:t> </a:t>
            </a:r>
            <a:r>
              <a:rPr lang="ro-RO" sz="2400" dirty="0" err="1"/>
              <a:t>stories</a:t>
            </a:r>
            <a:r>
              <a:rPr lang="ro-RO" sz="2400" dirty="0"/>
              <a:t> </a:t>
            </a:r>
            <a:r>
              <a:rPr lang="ro-RO" sz="2400" dirty="0" err="1"/>
              <a:t>and</a:t>
            </a:r>
            <a:r>
              <a:rPr lang="ro-RO" sz="2400" dirty="0"/>
              <a:t> top 5 </a:t>
            </a:r>
            <a:r>
              <a:rPr lang="ro-RO" sz="2400" dirty="0" err="1"/>
              <a:t>mainstream</a:t>
            </a:r>
            <a:r>
              <a:rPr lang="ro-RO" sz="2400" dirty="0"/>
              <a:t> </a:t>
            </a:r>
            <a:r>
              <a:rPr lang="ro-RO" sz="2400" dirty="0" err="1"/>
              <a:t>stories</a:t>
            </a:r>
            <a:r>
              <a:rPr lang="ro-RO" sz="2400" dirty="0"/>
              <a:t> </a:t>
            </a:r>
            <a:r>
              <a:rPr lang="ro-RO" sz="2400" dirty="0" err="1"/>
              <a:t>about</a:t>
            </a:r>
            <a:r>
              <a:rPr lang="ro-RO" sz="2400" dirty="0"/>
              <a:t> 2016 American </a:t>
            </a:r>
            <a:r>
              <a:rPr lang="ro-RO" sz="2400" dirty="0" err="1"/>
              <a:t>Elections</a:t>
            </a:r>
            <a:r>
              <a:rPr lang="ro-RO" sz="2400" dirty="0"/>
              <a:t>, </a:t>
            </a:r>
            <a:r>
              <a:rPr lang="ro-RO" sz="2400" dirty="0" err="1"/>
              <a:t>according</a:t>
            </a:r>
            <a:r>
              <a:rPr lang="ro-RO" sz="2400" dirty="0"/>
              <a:t> </a:t>
            </a:r>
            <a:r>
              <a:rPr lang="ro-RO" sz="2400" dirty="0" err="1"/>
              <a:t>to</a:t>
            </a:r>
            <a:r>
              <a:rPr lang="ro-RO" sz="2400" dirty="0"/>
              <a:t> </a:t>
            </a:r>
            <a:r>
              <a:rPr lang="ro-RO" sz="2400" dirty="0" err="1">
                <a:hlinkClick r:id="rId3"/>
              </a:rPr>
              <a:t>Buzzfeed</a:t>
            </a:r>
            <a:r>
              <a:rPr lang="ro-RO" sz="2400" dirty="0"/>
              <a:t>.</a:t>
            </a:r>
          </a:p>
          <a:p>
            <a:endParaRPr lang="ro-RO" dirty="0"/>
          </a:p>
          <a:p>
            <a:pPr marL="0" indent="0">
              <a:buNone/>
            </a:pPr>
            <a:endParaRPr lang="ro-RO" dirty="0"/>
          </a:p>
        </p:txBody>
      </p:sp>
      <p:pic>
        <p:nvPicPr>
          <p:cNvPr id="5" name="Picture 4">
            <a:extLst>
              <a:ext uri="{FF2B5EF4-FFF2-40B4-BE49-F238E27FC236}">
                <a16:creationId xmlns:a16="http://schemas.microsoft.com/office/drawing/2014/main" id="{8AECD9AF-6097-4CBD-AE9D-D7D159148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6720" y="2036543"/>
            <a:ext cx="5572264" cy="3648811"/>
          </a:xfrm>
          <a:prstGeom prst="rect">
            <a:avLst/>
          </a:prstGeom>
        </p:spPr>
      </p:pic>
      <p:sp>
        <p:nvSpPr>
          <p:cNvPr id="4" name="CasetăText 3">
            <a:extLst>
              <a:ext uri="{FF2B5EF4-FFF2-40B4-BE49-F238E27FC236}">
                <a16:creationId xmlns:a16="http://schemas.microsoft.com/office/drawing/2014/main" id="{277000D3-0B85-7E5E-756D-12F19BB5A8F1}"/>
              </a:ext>
            </a:extLst>
          </p:cNvPr>
          <p:cNvSpPr txBox="1"/>
          <p:nvPr/>
        </p:nvSpPr>
        <p:spPr>
          <a:xfrm>
            <a:off x="838200" y="629540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en-US" sz="2400" dirty="0">
                <a:solidFill>
                  <a:schemeClr val="accent2">
                    <a:lumMod val="50000"/>
                  </a:schemeClr>
                </a:solidFill>
              </a:rPr>
              <a:t>Ground zero in fake news </a:t>
            </a:r>
            <a:endParaRPr lang="ro-RO" sz="2400" dirty="0"/>
          </a:p>
        </p:txBody>
      </p:sp>
      <p:sp>
        <p:nvSpPr>
          <p:cNvPr id="7" name="CasetăText 6">
            <a:extLst>
              <a:ext uri="{FF2B5EF4-FFF2-40B4-BE49-F238E27FC236}">
                <a16:creationId xmlns:a16="http://schemas.microsoft.com/office/drawing/2014/main" id="{2AFDC317-EA12-6783-9D51-3B81432E605B}"/>
              </a:ext>
            </a:extLst>
          </p:cNvPr>
          <p:cNvSpPr txBox="1"/>
          <p:nvPr/>
        </p:nvSpPr>
        <p:spPr>
          <a:xfrm>
            <a:off x="982124" y="5775756"/>
            <a:ext cx="9999688" cy="584775"/>
          </a:xfrm>
          <a:prstGeom prst="rect">
            <a:avLst/>
          </a:prstGeom>
          <a:noFill/>
        </p:spPr>
        <p:txBody>
          <a:bodyPr wrap="square">
            <a:spAutoFit/>
          </a:bodyPr>
          <a:lstStyle/>
          <a:p>
            <a:pPr algn="ctr"/>
            <a:r>
              <a:rPr lang="ro-RO" sz="1600" dirty="0" err="1"/>
              <a:t>Source</a:t>
            </a:r>
            <a:r>
              <a:rPr lang="ro-RO" sz="1600" dirty="0"/>
              <a:t>: </a:t>
            </a:r>
            <a:r>
              <a:rPr lang="en-US" sz="1600" dirty="0"/>
              <a:t>https://www.buzzfeednews.com/article/craigsilverman/viral-fake-election-news-outperformed-real-news-on-facebook</a:t>
            </a:r>
            <a:endParaRPr lang="ro-RO" sz="1600" dirty="0"/>
          </a:p>
        </p:txBody>
      </p:sp>
    </p:spTree>
    <p:custDataLst>
      <p:tags r:id="rId1"/>
    </p:custDataLst>
    <p:extLst>
      <p:ext uri="{BB962C8B-B14F-4D97-AF65-F5344CB8AC3E}">
        <p14:creationId xmlns:p14="http://schemas.microsoft.com/office/powerpoint/2010/main" val="1222321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5068B-DEF1-4DF7-901E-8E7C6C602452}"/>
              </a:ext>
            </a:extLst>
          </p:cNvPr>
          <p:cNvSpPr>
            <a:spLocks noGrp="1"/>
          </p:cNvSpPr>
          <p:nvPr>
            <p:ph type="title"/>
          </p:nvPr>
        </p:nvSpPr>
        <p:spPr/>
        <p:txBody>
          <a:bodyPr/>
          <a:lstStyle/>
          <a:p>
            <a:pPr algn="ctr"/>
            <a:r>
              <a:rPr lang="ro-RO" dirty="0">
                <a:solidFill>
                  <a:schemeClr val="accent2">
                    <a:lumMod val="50000"/>
                  </a:schemeClr>
                </a:solidFill>
                <a:latin typeface="+mn-lt"/>
              </a:rPr>
              <a:t>The aftermat</a:t>
            </a:r>
            <a:r>
              <a:rPr lang="en-US" dirty="0">
                <a:solidFill>
                  <a:schemeClr val="accent2">
                    <a:lumMod val="50000"/>
                  </a:schemeClr>
                </a:solidFill>
                <a:latin typeface="+mn-lt"/>
              </a:rPr>
              <a:t>h</a:t>
            </a:r>
            <a:endParaRPr lang="ro-RO"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132F71BC-162C-456B-A6D9-05A54F02D355}"/>
              </a:ext>
            </a:extLst>
          </p:cNvPr>
          <p:cNvSpPr>
            <a:spLocks noGrp="1"/>
          </p:cNvSpPr>
          <p:nvPr>
            <p:ph idx="1"/>
          </p:nvPr>
        </p:nvSpPr>
        <p:spPr>
          <a:xfrm>
            <a:off x="838200" y="1568741"/>
            <a:ext cx="10515600" cy="4608222"/>
          </a:xfrm>
        </p:spPr>
        <p:txBody>
          <a:bodyPr>
            <a:normAutofit fontScale="92500" lnSpcReduction="10000"/>
          </a:bodyPr>
          <a:lstStyle/>
          <a:p>
            <a:pPr algn="just"/>
            <a:r>
              <a:rPr lang="en-US" dirty="0"/>
              <a:t>After 2016 US elections, “fake news” became such a popular term that Collins Dictionary’s choose it word of the year in 2017, after the usage of the term increased with 365% since 2016</a:t>
            </a:r>
          </a:p>
          <a:p>
            <a:pPr algn="just"/>
            <a:endParaRPr lang="en-US" dirty="0"/>
          </a:p>
          <a:p>
            <a:pPr algn="just"/>
            <a:r>
              <a:rPr lang="en-US" dirty="0"/>
              <a:t>Facebook and other social media started a fight to avoid the spread of misinformation after they received heavy criticism:</a:t>
            </a:r>
          </a:p>
          <a:p>
            <a:pPr algn="just"/>
            <a:endParaRPr lang="en-US" dirty="0"/>
          </a:p>
          <a:p>
            <a:pPr marL="0" indent="0" algn="just">
              <a:buNone/>
            </a:pPr>
            <a:r>
              <a:rPr lang="en-US" i="1" dirty="0"/>
              <a:t>“Currently, the truth of a piece of content is less important than whether it is shared, liked and monetized. These “engagement” metrics distort the media landscape, allowing clickbait, hyperbole and misinformation to proliferate”, </a:t>
            </a:r>
            <a:r>
              <a:rPr lang="en-US" dirty="0"/>
              <a:t>was one of</a:t>
            </a:r>
            <a:r>
              <a:rPr lang="ro-RO" dirty="0"/>
              <a:t> </a:t>
            </a:r>
            <a:r>
              <a:rPr lang="ro-RO" dirty="0" err="1">
                <a:hlinkClick r:id="rId3"/>
              </a:rPr>
              <a:t>comments</a:t>
            </a:r>
            <a:r>
              <a:rPr lang="ro-RO" dirty="0">
                <a:hlinkClick r:id="rId3"/>
              </a:rPr>
              <a:t> in </a:t>
            </a:r>
            <a:r>
              <a:rPr lang="ro-RO" dirty="0" err="1">
                <a:hlinkClick r:id="rId3"/>
              </a:rPr>
              <a:t>the</a:t>
            </a:r>
            <a:r>
              <a:rPr lang="ro-RO" dirty="0">
                <a:hlinkClick r:id="rId3"/>
              </a:rPr>
              <a:t> Guardian </a:t>
            </a:r>
            <a:r>
              <a:rPr lang="ro-RO" dirty="0"/>
              <a:t>about the failure of Facebook during the elections</a:t>
            </a:r>
          </a:p>
        </p:txBody>
      </p:sp>
      <p:sp>
        <p:nvSpPr>
          <p:cNvPr id="4" name="CasetăText 3">
            <a:extLst>
              <a:ext uri="{FF2B5EF4-FFF2-40B4-BE49-F238E27FC236}">
                <a16:creationId xmlns:a16="http://schemas.microsoft.com/office/drawing/2014/main" id="{AC562A26-1BAF-A99A-D41A-3A7CA8C798F8}"/>
              </a:ext>
            </a:extLst>
          </p:cNvPr>
          <p:cNvSpPr txBox="1"/>
          <p:nvPr/>
        </p:nvSpPr>
        <p:spPr>
          <a:xfrm>
            <a:off x="986019" y="625911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en-US" sz="2400" dirty="0">
                <a:solidFill>
                  <a:schemeClr val="accent2">
                    <a:lumMod val="50000"/>
                  </a:schemeClr>
                </a:solidFill>
              </a:rPr>
              <a:t>Ground zero in fake news </a:t>
            </a:r>
            <a:endParaRPr lang="ro-RO" sz="2400" dirty="0"/>
          </a:p>
        </p:txBody>
      </p:sp>
    </p:spTree>
    <p:custDataLst>
      <p:tags r:id="rId1"/>
    </p:custDataLst>
    <p:extLst>
      <p:ext uri="{BB962C8B-B14F-4D97-AF65-F5344CB8AC3E}">
        <p14:creationId xmlns:p14="http://schemas.microsoft.com/office/powerpoint/2010/main" val="3435968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DDE6-BD18-4525-8DBE-D09E3DCD8640}"/>
              </a:ext>
            </a:extLst>
          </p:cNvPr>
          <p:cNvSpPr>
            <a:spLocks noGrp="1"/>
          </p:cNvSpPr>
          <p:nvPr>
            <p:ph type="title"/>
          </p:nvPr>
        </p:nvSpPr>
        <p:spPr>
          <a:xfrm>
            <a:off x="838200" y="137218"/>
            <a:ext cx="10515600" cy="1325563"/>
          </a:xfrm>
        </p:spPr>
        <p:txBody>
          <a:bodyPr/>
          <a:lstStyle/>
          <a:p>
            <a:pPr algn="ctr"/>
            <a:r>
              <a:rPr lang="ro-RO" dirty="0">
                <a:solidFill>
                  <a:schemeClr val="accent2">
                    <a:lumMod val="50000"/>
                  </a:schemeClr>
                </a:solidFill>
                <a:latin typeface="+mn-lt"/>
              </a:rPr>
              <a:t>The aftermath</a:t>
            </a:r>
          </a:p>
        </p:txBody>
      </p:sp>
      <p:sp>
        <p:nvSpPr>
          <p:cNvPr id="3" name="Content Placeholder 2">
            <a:extLst>
              <a:ext uri="{FF2B5EF4-FFF2-40B4-BE49-F238E27FC236}">
                <a16:creationId xmlns:a16="http://schemas.microsoft.com/office/drawing/2014/main" id="{56296C12-391B-4167-A761-3E1BF5926E80}"/>
              </a:ext>
            </a:extLst>
          </p:cNvPr>
          <p:cNvSpPr>
            <a:spLocks noGrp="1"/>
          </p:cNvSpPr>
          <p:nvPr>
            <p:ph idx="1"/>
          </p:nvPr>
        </p:nvSpPr>
        <p:spPr>
          <a:xfrm>
            <a:off x="838200" y="1308316"/>
            <a:ext cx="10515600" cy="4828323"/>
          </a:xfrm>
        </p:spPr>
        <p:txBody>
          <a:bodyPr>
            <a:normAutofit fontScale="92500" lnSpcReduction="10000"/>
          </a:bodyPr>
          <a:lstStyle/>
          <a:p>
            <a:pPr algn="just"/>
            <a:r>
              <a:rPr lang="ro-RO" dirty="0"/>
              <a:t>Social media started a battle against </a:t>
            </a:r>
            <a:r>
              <a:rPr lang="en-US" dirty="0"/>
              <a:t>“fake news” creating new products to stop proliferating false information: </a:t>
            </a:r>
          </a:p>
          <a:p>
            <a:pPr marL="0" indent="0" algn="just">
              <a:buNone/>
            </a:pPr>
            <a:endParaRPr lang="en-US" dirty="0"/>
          </a:p>
          <a:p>
            <a:pPr marL="0" indent="0" algn="just">
              <a:buNone/>
            </a:pPr>
            <a:r>
              <a:rPr lang="en-US" dirty="0"/>
              <a:t>“</a:t>
            </a:r>
            <a:r>
              <a:rPr lang="en-US" i="1" dirty="0"/>
              <a:t>At Facebook, we're working to fight the spread of false news in three key areas:</a:t>
            </a:r>
          </a:p>
          <a:p>
            <a:pPr algn="just">
              <a:buFont typeface="Wingdings" panose="05000000000000000000" pitchFamily="2" charset="2"/>
              <a:buChar char="ü"/>
            </a:pPr>
            <a:r>
              <a:rPr lang="ro-RO" i="1" dirty="0"/>
              <a:t> </a:t>
            </a:r>
            <a:r>
              <a:rPr lang="en-US" i="1" dirty="0"/>
              <a:t>disrupting economic incentives because most false news is financially motivated;</a:t>
            </a:r>
          </a:p>
          <a:p>
            <a:pPr algn="just">
              <a:buFont typeface="Wingdings" panose="05000000000000000000" pitchFamily="2" charset="2"/>
              <a:buChar char="ü"/>
            </a:pPr>
            <a:endParaRPr lang="en-US" i="1" dirty="0"/>
          </a:p>
          <a:p>
            <a:pPr algn="just">
              <a:buFont typeface="Wingdings" panose="05000000000000000000" pitchFamily="2" charset="2"/>
              <a:buChar char="ü"/>
            </a:pPr>
            <a:r>
              <a:rPr lang="ro-RO" i="1" dirty="0"/>
              <a:t> </a:t>
            </a:r>
            <a:r>
              <a:rPr lang="en-US" i="1" dirty="0"/>
              <a:t>building new products to curb the spread of false news; and</a:t>
            </a:r>
          </a:p>
          <a:p>
            <a:pPr algn="just">
              <a:buFont typeface="Wingdings" panose="05000000000000000000" pitchFamily="2" charset="2"/>
              <a:buChar char="ü"/>
            </a:pPr>
            <a:endParaRPr lang="en-US" i="1" dirty="0"/>
          </a:p>
          <a:p>
            <a:pPr algn="just">
              <a:buFont typeface="Wingdings" panose="05000000000000000000" pitchFamily="2" charset="2"/>
              <a:buChar char="ü"/>
            </a:pPr>
            <a:r>
              <a:rPr lang="ro-RO" i="1" dirty="0"/>
              <a:t> </a:t>
            </a:r>
            <a:r>
              <a:rPr lang="en-US" i="1" dirty="0"/>
              <a:t>helping people make more informed decisions when they encounter false news”</a:t>
            </a:r>
            <a:r>
              <a:rPr lang="en-US" dirty="0"/>
              <a:t>, </a:t>
            </a:r>
            <a:r>
              <a:rPr lang="en-US" dirty="0">
                <a:hlinkClick r:id="rId3"/>
              </a:rPr>
              <a:t>the response of Facebook </a:t>
            </a:r>
            <a:r>
              <a:rPr lang="en-US" dirty="0"/>
              <a:t>regarding the work to stop fake news. </a:t>
            </a:r>
          </a:p>
          <a:p>
            <a:pPr marL="0" indent="0" algn="just">
              <a:buNone/>
            </a:pPr>
            <a:endParaRPr lang="ro-RO" dirty="0"/>
          </a:p>
        </p:txBody>
      </p:sp>
      <p:sp>
        <p:nvSpPr>
          <p:cNvPr id="4" name="CasetăText 3">
            <a:extLst>
              <a:ext uri="{FF2B5EF4-FFF2-40B4-BE49-F238E27FC236}">
                <a16:creationId xmlns:a16="http://schemas.microsoft.com/office/drawing/2014/main" id="{02DD97D0-ECBD-4062-E5B8-E858D0CA6235}"/>
              </a:ext>
            </a:extLst>
          </p:cNvPr>
          <p:cNvSpPr txBox="1"/>
          <p:nvPr/>
        </p:nvSpPr>
        <p:spPr>
          <a:xfrm>
            <a:off x="986019" y="625911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en-US" sz="2400" dirty="0">
                <a:solidFill>
                  <a:schemeClr val="accent2">
                    <a:lumMod val="50000"/>
                  </a:schemeClr>
                </a:solidFill>
              </a:rPr>
              <a:t>Ground zero in fake news </a:t>
            </a:r>
            <a:endParaRPr lang="ro-RO" sz="2400" dirty="0"/>
          </a:p>
        </p:txBody>
      </p:sp>
    </p:spTree>
    <p:custDataLst>
      <p:tags r:id="rId1"/>
    </p:custDataLst>
    <p:extLst>
      <p:ext uri="{BB962C8B-B14F-4D97-AF65-F5344CB8AC3E}">
        <p14:creationId xmlns:p14="http://schemas.microsoft.com/office/powerpoint/2010/main" val="262644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AA59-F4F7-F008-0AAD-AEE4217F342B}"/>
              </a:ext>
            </a:extLst>
          </p:cNvPr>
          <p:cNvSpPr>
            <a:spLocks noGrp="1"/>
          </p:cNvSpPr>
          <p:nvPr>
            <p:ph type="title"/>
          </p:nvPr>
        </p:nvSpPr>
        <p:spPr/>
        <p:txBody>
          <a:bodyPr/>
          <a:lstStyle/>
          <a:p>
            <a:r>
              <a:rPr lang="en-US" dirty="0"/>
              <a:t>Controlling questions</a:t>
            </a:r>
            <a:endParaRPr lang="ro-RO" dirty="0"/>
          </a:p>
        </p:txBody>
      </p:sp>
      <p:sp>
        <p:nvSpPr>
          <p:cNvPr id="3" name="Content Placeholder 2">
            <a:extLst>
              <a:ext uri="{FF2B5EF4-FFF2-40B4-BE49-F238E27FC236}">
                <a16:creationId xmlns:a16="http://schemas.microsoft.com/office/drawing/2014/main" id="{6CE0CCF0-F249-1F9D-BC59-AA86A048EE1A}"/>
              </a:ext>
            </a:extLst>
          </p:cNvPr>
          <p:cNvSpPr>
            <a:spLocks noGrp="1"/>
          </p:cNvSpPr>
          <p:nvPr>
            <p:ph idx="1"/>
          </p:nvPr>
        </p:nvSpPr>
        <p:spPr/>
        <p:txBody>
          <a:bodyPr>
            <a:normAutofit/>
          </a:bodyPr>
          <a:lstStyle/>
          <a:p>
            <a:pPr marL="0" indent="0">
              <a:buNone/>
            </a:pPr>
            <a:r>
              <a:rPr lang="en-US" sz="2800" dirty="0"/>
              <a:t>1. Social media is a fertile ground for spreading the “fake news”? </a:t>
            </a:r>
            <a:r>
              <a:rPr lang="en-US" sz="2800" b="1" dirty="0">
                <a:solidFill>
                  <a:srgbClr val="FF0000"/>
                </a:solidFill>
              </a:rPr>
              <a:t>True</a:t>
            </a:r>
            <a:r>
              <a:rPr lang="en-US" sz="2800" dirty="0"/>
              <a:t> or false?</a:t>
            </a:r>
          </a:p>
          <a:p>
            <a:pPr marL="0" indent="0">
              <a:buNone/>
            </a:pPr>
            <a:endParaRPr lang="en-US" sz="2800" dirty="0"/>
          </a:p>
          <a:p>
            <a:pPr marL="0" indent="0">
              <a:buNone/>
            </a:pPr>
            <a:r>
              <a:rPr lang="en-US" sz="2800" dirty="0"/>
              <a:t>2. During de 2016 elections, “Fake news” stories generated more engagement on Facebook than top election stories from major news outlets. </a:t>
            </a:r>
            <a:r>
              <a:rPr lang="en-US" sz="2800" b="1" dirty="0">
                <a:solidFill>
                  <a:srgbClr val="FF0000"/>
                </a:solidFill>
              </a:rPr>
              <a:t>True</a:t>
            </a:r>
            <a:r>
              <a:rPr lang="en-US" sz="2800" dirty="0"/>
              <a:t> or false? </a:t>
            </a:r>
          </a:p>
          <a:p>
            <a:pPr marL="0" indent="0">
              <a:buNone/>
            </a:pPr>
            <a:endParaRPr lang="en-US" dirty="0"/>
          </a:p>
          <a:p>
            <a:pPr marL="0" indent="0">
              <a:buNone/>
            </a:pPr>
            <a:r>
              <a:rPr lang="ro-RO" sz="2800" dirty="0"/>
              <a:t>3</a:t>
            </a:r>
            <a:r>
              <a:rPr lang="en-US" sz="2800" dirty="0"/>
              <a:t>. Social media was without reaction against </a:t>
            </a:r>
            <a:r>
              <a:rPr lang="ro-RO" sz="2800" dirty="0"/>
              <a:t>„fake news”</a:t>
            </a:r>
            <a:r>
              <a:rPr lang="en-US" sz="2800" dirty="0"/>
              <a:t> during the 2016 US presidential elections</a:t>
            </a:r>
            <a:r>
              <a:rPr lang="ro-RO" sz="2800" dirty="0"/>
              <a:t>. </a:t>
            </a:r>
            <a:r>
              <a:rPr lang="ro-RO" sz="2800" b="1" dirty="0">
                <a:solidFill>
                  <a:srgbClr val="FF0000"/>
                </a:solidFill>
              </a:rPr>
              <a:t>True</a:t>
            </a:r>
            <a:r>
              <a:rPr lang="ro-RO" sz="2800" dirty="0"/>
              <a:t> or false?</a:t>
            </a:r>
            <a:endParaRPr lang="en-US" sz="2800" dirty="0"/>
          </a:p>
          <a:p>
            <a:endParaRPr lang="ro-RO" dirty="0"/>
          </a:p>
        </p:txBody>
      </p:sp>
    </p:spTree>
    <p:custDataLst>
      <p:tags r:id="rId1"/>
    </p:custDataLst>
    <p:extLst>
      <p:ext uri="{BB962C8B-B14F-4D97-AF65-F5344CB8AC3E}">
        <p14:creationId xmlns:p14="http://schemas.microsoft.com/office/powerpoint/2010/main" val="852298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6E87D0-5CD5-4F11-95DA-45878B88A156}"/>
              </a:ext>
            </a:extLst>
          </p:cNvPr>
          <p:cNvSpPr>
            <a:spLocks noGrp="1"/>
          </p:cNvSpPr>
          <p:nvPr>
            <p:ph type="title"/>
          </p:nvPr>
        </p:nvSpPr>
        <p:spPr>
          <a:xfrm>
            <a:off x="838200" y="2766218"/>
            <a:ext cx="10515600" cy="1325563"/>
          </a:xfrm>
        </p:spPr>
        <p:txBody>
          <a:bodyPr/>
          <a:lstStyle/>
          <a:p>
            <a:pPr algn="ctr"/>
            <a:r>
              <a:rPr lang="en-US" dirty="0">
                <a:solidFill>
                  <a:schemeClr val="accent2">
                    <a:lumMod val="50000"/>
                  </a:schemeClr>
                </a:solidFill>
                <a:latin typeface="+mn-lt"/>
              </a:rPr>
              <a:t>Dangers of fake news</a:t>
            </a:r>
            <a:endParaRPr lang="ro-RO" dirty="0">
              <a:solidFill>
                <a:schemeClr val="accent2">
                  <a:lumMod val="50000"/>
                </a:schemeClr>
              </a:solidFill>
              <a:latin typeface="+mn-lt"/>
            </a:endParaRPr>
          </a:p>
        </p:txBody>
      </p:sp>
    </p:spTree>
    <p:custDataLst>
      <p:tags r:id="rId1"/>
    </p:custDataLst>
    <p:extLst>
      <p:ext uri="{BB962C8B-B14F-4D97-AF65-F5344CB8AC3E}">
        <p14:creationId xmlns:p14="http://schemas.microsoft.com/office/powerpoint/2010/main" val="1646220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DB1242-4423-4A60-B0BE-1842523DA0CC}"/>
              </a:ext>
            </a:extLst>
          </p:cNvPr>
          <p:cNvSpPr>
            <a:spLocks noGrp="1"/>
          </p:cNvSpPr>
          <p:nvPr>
            <p:ph type="title"/>
          </p:nvPr>
        </p:nvSpPr>
        <p:spPr/>
        <p:txBody>
          <a:bodyPr/>
          <a:lstStyle/>
          <a:p>
            <a:pPr algn="ctr"/>
            <a:r>
              <a:rPr lang="en-US" dirty="0">
                <a:solidFill>
                  <a:schemeClr val="accent2">
                    <a:lumMod val="50000"/>
                  </a:schemeClr>
                </a:solidFill>
                <a:latin typeface="+mn-lt"/>
              </a:rPr>
              <a:t>Dangers of “fake news” </a:t>
            </a:r>
            <a:endParaRPr lang="ro-RO" dirty="0">
              <a:solidFill>
                <a:schemeClr val="accent2">
                  <a:lumMod val="50000"/>
                </a:schemeClr>
              </a:solidFill>
              <a:latin typeface="+mn-lt"/>
            </a:endParaRPr>
          </a:p>
        </p:txBody>
      </p:sp>
      <p:sp>
        <p:nvSpPr>
          <p:cNvPr id="4" name="Content Placeholder 3">
            <a:extLst>
              <a:ext uri="{FF2B5EF4-FFF2-40B4-BE49-F238E27FC236}">
                <a16:creationId xmlns:a16="http://schemas.microsoft.com/office/drawing/2014/main" id="{EC1C9508-9DFF-4A30-96E3-5B95FEE41377}"/>
              </a:ext>
            </a:extLst>
          </p:cNvPr>
          <p:cNvSpPr>
            <a:spLocks noGrp="1"/>
          </p:cNvSpPr>
          <p:nvPr>
            <p:ph idx="1"/>
          </p:nvPr>
        </p:nvSpPr>
        <p:spPr>
          <a:xfrm>
            <a:off x="838200" y="1595120"/>
            <a:ext cx="10515600" cy="4581843"/>
          </a:xfrm>
        </p:spPr>
        <p:txBody>
          <a:bodyPr>
            <a:normAutofit lnSpcReduction="10000"/>
          </a:bodyPr>
          <a:lstStyle/>
          <a:p>
            <a:pPr algn="just"/>
            <a:r>
              <a:rPr lang="en-US" dirty="0"/>
              <a:t>Some examples of “fake news” can be unharmful and fun, like the satire or parody, but others can be malicious and even dangerous for readers</a:t>
            </a:r>
          </a:p>
          <a:p>
            <a:pPr marL="0" indent="0" algn="just">
              <a:buNone/>
            </a:pPr>
            <a:endParaRPr lang="en-US" dirty="0"/>
          </a:p>
          <a:p>
            <a:pPr algn="just"/>
            <a:r>
              <a:rPr lang="en-US" dirty="0"/>
              <a:t>“Fake news” is created to change people’s beliefs and perceptions and can change their behavior</a:t>
            </a:r>
          </a:p>
          <a:p>
            <a:pPr algn="just"/>
            <a:endParaRPr lang="en-US" dirty="0"/>
          </a:p>
          <a:p>
            <a:pPr algn="just"/>
            <a:r>
              <a:rPr lang="en-US" dirty="0"/>
              <a:t>Example: You read a “fake news” about weather. You don’t take the umbrella because you read that it will be a sunny day and ultimately you get wet. Imagine that at another scale: a “fake” financial or banking advice that can to a lot of harm</a:t>
            </a:r>
          </a:p>
        </p:txBody>
      </p:sp>
      <p:sp>
        <p:nvSpPr>
          <p:cNvPr id="2" name="CasetăText 1">
            <a:extLst>
              <a:ext uri="{FF2B5EF4-FFF2-40B4-BE49-F238E27FC236}">
                <a16:creationId xmlns:a16="http://schemas.microsoft.com/office/drawing/2014/main" id="{834267B2-A185-28A9-4BB3-41D9CEABBDB2}"/>
              </a:ext>
            </a:extLst>
          </p:cNvPr>
          <p:cNvSpPr txBox="1"/>
          <p:nvPr/>
        </p:nvSpPr>
        <p:spPr>
          <a:xfrm>
            <a:off x="986019" y="625911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ro-RO" sz="2400" dirty="0" err="1">
                <a:solidFill>
                  <a:schemeClr val="accent2">
                    <a:lumMod val="50000"/>
                  </a:schemeClr>
                </a:solidFill>
              </a:rPr>
              <a:t>Dangers</a:t>
            </a:r>
            <a:r>
              <a:rPr lang="ro-RO" sz="2400" dirty="0">
                <a:solidFill>
                  <a:schemeClr val="accent2">
                    <a:lumMod val="50000"/>
                  </a:schemeClr>
                </a:solidFill>
              </a:rPr>
              <a:t> of ”</a:t>
            </a:r>
            <a:r>
              <a:rPr lang="en-US" sz="2400" dirty="0">
                <a:solidFill>
                  <a:schemeClr val="accent2">
                    <a:lumMod val="50000"/>
                  </a:schemeClr>
                </a:solidFill>
              </a:rPr>
              <a:t>fake news</a:t>
            </a:r>
            <a:r>
              <a:rPr lang="ro-RO" sz="2400" dirty="0">
                <a:solidFill>
                  <a:schemeClr val="accent2">
                    <a:lumMod val="50000"/>
                  </a:schemeClr>
                </a:solidFill>
              </a:rPr>
              <a:t>”</a:t>
            </a:r>
            <a:r>
              <a:rPr lang="en-US" sz="2400" dirty="0">
                <a:solidFill>
                  <a:schemeClr val="accent2">
                    <a:lumMod val="50000"/>
                  </a:schemeClr>
                </a:solidFill>
              </a:rPr>
              <a:t> </a:t>
            </a:r>
            <a:endParaRPr lang="ro-RO" sz="2400" dirty="0"/>
          </a:p>
        </p:txBody>
      </p:sp>
    </p:spTree>
    <p:custDataLst>
      <p:tags r:id="rId1"/>
    </p:custDataLst>
    <p:extLst>
      <p:ext uri="{BB962C8B-B14F-4D97-AF65-F5344CB8AC3E}">
        <p14:creationId xmlns:p14="http://schemas.microsoft.com/office/powerpoint/2010/main" val="3920473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A7F63-8173-4748-8B9A-9605F091431E}"/>
              </a:ext>
            </a:extLst>
          </p:cNvPr>
          <p:cNvSpPr>
            <a:spLocks noGrp="1"/>
          </p:cNvSpPr>
          <p:nvPr>
            <p:ph type="title"/>
          </p:nvPr>
        </p:nvSpPr>
        <p:spPr/>
        <p:txBody>
          <a:bodyPr/>
          <a:lstStyle/>
          <a:p>
            <a:pPr algn="ctr"/>
            <a:r>
              <a:rPr lang="en-US" dirty="0">
                <a:solidFill>
                  <a:schemeClr val="accent2">
                    <a:lumMod val="50000"/>
                  </a:schemeClr>
                </a:solidFill>
                <a:latin typeface="+mn-lt"/>
              </a:rPr>
              <a:t>Dangers of “fake news”</a:t>
            </a:r>
            <a:endParaRPr lang="ro-RO"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6EC7B968-040C-45E6-A0F5-B7063D229C6B}"/>
              </a:ext>
            </a:extLst>
          </p:cNvPr>
          <p:cNvSpPr>
            <a:spLocks noGrp="1"/>
          </p:cNvSpPr>
          <p:nvPr>
            <p:ph idx="1"/>
          </p:nvPr>
        </p:nvSpPr>
        <p:spPr/>
        <p:txBody>
          <a:bodyPr>
            <a:normAutofit fontScale="92500"/>
          </a:bodyPr>
          <a:lstStyle/>
          <a:p>
            <a:pPr algn="just"/>
            <a:r>
              <a:rPr lang="en-US" dirty="0"/>
              <a:t>If you believe “fake news”, someone else drives the beliefs and decisions, and in some countries there can be legal consequences to spreading </a:t>
            </a:r>
            <a:r>
              <a:rPr lang="ro-RO" dirty="0"/>
              <a:t>false news</a:t>
            </a:r>
            <a:endParaRPr lang="en-US" dirty="0"/>
          </a:p>
          <a:p>
            <a:pPr marL="0" indent="0" algn="just">
              <a:buNone/>
            </a:pPr>
            <a:endParaRPr lang="en-US" dirty="0"/>
          </a:p>
          <a:p>
            <a:pPr algn="just"/>
            <a:r>
              <a:rPr lang="en-US" dirty="0">
                <a:hlinkClick r:id="rId3"/>
              </a:rPr>
              <a:t>Studies have shown that </a:t>
            </a:r>
            <a:r>
              <a:rPr lang="en-US" dirty="0"/>
              <a:t>a lot of Americans cannot tell the difference between what news is fake and real. This can create confusion regarding important social issues</a:t>
            </a:r>
            <a:endParaRPr lang="ro-RO" dirty="0"/>
          </a:p>
          <a:p>
            <a:pPr algn="just"/>
            <a:endParaRPr lang="ro-RO" dirty="0"/>
          </a:p>
          <a:p>
            <a:pPr algn="just"/>
            <a:r>
              <a:rPr lang="en-US" dirty="0"/>
              <a:t>Misinformation and disinformation </a:t>
            </a:r>
            <a:r>
              <a:rPr lang="en-US" dirty="0">
                <a:hlinkClick r:id="rId4"/>
              </a:rPr>
              <a:t>can also pose cyber security concerns</a:t>
            </a:r>
            <a:r>
              <a:rPr lang="ro-RO" dirty="0"/>
              <a:t>. </a:t>
            </a:r>
            <a:r>
              <a:rPr lang="en-US" dirty="0"/>
              <a:t>“Fake news” can be entry points for hackers to steal information </a:t>
            </a:r>
          </a:p>
          <a:p>
            <a:pPr marL="0" indent="0">
              <a:buNone/>
            </a:pPr>
            <a:endParaRPr lang="en-US" dirty="0"/>
          </a:p>
        </p:txBody>
      </p:sp>
      <p:sp>
        <p:nvSpPr>
          <p:cNvPr id="4" name="CasetăText 3">
            <a:extLst>
              <a:ext uri="{FF2B5EF4-FFF2-40B4-BE49-F238E27FC236}">
                <a16:creationId xmlns:a16="http://schemas.microsoft.com/office/drawing/2014/main" id="{F03D2AB2-FA6F-5138-0BF2-912EB2DBCA25}"/>
              </a:ext>
            </a:extLst>
          </p:cNvPr>
          <p:cNvSpPr txBox="1"/>
          <p:nvPr/>
        </p:nvSpPr>
        <p:spPr>
          <a:xfrm>
            <a:off x="986019" y="625911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ro-RO" sz="2400" dirty="0" err="1">
                <a:solidFill>
                  <a:schemeClr val="accent2">
                    <a:lumMod val="50000"/>
                  </a:schemeClr>
                </a:solidFill>
              </a:rPr>
              <a:t>Dangers</a:t>
            </a:r>
            <a:r>
              <a:rPr lang="ro-RO" sz="2400" dirty="0">
                <a:solidFill>
                  <a:schemeClr val="accent2">
                    <a:lumMod val="50000"/>
                  </a:schemeClr>
                </a:solidFill>
              </a:rPr>
              <a:t> of ”</a:t>
            </a:r>
            <a:r>
              <a:rPr lang="en-US" sz="2400" dirty="0">
                <a:solidFill>
                  <a:schemeClr val="accent2">
                    <a:lumMod val="50000"/>
                  </a:schemeClr>
                </a:solidFill>
              </a:rPr>
              <a:t>fake news</a:t>
            </a:r>
            <a:r>
              <a:rPr lang="ro-RO" sz="2400" dirty="0">
                <a:solidFill>
                  <a:schemeClr val="accent2">
                    <a:lumMod val="50000"/>
                  </a:schemeClr>
                </a:solidFill>
              </a:rPr>
              <a:t>”</a:t>
            </a:r>
            <a:r>
              <a:rPr lang="en-US" sz="2400" dirty="0">
                <a:solidFill>
                  <a:schemeClr val="accent2">
                    <a:lumMod val="50000"/>
                  </a:schemeClr>
                </a:solidFill>
              </a:rPr>
              <a:t> </a:t>
            </a:r>
            <a:endParaRPr lang="ro-RO" sz="2400" dirty="0"/>
          </a:p>
        </p:txBody>
      </p:sp>
    </p:spTree>
    <p:custDataLst>
      <p:tags r:id="rId1"/>
    </p:custDataLst>
    <p:extLst>
      <p:ext uri="{BB962C8B-B14F-4D97-AF65-F5344CB8AC3E}">
        <p14:creationId xmlns:p14="http://schemas.microsoft.com/office/powerpoint/2010/main" val="55426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DC23FB-2BA4-409D-CC03-7F9673ED4BE0}"/>
              </a:ext>
            </a:extLst>
          </p:cNvPr>
          <p:cNvSpPr>
            <a:spLocks noGrp="1"/>
          </p:cNvSpPr>
          <p:nvPr>
            <p:ph type="title"/>
          </p:nvPr>
        </p:nvSpPr>
        <p:spPr>
          <a:xfrm>
            <a:off x="838200" y="83891"/>
            <a:ext cx="10515600" cy="1275126"/>
          </a:xfrm>
        </p:spPr>
        <p:txBody>
          <a:bodyPr>
            <a:normAutofit fontScale="90000"/>
          </a:bodyPr>
          <a:lstStyle/>
          <a:p>
            <a:r>
              <a:rPr kumimoji="0" lang="hu-HU" sz="4400" b="0" i="0" u="none" strike="noStrike" kern="0" cap="none" spc="0" normalizeH="0" baseline="0" noProof="0" dirty="0">
                <a:ln>
                  <a:noFill/>
                </a:ln>
                <a:solidFill>
                  <a:srgbClr val="833C0B"/>
                </a:solidFill>
                <a:effectLst/>
                <a:uLnTx/>
                <a:uFillTx/>
                <a:latin typeface="Calibri"/>
                <a:ea typeface="Calibri"/>
                <a:cs typeface="Calibri"/>
                <a:sym typeface="Calibri"/>
              </a:rPr>
              <a:t>The </a:t>
            </a:r>
            <a:r>
              <a:rPr kumimoji="0" lang="hu-HU" sz="4400" b="0" i="0" u="none" strike="noStrike" kern="0" cap="none" spc="0" normalizeH="0" baseline="0" noProof="0" dirty="0" err="1">
                <a:ln>
                  <a:noFill/>
                </a:ln>
                <a:solidFill>
                  <a:srgbClr val="833C0B"/>
                </a:solidFill>
                <a:effectLst/>
                <a:uLnTx/>
                <a:uFillTx/>
                <a:latin typeface="Calibri"/>
                <a:ea typeface="Calibri"/>
                <a:cs typeface="Calibri"/>
                <a:sym typeface="Calibri"/>
              </a:rPr>
              <a:t>Course</a:t>
            </a:r>
            <a:b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br>
            <a:endParaRPr lang="ro-RO" dirty="0"/>
          </a:p>
        </p:txBody>
      </p:sp>
      <p:sp>
        <p:nvSpPr>
          <p:cNvPr id="4" name="Content Placeholder 3">
            <a:extLst>
              <a:ext uri="{FF2B5EF4-FFF2-40B4-BE49-F238E27FC236}">
                <a16:creationId xmlns:a16="http://schemas.microsoft.com/office/drawing/2014/main" id="{FF8BD61A-60DC-BC56-461A-28B38DA6EF47}"/>
              </a:ext>
            </a:extLst>
          </p:cNvPr>
          <p:cNvSpPr>
            <a:spLocks noGrp="1"/>
          </p:cNvSpPr>
          <p:nvPr>
            <p:ph idx="1"/>
          </p:nvPr>
        </p:nvSpPr>
        <p:spPr>
          <a:xfrm>
            <a:off x="838200" y="1359017"/>
            <a:ext cx="10515600" cy="5133858"/>
          </a:xfrm>
          <a:noFill/>
        </p:spPr>
        <p:txBody>
          <a:bodyPr>
            <a:normAutofit/>
          </a:bodyPr>
          <a:lstStyle/>
          <a:p>
            <a:r>
              <a:rPr lang="ro-RO" b="1" dirty="0"/>
              <a:t>Lesson 1 - </a:t>
            </a:r>
            <a:r>
              <a:rPr lang="en-US" b="1" dirty="0"/>
              <a:t>Introduction of the course</a:t>
            </a:r>
            <a:r>
              <a:rPr lang="ro-RO" b="1" dirty="0"/>
              <a:t>. </a:t>
            </a:r>
            <a:r>
              <a:rPr lang="en-US" b="1" dirty="0"/>
              <a:t>History of Fake News</a:t>
            </a:r>
            <a:endParaRPr lang="ro-RO" b="1" dirty="0"/>
          </a:p>
          <a:p>
            <a:pPr marL="0" indent="0">
              <a:buNone/>
            </a:pPr>
            <a:endParaRPr lang="ro-RO" b="1" dirty="0">
              <a:solidFill>
                <a:srgbClr val="FF0000"/>
              </a:solidFill>
            </a:endParaRPr>
          </a:p>
          <a:p>
            <a:r>
              <a:rPr lang="ro-RO" dirty="0"/>
              <a:t>Lesson 2 - </a:t>
            </a:r>
            <a:r>
              <a:rPr lang="en-US" dirty="0"/>
              <a:t>What is the news?</a:t>
            </a:r>
            <a:r>
              <a:rPr lang="ro-RO" dirty="0"/>
              <a:t> </a:t>
            </a:r>
            <a:r>
              <a:rPr lang="en-US" dirty="0"/>
              <a:t>Fake news typology</a:t>
            </a:r>
            <a:endParaRPr lang="ro-RO" dirty="0"/>
          </a:p>
          <a:p>
            <a:pPr marL="0" indent="0">
              <a:buNone/>
            </a:pPr>
            <a:endParaRPr lang="ro-RO" dirty="0"/>
          </a:p>
          <a:p>
            <a:r>
              <a:rPr lang="ro-RO" dirty="0"/>
              <a:t>Lesson 3 - </a:t>
            </a:r>
            <a:r>
              <a:rPr lang="en-US" dirty="0"/>
              <a:t>Fake news and social media</a:t>
            </a:r>
            <a:endParaRPr lang="ro-RO" dirty="0"/>
          </a:p>
          <a:p>
            <a:pPr marL="0" indent="0">
              <a:buNone/>
            </a:pPr>
            <a:endParaRPr lang="en-US" dirty="0"/>
          </a:p>
          <a:p>
            <a:r>
              <a:rPr lang="ro-RO" dirty="0"/>
              <a:t>Lesson 4 - </a:t>
            </a:r>
            <a:r>
              <a:rPr lang="en-US" dirty="0"/>
              <a:t>Fact-checking</a:t>
            </a:r>
            <a:endParaRPr lang="ro-RO" dirty="0"/>
          </a:p>
          <a:p>
            <a:pPr marL="0" indent="0">
              <a:buNone/>
            </a:pPr>
            <a:endParaRPr lang="ro-RO" dirty="0"/>
          </a:p>
        </p:txBody>
      </p:sp>
    </p:spTree>
    <p:custDataLst>
      <p:tags r:id="rId1"/>
    </p:custDataLst>
    <p:extLst>
      <p:ext uri="{BB962C8B-B14F-4D97-AF65-F5344CB8AC3E}">
        <p14:creationId xmlns:p14="http://schemas.microsoft.com/office/powerpoint/2010/main" val="131716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6609-B626-4F30-AB8F-720505DBCEBE}"/>
              </a:ext>
            </a:extLst>
          </p:cNvPr>
          <p:cNvSpPr>
            <a:spLocks noGrp="1"/>
          </p:cNvSpPr>
          <p:nvPr>
            <p:ph type="title"/>
          </p:nvPr>
        </p:nvSpPr>
        <p:spPr>
          <a:xfrm>
            <a:off x="982579" y="259247"/>
            <a:ext cx="10515600" cy="1325563"/>
          </a:xfrm>
        </p:spPr>
        <p:txBody>
          <a:bodyPr/>
          <a:lstStyle/>
          <a:p>
            <a:pPr algn="ctr"/>
            <a:r>
              <a:rPr lang="en-US" dirty="0">
                <a:solidFill>
                  <a:schemeClr val="accent2">
                    <a:lumMod val="50000"/>
                  </a:schemeClr>
                </a:solidFill>
                <a:latin typeface="+mn-lt"/>
              </a:rPr>
              <a:t>Dangers of “fake news” </a:t>
            </a:r>
            <a:endParaRPr lang="ro-RO"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86D9CE0B-B337-4FBF-A93E-C8EE248F6AE5}"/>
              </a:ext>
            </a:extLst>
          </p:cNvPr>
          <p:cNvSpPr>
            <a:spLocks noGrp="1"/>
          </p:cNvSpPr>
          <p:nvPr>
            <p:ph idx="1"/>
          </p:nvPr>
        </p:nvSpPr>
        <p:spPr/>
        <p:txBody>
          <a:bodyPr>
            <a:normAutofit fontScale="92500" lnSpcReduction="10000"/>
          </a:bodyPr>
          <a:lstStyle/>
          <a:p>
            <a:pPr algn="just"/>
            <a:r>
              <a:rPr lang="en-US" dirty="0"/>
              <a:t>There are many “fake news” related to </a:t>
            </a:r>
            <a:r>
              <a:rPr lang="en-US" dirty="0">
                <a:hlinkClick r:id="rId3"/>
              </a:rPr>
              <a:t>medical treatments </a:t>
            </a:r>
            <a:r>
              <a:rPr lang="en-US" dirty="0"/>
              <a:t>and major diseases like cancer. Trusting false stories </a:t>
            </a:r>
            <a:r>
              <a:rPr lang="en-US" dirty="0" err="1"/>
              <a:t>coud</a:t>
            </a:r>
            <a:r>
              <a:rPr lang="en-US" dirty="0"/>
              <a:t> lead to decisions that are harmful for health</a:t>
            </a:r>
          </a:p>
          <a:p>
            <a:pPr algn="just"/>
            <a:endParaRPr lang="en-US" dirty="0"/>
          </a:p>
          <a:p>
            <a:pPr algn="just"/>
            <a:r>
              <a:rPr lang="en-US" dirty="0"/>
              <a:t>According to a Pew Research Center, “fake news” it’s not just making people believe, but it’s also making them </a:t>
            </a:r>
            <a:r>
              <a:rPr lang="en-US" dirty="0">
                <a:hlinkClick r:id="rId4"/>
              </a:rPr>
              <a:t>less likely to consume or accept information</a:t>
            </a:r>
            <a:r>
              <a:rPr lang="en-US" dirty="0"/>
              <a:t>.</a:t>
            </a:r>
          </a:p>
          <a:p>
            <a:pPr algn="just"/>
            <a:endParaRPr lang="en-US" dirty="0"/>
          </a:p>
          <a:p>
            <a:pPr algn="just"/>
            <a:r>
              <a:rPr lang="en-US" dirty="0"/>
              <a:t>“Fake news” can intensify conflict and suppress conversation about social issues. Some governments use “fake news” to keep citizens happy and distract them from </a:t>
            </a:r>
            <a:r>
              <a:rPr lang="en-US" dirty="0">
                <a:hlinkClick r:id="rId5"/>
              </a:rPr>
              <a:t>important social issues</a:t>
            </a:r>
            <a:r>
              <a:rPr lang="en-US" dirty="0"/>
              <a:t>. </a:t>
            </a:r>
          </a:p>
          <a:p>
            <a:pPr marL="0" indent="0">
              <a:buNone/>
            </a:pPr>
            <a:endParaRPr lang="en-US" dirty="0"/>
          </a:p>
          <a:p>
            <a:endParaRPr lang="ro-RO" dirty="0"/>
          </a:p>
        </p:txBody>
      </p:sp>
      <p:sp>
        <p:nvSpPr>
          <p:cNvPr id="4" name="CasetăText 3">
            <a:extLst>
              <a:ext uri="{FF2B5EF4-FFF2-40B4-BE49-F238E27FC236}">
                <a16:creationId xmlns:a16="http://schemas.microsoft.com/office/drawing/2014/main" id="{47139502-FFDC-3549-0FCD-E51B7CA2F269}"/>
              </a:ext>
            </a:extLst>
          </p:cNvPr>
          <p:cNvSpPr txBox="1"/>
          <p:nvPr/>
        </p:nvSpPr>
        <p:spPr>
          <a:xfrm>
            <a:off x="986019" y="625911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ro-RO" sz="2400" dirty="0" err="1">
                <a:solidFill>
                  <a:schemeClr val="accent2">
                    <a:lumMod val="50000"/>
                  </a:schemeClr>
                </a:solidFill>
              </a:rPr>
              <a:t>Dangers</a:t>
            </a:r>
            <a:r>
              <a:rPr lang="ro-RO" sz="2400" dirty="0">
                <a:solidFill>
                  <a:schemeClr val="accent2">
                    <a:lumMod val="50000"/>
                  </a:schemeClr>
                </a:solidFill>
              </a:rPr>
              <a:t> of ”</a:t>
            </a:r>
            <a:r>
              <a:rPr lang="en-US" sz="2400" dirty="0">
                <a:solidFill>
                  <a:schemeClr val="accent2">
                    <a:lumMod val="50000"/>
                  </a:schemeClr>
                </a:solidFill>
              </a:rPr>
              <a:t>fake news</a:t>
            </a:r>
            <a:r>
              <a:rPr lang="ro-RO" sz="2400" dirty="0">
                <a:solidFill>
                  <a:schemeClr val="accent2">
                    <a:lumMod val="50000"/>
                  </a:schemeClr>
                </a:solidFill>
              </a:rPr>
              <a:t>”</a:t>
            </a:r>
            <a:r>
              <a:rPr lang="en-US" sz="2400" dirty="0">
                <a:solidFill>
                  <a:schemeClr val="accent2">
                    <a:lumMod val="50000"/>
                  </a:schemeClr>
                </a:solidFill>
              </a:rPr>
              <a:t> </a:t>
            </a:r>
            <a:endParaRPr lang="ro-RO" sz="2400" dirty="0"/>
          </a:p>
        </p:txBody>
      </p:sp>
    </p:spTree>
    <p:custDataLst>
      <p:tags r:id="rId1"/>
    </p:custDataLst>
    <p:extLst>
      <p:ext uri="{BB962C8B-B14F-4D97-AF65-F5344CB8AC3E}">
        <p14:creationId xmlns:p14="http://schemas.microsoft.com/office/powerpoint/2010/main" val="1687404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8F64-F8E7-50DE-914B-275017375E7D}"/>
              </a:ext>
            </a:extLst>
          </p:cNvPr>
          <p:cNvSpPr>
            <a:spLocks noGrp="1"/>
          </p:cNvSpPr>
          <p:nvPr>
            <p:ph type="title"/>
          </p:nvPr>
        </p:nvSpPr>
        <p:spPr/>
        <p:txBody>
          <a:bodyPr/>
          <a:lstStyle/>
          <a:p>
            <a:r>
              <a:rPr lang="ro-RO" dirty="0"/>
              <a:t>Controlling questions</a:t>
            </a:r>
          </a:p>
        </p:txBody>
      </p:sp>
      <p:sp>
        <p:nvSpPr>
          <p:cNvPr id="3" name="Content Placeholder 2">
            <a:extLst>
              <a:ext uri="{FF2B5EF4-FFF2-40B4-BE49-F238E27FC236}">
                <a16:creationId xmlns:a16="http://schemas.microsoft.com/office/drawing/2014/main" id="{6248ECBC-736F-D634-3D96-E207262C0067}"/>
              </a:ext>
            </a:extLst>
          </p:cNvPr>
          <p:cNvSpPr>
            <a:spLocks noGrp="1"/>
          </p:cNvSpPr>
          <p:nvPr>
            <p:ph idx="1"/>
          </p:nvPr>
        </p:nvSpPr>
        <p:spPr/>
        <p:txBody>
          <a:bodyPr>
            <a:normAutofit fontScale="92500" lnSpcReduction="20000"/>
          </a:bodyPr>
          <a:lstStyle/>
          <a:p>
            <a:pPr marL="0" indent="0">
              <a:buNone/>
            </a:pPr>
            <a:r>
              <a:rPr lang="ro-RO" sz="2800" dirty="0"/>
              <a:t>1. Which of the following is a non-harmful example of „fake news”?</a:t>
            </a:r>
          </a:p>
          <a:p>
            <a:pPr marL="514350" indent="-514350">
              <a:buAutoNum type="alphaUcPeriod"/>
            </a:pPr>
            <a:r>
              <a:rPr lang="ro-RO" sz="2400" b="1" dirty="0">
                <a:solidFill>
                  <a:srgbClr val="FF0000"/>
                </a:solidFill>
              </a:rPr>
              <a:t>Satire</a:t>
            </a:r>
          </a:p>
          <a:p>
            <a:pPr marL="514350" indent="-514350">
              <a:buAutoNum type="alphaUcPeriod"/>
            </a:pPr>
            <a:r>
              <a:rPr lang="ro-RO" sz="2400" dirty="0"/>
              <a:t>Fabricated content</a:t>
            </a:r>
          </a:p>
          <a:p>
            <a:pPr marL="514350" indent="-514350">
              <a:buAutoNum type="alphaUcPeriod"/>
            </a:pPr>
            <a:r>
              <a:rPr lang="ro-RO" sz="2400" dirty="0"/>
              <a:t>False connection</a:t>
            </a:r>
          </a:p>
          <a:p>
            <a:pPr marL="0" indent="0">
              <a:buNone/>
            </a:pPr>
            <a:endParaRPr lang="ro-RO" sz="2400" dirty="0"/>
          </a:p>
          <a:p>
            <a:pPr marL="0" indent="0">
              <a:buNone/>
            </a:pPr>
            <a:r>
              <a:rPr lang="ro-RO" sz="2800" dirty="0"/>
              <a:t>2. </a:t>
            </a:r>
            <a:r>
              <a:rPr lang="en-US" sz="2800" dirty="0"/>
              <a:t>“Fake news” can be entry points for hackers</a:t>
            </a:r>
            <a:r>
              <a:rPr lang="ro-RO" sz="2800" dirty="0"/>
              <a:t>. </a:t>
            </a:r>
            <a:r>
              <a:rPr lang="ro-RO" sz="2800" b="1" dirty="0">
                <a:solidFill>
                  <a:srgbClr val="FF0000"/>
                </a:solidFill>
              </a:rPr>
              <a:t>True</a:t>
            </a:r>
            <a:r>
              <a:rPr lang="ro-RO" sz="2800" dirty="0"/>
              <a:t> or false?</a:t>
            </a:r>
          </a:p>
          <a:p>
            <a:pPr marL="0" indent="0">
              <a:buNone/>
            </a:pPr>
            <a:endParaRPr lang="ro-RO" sz="2800" dirty="0"/>
          </a:p>
          <a:p>
            <a:pPr marL="0" indent="0">
              <a:buNone/>
            </a:pPr>
            <a:r>
              <a:rPr lang="ro-RO" sz="2800" dirty="0"/>
              <a:t>3. Why some governments use to spread „fake news”?</a:t>
            </a:r>
          </a:p>
          <a:p>
            <a:pPr marL="457200" indent="-457200">
              <a:buAutoNum type="alphaUcPeriod"/>
            </a:pPr>
            <a:r>
              <a:rPr lang="ro-RO" sz="2400" dirty="0"/>
              <a:t>To intentionally deceive people</a:t>
            </a:r>
          </a:p>
          <a:p>
            <a:pPr marL="457200" indent="-457200">
              <a:buAutoNum type="alphaUcPeriod"/>
            </a:pPr>
            <a:r>
              <a:rPr lang="ro-RO" sz="2400" b="1" dirty="0">
                <a:solidFill>
                  <a:srgbClr val="FF0000"/>
                </a:solidFill>
              </a:rPr>
              <a:t>To </a:t>
            </a:r>
            <a:r>
              <a:rPr lang="en-US" sz="2400" b="1" dirty="0">
                <a:solidFill>
                  <a:srgbClr val="FF0000"/>
                </a:solidFill>
              </a:rPr>
              <a:t>distract them from important social issues</a:t>
            </a:r>
            <a:endParaRPr lang="ro-RO" sz="2400" b="1" dirty="0">
              <a:solidFill>
                <a:srgbClr val="FF0000"/>
              </a:solidFill>
            </a:endParaRPr>
          </a:p>
          <a:p>
            <a:pPr marL="457200" indent="-457200">
              <a:buAutoNum type="alphaUcPeriod"/>
            </a:pPr>
            <a:r>
              <a:rPr lang="ro-RO" sz="2400" dirty="0"/>
              <a:t>To have a financial benefit </a:t>
            </a:r>
          </a:p>
          <a:p>
            <a:endParaRPr lang="ro-RO" dirty="0"/>
          </a:p>
        </p:txBody>
      </p:sp>
    </p:spTree>
    <p:custDataLst>
      <p:tags r:id="rId1"/>
    </p:custDataLst>
    <p:extLst>
      <p:ext uri="{BB962C8B-B14F-4D97-AF65-F5344CB8AC3E}">
        <p14:creationId xmlns:p14="http://schemas.microsoft.com/office/powerpoint/2010/main" val="2366481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2BD5D-7151-47AB-BDE9-92EA2F28EEED}"/>
              </a:ext>
            </a:extLst>
          </p:cNvPr>
          <p:cNvSpPr>
            <a:spLocks noGrp="1"/>
          </p:cNvSpPr>
          <p:nvPr>
            <p:ph type="title"/>
          </p:nvPr>
        </p:nvSpPr>
        <p:spPr>
          <a:xfrm>
            <a:off x="838200" y="184559"/>
            <a:ext cx="10515600" cy="981511"/>
          </a:xfrm>
        </p:spPr>
        <p:txBody>
          <a:bodyPr/>
          <a:lstStyle/>
          <a:p>
            <a:pPr algn="ctr"/>
            <a:r>
              <a:rPr lang="ro-RO" dirty="0">
                <a:solidFill>
                  <a:schemeClr val="accent2">
                    <a:lumMod val="50000"/>
                  </a:schemeClr>
                </a:solidFill>
              </a:rPr>
              <a:t>Highlights</a:t>
            </a:r>
          </a:p>
        </p:txBody>
      </p:sp>
      <p:sp>
        <p:nvSpPr>
          <p:cNvPr id="3" name="Content Placeholder 2">
            <a:extLst>
              <a:ext uri="{FF2B5EF4-FFF2-40B4-BE49-F238E27FC236}">
                <a16:creationId xmlns:a16="http://schemas.microsoft.com/office/drawing/2014/main" id="{F507455D-F3E5-4C89-9303-BE162702A418}"/>
              </a:ext>
            </a:extLst>
          </p:cNvPr>
          <p:cNvSpPr>
            <a:spLocks noGrp="1"/>
          </p:cNvSpPr>
          <p:nvPr>
            <p:ph idx="1"/>
          </p:nvPr>
        </p:nvSpPr>
        <p:spPr>
          <a:xfrm>
            <a:off x="838200" y="1166070"/>
            <a:ext cx="10515600" cy="5394121"/>
          </a:xfrm>
        </p:spPr>
        <p:txBody>
          <a:bodyPr>
            <a:normAutofit/>
          </a:bodyPr>
          <a:lstStyle/>
          <a:p>
            <a:pPr algn="just"/>
            <a:r>
              <a:rPr lang="ro-RO" sz="2600" dirty="0"/>
              <a:t>Definition of </a:t>
            </a:r>
            <a:r>
              <a:rPr lang="en-US" sz="2600" dirty="0"/>
              <a:t>„</a:t>
            </a:r>
            <a:r>
              <a:rPr lang="ro-RO" sz="2600" dirty="0"/>
              <a:t>f</a:t>
            </a:r>
            <a:r>
              <a:rPr lang="en-US" sz="2600" dirty="0" err="1"/>
              <a:t>ake</a:t>
            </a:r>
            <a:r>
              <a:rPr lang="en-US" sz="2600" dirty="0"/>
              <a:t> news”</a:t>
            </a:r>
            <a:r>
              <a:rPr lang="ro-RO" sz="2600" dirty="0"/>
              <a:t>: </a:t>
            </a:r>
            <a:r>
              <a:rPr lang="en-US" sz="2600" dirty="0"/>
              <a:t>"false information, often sensational, broadcast under the guise of news.“ </a:t>
            </a:r>
            <a:r>
              <a:rPr lang="ro-RO" sz="2600" dirty="0"/>
              <a:t>(</a:t>
            </a:r>
            <a:r>
              <a:rPr lang="en-US" sz="2600" dirty="0">
                <a:hlinkClick r:id="rId3"/>
              </a:rPr>
              <a:t>Collins Dictionary</a:t>
            </a:r>
            <a:r>
              <a:rPr lang="ro-RO" sz="2600" dirty="0"/>
              <a:t>)</a:t>
            </a:r>
            <a:endParaRPr lang="en-US" sz="2600" dirty="0"/>
          </a:p>
          <a:p>
            <a:pPr algn="just"/>
            <a:r>
              <a:rPr lang="en-US" sz="2600" dirty="0"/>
              <a:t>“Fake news” is not a new concept. </a:t>
            </a:r>
            <a:r>
              <a:rPr lang="ro-RO" sz="2600" dirty="0"/>
              <a:t>I</a:t>
            </a:r>
            <a:r>
              <a:rPr lang="en-US" sz="2600" dirty="0"/>
              <a:t>t has been around for over 2000 years and has been </a:t>
            </a:r>
            <a:r>
              <a:rPr lang="ro-RO" sz="2600" dirty="0"/>
              <a:t>used </a:t>
            </a:r>
            <a:r>
              <a:rPr lang="en-US" sz="2600" dirty="0"/>
              <a:t>ever since</a:t>
            </a:r>
            <a:endParaRPr lang="ro-RO" sz="2600" dirty="0"/>
          </a:p>
          <a:p>
            <a:pPr algn="just"/>
            <a:r>
              <a:rPr lang="en-US" sz="2600" dirty="0"/>
              <a:t>The "fake news" phenomenon has exploded in popularity during the campaign for the 2016 US presidential elections</a:t>
            </a:r>
            <a:endParaRPr lang="ro-RO" sz="2600" dirty="0"/>
          </a:p>
          <a:p>
            <a:pPr algn="just"/>
            <a:r>
              <a:rPr lang="ro-RO" sz="2600" dirty="0"/>
              <a:t>After 2016 elections, s</a:t>
            </a:r>
            <a:r>
              <a:rPr lang="en-US" sz="2600" dirty="0" err="1"/>
              <a:t>ocial</a:t>
            </a:r>
            <a:r>
              <a:rPr lang="en-US" sz="2600" dirty="0"/>
              <a:t> media started a battle against “fake news”, creating new products to stop proliferating false information</a:t>
            </a:r>
            <a:r>
              <a:rPr lang="ro-RO" sz="2600" dirty="0"/>
              <a:t> </a:t>
            </a:r>
          </a:p>
          <a:p>
            <a:pPr algn="just"/>
            <a:r>
              <a:rPr lang="ro-RO" sz="2600" dirty="0"/>
              <a:t>There are a lot of dangers hidden in </a:t>
            </a:r>
            <a:r>
              <a:rPr lang="en-US" sz="2600" dirty="0"/>
              <a:t>“fake news”. Digital literacy and critical thinking are two abilities that users should possess to avoid being misinformed</a:t>
            </a:r>
          </a:p>
          <a:p>
            <a:endParaRPr lang="ro-RO" dirty="0"/>
          </a:p>
        </p:txBody>
      </p:sp>
      <p:sp>
        <p:nvSpPr>
          <p:cNvPr id="6" name="CasetăText 5">
            <a:extLst>
              <a:ext uri="{FF2B5EF4-FFF2-40B4-BE49-F238E27FC236}">
                <a16:creationId xmlns:a16="http://schemas.microsoft.com/office/drawing/2014/main" id="{3D51180D-9D59-55AC-84AE-433372373CBB}"/>
              </a:ext>
            </a:extLst>
          </p:cNvPr>
          <p:cNvSpPr txBox="1"/>
          <p:nvPr/>
        </p:nvSpPr>
        <p:spPr>
          <a:xfrm>
            <a:off x="986019" y="6259117"/>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ro-RO" sz="2400" dirty="0" err="1">
                <a:solidFill>
                  <a:schemeClr val="accent2">
                    <a:lumMod val="50000"/>
                  </a:schemeClr>
                </a:solidFill>
              </a:rPr>
              <a:t>Highlights</a:t>
            </a:r>
            <a:endParaRPr lang="ro-RO" sz="2400" dirty="0"/>
          </a:p>
        </p:txBody>
      </p:sp>
    </p:spTree>
    <p:custDataLst>
      <p:tags r:id="rId1"/>
    </p:custDataLst>
    <p:extLst>
      <p:ext uri="{BB962C8B-B14F-4D97-AF65-F5344CB8AC3E}">
        <p14:creationId xmlns:p14="http://schemas.microsoft.com/office/powerpoint/2010/main" val="2161430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8C5D0-A4F6-4D93-A9ED-1225F9B9C203}"/>
              </a:ext>
            </a:extLst>
          </p:cNvPr>
          <p:cNvSpPr>
            <a:spLocks noGrp="1"/>
          </p:cNvSpPr>
          <p:nvPr>
            <p:ph type="title"/>
          </p:nvPr>
        </p:nvSpPr>
        <p:spPr/>
        <p:txBody>
          <a:bodyPr/>
          <a:lstStyle/>
          <a:p>
            <a:r>
              <a:rPr lang="en-US" dirty="0">
                <a:solidFill>
                  <a:schemeClr val="accent2">
                    <a:lumMod val="50000"/>
                  </a:schemeClr>
                </a:solidFill>
                <a:latin typeface="+mn-lt"/>
              </a:rPr>
              <a:t>Bibliography</a:t>
            </a:r>
            <a:r>
              <a:rPr lang="hu-HU" dirty="0">
                <a:solidFill>
                  <a:schemeClr val="accent2">
                    <a:lumMod val="50000"/>
                  </a:schemeClr>
                </a:solidFill>
                <a:latin typeface="+mn-lt"/>
              </a:rPr>
              <a:t>, </a:t>
            </a:r>
            <a:r>
              <a:rPr lang="hu-HU" dirty="0" err="1">
                <a:solidFill>
                  <a:schemeClr val="accent2">
                    <a:lumMod val="50000"/>
                  </a:schemeClr>
                </a:solidFill>
                <a:latin typeface="+mn-lt"/>
              </a:rPr>
              <a:t>referred</a:t>
            </a:r>
            <a:r>
              <a:rPr lang="hu-HU" dirty="0">
                <a:solidFill>
                  <a:schemeClr val="accent2">
                    <a:lumMod val="50000"/>
                  </a:schemeClr>
                </a:solidFill>
                <a:latin typeface="+mn-lt"/>
              </a:rPr>
              <a:t> </a:t>
            </a:r>
            <a:r>
              <a:rPr lang="hu-HU" dirty="0" err="1">
                <a:solidFill>
                  <a:schemeClr val="accent2">
                    <a:lumMod val="50000"/>
                  </a:schemeClr>
                </a:solidFill>
                <a:latin typeface="+mn-lt"/>
              </a:rPr>
              <a:t>works</a:t>
            </a:r>
            <a:endParaRPr lang="ro-RO"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BB681076-0F45-4B10-B45F-5391242B6D74}"/>
              </a:ext>
            </a:extLst>
          </p:cNvPr>
          <p:cNvSpPr>
            <a:spLocks noGrp="1"/>
          </p:cNvSpPr>
          <p:nvPr>
            <p:ph idx="1"/>
          </p:nvPr>
        </p:nvSpPr>
        <p:spPr>
          <a:xfrm>
            <a:off x="838200" y="1901431"/>
            <a:ext cx="10515600" cy="4591444"/>
          </a:xfrm>
        </p:spPr>
        <p:txBody>
          <a:bodyPr>
            <a:normAutofit lnSpcReduction="10000"/>
          </a:bodyPr>
          <a:lstStyle/>
          <a:p>
            <a:pPr algn="just"/>
            <a:r>
              <a:rPr lang="en-US" dirty="0" err="1"/>
              <a:t>Dalkir</a:t>
            </a:r>
            <a:r>
              <a:rPr lang="en-US" dirty="0"/>
              <a:t>, </a:t>
            </a:r>
            <a:r>
              <a:rPr lang="en-US" dirty="0" err="1"/>
              <a:t>Kimiz</a:t>
            </a:r>
            <a:r>
              <a:rPr lang="en-US" dirty="0"/>
              <a:t>, Katz, Rebecca. (2020). Navigating Fake News, Alternative Facts, and Misinformation in a Post-Truth World, IGI Global </a:t>
            </a:r>
          </a:p>
          <a:p>
            <a:pPr marL="0" indent="0" algn="just">
              <a:buNone/>
            </a:pPr>
            <a:endParaRPr lang="ro-RO" dirty="0"/>
          </a:p>
          <a:p>
            <a:pPr algn="just"/>
            <a:r>
              <a:rPr lang="en-US" dirty="0"/>
              <a:t>McBrayer J. (2021)</a:t>
            </a:r>
            <a:r>
              <a:rPr lang="ro-RO" dirty="0"/>
              <a:t>. </a:t>
            </a:r>
            <a:r>
              <a:rPr lang="en-US" dirty="0"/>
              <a:t>Beyond Fake News, Routledge, New York</a:t>
            </a:r>
          </a:p>
          <a:p>
            <a:pPr marL="0" indent="0" algn="just">
              <a:buNone/>
            </a:pPr>
            <a:endParaRPr lang="ro-RO" dirty="0"/>
          </a:p>
          <a:p>
            <a:pPr algn="just"/>
            <a:r>
              <a:rPr lang="ro-RO" dirty="0"/>
              <a:t>Greifeneder R., Jaffé, M.E., Newman, E.J. , Schwarz N., (2021). The Psychology of fake news, Routledge</a:t>
            </a:r>
            <a:endParaRPr lang="en-US" dirty="0"/>
          </a:p>
          <a:p>
            <a:pPr marL="0" indent="0" algn="just">
              <a:buNone/>
            </a:pPr>
            <a:endParaRPr lang="en-US" dirty="0"/>
          </a:p>
          <a:p>
            <a:pPr algn="just"/>
            <a:r>
              <a:rPr lang="en-US" dirty="0"/>
              <a:t>Barclay, Donald A. (2018)</a:t>
            </a:r>
            <a:r>
              <a:rPr lang="ro-RO" dirty="0"/>
              <a:t>.</a:t>
            </a:r>
            <a:r>
              <a:rPr lang="en-US" dirty="0"/>
              <a:t> Fake News, Propaganda, and Plain Old Lies, The Rowman &amp; Littlefield Publishing Group, London </a:t>
            </a:r>
          </a:p>
        </p:txBody>
      </p:sp>
    </p:spTree>
    <p:custDataLst>
      <p:tags r:id="rId1"/>
    </p:custDataLst>
    <p:extLst>
      <p:ext uri="{BB962C8B-B14F-4D97-AF65-F5344CB8AC3E}">
        <p14:creationId xmlns:p14="http://schemas.microsoft.com/office/powerpoint/2010/main" val="1993281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1E14-43EE-4974-BA8A-5827AB603278}"/>
              </a:ext>
            </a:extLst>
          </p:cNvPr>
          <p:cNvSpPr>
            <a:spLocks noGrp="1"/>
          </p:cNvSpPr>
          <p:nvPr>
            <p:ph type="title"/>
          </p:nvPr>
        </p:nvSpPr>
        <p:spPr/>
        <p:txBody>
          <a:bodyPr/>
          <a:lstStyle/>
          <a:p>
            <a:r>
              <a:rPr lang="en-US" dirty="0">
                <a:solidFill>
                  <a:schemeClr val="accent2">
                    <a:lumMod val="50000"/>
                  </a:schemeClr>
                </a:solidFill>
              </a:rPr>
              <a:t>Online resources </a:t>
            </a:r>
            <a:endParaRPr lang="ro-RO" dirty="0">
              <a:solidFill>
                <a:schemeClr val="accent2">
                  <a:lumMod val="50000"/>
                </a:schemeClr>
              </a:solidFill>
            </a:endParaRPr>
          </a:p>
        </p:txBody>
      </p:sp>
      <p:sp>
        <p:nvSpPr>
          <p:cNvPr id="3" name="Content Placeholder 2">
            <a:extLst>
              <a:ext uri="{FF2B5EF4-FFF2-40B4-BE49-F238E27FC236}">
                <a16:creationId xmlns:a16="http://schemas.microsoft.com/office/drawing/2014/main" id="{AF850C5F-D20D-4386-8ADB-75D8EB89C277}"/>
              </a:ext>
            </a:extLst>
          </p:cNvPr>
          <p:cNvSpPr>
            <a:spLocks noGrp="1"/>
          </p:cNvSpPr>
          <p:nvPr>
            <p:ph idx="1"/>
          </p:nvPr>
        </p:nvSpPr>
        <p:spPr>
          <a:xfrm>
            <a:off x="838200" y="1493240"/>
            <a:ext cx="10515600" cy="4739780"/>
          </a:xfrm>
        </p:spPr>
        <p:txBody>
          <a:bodyPr>
            <a:normAutofit fontScale="70000" lnSpcReduction="20000"/>
          </a:bodyPr>
          <a:lstStyle/>
          <a:p>
            <a:pPr algn="just"/>
            <a:r>
              <a:rPr lang="ro-RO" dirty="0"/>
              <a:t>Austin </a:t>
            </a:r>
            <a:r>
              <a:rPr lang="ro-RO" dirty="0" err="1"/>
              <a:t>Community</a:t>
            </a:r>
            <a:r>
              <a:rPr lang="ro-RO" dirty="0"/>
              <a:t> College, </a:t>
            </a:r>
            <a:r>
              <a:rPr lang="en-US" dirty="0"/>
              <a:t>Fake News and Alternative Facts: Finding Accurate News: Why is Fake News Harmful?</a:t>
            </a:r>
            <a:r>
              <a:rPr lang="ro-RO" dirty="0"/>
              <a:t> </a:t>
            </a:r>
            <a:r>
              <a:rPr lang="ro-RO" dirty="0">
                <a:hlinkClick r:id="rId3"/>
              </a:rPr>
              <a:t>https://researchguides.austincc.edu/c.php?g=612891&amp;p=4258046</a:t>
            </a:r>
            <a:r>
              <a:rPr lang="ro-RO" dirty="0"/>
              <a:t> </a:t>
            </a:r>
          </a:p>
          <a:p>
            <a:pPr algn="just" fontAlgn="t"/>
            <a:r>
              <a:rPr lang="en-US" dirty="0"/>
              <a:t>BBC, </a:t>
            </a:r>
            <a:r>
              <a:rPr lang="en-US" i="0" dirty="0">
                <a:solidFill>
                  <a:srgbClr val="231F20"/>
                </a:solidFill>
                <a:effectLst/>
                <a:latin typeface="ReithSans"/>
              </a:rPr>
              <a:t>A brief history of fake news, </a:t>
            </a:r>
            <a:r>
              <a:rPr lang="en-US" i="0" dirty="0">
                <a:solidFill>
                  <a:srgbClr val="231F20"/>
                </a:solidFill>
                <a:effectLst/>
                <a:latin typeface="ReithSans"/>
                <a:hlinkClick r:id="rId4"/>
              </a:rPr>
              <a:t>https://www.bbc.co.uk/bitesize/articles/zwcgn9q</a:t>
            </a:r>
            <a:r>
              <a:rPr lang="en-US" i="0" dirty="0">
                <a:solidFill>
                  <a:srgbClr val="231F20"/>
                </a:solidFill>
                <a:effectLst/>
                <a:latin typeface="ReithSans"/>
              </a:rPr>
              <a:t> </a:t>
            </a:r>
            <a:endParaRPr lang="en-US" dirty="0"/>
          </a:p>
          <a:p>
            <a:pPr algn="just"/>
            <a:r>
              <a:rPr lang="en-US" dirty="0"/>
              <a:t>BBC: </a:t>
            </a:r>
            <a:r>
              <a:rPr lang="en-US" dirty="0">
                <a:hlinkClick r:id="rId4"/>
              </a:rPr>
              <a:t>https://www.bbc.co.uk/bitesize/articles/zwcgn9q</a:t>
            </a:r>
            <a:endParaRPr lang="ro-RO" dirty="0"/>
          </a:p>
          <a:p>
            <a:pPr algn="just"/>
            <a:r>
              <a:rPr lang="en-US" dirty="0"/>
              <a:t>Buzzfeed: </a:t>
            </a:r>
            <a:r>
              <a:rPr lang="ro-RO" dirty="0">
                <a:hlinkClick r:id="rId5"/>
              </a:rPr>
              <a:t>https://www.buzzfeednews.com/article/craigsilverman/viral-fake-election-news-outperformed-real-news-on-facebook#.lkOvJO6p0</a:t>
            </a:r>
            <a:endParaRPr lang="en-US" dirty="0"/>
          </a:p>
          <a:p>
            <a:pPr algn="just"/>
            <a:r>
              <a:rPr lang="en-US" dirty="0"/>
              <a:t>Center for Information Technology &amp; Society</a:t>
            </a:r>
            <a:r>
              <a:rPr lang="ro-RO" dirty="0"/>
              <a:t>, </a:t>
            </a:r>
            <a:r>
              <a:rPr lang="en-US" dirty="0"/>
              <a:t>The Danger of Fake News in Inflaming or Suppressing Social Conflict</a:t>
            </a:r>
            <a:r>
              <a:rPr lang="ro-RO" dirty="0"/>
              <a:t>. </a:t>
            </a:r>
            <a:r>
              <a:rPr lang="en-US" dirty="0">
                <a:hlinkClick r:id="rId6"/>
              </a:rPr>
              <a:t>https://www.cits.ucsb.edu/fake-news/danger-social</a:t>
            </a:r>
            <a:endParaRPr lang="ro-RO" dirty="0"/>
          </a:p>
          <a:p>
            <a:pPr algn="just"/>
            <a:r>
              <a:rPr lang="en-US" dirty="0"/>
              <a:t>Collins dictionary: </a:t>
            </a:r>
            <a:r>
              <a:rPr lang="en-US" dirty="0">
                <a:hlinkClick r:id="rId7"/>
              </a:rPr>
              <a:t>https://www.collinsdictionary.com/dictionary/english/fake-news</a:t>
            </a:r>
            <a:endParaRPr lang="ro-RO" dirty="0"/>
          </a:p>
          <a:p>
            <a:pPr algn="just"/>
            <a:r>
              <a:rPr lang="en-US" dirty="0" err="1"/>
              <a:t>Domonoske</a:t>
            </a:r>
            <a:r>
              <a:rPr lang="ro-RO" dirty="0"/>
              <a:t>, C. (2016). </a:t>
            </a:r>
            <a:r>
              <a:rPr lang="en-US" dirty="0"/>
              <a:t>Students Have 'Dismaying' Inability To Tell Fake News From Real, Study Finds</a:t>
            </a:r>
            <a:r>
              <a:rPr lang="ro-RO" dirty="0"/>
              <a:t>. NPR. </a:t>
            </a:r>
            <a:r>
              <a:rPr lang="ro-RO" dirty="0">
                <a:hlinkClick r:id="rId8"/>
              </a:rPr>
              <a:t>https://www.npr.org/sections/thetwo-way/2016/11/23/503129818/study-finds-students-have-dismaying-inability-to-tell-fake-news-from-real?t=1639226889532</a:t>
            </a:r>
            <a:endParaRPr lang="ro-RO" dirty="0"/>
          </a:p>
          <a:p>
            <a:pPr algn="just"/>
            <a:r>
              <a:rPr lang="en-US" dirty="0"/>
              <a:t>Graham</a:t>
            </a:r>
            <a:r>
              <a:rPr lang="ro-RO" dirty="0"/>
              <a:t>, D. A. (2019). </a:t>
            </a:r>
            <a:r>
              <a:rPr lang="en-US" dirty="0"/>
              <a:t>Some Real News About Fake News</a:t>
            </a:r>
            <a:r>
              <a:rPr lang="ro-RO" dirty="0"/>
              <a:t>. The Atlantic. </a:t>
            </a:r>
            <a:r>
              <a:rPr lang="ro-RO" dirty="0">
                <a:hlinkClick r:id="rId9"/>
              </a:rPr>
              <a:t>https://www.theatlantic.com/ideas/archive/2019/06/fake-news-republicans-democrats/591211/</a:t>
            </a:r>
            <a:r>
              <a:rPr lang="ro-RO" dirty="0"/>
              <a:t> </a:t>
            </a:r>
          </a:p>
          <a:p>
            <a:pPr algn="just"/>
            <a:r>
              <a:rPr lang="ro-RO" dirty="0"/>
              <a:t>Meta for Media, </a:t>
            </a:r>
            <a:r>
              <a:rPr lang="en-US" dirty="0">
                <a:solidFill>
                  <a:srgbClr val="4B4F56"/>
                </a:solidFill>
                <a:latin typeface="Optimistic Text Medium"/>
              </a:rPr>
              <a:t>Working to Stop Misinformation and False News</a:t>
            </a:r>
            <a:r>
              <a:rPr lang="ro-RO" dirty="0">
                <a:solidFill>
                  <a:srgbClr val="4B4F56"/>
                </a:solidFill>
                <a:latin typeface="Optimistic Text Medium"/>
              </a:rPr>
              <a:t>. </a:t>
            </a:r>
            <a:r>
              <a:rPr lang="ro-RO" sz="2800" dirty="0">
                <a:hlinkClick r:id="rId10"/>
              </a:rPr>
              <a:t>https://www.facebook.com/formedia/blog/working-to-stop-misinformation-and-false-news</a:t>
            </a:r>
            <a:endParaRPr lang="ro-RO" dirty="0">
              <a:solidFill>
                <a:srgbClr val="333333"/>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203620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97B1-C27B-451F-8359-EF801980BFBF}"/>
              </a:ext>
            </a:extLst>
          </p:cNvPr>
          <p:cNvSpPr>
            <a:spLocks noGrp="1"/>
          </p:cNvSpPr>
          <p:nvPr>
            <p:ph type="title"/>
          </p:nvPr>
        </p:nvSpPr>
        <p:spPr/>
        <p:txBody>
          <a:bodyPr/>
          <a:lstStyle/>
          <a:p>
            <a:r>
              <a:rPr lang="en-US" dirty="0">
                <a:solidFill>
                  <a:schemeClr val="accent2">
                    <a:lumMod val="50000"/>
                  </a:schemeClr>
                </a:solidFill>
              </a:rPr>
              <a:t>Online resources </a:t>
            </a:r>
            <a:endParaRPr lang="ro-RO" dirty="0"/>
          </a:p>
        </p:txBody>
      </p:sp>
      <p:sp>
        <p:nvSpPr>
          <p:cNvPr id="3" name="Content Placeholder 2">
            <a:extLst>
              <a:ext uri="{FF2B5EF4-FFF2-40B4-BE49-F238E27FC236}">
                <a16:creationId xmlns:a16="http://schemas.microsoft.com/office/drawing/2014/main" id="{8CD8B00C-9715-45B6-AF77-F6568CA46A67}"/>
              </a:ext>
            </a:extLst>
          </p:cNvPr>
          <p:cNvSpPr>
            <a:spLocks noGrp="1"/>
          </p:cNvSpPr>
          <p:nvPr>
            <p:ph idx="1"/>
          </p:nvPr>
        </p:nvSpPr>
        <p:spPr>
          <a:xfrm>
            <a:off x="470435" y="1845797"/>
            <a:ext cx="11251130" cy="4795501"/>
          </a:xfrm>
        </p:spPr>
        <p:txBody>
          <a:bodyPr>
            <a:normAutofit fontScale="70000" lnSpcReduction="20000"/>
          </a:bodyPr>
          <a:lstStyle/>
          <a:p>
            <a:pPr algn="just"/>
            <a:r>
              <a:rPr lang="en-US" dirty="0"/>
              <a:t>O'Grady</a:t>
            </a:r>
            <a:r>
              <a:rPr lang="ro-RO" dirty="0"/>
              <a:t>, S. (2015). </a:t>
            </a:r>
            <a:r>
              <a:rPr lang="en-US" dirty="0"/>
              <a:t>Game Over, Man: How an Egyptian TV Host Got </a:t>
            </a:r>
            <a:r>
              <a:rPr lang="en-US" dirty="0" err="1"/>
              <a:t>Pwned</a:t>
            </a:r>
            <a:r>
              <a:rPr lang="en-US" dirty="0"/>
              <a:t> by a 5-Year-Old Video Game Clip</a:t>
            </a:r>
            <a:r>
              <a:rPr lang="ro-RO" dirty="0"/>
              <a:t>. Foreign </a:t>
            </a:r>
            <a:r>
              <a:rPr lang="ro-RO" dirty="0" err="1"/>
              <a:t>Policy</a:t>
            </a:r>
            <a:r>
              <a:rPr lang="ro-RO" dirty="0"/>
              <a:t>. </a:t>
            </a:r>
            <a:r>
              <a:rPr lang="ro-RO" dirty="0">
                <a:hlinkClick r:id="rId3"/>
              </a:rPr>
              <a:t>https://foreignpolicy.com/2015/10/12/game-over-man-how-an-egyptian-tv-host-got-pwned-by-a-5-year-old-video-game-clip/</a:t>
            </a:r>
            <a:r>
              <a:rPr lang="ro-RO" dirty="0"/>
              <a:t> </a:t>
            </a:r>
          </a:p>
          <a:p>
            <a:pPr algn="just"/>
            <a:r>
              <a:rPr lang="en-US" dirty="0"/>
              <a:t>Oxford dictionary: </a:t>
            </a:r>
            <a:r>
              <a:rPr lang="en-US" dirty="0">
                <a:hlinkClick r:id="rId4"/>
              </a:rPr>
              <a:t>https://www.oxfordlearnersdictionaries.com/definition/english/fake-news?q=fake+news</a:t>
            </a:r>
            <a:endParaRPr lang="ro-RO" dirty="0"/>
          </a:p>
          <a:p>
            <a:pPr algn="just"/>
            <a:r>
              <a:rPr lang="en-US" dirty="0" err="1"/>
              <a:t>PeoplesBank</a:t>
            </a:r>
            <a:r>
              <a:rPr lang="ro-RO" dirty="0"/>
              <a:t>. (2021). </a:t>
            </a:r>
            <a:r>
              <a:rPr lang="en-US" dirty="0"/>
              <a:t>The Dangers of Fake News</a:t>
            </a:r>
            <a:r>
              <a:rPr lang="ro-RO" dirty="0"/>
              <a:t>. </a:t>
            </a:r>
            <a:r>
              <a:rPr lang="ro-RO" dirty="0">
                <a:hlinkClick r:id="rId5"/>
              </a:rPr>
              <a:t>https://www.peoplesbanknet.com/the-dangers-of-fake-news/</a:t>
            </a:r>
            <a:r>
              <a:rPr lang="ro-RO" dirty="0"/>
              <a:t> </a:t>
            </a:r>
          </a:p>
          <a:p>
            <a:pPr algn="just"/>
            <a:r>
              <a:rPr lang="ro-RO" dirty="0" err="1"/>
              <a:t>Silverman</a:t>
            </a:r>
            <a:r>
              <a:rPr lang="ro-RO" dirty="0"/>
              <a:t>, C. (2016). </a:t>
            </a:r>
            <a:r>
              <a:rPr lang="en-US" dirty="0"/>
              <a:t>This Analysis Shows How Viral Fake Election News Stories Outperformed Real News On Facebook</a:t>
            </a:r>
            <a:r>
              <a:rPr lang="ro-RO" dirty="0"/>
              <a:t>, </a:t>
            </a:r>
            <a:r>
              <a:rPr lang="ro-RO" dirty="0">
                <a:hlinkClick r:id="rId6"/>
              </a:rPr>
              <a:t>https://www.buzzfeednews.com/article/craigsilverman/viral-fake-election-news-outperformed-real-news-on-facebook#.lkOvJO6p0</a:t>
            </a:r>
            <a:endParaRPr lang="en-US" dirty="0"/>
          </a:p>
          <a:p>
            <a:pPr algn="just"/>
            <a:r>
              <a:rPr lang="en-US" dirty="0"/>
              <a:t>Solon</a:t>
            </a:r>
            <a:r>
              <a:rPr lang="ro-RO" dirty="0"/>
              <a:t>, O. (2016)</a:t>
            </a:r>
            <a:r>
              <a:rPr lang="en-US" dirty="0"/>
              <a:t> Facebook’s failure: did fake news and polarized politics get Trump elected?</a:t>
            </a:r>
            <a:r>
              <a:rPr lang="ro-RO" dirty="0"/>
              <a:t> The Guardian. </a:t>
            </a:r>
            <a:r>
              <a:rPr lang="ro-RO" dirty="0">
                <a:hlinkClick r:id="rId7"/>
              </a:rPr>
              <a:t>https://www.theguardian.com/technology/2016/nov/10/facebook-fake-news-election-conspiracy-theories</a:t>
            </a:r>
            <a:r>
              <a:rPr lang="ro-RO" dirty="0"/>
              <a:t> </a:t>
            </a:r>
          </a:p>
          <a:p>
            <a:pPr algn="just"/>
            <a:r>
              <a:rPr lang="en-US" dirty="0"/>
              <a:t>The Guardian</a:t>
            </a:r>
            <a:r>
              <a:rPr lang="ro-RO" dirty="0"/>
              <a:t>, 2015, </a:t>
            </a:r>
            <a:r>
              <a:rPr lang="en-US" b="0" i="0" dirty="0">
                <a:solidFill>
                  <a:srgbClr val="121212"/>
                </a:solidFill>
                <a:effectLst/>
                <a:latin typeface="GH Guardian Headline"/>
              </a:rPr>
              <a:t>First world war 'corpse factory' propaganda </a:t>
            </a:r>
            <a:r>
              <a:rPr lang="en-US" b="0" i="0" dirty="0" err="1">
                <a:solidFill>
                  <a:srgbClr val="121212"/>
                </a:solidFill>
                <a:effectLst/>
                <a:latin typeface="GH Guardian Headline"/>
              </a:rPr>
              <a:t>reveale</a:t>
            </a:r>
            <a:r>
              <a:rPr lang="ro-RO" dirty="0">
                <a:solidFill>
                  <a:srgbClr val="121212"/>
                </a:solidFill>
                <a:latin typeface="GH Guardian Headline"/>
              </a:rPr>
              <a:t>.</a:t>
            </a:r>
            <a:r>
              <a:rPr lang="en-US" dirty="0"/>
              <a:t> </a:t>
            </a:r>
            <a:r>
              <a:rPr lang="en-US" dirty="0">
                <a:hlinkClick r:id="rId8"/>
              </a:rPr>
              <a:t>https://www.theguardian.com/world/2015/oct/26/first-world-war-propaganda-corpse-factory-1925</a:t>
            </a:r>
            <a:endParaRPr lang="ro-RO" dirty="0"/>
          </a:p>
          <a:p>
            <a:pPr algn="just"/>
            <a:r>
              <a:rPr lang="en-US" sz="2800" dirty="0">
                <a:hlinkClick r:id="rId9"/>
              </a:rPr>
              <a:t>www.quotemaster.org</a:t>
            </a:r>
            <a:r>
              <a:rPr lang="en-US" sz="2800" dirty="0"/>
              <a:t> </a:t>
            </a:r>
            <a:endParaRPr lang="en-US" dirty="0"/>
          </a:p>
        </p:txBody>
      </p:sp>
    </p:spTree>
    <p:custDataLst>
      <p:tags r:id="rId1"/>
    </p:custDataLst>
    <p:extLst>
      <p:ext uri="{BB962C8B-B14F-4D97-AF65-F5344CB8AC3E}">
        <p14:creationId xmlns:p14="http://schemas.microsoft.com/office/powerpoint/2010/main" val="983276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fontScale="77500" lnSpcReduction="20000"/>
          </a:bodyPr>
          <a:lstStyle/>
          <a:p>
            <a:pPr marL="0" indent="0">
              <a:buNone/>
              <a:defRPr/>
            </a:pPr>
            <a:r>
              <a:rPr lang="de-DE" b="1" dirty="0"/>
              <a:t>Illustration </a:t>
            </a:r>
            <a:r>
              <a:rPr lang="de-DE" b="1" dirty="0" err="1"/>
              <a:t>pictures</a:t>
            </a:r>
            <a:r>
              <a:rPr lang="de-DE" b="1" dirty="0"/>
              <a:t>:</a:t>
            </a:r>
            <a:endParaRPr dirty="0"/>
          </a:p>
          <a:p>
            <a:pPr marL="0" indent="0">
              <a:buNone/>
              <a:defRPr/>
            </a:pPr>
            <a:endParaRPr lang="de-DE" dirty="0"/>
          </a:p>
          <a:p>
            <a:pPr marL="0" indent="0">
              <a:buNone/>
              <a:defRPr/>
            </a:pPr>
            <a:r>
              <a:rPr lang="de-DE" dirty="0" err="1"/>
              <a:t>Articulate</a:t>
            </a:r>
            <a:r>
              <a:rPr lang="de-DE" dirty="0"/>
              <a:t> Content Library 360</a:t>
            </a:r>
            <a:endParaRPr dirty="0"/>
          </a:p>
          <a:p>
            <a:pPr marL="0" indent="0">
              <a:buNone/>
              <a:defRPr/>
            </a:pPr>
            <a:endParaRPr lang="de-DE" dirty="0"/>
          </a:p>
          <a:p>
            <a:pPr marL="0" indent="0">
              <a:buNone/>
              <a:defRPr/>
            </a:pPr>
            <a:r>
              <a:rPr lang="de-DE" dirty="0" err="1"/>
              <a:t>Unsplash</a:t>
            </a:r>
            <a:r>
              <a:rPr lang="de-DE" dirty="0"/>
              <a:t>:</a:t>
            </a:r>
            <a:endParaRPr dirty="0"/>
          </a:p>
          <a:p>
            <a:pPr marL="0" indent="0">
              <a:buNone/>
              <a:defRPr/>
            </a:pPr>
            <a:r>
              <a:rPr lang="de-DE" dirty="0"/>
              <a:t>All </a:t>
            </a:r>
            <a:r>
              <a:rPr lang="de-DE" dirty="0" err="1"/>
              <a:t>photos</a:t>
            </a:r>
            <a:r>
              <a:rPr lang="de-DE" dirty="0"/>
              <a:t> </a:t>
            </a:r>
            <a:r>
              <a:rPr lang="de-DE" dirty="0" err="1"/>
              <a:t>published</a:t>
            </a:r>
            <a:r>
              <a:rPr lang="de-DE" dirty="0"/>
              <a:t> on </a:t>
            </a:r>
            <a:r>
              <a:rPr lang="de-DE" dirty="0" err="1"/>
              <a:t>Unsplash</a:t>
            </a:r>
            <a:r>
              <a:rPr lang="de-DE" dirty="0"/>
              <a:t> </a:t>
            </a:r>
            <a:r>
              <a:rPr lang="de-DE" dirty="0" err="1"/>
              <a:t>can</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free</a:t>
            </a:r>
            <a:r>
              <a:rPr lang="de-DE" dirty="0"/>
              <a:t>. </a:t>
            </a:r>
            <a:r>
              <a:rPr lang="de-DE" dirty="0" err="1"/>
              <a:t>You</a:t>
            </a:r>
            <a:r>
              <a:rPr lang="de-DE" dirty="0"/>
              <a:t> </a:t>
            </a:r>
            <a:r>
              <a:rPr lang="de-DE" dirty="0" err="1"/>
              <a:t>can</a:t>
            </a:r>
            <a:r>
              <a:rPr lang="de-DE" dirty="0"/>
              <a:t> </a:t>
            </a:r>
            <a:r>
              <a:rPr lang="de-DE" dirty="0" err="1"/>
              <a:t>use</a:t>
            </a:r>
            <a:r>
              <a:rPr lang="de-DE" dirty="0"/>
              <a:t> </a:t>
            </a:r>
            <a:r>
              <a:rPr lang="de-DE" dirty="0" err="1"/>
              <a:t>them</a:t>
            </a:r>
            <a:r>
              <a:rPr lang="de-DE" dirty="0"/>
              <a:t> </a:t>
            </a:r>
            <a:r>
              <a:rPr lang="de-DE" dirty="0" err="1"/>
              <a:t>for</a:t>
            </a:r>
            <a:r>
              <a:rPr lang="de-DE" dirty="0"/>
              <a:t> </a:t>
            </a:r>
            <a:r>
              <a:rPr lang="de-DE" dirty="0" err="1"/>
              <a:t>commercian</a:t>
            </a:r>
            <a:r>
              <a:rPr lang="de-DE" dirty="0"/>
              <a:t> and non-commercial </a:t>
            </a:r>
            <a:r>
              <a:rPr lang="de-DE" dirty="0" err="1"/>
              <a:t>purposes</a:t>
            </a:r>
            <a:r>
              <a:rPr lang="de-DE" dirty="0"/>
              <a:t>.</a:t>
            </a:r>
            <a:endParaRPr dirty="0"/>
          </a:p>
          <a:p>
            <a:pPr marL="0" indent="0">
              <a:buNone/>
              <a:defRPr/>
            </a:pPr>
            <a:r>
              <a:rPr lang="de-DE" u="sng" dirty="0">
                <a:hlinkClick r:id="rId4" tooltip="https://unsplash.com/license"/>
              </a:rPr>
              <a:t>https://unsplash.com/license</a:t>
            </a:r>
            <a:endParaRPr lang="de-DE" dirty="0"/>
          </a:p>
          <a:p>
            <a:pPr marL="0" indent="0">
              <a:buNone/>
              <a:defRPr/>
            </a:pPr>
            <a:endParaRPr lang="de-DE" dirty="0"/>
          </a:p>
          <a:p>
            <a:pPr marL="0" indent="0">
              <a:buNone/>
              <a:defRPr/>
            </a:pPr>
            <a:r>
              <a:rPr lang="de-DE" dirty="0" err="1"/>
              <a:t>Pixabay</a:t>
            </a:r>
            <a:r>
              <a:rPr lang="de-DE" dirty="0"/>
              <a:t>:</a:t>
            </a:r>
            <a:endParaRPr dirty="0"/>
          </a:p>
          <a:p>
            <a:pPr marL="0" indent="0">
              <a:buNone/>
              <a:defRPr/>
            </a:pPr>
            <a:r>
              <a:rPr lang="de-DE" dirty="0"/>
              <a:t>CCO 1.0 Universal (CC0 1.0) Public Domain </a:t>
            </a:r>
            <a:r>
              <a:rPr lang="de-DE" dirty="0" err="1"/>
              <a:t>Dedication</a:t>
            </a:r>
            <a:endParaRPr dirty="0"/>
          </a:p>
          <a:p>
            <a:pPr marL="0" indent="0">
              <a:buNone/>
              <a:defRPr/>
            </a:pPr>
            <a:r>
              <a:rPr lang="de-DE" u="sng" dirty="0">
                <a:hlinkClick r:id="rId5" tooltip="http://www.pixabay.com/"/>
              </a:rPr>
              <a:t>http://www.pixabay.com</a:t>
            </a:r>
            <a:r>
              <a:rPr lang="de-DE" dirty="0"/>
              <a:t> </a:t>
            </a:r>
            <a:endParaRPr lang="hu-HU" dirty="0"/>
          </a:p>
          <a:p>
            <a:pPr marL="0" indent="0">
              <a:buNone/>
              <a:defRPr/>
            </a:pPr>
            <a:endParaRPr lang="hu-HU" dirty="0"/>
          </a:p>
          <a:p>
            <a:pPr marL="0" indent="0">
              <a:buNone/>
              <a:defRPr/>
            </a:pPr>
            <a:endParaRPr lang="de-DE" dirty="0"/>
          </a:p>
          <a:p>
            <a:pPr marL="0" indent="0">
              <a:buNone/>
              <a:defRPr/>
            </a:pPr>
            <a:endParaRPr lang="hu-HU" dirty="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a:bodyPr>
          <a:lstStyle/>
          <a:p>
            <a:pPr marL="0" indent="0">
              <a:buNone/>
              <a:defRPr/>
            </a:pPr>
            <a:endParaRPr lang="hu-HU" sz="2200" b="1" dirty="0"/>
          </a:p>
          <a:p>
            <a:pPr marL="0" indent="0">
              <a:buNone/>
              <a:defRPr/>
            </a:pPr>
            <a:r>
              <a:rPr lang="en-US" sz="2200" dirty="0" err="1"/>
              <a:t>Freepik</a:t>
            </a:r>
            <a:r>
              <a:rPr lang="en-US" sz="2200" dirty="0"/>
              <a:t>: </a:t>
            </a:r>
            <a:br>
              <a:rPr lang="en-US" sz="2200" dirty="0"/>
            </a:br>
            <a:r>
              <a:rPr lang="en-US" sz="2200" dirty="0">
                <a:hlinkClick r:id="rId3"/>
              </a:rPr>
              <a:t>https://www.freepik.com/</a:t>
            </a:r>
            <a:endParaRPr lang="hu-HU" sz="2200" dirty="0"/>
          </a:p>
          <a:p>
            <a:pPr marL="0" indent="0">
              <a:buNone/>
              <a:defRPr/>
            </a:pPr>
            <a:endParaRPr lang="hu-HU" sz="2200" dirty="0"/>
          </a:p>
          <a:p>
            <a:pPr marL="0" indent="0">
              <a:buNone/>
              <a:defRPr/>
            </a:pPr>
            <a:r>
              <a:rPr lang="en-US" sz="2200" dirty="0" err="1"/>
              <a:t>Pexels</a:t>
            </a:r>
            <a:r>
              <a:rPr lang="en-US" sz="2200" dirty="0"/>
              <a:t>:</a:t>
            </a:r>
            <a:br>
              <a:rPr lang="hu-HU" sz="2200" dirty="0"/>
            </a:br>
            <a:br>
              <a:rPr lang="hu-HU" sz="2200" dirty="0"/>
            </a:br>
            <a:r>
              <a:rPr lang="en-US" sz="2200" dirty="0"/>
              <a:t>All pho</a:t>
            </a:r>
            <a:r>
              <a:rPr lang="hu-HU" sz="2200" dirty="0" err="1"/>
              <a:t>to</a:t>
            </a:r>
            <a:r>
              <a:rPr lang="en-US" sz="2200" dirty="0"/>
              <a:t>s on </a:t>
            </a:r>
            <a:r>
              <a:rPr lang="en-US" sz="2200" dirty="0" err="1"/>
              <a:t>Pexels</a:t>
            </a:r>
            <a:r>
              <a:rPr lang="en-US" sz="2200" dirty="0"/>
              <a:t> can be used for free</a:t>
            </a:r>
            <a:r>
              <a:rPr lang="hu-HU" sz="2200" dirty="0"/>
              <a:t>.</a:t>
            </a:r>
            <a:br>
              <a:rPr lang="hu-HU" sz="2200" dirty="0"/>
            </a:br>
            <a:r>
              <a:rPr lang="en-US" sz="2200" dirty="0">
                <a:hlinkClick r:id="rId4"/>
              </a:rPr>
              <a:t>https://www.pexels.com</a:t>
            </a:r>
            <a:endParaRPr lang="de-DE" sz="2200" dirty="0"/>
          </a:p>
          <a:p>
            <a:pPr marL="0" indent="0">
              <a:buNone/>
              <a:defRPr/>
            </a:pPr>
            <a:endParaRPr lang="hu-HU" sz="2200" dirty="0"/>
          </a:p>
          <a:p>
            <a:pPr marL="0" indent="0">
              <a:buNone/>
              <a:defRPr/>
            </a:pPr>
            <a:r>
              <a:rPr lang="hu-HU" sz="2200" dirty="0"/>
              <a:t>Microsoft </a:t>
            </a:r>
            <a:r>
              <a:rPr lang="hu-HU" sz="2200" dirty="0" err="1"/>
              <a:t>Powerpoint</a:t>
            </a:r>
            <a:r>
              <a:rPr lang="hu-HU" sz="2200" dirty="0"/>
              <a:t> Stock </a:t>
            </a:r>
            <a:r>
              <a:rPr lang="hu-HU" sz="2200" dirty="0" err="1"/>
              <a:t>Photos</a:t>
            </a:r>
            <a:endParaRPr lang="hu-HU" sz="2200" dirty="0"/>
          </a:p>
        </p:txBody>
      </p:sp>
    </p:spTree>
    <p:custDataLst>
      <p:tags r:id="rId1"/>
    </p:custDataLst>
    <p:extLst>
      <p:ext uri="{BB962C8B-B14F-4D97-AF65-F5344CB8AC3E}">
        <p14:creationId xmlns:p14="http://schemas.microsoft.com/office/powerpoint/2010/main" val="4150045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dk1"/>
              </a:buClr>
              <a:buSzPts val="4400"/>
              <a:buFont typeface="Calibri"/>
              <a:buNone/>
            </a:pPr>
            <a:r>
              <a:rPr lang="ro-RO" dirty="0"/>
              <a:t>Other Sources of Photos/Printscreens</a:t>
            </a:r>
            <a:endParaRPr lang="en-US" dirty="0"/>
          </a:p>
        </p:txBody>
      </p:sp>
      <p:sp>
        <p:nvSpPr>
          <p:cNvPr id="303" name="Google Shape;30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indent="0">
              <a:buNone/>
            </a:pPr>
            <a:endParaRPr lang="en-US" sz="26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800"/>
              <a:buNone/>
            </a:pPr>
            <a:r>
              <a:rPr lang="ro-RO" sz="2600" dirty="0"/>
              <a:t>rome.us </a:t>
            </a:r>
          </a:p>
          <a:p>
            <a:pPr marL="0" indent="0">
              <a:spcBef>
                <a:spcPts val="0"/>
              </a:spcBef>
              <a:buClr>
                <a:schemeClr val="dk1"/>
              </a:buClr>
              <a:buSzPts val="2800"/>
              <a:buNone/>
            </a:pPr>
            <a:r>
              <a:rPr lang="en-US" sz="2600" dirty="0">
                <a:hlinkClick r:id="rId4"/>
              </a:rPr>
              <a:t>www.quotemaster.org</a:t>
            </a:r>
            <a:endParaRPr lang="ro-RO" sz="2600" dirty="0"/>
          </a:p>
          <a:p>
            <a:pPr marL="0" indent="0">
              <a:spcBef>
                <a:spcPts val="0"/>
              </a:spcBef>
              <a:buClr>
                <a:schemeClr val="dk1"/>
              </a:buClr>
              <a:buSzPts val="2800"/>
              <a:buNone/>
            </a:pPr>
            <a:r>
              <a:rPr lang="en-US" sz="2600" dirty="0">
                <a:hlinkClick r:id="rId5"/>
              </a:rPr>
              <a:t>https://www.buzzfeednews.com/article/craigsilverman/viral-fake-election-news-outperformed-real-news-on-facebook</a:t>
            </a:r>
            <a:r>
              <a:rPr lang="ro-RO" sz="2600" dirty="0"/>
              <a:t> </a:t>
            </a:r>
          </a:p>
          <a:p>
            <a:pPr marL="0" indent="0">
              <a:spcBef>
                <a:spcPts val="0"/>
              </a:spcBef>
              <a:buClr>
                <a:schemeClr val="dk1"/>
              </a:buClr>
              <a:buSzPts val="2800"/>
              <a:buNone/>
            </a:pPr>
            <a:r>
              <a:rPr lang="ro-RO" sz="2600" dirty="0">
                <a:hlinkClick r:id="rId6"/>
              </a:rPr>
              <a:t>https://foreignpolicy.com/2015/10/12/game-over-man-how-an-egyptian-tv-host-got-pwned-by-a-5-year-old-video-game-clip/</a:t>
            </a:r>
            <a:r>
              <a:rPr lang="ro-RO" sz="2600" dirty="0"/>
              <a:t> </a:t>
            </a:r>
          </a:p>
          <a:p>
            <a:pPr marL="0" indent="0">
              <a:spcBef>
                <a:spcPts val="0"/>
              </a:spcBef>
              <a:buClr>
                <a:schemeClr val="dk1"/>
              </a:buClr>
              <a:buSzPts val="2800"/>
              <a:buNone/>
            </a:pPr>
            <a:r>
              <a:rPr lang="en-US" sz="2600" dirty="0">
                <a:hlinkClick r:id="rId7"/>
              </a:rPr>
              <a:t>http://www.museumofhoaxes.com/images/moonprint2.jpg</a:t>
            </a:r>
            <a:r>
              <a:rPr lang="ro-RO" sz="2600" dirty="0"/>
              <a:t> </a:t>
            </a:r>
          </a:p>
        </p:txBody>
      </p:sp>
    </p:spTree>
    <p:custDataLst>
      <p:tags r:id="rId1"/>
    </p:custDataLst>
    <p:extLst>
      <p:ext uri="{BB962C8B-B14F-4D97-AF65-F5344CB8AC3E}">
        <p14:creationId xmlns:p14="http://schemas.microsoft.com/office/powerpoint/2010/main" val="3384857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708381-493B-49CD-BA19-2A290F9EE586}"/>
              </a:ext>
            </a:extLst>
          </p:cNvPr>
          <p:cNvSpPr>
            <a:spLocks noGrp="1"/>
          </p:cNvSpPr>
          <p:nvPr>
            <p:ph type="ctrTitle"/>
          </p:nvPr>
        </p:nvSpPr>
        <p:spPr>
          <a:xfrm>
            <a:off x="398463" y="247650"/>
            <a:ext cx="10152062" cy="719138"/>
          </a:xfrm>
        </p:spPr>
        <p:txBody>
          <a:bodyPr rtlCol="0">
            <a:normAutofit fontScale="90000"/>
          </a:bodyPr>
          <a:lstStyle/>
          <a:p>
            <a:pPr algn="l" fontAlgn="auto">
              <a:spcAft>
                <a:spcPts val="0"/>
              </a:spcAft>
              <a:defRPr/>
            </a:pPr>
            <a:br>
              <a:rPr lang="hu-HU" sz="3700" b="1" dirty="0">
                <a:solidFill>
                  <a:schemeClr val="bg1"/>
                </a:solidFill>
              </a:rPr>
            </a:br>
            <a:r>
              <a:rPr lang="hu-HU" sz="3300" b="1" dirty="0" err="1">
                <a:solidFill>
                  <a:schemeClr val="bg1"/>
                </a:solidFill>
                <a:latin typeface="+mn-lt"/>
              </a:rPr>
              <a:t>Where</a:t>
            </a:r>
            <a:r>
              <a:rPr lang="hu-HU" sz="3300" b="1" dirty="0">
                <a:solidFill>
                  <a:schemeClr val="bg1"/>
                </a:solidFill>
                <a:latin typeface="+mn-lt"/>
              </a:rPr>
              <a:t> </a:t>
            </a:r>
            <a:r>
              <a:rPr lang="hu-HU" sz="3300" b="1" dirty="0" err="1">
                <a:solidFill>
                  <a:schemeClr val="bg1"/>
                </a:solidFill>
                <a:latin typeface="+mn-lt"/>
              </a:rPr>
              <a:t>you</a:t>
            </a:r>
            <a:r>
              <a:rPr lang="hu-HU" sz="3300" b="1" dirty="0">
                <a:solidFill>
                  <a:schemeClr val="bg1"/>
                </a:solidFill>
                <a:latin typeface="+mn-lt"/>
              </a:rPr>
              <a:t> </a:t>
            </a:r>
            <a:r>
              <a:rPr lang="hu-HU" sz="3300" b="1" dirty="0" err="1">
                <a:solidFill>
                  <a:schemeClr val="bg1"/>
                </a:solidFill>
                <a:latin typeface="+mn-lt"/>
              </a:rPr>
              <a:t>can</a:t>
            </a:r>
            <a:r>
              <a:rPr lang="hu-HU" sz="3300" b="1" dirty="0">
                <a:solidFill>
                  <a:schemeClr val="bg1"/>
                </a:solidFill>
                <a:latin typeface="+mn-lt"/>
              </a:rPr>
              <a:t> </a:t>
            </a:r>
            <a:r>
              <a:rPr lang="hu-HU" sz="3300" b="1" dirty="0" err="1">
                <a:solidFill>
                  <a:schemeClr val="bg1"/>
                </a:solidFill>
                <a:latin typeface="+mn-lt"/>
              </a:rPr>
              <a:t>find</a:t>
            </a:r>
            <a:r>
              <a:rPr lang="hu-HU" sz="3300" b="1" dirty="0">
                <a:solidFill>
                  <a:schemeClr val="bg1"/>
                </a:solidFill>
                <a:latin typeface="+mn-lt"/>
              </a:rPr>
              <a:t> </a:t>
            </a:r>
            <a:r>
              <a:rPr lang="hu-HU" sz="3300" b="1" dirty="0" err="1">
                <a:solidFill>
                  <a:schemeClr val="bg1"/>
                </a:solidFill>
                <a:latin typeface="+mn-lt"/>
              </a:rPr>
              <a:t>us</a:t>
            </a:r>
            <a:endParaRPr lang="hu-HU" sz="3300" b="1" dirty="0">
              <a:solidFill>
                <a:schemeClr val="bg1"/>
              </a:solidFill>
              <a:latin typeface="+mn-lt"/>
            </a:endParaRPr>
          </a:p>
        </p:txBody>
      </p:sp>
      <p:sp>
        <p:nvSpPr>
          <p:cNvPr id="17411" name="Szövegdoboz 5">
            <a:extLst>
              <a:ext uri="{FF2B5EF4-FFF2-40B4-BE49-F238E27FC236}">
                <a16:creationId xmlns:a16="http://schemas.microsoft.com/office/drawing/2014/main" id="{E09F61B1-72B4-4294-9783-ADC111806A65}"/>
              </a:ext>
            </a:extLst>
          </p:cNvPr>
          <p:cNvSpPr txBox="1">
            <a:spLocks noChangeArrowheads="1"/>
          </p:cNvSpPr>
          <p:nvPr/>
        </p:nvSpPr>
        <p:spPr bwMode="auto">
          <a:xfrm>
            <a:off x="2462319" y="1829058"/>
            <a:ext cx="76448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p:txBody>
      </p:sp>
      <p:pic>
        <p:nvPicPr>
          <p:cNvPr id="17412" name="Kép 21">
            <a:extLst>
              <a:ext uri="{FF2B5EF4-FFF2-40B4-BE49-F238E27FC236}">
                <a16:creationId xmlns:a16="http://schemas.microsoft.com/office/drawing/2014/main" id="{5D6897DB-2009-45A6-9DC3-2E1F1F74C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913" y="0"/>
            <a:ext cx="42560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ép 3">
            <a:extLst>
              <a:ext uri="{FF2B5EF4-FFF2-40B4-BE49-F238E27FC236}">
                <a16:creationId xmlns:a16="http://schemas.microsoft.com/office/drawing/2014/main" id="{4CEEC519-2040-4DD8-82D6-11C2A14AD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91294"/>
            <a:ext cx="12192000" cy="1591375"/>
          </a:xfrm>
          <a:prstGeom prst="rect">
            <a:avLst/>
          </a:prstGeom>
        </p:spPr>
      </p:pic>
      <p:pic>
        <p:nvPicPr>
          <p:cNvPr id="10" name="Kép 9">
            <a:extLst>
              <a:ext uri="{FF2B5EF4-FFF2-40B4-BE49-F238E27FC236}">
                <a16:creationId xmlns:a16="http://schemas.microsoft.com/office/drawing/2014/main" id="{0D9EC603-7131-4694-B193-2DEDEF1EB4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687" y="5777564"/>
            <a:ext cx="352628" cy="352628"/>
          </a:xfrm>
          <a:prstGeom prst="rect">
            <a:avLst/>
          </a:prstGeom>
        </p:spPr>
      </p:pic>
      <p:pic>
        <p:nvPicPr>
          <p:cNvPr id="12" name="Kép 11">
            <a:extLst>
              <a:ext uri="{FF2B5EF4-FFF2-40B4-BE49-F238E27FC236}">
                <a16:creationId xmlns:a16="http://schemas.microsoft.com/office/drawing/2014/main" id="{1673220D-B425-4329-BD6C-3E6599C6CA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4779" y="4680773"/>
            <a:ext cx="352628" cy="352628"/>
          </a:xfrm>
          <a:prstGeom prst="rect">
            <a:avLst/>
          </a:prstGeom>
        </p:spPr>
      </p:pic>
      <p:pic>
        <p:nvPicPr>
          <p:cNvPr id="14" name="Kép 13">
            <a:extLst>
              <a:ext uri="{FF2B5EF4-FFF2-40B4-BE49-F238E27FC236}">
                <a16:creationId xmlns:a16="http://schemas.microsoft.com/office/drawing/2014/main" id="{346AA1F8-5ED2-4FFD-B127-61EC2139DF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687" y="5201905"/>
            <a:ext cx="352628" cy="352628"/>
          </a:xfrm>
          <a:prstGeom prst="rect">
            <a:avLst/>
          </a:prstGeom>
        </p:spPr>
      </p:pic>
      <p:sp>
        <p:nvSpPr>
          <p:cNvPr id="15" name="Szövegdoboz 14">
            <a:extLst>
              <a:ext uri="{FF2B5EF4-FFF2-40B4-BE49-F238E27FC236}">
                <a16:creationId xmlns:a16="http://schemas.microsoft.com/office/drawing/2014/main" id="{29F43C42-5EA6-4DAA-8577-5388D32FC76A}"/>
              </a:ext>
            </a:extLst>
          </p:cNvPr>
          <p:cNvSpPr txBox="1"/>
          <p:nvPr/>
        </p:nvSpPr>
        <p:spPr>
          <a:xfrm>
            <a:off x="5357315" y="4700004"/>
            <a:ext cx="615335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err="1">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endPar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@newsreelproject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 name="Szövegdoboz 2">
            <a:extLst>
              <a:ext uri="{FF2B5EF4-FFF2-40B4-BE49-F238E27FC236}">
                <a16:creationId xmlns:a16="http://schemas.microsoft.com/office/drawing/2014/main" id="{D059520A-7364-C750-5422-0E604973B5A7}"/>
              </a:ext>
            </a:extLst>
          </p:cNvPr>
          <p:cNvSpPr txBox="1"/>
          <p:nvPr/>
        </p:nvSpPr>
        <p:spPr>
          <a:xfrm>
            <a:off x="8433994" y="5649259"/>
            <a:ext cx="3656842" cy="13542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white"/>
                </a:solidFill>
                <a:effectLst/>
                <a:uLnTx/>
                <a:uFillTx/>
                <a:latin typeface="Calibri" panose="020F0502020204030204"/>
                <a:ea typeface="+mn-ea"/>
                <a:cs typeface="Arial"/>
              </a:rPr>
              <a:t>The project was funded by the European Commission. The views expressed in this publication do not necessarily reflect those of the European Commission.</a:t>
            </a:r>
            <a:endParaRPr kumimoji="0" lang="hu-HU" sz="1600" b="1" i="1"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6D88-617B-B3C2-58E0-45E1A16222C8}"/>
              </a:ext>
            </a:extLst>
          </p:cNvPr>
          <p:cNvSpPr>
            <a:spLocks noGrp="1"/>
          </p:cNvSpPr>
          <p:nvPr>
            <p:ph type="title"/>
          </p:nvPr>
        </p:nvSpPr>
        <p:spPr/>
        <p:txBody>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About</a:t>
            </a:r>
            <a: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t> </a:t>
            </a: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the</a:t>
            </a:r>
            <a: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t> </a:t>
            </a: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author</a:t>
            </a:r>
            <a:endPar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endParaRPr>
          </a:p>
        </p:txBody>
      </p:sp>
      <p:pic>
        <p:nvPicPr>
          <p:cNvPr id="6" name="Content Placeholder 5">
            <a:extLst>
              <a:ext uri="{FF2B5EF4-FFF2-40B4-BE49-F238E27FC236}">
                <a16:creationId xmlns:a16="http://schemas.microsoft.com/office/drawing/2014/main" id="{B96BF5A6-995A-5039-CE15-511F28EF1DA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1830839"/>
            <a:ext cx="5181600" cy="3497937"/>
          </a:xfrm>
        </p:spPr>
      </p:pic>
      <p:sp>
        <p:nvSpPr>
          <p:cNvPr id="4" name="Content Placeholder 3">
            <a:extLst>
              <a:ext uri="{FF2B5EF4-FFF2-40B4-BE49-F238E27FC236}">
                <a16:creationId xmlns:a16="http://schemas.microsoft.com/office/drawing/2014/main" id="{1F5129ED-11F1-FBF4-864F-1A96177F1B6F}"/>
              </a:ext>
            </a:extLst>
          </p:cNvPr>
          <p:cNvSpPr>
            <a:spLocks noGrp="1"/>
          </p:cNvSpPr>
          <p:nvPr>
            <p:ph sz="half" idx="2"/>
          </p:nvPr>
        </p:nvSpPr>
        <p:spPr/>
        <p:txBody>
          <a:bodyPr>
            <a:normAutofit fontScale="85000" lnSpcReduction="20000"/>
          </a:bodyPr>
          <a:lstStyle/>
          <a:p>
            <a:pPr algn="just"/>
            <a:r>
              <a:rPr lang="en-US" b="1" dirty="0"/>
              <a:t>Marian Popovici </a:t>
            </a:r>
            <a:r>
              <a:rPr lang="en-US" dirty="0"/>
              <a:t>is a PhD student in Communication Studies and teaching assistant at the Faculty of Journalism and the Communications Sciences within the University of Bucharest. </a:t>
            </a:r>
            <a:endParaRPr lang="ro-RO" dirty="0"/>
          </a:p>
          <a:p>
            <a:pPr algn="just"/>
            <a:r>
              <a:rPr lang="en-US" dirty="0"/>
              <a:t>He is also a sport journalist. </a:t>
            </a:r>
            <a:endParaRPr lang="ro-RO" dirty="0"/>
          </a:p>
          <a:p>
            <a:pPr algn="just"/>
            <a:r>
              <a:rPr lang="en-US" dirty="0"/>
              <a:t>He is a graduate of both the Faculty of Journalism and Communications Sciences (University of Bucharest) and the Faculty of Finance, Banks and Accounting (</a:t>
            </a:r>
            <a:r>
              <a:rPr lang="en-US" dirty="0" err="1"/>
              <a:t>Dimitrie</a:t>
            </a:r>
            <a:r>
              <a:rPr lang="en-US" dirty="0"/>
              <a:t> </a:t>
            </a:r>
            <a:r>
              <a:rPr lang="en-US" dirty="0" err="1"/>
              <a:t>Cantemir</a:t>
            </a:r>
            <a:r>
              <a:rPr lang="en-US" dirty="0"/>
              <a:t> University). </a:t>
            </a:r>
            <a:endParaRPr lang="ro-RO" dirty="0"/>
          </a:p>
          <a:p>
            <a:pPr algn="just"/>
            <a:r>
              <a:rPr lang="en-US" dirty="0"/>
              <a:t>He also has two MA degrees: Thematic Journalism and Financial Banking Management.</a:t>
            </a:r>
          </a:p>
          <a:p>
            <a:endParaRPr lang="ro-RO" dirty="0"/>
          </a:p>
        </p:txBody>
      </p:sp>
      <p:sp>
        <p:nvSpPr>
          <p:cNvPr id="3" name="CasetăText 2">
            <a:extLst>
              <a:ext uri="{FF2B5EF4-FFF2-40B4-BE49-F238E27FC236}">
                <a16:creationId xmlns:a16="http://schemas.microsoft.com/office/drawing/2014/main" id="{30DC841D-1DDF-DB1F-08A6-B089B561819F}"/>
              </a:ext>
            </a:extLst>
          </p:cNvPr>
          <p:cNvSpPr txBox="1"/>
          <p:nvPr/>
        </p:nvSpPr>
        <p:spPr>
          <a:xfrm>
            <a:off x="973739" y="5666116"/>
            <a:ext cx="4318490"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t>
            </a:r>
            <a:r>
              <a:rPr lang="ro-RO" sz="2000" dirty="0" err="1"/>
              <a:t>author</a:t>
            </a:r>
            <a:r>
              <a:rPr lang="en-US" sz="2000" dirty="0"/>
              <a:t>’s</a:t>
            </a:r>
            <a:r>
              <a:rPr lang="ro-RO" sz="2000" dirty="0"/>
              <a:t> personal archive</a:t>
            </a:r>
          </a:p>
        </p:txBody>
      </p:sp>
    </p:spTree>
    <p:custDataLst>
      <p:tags r:id="rId1"/>
    </p:custDataLst>
    <p:extLst>
      <p:ext uri="{BB962C8B-B14F-4D97-AF65-F5344CB8AC3E}">
        <p14:creationId xmlns:p14="http://schemas.microsoft.com/office/powerpoint/2010/main" val="289408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A26D-1BFF-4762-831D-C9055671F5FD}"/>
              </a:ext>
            </a:extLst>
          </p:cNvPr>
          <p:cNvSpPr>
            <a:spLocks noGrp="1"/>
          </p:cNvSpPr>
          <p:nvPr>
            <p:ph type="title"/>
          </p:nvPr>
        </p:nvSpPr>
        <p:spPr/>
        <p:txBody>
          <a:bodyPr/>
          <a:lstStyle/>
          <a:p>
            <a:pPr algn="ctr"/>
            <a:r>
              <a:rPr lang="ro-RO" dirty="0">
                <a:solidFill>
                  <a:schemeClr val="accent2">
                    <a:lumMod val="50000"/>
                  </a:schemeClr>
                </a:solidFill>
                <a:latin typeface="+mn-lt"/>
              </a:rPr>
              <a:t>What we are going to discuss</a:t>
            </a:r>
          </a:p>
        </p:txBody>
      </p:sp>
      <p:sp>
        <p:nvSpPr>
          <p:cNvPr id="3" name="Content Placeholder 2">
            <a:extLst>
              <a:ext uri="{FF2B5EF4-FFF2-40B4-BE49-F238E27FC236}">
                <a16:creationId xmlns:a16="http://schemas.microsoft.com/office/drawing/2014/main" id="{C5E8AA24-FD1D-4261-93C1-66F013EF8943}"/>
              </a:ext>
            </a:extLst>
          </p:cNvPr>
          <p:cNvSpPr>
            <a:spLocks noGrp="1"/>
          </p:cNvSpPr>
          <p:nvPr>
            <p:ph idx="1"/>
          </p:nvPr>
        </p:nvSpPr>
        <p:spPr>
          <a:xfrm>
            <a:off x="838200" y="1690689"/>
            <a:ext cx="10515600" cy="4505926"/>
          </a:xfrm>
        </p:spPr>
        <p:txBody>
          <a:bodyPr>
            <a:noAutofit/>
          </a:bodyPr>
          <a:lstStyle/>
          <a:p>
            <a:pPr marL="0" indent="0" algn="just">
              <a:buNone/>
            </a:pPr>
            <a:endParaRPr lang="en-US" sz="1000" dirty="0"/>
          </a:p>
          <a:p>
            <a:pPr algn="just"/>
            <a:r>
              <a:rPr lang="en-US" sz="2600" dirty="0"/>
              <a:t>Definitions of „fake news”</a:t>
            </a:r>
          </a:p>
          <a:p>
            <a:pPr marL="0" indent="0" algn="just">
              <a:buNone/>
            </a:pPr>
            <a:endParaRPr lang="en-US" sz="1000" dirty="0"/>
          </a:p>
          <a:p>
            <a:pPr algn="just"/>
            <a:r>
              <a:rPr lang="en-US" sz="2600" dirty="0"/>
              <a:t>History of „fake news”</a:t>
            </a:r>
          </a:p>
          <a:p>
            <a:pPr marL="0" indent="0" algn="just">
              <a:buNone/>
            </a:pPr>
            <a:endParaRPr lang="en-US" sz="1000" dirty="0"/>
          </a:p>
          <a:p>
            <a:pPr algn="just"/>
            <a:r>
              <a:rPr lang="en-US" sz="2600" dirty="0"/>
              <a:t>Ground zero in fake news – 2016 the American elections</a:t>
            </a:r>
          </a:p>
          <a:p>
            <a:pPr marL="0" indent="0" algn="just">
              <a:buNone/>
            </a:pPr>
            <a:endParaRPr lang="en-US" sz="1000" dirty="0"/>
          </a:p>
          <a:p>
            <a:pPr algn="just"/>
            <a:r>
              <a:rPr lang="en-US" sz="2600" dirty="0"/>
              <a:t>Dangers of fake news</a:t>
            </a:r>
          </a:p>
        </p:txBody>
      </p:sp>
    </p:spTree>
    <p:custDataLst>
      <p:tags r:id="rId1"/>
    </p:custDataLst>
    <p:extLst>
      <p:ext uri="{BB962C8B-B14F-4D97-AF65-F5344CB8AC3E}">
        <p14:creationId xmlns:p14="http://schemas.microsoft.com/office/powerpoint/2010/main" val="328598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D6E71-6890-4283-9E9E-FFA88EFEEDCC}"/>
              </a:ext>
            </a:extLst>
          </p:cNvPr>
          <p:cNvSpPr>
            <a:spLocks noGrp="1"/>
          </p:cNvSpPr>
          <p:nvPr>
            <p:ph type="title"/>
          </p:nvPr>
        </p:nvSpPr>
        <p:spPr/>
        <p:txBody>
          <a:bodyPr/>
          <a:lstStyle/>
          <a:p>
            <a:pPr algn="ctr"/>
            <a:r>
              <a:rPr lang="ro-RO" dirty="0" err="1">
                <a:solidFill>
                  <a:schemeClr val="accent2">
                    <a:lumMod val="50000"/>
                  </a:schemeClr>
                </a:solidFill>
                <a:latin typeface="+mn-lt"/>
              </a:rPr>
              <a:t>Funny</a:t>
            </a:r>
            <a:r>
              <a:rPr lang="ro-RO" dirty="0">
                <a:solidFill>
                  <a:schemeClr val="accent2">
                    <a:lumMod val="50000"/>
                  </a:schemeClr>
                </a:solidFill>
                <a:latin typeface="+mn-lt"/>
              </a:rPr>
              <a:t> (</a:t>
            </a:r>
            <a:r>
              <a:rPr lang="en-US" dirty="0">
                <a:solidFill>
                  <a:schemeClr val="accent2">
                    <a:lumMod val="50000"/>
                  </a:schemeClr>
                </a:solidFill>
                <a:latin typeface="+mn-lt"/>
              </a:rPr>
              <a:t>but </a:t>
            </a:r>
            <a:r>
              <a:rPr lang="ro-RO" dirty="0" err="1">
                <a:solidFill>
                  <a:schemeClr val="accent2">
                    <a:lumMod val="50000"/>
                  </a:schemeClr>
                </a:solidFill>
                <a:latin typeface="+mn-lt"/>
              </a:rPr>
              <a:t>fake</a:t>
            </a:r>
            <a:r>
              <a:rPr lang="ro-RO" dirty="0">
                <a:solidFill>
                  <a:schemeClr val="accent2">
                    <a:lumMod val="50000"/>
                  </a:schemeClr>
                </a:solidFill>
                <a:latin typeface="+mn-lt"/>
              </a:rPr>
              <a:t>) </a:t>
            </a:r>
            <a:r>
              <a:rPr lang="ro-RO" dirty="0" err="1">
                <a:solidFill>
                  <a:schemeClr val="accent2">
                    <a:lumMod val="50000"/>
                  </a:schemeClr>
                </a:solidFill>
                <a:latin typeface="+mn-lt"/>
              </a:rPr>
              <a:t>quote</a:t>
            </a:r>
            <a:r>
              <a:rPr lang="en-US" dirty="0">
                <a:solidFill>
                  <a:schemeClr val="accent2">
                    <a:lumMod val="50000"/>
                  </a:schemeClr>
                </a:solidFill>
                <a:latin typeface="+mn-lt"/>
              </a:rPr>
              <a:t> </a:t>
            </a:r>
            <a:endParaRPr lang="ro-RO" dirty="0">
              <a:solidFill>
                <a:schemeClr val="accent2">
                  <a:lumMod val="50000"/>
                </a:schemeClr>
              </a:solidFill>
              <a:latin typeface="+mn-lt"/>
            </a:endParaRPr>
          </a:p>
        </p:txBody>
      </p:sp>
      <p:pic>
        <p:nvPicPr>
          <p:cNvPr id="5" name="Content Placeholder 4">
            <a:extLst>
              <a:ext uri="{FF2B5EF4-FFF2-40B4-BE49-F238E27FC236}">
                <a16:creationId xmlns:a16="http://schemas.microsoft.com/office/drawing/2014/main" id="{66016BE2-16C7-4930-B461-C48463685D1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1282" y="1237050"/>
            <a:ext cx="5542101" cy="5052549"/>
          </a:xfrm>
        </p:spPr>
      </p:pic>
      <p:sp>
        <p:nvSpPr>
          <p:cNvPr id="7" name="TextBox 6">
            <a:extLst>
              <a:ext uri="{FF2B5EF4-FFF2-40B4-BE49-F238E27FC236}">
                <a16:creationId xmlns:a16="http://schemas.microsoft.com/office/drawing/2014/main" id="{A0754FA1-5787-4453-AA41-6D3F243B4F48}"/>
              </a:ext>
            </a:extLst>
          </p:cNvPr>
          <p:cNvSpPr txBox="1"/>
          <p:nvPr/>
        </p:nvSpPr>
        <p:spPr>
          <a:xfrm>
            <a:off x="7826514" y="5827894"/>
            <a:ext cx="2752078" cy="338554"/>
          </a:xfrm>
          <a:prstGeom prst="rect">
            <a:avLst/>
          </a:prstGeom>
          <a:noFill/>
        </p:spPr>
        <p:txBody>
          <a:bodyPr wrap="square" rtlCol="0">
            <a:spAutoFit/>
          </a:bodyPr>
          <a:lstStyle/>
          <a:p>
            <a:r>
              <a:rPr lang="en-US" sz="1600" dirty="0"/>
              <a:t>Source: www.quotemaster.org</a:t>
            </a:r>
            <a:endParaRPr lang="ro-RO" sz="1600" dirty="0"/>
          </a:p>
        </p:txBody>
      </p:sp>
    </p:spTree>
    <p:custDataLst>
      <p:tags r:id="rId1"/>
    </p:custDataLst>
    <p:extLst>
      <p:ext uri="{BB962C8B-B14F-4D97-AF65-F5344CB8AC3E}">
        <p14:creationId xmlns:p14="http://schemas.microsoft.com/office/powerpoint/2010/main" val="38503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616B32-DE79-4423-807E-3101A88F33DB}"/>
              </a:ext>
            </a:extLst>
          </p:cNvPr>
          <p:cNvSpPr>
            <a:spLocks noGrp="1"/>
          </p:cNvSpPr>
          <p:nvPr>
            <p:ph type="title"/>
          </p:nvPr>
        </p:nvSpPr>
        <p:spPr>
          <a:xfrm>
            <a:off x="838200" y="2766218"/>
            <a:ext cx="10515600" cy="1325563"/>
          </a:xfrm>
        </p:spPr>
        <p:txBody>
          <a:bodyPr/>
          <a:lstStyle/>
          <a:p>
            <a:pPr algn="ctr"/>
            <a:r>
              <a:rPr lang="ro-RO" dirty="0">
                <a:solidFill>
                  <a:schemeClr val="accent2">
                    <a:lumMod val="50000"/>
                  </a:schemeClr>
                </a:solidFill>
                <a:latin typeface="+mn-lt"/>
              </a:rPr>
              <a:t>Definitions of „fake news”</a:t>
            </a:r>
            <a:br>
              <a:rPr lang="ro-RO" dirty="0">
                <a:latin typeface="+mn-lt"/>
              </a:rPr>
            </a:br>
            <a:endParaRPr lang="ro-RO" dirty="0">
              <a:latin typeface="+mn-lt"/>
            </a:endParaRPr>
          </a:p>
        </p:txBody>
      </p:sp>
    </p:spTree>
    <p:custDataLst>
      <p:tags r:id="rId1"/>
    </p:custDataLst>
    <p:extLst>
      <p:ext uri="{BB962C8B-B14F-4D97-AF65-F5344CB8AC3E}">
        <p14:creationId xmlns:p14="http://schemas.microsoft.com/office/powerpoint/2010/main" val="704344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F82A-3589-4761-85B5-64631D380F11}"/>
              </a:ext>
            </a:extLst>
          </p:cNvPr>
          <p:cNvSpPr>
            <a:spLocks noGrp="1"/>
          </p:cNvSpPr>
          <p:nvPr>
            <p:ph type="title"/>
          </p:nvPr>
        </p:nvSpPr>
        <p:spPr/>
        <p:txBody>
          <a:bodyPr/>
          <a:lstStyle/>
          <a:p>
            <a:pPr algn="ctr"/>
            <a:r>
              <a:rPr lang="ro-RO" dirty="0">
                <a:solidFill>
                  <a:schemeClr val="accent2">
                    <a:lumMod val="50000"/>
                  </a:schemeClr>
                </a:solidFill>
                <a:latin typeface="+mn-lt"/>
              </a:rPr>
              <a:t>Definitions of „fake news”</a:t>
            </a:r>
            <a:br>
              <a:rPr lang="ro-RO" dirty="0">
                <a:latin typeface="+mn-lt"/>
              </a:rPr>
            </a:br>
            <a:endParaRPr lang="ro-RO" dirty="0">
              <a:latin typeface="+mn-lt"/>
            </a:endParaRPr>
          </a:p>
        </p:txBody>
      </p:sp>
      <p:sp>
        <p:nvSpPr>
          <p:cNvPr id="3" name="Content Placeholder 2">
            <a:extLst>
              <a:ext uri="{FF2B5EF4-FFF2-40B4-BE49-F238E27FC236}">
                <a16:creationId xmlns:a16="http://schemas.microsoft.com/office/drawing/2014/main" id="{8AA5EC26-7C12-413C-ADCF-9C45591D8558}"/>
              </a:ext>
            </a:extLst>
          </p:cNvPr>
          <p:cNvSpPr>
            <a:spLocks noGrp="1"/>
          </p:cNvSpPr>
          <p:nvPr>
            <p:ph idx="1"/>
          </p:nvPr>
        </p:nvSpPr>
        <p:spPr>
          <a:xfrm>
            <a:off x="838200" y="1825625"/>
            <a:ext cx="5857240" cy="4351338"/>
          </a:xfrm>
        </p:spPr>
        <p:txBody>
          <a:bodyPr>
            <a:normAutofit fontScale="92500" lnSpcReduction="20000"/>
          </a:bodyPr>
          <a:lstStyle/>
          <a:p>
            <a:pPr algn="just"/>
            <a:r>
              <a:rPr lang="en-US" sz="2600" dirty="0"/>
              <a:t>The phrase "fake news", so used in recent years, has caused a lot of controversy, especially because it is very unclear.</a:t>
            </a:r>
          </a:p>
          <a:p>
            <a:pPr algn="just"/>
            <a:r>
              <a:rPr lang="en-US" sz="2600" dirty="0"/>
              <a:t> Due to the lack of precision, the term "fake news" has often been used by politicians to discredit critical but well-documented news, with labels alleging lies</a:t>
            </a:r>
            <a:endParaRPr lang="en-US" sz="2600" dirty="0">
              <a:solidFill>
                <a:srgbClr val="FF0000"/>
              </a:solidFill>
            </a:endParaRPr>
          </a:p>
          <a:p>
            <a:pPr algn="just"/>
            <a:r>
              <a:rPr lang="en-US" sz="2600" i="1" dirty="0"/>
              <a:t>"Does fake news only include deliberate misinformation that is disguised as news? What about exaggerated or biased stories? What about misleading satirical or even fictional media articles that are meant to entertain but mislead consumers?” </a:t>
            </a:r>
            <a:r>
              <a:rPr lang="en-US" sz="2600" dirty="0"/>
              <a:t>(</a:t>
            </a:r>
            <a:r>
              <a:rPr lang="en-US" sz="2600" dirty="0" err="1"/>
              <a:t>Dalkir</a:t>
            </a:r>
            <a:r>
              <a:rPr lang="en-US" sz="2600" dirty="0"/>
              <a:t>, Katz, 2020</a:t>
            </a:r>
            <a:r>
              <a:rPr lang="ro-RO" sz="2600" dirty="0"/>
              <a:t>, xxiv</a:t>
            </a:r>
            <a:r>
              <a:rPr lang="en-US" sz="2600" dirty="0"/>
              <a:t>)</a:t>
            </a:r>
          </a:p>
        </p:txBody>
      </p:sp>
      <p:sp>
        <p:nvSpPr>
          <p:cNvPr id="4" name="CasetăText 3">
            <a:extLst>
              <a:ext uri="{FF2B5EF4-FFF2-40B4-BE49-F238E27FC236}">
                <a16:creationId xmlns:a16="http://schemas.microsoft.com/office/drawing/2014/main" id="{96096CD5-6042-5C35-FED2-4D68FFE5F14A}"/>
              </a:ext>
            </a:extLst>
          </p:cNvPr>
          <p:cNvSpPr txBox="1"/>
          <p:nvPr/>
        </p:nvSpPr>
        <p:spPr>
          <a:xfrm>
            <a:off x="975360" y="6197918"/>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ro-RO" sz="2400" dirty="0" err="1">
                <a:solidFill>
                  <a:schemeClr val="accent2">
                    <a:lumMod val="50000"/>
                  </a:schemeClr>
                </a:solidFill>
              </a:rPr>
              <a:t>Defintions</a:t>
            </a:r>
            <a:endParaRPr lang="ro-RO" sz="2400" dirty="0"/>
          </a:p>
        </p:txBody>
      </p:sp>
      <p:pic>
        <p:nvPicPr>
          <p:cNvPr id="6" name="Imagine 5">
            <a:extLst>
              <a:ext uri="{FF2B5EF4-FFF2-40B4-BE49-F238E27FC236}">
                <a16:creationId xmlns:a16="http://schemas.microsoft.com/office/drawing/2014/main" id="{6C437142-DA3B-B761-7C85-4D5C4180B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01900">
            <a:off x="7300675" y="1969342"/>
            <a:ext cx="4881167" cy="3715742"/>
          </a:xfrm>
          <a:prstGeom prst="rect">
            <a:avLst/>
          </a:prstGeom>
        </p:spPr>
      </p:pic>
      <p:sp>
        <p:nvSpPr>
          <p:cNvPr id="7" name="CasetăText 6">
            <a:extLst>
              <a:ext uri="{FF2B5EF4-FFF2-40B4-BE49-F238E27FC236}">
                <a16:creationId xmlns:a16="http://schemas.microsoft.com/office/drawing/2014/main" id="{0BBB8932-8AF9-0E8A-4203-EE0F3CE7AD14}"/>
              </a:ext>
            </a:extLst>
          </p:cNvPr>
          <p:cNvSpPr txBox="1"/>
          <p:nvPr/>
        </p:nvSpPr>
        <p:spPr>
          <a:xfrm>
            <a:off x="8392477" y="6092765"/>
            <a:ext cx="2961323"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Articulate </a:t>
            </a:r>
          </a:p>
        </p:txBody>
      </p:sp>
    </p:spTree>
    <p:custDataLst>
      <p:tags r:id="rId1"/>
    </p:custDataLst>
    <p:extLst>
      <p:ext uri="{BB962C8B-B14F-4D97-AF65-F5344CB8AC3E}">
        <p14:creationId xmlns:p14="http://schemas.microsoft.com/office/powerpoint/2010/main" val="171394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98590-0B51-48A4-A434-69ED57727B0C}"/>
              </a:ext>
            </a:extLst>
          </p:cNvPr>
          <p:cNvSpPr>
            <a:spLocks noGrp="1"/>
          </p:cNvSpPr>
          <p:nvPr>
            <p:ph type="title"/>
          </p:nvPr>
        </p:nvSpPr>
        <p:spPr/>
        <p:txBody>
          <a:bodyPr>
            <a:normAutofit fontScale="90000"/>
          </a:bodyPr>
          <a:lstStyle/>
          <a:p>
            <a:pPr algn="ctr"/>
            <a:br>
              <a:rPr lang="ro-RO" dirty="0"/>
            </a:br>
            <a:r>
              <a:rPr lang="ro-RO" dirty="0"/>
              <a:t>„Fake news”, word of the year 2017</a:t>
            </a:r>
            <a:br>
              <a:rPr lang="ro-RO" dirty="0"/>
            </a:br>
            <a:br>
              <a:rPr lang="ro-RO" dirty="0">
                <a:latin typeface="+mn-lt"/>
              </a:rPr>
            </a:br>
            <a:endParaRPr lang="ro-RO" dirty="0">
              <a:latin typeface="+mn-lt"/>
            </a:endParaRPr>
          </a:p>
        </p:txBody>
      </p:sp>
      <p:sp>
        <p:nvSpPr>
          <p:cNvPr id="3" name="Content Placeholder 2">
            <a:extLst>
              <a:ext uri="{FF2B5EF4-FFF2-40B4-BE49-F238E27FC236}">
                <a16:creationId xmlns:a16="http://schemas.microsoft.com/office/drawing/2014/main" id="{E4CE2A6F-A690-4E43-8900-8ED6CC941B8D}"/>
              </a:ext>
            </a:extLst>
          </p:cNvPr>
          <p:cNvSpPr>
            <a:spLocks noGrp="1"/>
          </p:cNvSpPr>
          <p:nvPr>
            <p:ph idx="1"/>
          </p:nvPr>
        </p:nvSpPr>
        <p:spPr>
          <a:xfrm>
            <a:off x="838200" y="1420426"/>
            <a:ext cx="10515600" cy="4758431"/>
          </a:xfrm>
        </p:spPr>
        <p:txBody>
          <a:bodyPr>
            <a:normAutofit lnSpcReduction="10000"/>
          </a:bodyPr>
          <a:lstStyle/>
          <a:p>
            <a:pPr algn="just"/>
            <a:r>
              <a:rPr lang="en-US" dirty="0"/>
              <a:t>Collins Dictionary named “fake news” the word of the year 2017 in response to the increase in its use in the Collins corpus of English by 365% compared to the previous year.</a:t>
            </a:r>
          </a:p>
          <a:p>
            <a:pPr algn="just"/>
            <a:endParaRPr lang="en-US" dirty="0"/>
          </a:p>
          <a:p>
            <a:pPr algn="just"/>
            <a:r>
              <a:rPr lang="en-US" dirty="0"/>
              <a:t>According to the </a:t>
            </a:r>
            <a:r>
              <a:rPr lang="en-US" dirty="0">
                <a:hlinkClick r:id="rId3"/>
              </a:rPr>
              <a:t>Collins Dictionary</a:t>
            </a:r>
            <a:r>
              <a:rPr lang="en-US" dirty="0"/>
              <a:t>, "fake news" can be defined as </a:t>
            </a:r>
            <a:r>
              <a:rPr lang="en-US" i="1" dirty="0"/>
              <a:t>"false information, often sensational, broadcast under the guise of news.“ </a:t>
            </a:r>
          </a:p>
          <a:p>
            <a:pPr marL="0" indent="0" algn="just">
              <a:buNone/>
            </a:pPr>
            <a:endParaRPr lang="en-US" dirty="0"/>
          </a:p>
          <a:p>
            <a:pPr algn="just"/>
            <a:r>
              <a:rPr lang="en-US" dirty="0"/>
              <a:t>In 2019, the term "fake news" was introduced in the </a:t>
            </a:r>
            <a:r>
              <a:rPr lang="en-US" dirty="0">
                <a:hlinkClick r:id="rId4"/>
              </a:rPr>
              <a:t>Oxford Dictionary</a:t>
            </a:r>
            <a:r>
              <a:rPr lang="en-US" dirty="0"/>
              <a:t> and is defined as: </a:t>
            </a:r>
            <a:r>
              <a:rPr lang="en-US" i="1" dirty="0"/>
              <a:t>“False reports of events, written and read on websites“.</a:t>
            </a:r>
            <a:endParaRPr lang="ro-RO" i="1"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https://www.collinsdictionary.com/dictionary/english/fake-news</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Source: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https://www.oxfordlearnersdictionaries.com/definition/english/fake-news?q=fake+news</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lgn="just">
              <a:buNone/>
            </a:pPr>
            <a:endParaRPr lang="ro-RO" i="1" dirty="0"/>
          </a:p>
          <a:p>
            <a:pPr marL="0" indent="0" algn="just">
              <a:buNone/>
            </a:pPr>
            <a:endParaRPr lang="en-US" i="1" dirty="0"/>
          </a:p>
          <a:p>
            <a:pPr marL="0" indent="0" algn="just">
              <a:buNone/>
            </a:pPr>
            <a:endParaRPr lang="en-US" dirty="0"/>
          </a:p>
          <a:p>
            <a:pPr marL="0" indent="0" algn="just">
              <a:buNone/>
            </a:pPr>
            <a:endParaRPr lang="en-US" sz="1700" dirty="0"/>
          </a:p>
          <a:p>
            <a:pPr marL="0" indent="0" algn="just">
              <a:buNone/>
            </a:pPr>
            <a:endParaRPr lang="en-US" sz="1100" dirty="0"/>
          </a:p>
        </p:txBody>
      </p:sp>
      <p:sp>
        <p:nvSpPr>
          <p:cNvPr id="4" name="CasetăText 3">
            <a:extLst>
              <a:ext uri="{FF2B5EF4-FFF2-40B4-BE49-F238E27FC236}">
                <a16:creationId xmlns:a16="http://schemas.microsoft.com/office/drawing/2014/main" id="{B2D24D53-323A-C12C-F08C-89B5799B2093}"/>
              </a:ext>
            </a:extLst>
          </p:cNvPr>
          <p:cNvSpPr txBox="1"/>
          <p:nvPr/>
        </p:nvSpPr>
        <p:spPr>
          <a:xfrm>
            <a:off x="975360" y="6197918"/>
            <a:ext cx="9977120" cy="461665"/>
          </a:xfrm>
          <a:prstGeom prst="rect">
            <a:avLst/>
          </a:prstGeom>
          <a:noFill/>
        </p:spPr>
        <p:txBody>
          <a:bodyPr wrap="square">
            <a:spAutoFit/>
          </a:bodyPr>
          <a:lstStyle/>
          <a:p>
            <a:r>
              <a:rPr lang="ro-RO" dirty="0">
                <a:solidFill>
                  <a:schemeClr val="accent2">
                    <a:lumMod val="50000"/>
                  </a:schemeClr>
                </a:solidFill>
              </a:rPr>
              <a:t>			</a:t>
            </a:r>
            <a:r>
              <a:rPr lang="ro-RO" sz="2400" dirty="0">
                <a:solidFill>
                  <a:schemeClr val="accent2">
                    <a:lumMod val="50000"/>
                  </a:schemeClr>
                </a:solidFill>
              </a:rPr>
              <a:t>	    </a:t>
            </a:r>
            <a:r>
              <a:rPr lang="ro-RO" sz="2400" dirty="0" err="1">
                <a:solidFill>
                  <a:schemeClr val="accent2">
                    <a:lumMod val="50000"/>
                  </a:schemeClr>
                </a:solidFill>
              </a:rPr>
              <a:t>Defintions</a:t>
            </a:r>
            <a:endParaRPr lang="ro-RO" sz="2400" dirty="0"/>
          </a:p>
        </p:txBody>
      </p:sp>
    </p:spTree>
    <p:custDataLst>
      <p:tags r:id="rId1"/>
    </p:custDataLst>
    <p:extLst>
      <p:ext uri="{BB962C8B-B14F-4D97-AF65-F5344CB8AC3E}">
        <p14:creationId xmlns:p14="http://schemas.microsoft.com/office/powerpoint/2010/main" val="2532270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2714</TotalTime>
  <Words>3153</Words>
  <Application>Microsoft Office PowerPoint</Application>
  <PresentationFormat>Szélesvásznú</PresentationFormat>
  <Paragraphs>286</Paragraphs>
  <Slides>39</Slides>
  <Notes>5</Notes>
  <HiddenSlides>0</HiddenSlides>
  <MMClips>1</MMClips>
  <ScaleCrop>false</ScaleCrop>
  <HeadingPairs>
    <vt:vector size="6" baseType="variant">
      <vt:variant>
        <vt:lpstr>Használt betűtípusok</vt:lpstr>
      </vt:variant>
      <vt:variant>
        <vt:i4>8</vt:i4>
      </vt:variant>
      <vt:variant>
        <vt:lpstr>Téma</vt:lpstr>
      </vt:variant>
      <vt:variant>
        <vt:i4>5</vt:i4>
      </vt:variant>
      <vt:variant>
        <vt:lpstr>Diacímek</vt:lpstr>
      </vt:variant>
      <vt:variant>
        <vt:i4>39</vt:i4>
      </vt:variant>
    </vt:vector>
  </HeadingPairs>
  <TitlesOfParts>
    <vt:vector size="52" baseType="lpstr">
      <vt:lpstr>Arial</vt:lpstr>
      <vt:lpstr>Calibri</vt:lpstr>
      <vt:lpstr>Calibri Light</vt:lpstr>
      <vt:lpstr>GH Guardian Headline</vt:lpstr>
      <vt:lpstr>Optimistic Text Medium</vt:lpstr>
      <vt:lpstr>ReithSans</vt:lpstr>
      <vt:lpstr>Verdana</vt:lpstr>
      <vt:lpstr>Wingdings</vt:lpstr>
      <vt:lpstr>Office Theme</vt:lpstr>
      <vt:lpstr>1_Office-téma</vt:lpstr>
      <vt:lpstr>1_Office Theme</vt:lpstr>
      <vt:lpstr>2_Office-téma</vt:lpstr>
      <vt:lpstr>3_Office-téma</vt:lpstr>
      <vt:lpstr>VERIFYING AND  ANALYZING „FAKE NEWS” </vt:lpstr>
      <vt:lpstr>  Lesson1 - Introduction of the course  History of fake news   </vt:lpstr>
      <vt:lpstr>The Course </vt:lpstr>
      <vt:lpstr>About the author</vt:lpstr>
      <vt:lpstr>What we are going to discuss</vt:lpstr>
      <vt:lpstr>Funny (but fake) quote </vt:lpstr>
      <vt:lpstr>Definitions of „fake news” </vt:lpstr>
      <vt:lpstr>Definitions of „fake news” </vt:lpstr>
      <vt:lpstr> „Fake news”, word of the year 2017  </vt:lpstr>
      <vt:lpstr>Fabricated content is spread in all fields</vt:lpstr>
      <vt:lpstr>Controlling questions</vt:lpstr>
      <vt:lpstr>History of „fake news”</vt:lpstr>
      <vt:lpstr>“Fake news” from Ancient Rome</vt:lpstr>
      <vt:lpstr>Octavian became the first Emperor of Rome</vt:lpstr>
      <vt:lpstr>“Fake news”, used in times of crisis</vt:lpstr>
      <vt:lpstr>Fake news about civilization on the Moon</vt:lpstr>
      <vt:lpstr>“Fake news” about Russian intervention in Syria</vt:lpstr>
      <vt:lpstr>Controlling questions </vt:lpstr>
      <vt:lpstr>Ground zero in fake news – the American elections in 2016 </vt:lpstr>
      <vt:lpstr>“Fake news“ exploded in popularity in 2016</vt:lpstr>
      <vt:lpstr> What happened during the American elections? </vt:lpstr>
      <vt:lpstr>Facebook Engagements for Top 20 elections stories in 2016</vt:lpstr>
      <vt:lpstr>Top 5 “fake” and mainstream stories in elections</vt:lpstr>
      <vt:lpstr>The aftermath</vt:lpstr>
      <vt:lpstr>The aftermath</vt:lpstr>
      <vt:lpstr>Controlling questions</vt:lpstr>
      <vt:lpstr>Dangers of fake news</vt:lpstr>
      <vt:lpstr>Dangers of “fake news” </vt:lpstr>
      <vt:lpstr>Dangers of “fake news”</vt:lpstr>
      <vt:lpstr>Dangers of “fake news” </vt:lpstr>
      <vt:lpstr>Controlling questions</vt:lpstr>
      <vt:lpstr>Highlights</vt:lpstr>
      <vt:lpstr>Bibliography, referred works</vt:lpstr>
      <vt:lpstr>Online resources </vt:lpstr>
      <vt:lpstr>Online resources </vt:lpstr>
      <vt:lpstr>Sources of Photos</vt:lpstr>
      <vt:lpstr>Sources of Photos</vt:lpstr>
      <vt:lpstr>Other Sources of Photos/Printscreens</vt:lpstr>
      <vt:lpstr> Where you can find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the course. History of fake news</dc:title>
  <dc:creator>Marian Popovici</dc:creator>
  <cp:lastModifiedBy>Annamária Torbó</cp:lastModifiedBy>
  <cp:revision>27</cp:revision>
  <dcterms:created xsi:type="dcterms:W3CDTF">2021-12-04T19:44:37Z</dcterms:created>
  <dcterms:modified xsi:type="dcterms:W3CDTF">2023-11-26T18:50:19Z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79148545-9EBE-4586-9591-FE70695FC237</vt:lpwstr>
  </property>
  <property fmtid="{D5CDD505-2E9C-101B-9397-08002B2CF9AE}" pid="3" name="ArticulatePath">
    <vt:lpwstr>NEWSREEL2_elearning_1_Fake_news</vt:lpwstr>
  </property>
</Properties>
</file>