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40"/>
  </p:notesMasterIdLst>
  <p:sldIdLst>
    <p:sldId id="314" r:id="rId4"/>
    <p:sldId id="257" r:id="rId5"/>
    <p:sldId id="371" r:id="rId6"/>
    <p:sldId id="259" r:id="rId7"/>
    <p:sldId id="260" r:id="rId8"/>
    <p:sldId id="261" r:id="rId9"/>
    <p:sldId id="262" r:id="rId10"/>
    <p:sldId id="263" r:id="rId11"/>
    <p:sldId id="264" r:id="rId12"/>
    <p:sldId id="265" r:id="rId13"/>
    <p:sldId id="315" r:id="rId14"/>
    <p:sldId id="266" r:id="rId15"/>
    <p:sldId id="267" r:id="rId16"/>
    <p:sldId id="268" r:id="rId17"/>
    <p:sldId id="269" r:id="rId18"/>
    <p:sldId id="270" r:id="rId19"/>
    <p:sldId id="317" r:id="rId20"/>
    <p:sldId id="316"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6" r:id="rId36"/>
    <p:sldId id="318" r:id="rId37"/>
    <p:sldId id="367" r:id="rId38"/>
    <p:sldId id="391" r:id="rId39"/>
  </p:sldIdLst>
  <p:sldSz cx="12192000" cy="6858000"/>
  <p:notesSz cx="12192000" cy="6858000"/>
  <p:custDataLst>
    <p:tags r:id="rId41"/>
  </p:custData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976" y="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txBox="1">
            <a:spLocks noGrp="1"/>
          </p:cNvSpPr>
          <p:nvPr>
            <p:ph type="hdr" idx="2"/>
          </p:nvPr>
        </p:nvSpPr>
        <p:spPr bwMode="auto">
          <a:xfrm>
            <a:off x="0" y="0"/>
            <a:ext cx="2971800" cy="458788"/>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4" name="Google Shape;4;n"/>
          <p:cNvSpPr txBox="1">
            <a:spLocks noGrp="1"/>
          </p:cNvSpPr>
          <p:nvPr>
            <p:ph type="dt" idx="10"/>
          </p:nvPr>
        </p:nvSpPr>
        <p:spPr bwMode="auto">
          <a:xfrm>
            <a:off x="3884613" y="0"/>
            <a:ext cx="2971800" cy="458788"/>
          </a:xfrm>
          <a:prstGeom prst="rect">
            <a:avLst/>
          </a:prstGeom>
          <a:noFill/>
          <a:ln>
            <a:noFill/>
          </a:ln>
        </p:spPr>
        <p:txBody>
          <a:bodyPr spcFirstLastPara="1" wrap="square" lIns="91425" tIns="45700" rIns="91425" bIns="45700" anchor="t" anchorCtr="0">
            <a:noAutofit/>
          </a:bodyPr>
          <a:lstStyle>
            <a:lvl1pPr marR="0" lvl="0" algn="r">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5" name="Google Shape;5;n"/>
          <p:cNvSpPr>
            <a:spLocks noGrp="1" noRot="1" noChangeAspect="1"/>
          </p:cNvSpPr>
          <p:nvPr>
            <p:ph type="sldImg" idx="3"/>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a:spcBef>
                <a:spcPts val="0"/>
              </a:spcBef>
              <a:spcAft>
                <a:spcPts val="0"/>
              </a:spcAft>
              <a:buSzPts val="1400"/>
              <a:buNone/>
              <a:defRPr sz="1200" b="0" i="0" u="none" strike="noStrike" cap="none">
                <a:solidFill>
                  <a:schemeClr val="dk1"/>
                </a:solidFill>
                <a:latin typeface="Calibri"/>
                <a:ea typeface="Calibri"/>
                <a:cs typeface="Calibri"/>
              </a:defRPr>
            </a:lvl1pPr>
            <a:lvl2pPr marL="914400" marR="0" lvl="1" indent="-228600" algn="l">
              <a:spcBef>
                <a:spcPts val="0"/>
              </a:spcBef>
              <a:spcAft>
                <a:spcPts val="0"/>
              </a:spcAft>
              <a:buSzPts val="1400"/>
              <a:buNone/>
              <a:defRPr sz="1200" b="0" i="0" u="none" strike="noStrike" cap="none">
                <a:solidFill>
                  <a:schemeClr val="dk1"/>
                </a:solidFill>
                <a:latin typeface="Calibri"/>
                <a:ea typeface="Calibri"/>
                <a:cs typeface="Calibri"/>
              </a:defRPr>
            </a:lvl2pPr>
            <a:lvl3pPr marL="1371600" marR="0" lvl="2" indent="-228600" algn="l">
              <a:spcBef>
                <a:spcPts val="0"/>
              </a:spcBef>
              <a:spcAft>
                <a:spcPts val="0"/>
              </a:spcAft>
              <a:buSzPts val="1400"/>
              <a:buNone/>
              <a:defRPr sz="1200" b="0" i="0" u="none" strike="noStrike" cap="none">
                <a:solidFill>
                  <a:schemeClr val="dk1"/>
                </a:solidFill>
                <a:latin typeface="Calibri"/>
                <a:ea typeface="Calibri"/>
                <a:cs typeface="Calibri"/>
              </a:defRPr>
            </a:lvl3pPr>
            <a:lvl4pPr marL="1828800" marR="0" lvl="3" indent="-228600" algn="l">
              <a:spcBef>
                <a:spcPts val="0"/>
              </a:spcBef>
              <a:spcAft>
                <a:spcPts val="0"/>
              </a:spcAft>
              <a:buSzPts val="1400"/>
              <a:buNone/>
              <a:defRPr sz="1200" b="0" i="0" u="none" strike="noStrike" cap="none">
                <a:solidFill>
                  <a:schemeClr val="dk1"/>
                </a:solidFill>
                <a:latin typeface="Calibri"/>
                <a:ea typeface="Calibri"/>
                <a:cs typeface="Calibri"/>
              </a:defRPr>
            </a:lvl4pPr>
            <a:lvl5pPr marL="2286000" marR="0" lvl="4" indent="-228600" algn="l">
              <a:spcBef>
                <a:spcPts val="0"/>
              </a:spcBef>
              <a:spcAft>
                <a:spcPts val="0"/>
              </a:spcAft>
              <a:buSzPts val="1400"/>
              <a:buNone/>
              <a:defRPr sz="1200" b="0" i="0" u="none" strike="noStrike" cap="none">
                <a:solidFill>
                  <a:schemeClr val="dk1"/>
                </a:solidFill>
                <a:latin typeface="Calibri"/>
                <a:ea typeface="Calibri"/>
                <a:cs typeface="Calibri"/>
              </a:defRPr>
            </a:lvl5pPr>
            <a:lvl6pPr marL="2743200" marR="0" lvl="5" indent="-228600" algn="l">
              <a:spcBef>
                <a:spcPts val="0"/>
              </a:spcBef>
              <a:spcAft>
                <a:spcPts val="0"/>
              </a:spcAft>
              <a:buSzPts val="1400"/>
              <a:buNone/>
              <a:defRPr sz="1200" b="0" i="0" u="none" strike="noStrike" cap="none">
                <a:solidFill>
                  <a:schemeClr val="dk1"/>
                </a:solidFill>
                <a:latin typeface="Calibri"/>
                <a:ea typeface="Calibri"/>
                <a:cs typeface="Calibri"/>
              </a:defRPr>
            </a:lvl6pPr>
            <a:lvl7pPr marL="3200400" marR="0" lvl="6" indent="-228600" algn="l">
              <a:spcBef>
                <a:spcPts val="0"/>
              </a:spcBef>
              <a:spcAft>
                <a:spcPts val="0"/>
              </a:spcAft>
              <a:buSzPts val="1400"/>
              <a:buNone/>
              <a:defRPr sz="1200" b="0" i="0" u="none" strike="noStrike" cap="none">
                <a:solidFill>
                  <a:schemeClr val="dk1"/>
                </a:solidFill>
                <a:latin typeface="Calibri"/>
                <a:ea typeface="Calibri"/>
                <a:cs typeface="Calibri"/>
              </a:defRPr>
            </a:lvl7pPr>
            <a:lvl8pPr marL="3657600" marR="0" lvl="7" indent="-228600" algn="l">
              <a:spcBef>
                <a:spcPts val="0"/>
              </a:spcBef>
              <a:spcAft>
                <a:spcPts val="0"/>
              </a:spcAft>
              <a:buSzPts val="1400"/>
              <a:buNone/>
              <a:defRPr sz="1200" b="0" i="0" u="none" strike="noStrike" cap="none">
                <a:solidFill>
                  <a:schemeClr val="dk1"/>
                </a:solidFill>
                <a:latin typeface="Calibri"/>
                <a:ea typeface="Calibri"/>
                <a:cs typeface="Calibri"/>
              </a:defRPr>
            </a:lvl8pPr>
            <a:lvl9pPr marL="4114800" marR="0" lvl="8" indent="-228600" algn="l">
              <a:spcBef>
                <a:spcPts val="0"/>
              </a:spcBef>
              <a:spcAft>
                <a:spcPts val="0"/>
              </a:spcAft>
              <a:buSzPts val="1400"/>
              <a:buNone/>
              <a:defRPr sz="1200" b="0" i="0" u="none" strike="noStrike" cap="none">
                <a:solidFill>
                  <a:schemeClr val="dk1"/>
                </a:solidFill>
                <a:latin typeface="Calibri"/>
                <a:ea typeface="Calibri"/>
                <a:cs typeface="Calibri"/>
              </a:defRPr>
            </a:lvl9pPr>
          </a:lstStyle>
          <a:p>
            <a:pPr>
              <a:defRPr/>
            </a:pPr>
            <a:endParaRPr/>
          </a:p>
        </p:txBody>
      </p:sp>
      <p:sp>
        <p:nvSpPr>
          <p:cNvPr id="7" name="Google Shape;7;n"/>
          <p:cNvSpPr txBox="1">
            <a:spLocks noGrp="1"/>
          </p:cNvSpPr>
          <p:nvPr>
            <p:ph type="ftr" idx="11"/>
          </p:nvPr>
        </p:nvSpPr>
        <p:spPr bwMode="auto">
          <a:xfrm>
            <a:off x="0" y="8685213"/>
            <a:ext cx="2971800" cy="458787"/>
          </a:xfrm>
          <a:prstGeom prst="rect">
            <a:avLst/>
          </a:prstGeom>
          <a:noFill/>
          <a:ln>
            <a:noFill/>
          </a:ln>
        </p:spPr>
        <p:txBody>
          <a:bodyPr spcFirstLastPara="1" wrap="square" lIns="91425" tIns="45700" rIns="91425" bIns="45700" anchor="b" anchorCtr="0">
            <a:noAutofit/>
          </a:bodyPr>
          <a:lstStyle>
            <a:lvl1pPr marR="0" lvl="0" algn="l">
              <a:spcBef>
                <a:spcPts val="0"/>
              </a:spcBef>
              <a:spcAft>
                <a:spcPts val="0"/>
              </a:spcAft>
              <a:buSzPts val="1400"/>
              <a:buNone/>
              <a:defRPr sz="1200" b="0" i="0" u="none" strike="noStrike" cap="none">
                <a:solidFill>
                  <a:schemeClr val="dk1"/>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8" name="Google Shape;8;n"/>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a:spcBef>
                <a:spcPts val="0"/>
              </a:spcBef>
              <a:spcAft>
                <a:spcPts val="0"/>
              </a:spcAft>
              <a:buNone/>
              <a:defRPr/>
            </a:pPr>
            <a:fld id="{00000000-1234-1234-1234-123412341234}" type="slidenum">
              <a:rPr lang="de-DE" sz="1200" b="0" i="0" u="none" strike="noStrike" cap="none">
                <a:solidFill>
                  <a:schemeClr val="dk1"/>
                </a:solidFill>
                <a:latin typeface="Calibri"/>
                <a:ea typeface="Calibri"/>
                <a:cs typeface="Calibri"/>
              </a:rPr>
              <a:t>‹#›</a:t>
            </a:fld>
            <a:endParaRPr sz="1200" b="0" i="0" u="none" strike="noStrike" cap="none">
              <a:solidFill>
                <a:schemeClr val="dk1"/>
              </a:solidFill>
              <a:latin typeface="Calibri"/>
              <a:ea typeface="Calibri"/>
              <a:cs typeface="Calibri"/>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904E0-5EC8-4856-9F82-ADF6BA20FF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6108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5" name="Google Shape;255;p25:notes"/>
          <p:cNvSpPr>
            <a:spLocks noGrp="1" noRot="1" noChangeAspect="1"/>
          </p:cNvSpPr>
          <p:nvPr>
            <p:ph type="sldImg" idx="2"/>
          </p:nvPr>
        </p:nvSpPr>
        <p:spPr bwMode="auto">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5:notes"/>
          <p:cNvSpPr txBox="1">
            <a:spLocks noGrp="1"/>
          </p:cNvSpPr>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defRPr/>
            </a:pPr>
            <a:r>
              <a:rPr lang="de-DE"/>
              <a:t>Agency</a:t>
            </a:r>
            <a:endParaRPr/>
          </a:p>
        </p:txBody>
      </p:sp>
      <p:sp>
        <p:nvSpPr>
          <p:cNvPr id="257" name="Google Shape;257;p25:notes"/>
          <p:cNvSpPr txBox="1">
            <a:spLocks noGrp="1"/>
          </p:cNvSpPr>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a:spcBef>
                <a:spcPts val="0"/>
              </a:spcBef>
              <a:spcAft>
                <a:spcPts val="0"/>
              </a:spcAft>
              <a:buNone/>
              <a:defRPr/>
            </a:pPr>
            <a:fld id="{00000000-1234-1234-1234-123412341234}" type="slidenum">
              <a:rPr lang="de-DE"/>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8E9957F3-BFD1-4B98-AB53-26F40F179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a:extLst>
              <a:ext uri="{FF2B5EF4-FFF2-40B4-BE49-F238E27FC236}">
                <a16:creationId xmlns:a16="http://schemas.microsoft.com/office/drawing/2014/main" id="{8DEED482-333D-432A-809F-602CEE697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u-HU" altLang="hu-HU" dirty="0"/>
          </a:p>
        </p:txBody>
      </p:sp>
      <p:sp>
        <p:nvSpPr>
          <p:cNvPr id="18436" name="Dia számának helye 3">
            <a:extLst>
              <a:ext uri="{FF2B5EF4-FFF2-40B4-BE49-F238E27FC236}">
                <a16:creationId xmlns:a16="http://schemas.microsoft.com/office/drawing/2014/main" id="{7B5FB230-DE45-4E17-805F-3512A93B5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C422E-B8F4-4496-8C1E-318F7A72663E}"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Cím és tartalom" type="obj" userDrawn="1">
  <p:cSld name="OBJECT">
    <p:spTree>
      <p:nvGrpSpPr>
        <p:cNvPr id="1" name=""/>
        <p:cNvGrpSpPr/>
        <p:nvPr/>
      </p:nvGrpSpPr>
      <p:grpSpPr bwMode="auto">
        <a:xfrm>
          <a:off x="0" y="0"/>
          <a:ext cx="0" cy="0"/>
          <a:chOff x="0" y="0"/>
          <a:chExt cx="0" cy="0"/>
        </a:xfrm>
      </p:grpSpPr>
      <p:sp>
        <p:nvSpPr>
          <p:cNvPr id="16" name="Google Shape;16;p3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17" name="Google Shape;17;p3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18" name="Google Shape;18;p35"/>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19" name="Google Shape;19;p35"/>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0" name="Google Shape;20;p35"/>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matchingName="Cím és függőleges szöveg" type="vertTx" userDrawn="1">
  <p:cSld name="VERTICAL_TEXT">
    <p:spTree>
      <p:nvGrpSpPr>
        <p:cNvPr id="1" name=""/>
        <p:cNvGrpSpPr/>
        <p:nvPr/>
      </p:nvGrpSpPr>
      <p:grpSpPr bwMode="auto">
        <a:xfrm>
          <a:off x="0" y="0"/>
          <a:ext cx="0" cy="0"/>
          <a:chOff x="0" y="0"/>
          <a:chExt cx="0" cy="0"/>
        </a:xfrm>
      </p:grpSpPr>
      <p:sp>
        <p:nvSpPr>
          <p:cNvPr id="73" name="Google Shape;73;p44"/>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74" name="Google Shape;74;p44"/>
          <p:cNvSpPr txBox="1">
            <a:spLocks noGrp="1"/>
          </p:cNvSpPr>
          <p:nvPr>
            <p:ph type="body" idx="1"/>
          </p:nvPr>
        </p:nvSpPr>
        <p:spPr bwMode="auto">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75" name="Google Shape;75;p44"/>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6" name="Google Shape;76;p44"/>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7" name="Google Shape;77;p44"/>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matchingName="Függőleges cím és szöveg" type="vertTitleAndTx" userDrawn="1">
  <p:cSld name="VERTICAL_TITLE_AND_VERTICAL_TEXT">
    <p:spTree>
      <p:nvGrpSpPr>
        <p:cNvPr id="1" name=""/>
        <p:cNvGrpSpPr/>
        <p:nvPr/>
      </p:nvGrpSpPr>
      <p:grpSpPr bwMode="auto">
        <a:xfrm>
          <a:off x="0" y="0"/>
          <a:ext cx="0" cy="0"/>
          <a:chOff x="0" y="0"/>
          <a:chExt cx="0" cy="0"/>
        </a:xfrm>
      </p:grpSpPr>
      <p:sp>
        <p:nvSpPr>
          <p:cNvPr id="79" name="Google Shape;79;p45"/>
          <p:cNvSpPr txBox="1">
            <a:spLocks noGrp="1"/>
          </p:cNvSpPr>
          <p:nvPr>
            <p:ph type="title"/>
          </p:nvPr>
        </p:nvSpPr>
        <p:spPr bwMode="auto">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80" name="Google Shape;80;p45"/>
          <p:cNvSpPr txBox="1">
            <a:spLocks noGrp="1"/>
          </p:cNvSpPr>
          <p:nvPr>
            <p:ph type="body" idx="1"/>
          </p:nvPr>
        </p:nvSpPr>
        <p:spPr bwMode="auto">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81" name="Google Shape;81;p45"/>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2" name="Google Shape;82;p45"/>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83" name="Google Shape;83;p45"/>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C0CC70-1689-4205-8EF0-7CBA36F773C4}"/>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1389006-A36D-43AE-9BD2-A57695B1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17E82D4-8482-471E-8163-3D136BDF8B58}"/>
              </a:ext>
            </a:extLst>
          </p:cNvPr>
          <p:cNvSpPr>
            <a:spLocks noGrp="1"/>
          </p:cNvSpPr>
          <p:nvPr>
            <p:ph type="dt" sz="half" idx="10"/>
          </p:nvPr>
        </p:nvSpPr>
        <p:spPr/>
        <p:txBody>
          <a:bodyPr/>
          <a:lstStyle/>
          <a:p>
            <a:fld id="{81C17BD2-93BC-44B2-AA34-FFDC2DE3639F}" type="datetime1">
              <a:rPr lang="hu-HU" smtClean="0"/>
              <a:t>2023. 11. 26.</a:t>
            </a:fld>
            <a:endParaRPr lang="hu-HU"/>
          </a:p>
        </p:txBody>
      </p:sp>
      <p:sp>
        <p:nvSpPr>
          <p:cNvPr id="5" name="Élőláb helye 4">
            <a:extLst>
              <a:ext uri="{FF2B5EF4-FFF2-40B4-BE49-F238E27FC236}">
                <a16:creationId xmlns:a16="http://schemas.microsoft.com/office/drawing/2014/main" id="{1333C1FF-46D9-456A-B254-3BC157283BDC}"/>
              </a:ext>
            </a:extLst>
          </p:cNvPr>
          <p:cNvSpPr>
            <a:spLocks noGrp="1"/>
          </p:cNvSpPr>
          <p:nvPr>
            <p:ph type="ftr" sz="quarter" idx="11"/>
          </p:nvPr>
        </p:nvSpPr>
        <p:spPr/>
        <p:txBody>
          <a:bodyPr/>
          <a:lstStyle/>
          <a:p>
            <a:r>
              <a:rPr lang="en-US" b="1"/>
              <a:t>New Skills for the Next Generation of Journalists - NEWSREEL</a:t>
            </a:r>
            <a:endParaRPr lang="hu-HU" dirty="0"/>
          </a:p>
        </p:txBody>
      </p:sp>
      <p:sp>
        <p:nvSpPr>
          <p:cNvPr id="6" name="Dia számának helye 5">
            <a:extLst>
              <a:ext uri="{FF2B5EF4-FFF2-40B4-BE49-F238E27FC236}">
                <a16:creationId xmlns:a16="http://schemas.microsoft.com/office/drawing/2014/main" id="{B1959D77-DC1C-4D9D-B42F-5EFBC2D926B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723505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104946-A292-4829-84B1-7B8BE66F9C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1816264-9548-4BCC-A0A1-740359F72AC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69679D-1CF6-45A4-82F9-D6F811162F88}"/>
              </a:ext>
            </a:extLst>
          </p:cNvPr>
          <p:cNvSpPr>
            <a:spLocks noGrp="1"/>
          </p:cNvSpPr>
          <p:nvPr>
            <p:ph type="dt" sz="half" idx="10"/>
          </p:nvPr>
        </p:nvSpPr>
        <p:spPr/>
        <p:txBody>
          <a:bodyPr/>
          <a:lstStyle/>
          <a:p>
            <a:fld id="{F4A28A07-50A9-47FF-BD13-6930F3C7C6D4}" type="datetime1">
              <a:rPr lang="hu-HU" smtClean="0"/>
              <a:t>2023. 11. 26.</a:t>
            </a:fld>
            <a:endParaRPr lang="hu-HU"/>
          </a:p>
        </p:txBody>
      </p:sp>
      <p:sp>
        <p:nvSpPr>
          <p:cNvPr id="5" name="Élőláb helye 4">
            <a:extLst>
              <a:ext uri="{FF2B5EF4-FFF2-40B4-BE49-F238E27FC236}">
                <a16:creationId xmlns:a16="http://schemas.microsoft.com/office/drawing/2014/main" id="{0C502769-7139-426A-8FAA-A71063481138}"/>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E0630CF7-A285-4932-8ADF-A7B3F48A492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83094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D1E411-4F3D-4EC1-AAE0-B7BFF08A095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58C1CF3-94A0-432D-8DC5-A7596B0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ED108FCA-3B08-46EB-8FD7-29F0FCC73EE9}"/>
              </a:ext>
            </a:extLst>
          </p:cNvPr>
          <p:cNvSpPr>
            <a:spLocks noGrp="1"/>
          </p:cNvSpPr>
          <p:nvPr>
            <p:ph type="dt" sz="half" idx="10"/>
          </p:nvPr>
        </p:nvSpPr>
        <p:spPr/>
        <p:txBody>
          <a:bodyPr/>
          <a:lstStyle/>
          <a:p>
            <a:fld id="{95BE89B0-9048-44AE-ABC1-F2FC2E4AA296}" type="datetime1">
              <a:rPr lang="hu-HU" smtClean="0"/>
              <a:t>2023. 11. 26.</a:t>
            </a:fld>
            <a:endParaRPr lang="hu-HU"/>
          </a:p>
        </p:txBody>
      </p:sp>
      <p:sp>
        <p:nvSpPr>
          <p:cNvPr id="5" name="Élőláb helye 4">
            <a:extLst>
              <a:ext uri="{FF2B5EF4-FFF2-40B4-BE49-F238E27FC236}">
                <a16:creationId xmlns:a16="http://schemas.microsoft.com/office/drawing/2014/main" id="{EB7E9CF7-55AB-4851-867B-91D25E44D431}"/>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FE954D85-C77F-4CCF-BD0A-DEC2B5514508}"/>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01706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96F57A-1EC0-4B6C-BEB7-F6A31A00FE6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E5A97C0-E4BD-4799-B4C5-088821D7327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04CB3F4-2EF0-4039-9345-E8308485CDB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B3392E7-38C5-4920-8278-8D5EA9CF3859}"/>
              </a:ext>
            </a:extLst>
          </p:cNvPr>
          <p:cNvSpPr>
            <a:spLocks noGrp="1"/>
          </p:cNvSpPr>
          <p:nvPr>
            <p:ph type="dt" sz="half" idx="10"/>
          </p:nvPr>
        </p:nvSpPr>
        <p:spPr/>
        <p:txBody>
          <a:bodyPr/>
          <a:lstStyle/>
          <a:p>
            <a:fld id="{11729777-8C0C-472A-B7CB-D6FE927A4845}" type="datetime1">
              <a:rPr lang="hu-HU" smtClean="0"/>
              <a:t>2023. 11. 26.</a:t>
            </a:fld>
            <a:endParaRPr lang="hu-HU"/>
          </a:p>
        </p:txBody>
      </p:sp>
      <p:sp>
        <p:nvSpPr>
          <p:cNvPr id="6" name="Élőláb helye 5">
            <a:extLst>
              <a:ext uri="{FF2B5EF4-FFF2-40B4-BE49-F238E27FC236}">
                <a16:creationId xmlns:a16="http://schemas.microsoft.com/office/drawing/2014/main" id="{3AD85503-2E6F-4F2B-B270-2C25B5DB5F6A}"/>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86752766-D4BB-477E-88A5-07F10AA53C3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27928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8BC7E2-85E2-4FF6-B4A0-5071D9D8D4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EAC0F7E-8664-4E76-B9D8-86883DAF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A8F6892C-120A-4C87-BB98-4C36B3E4936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03A4C71F-0767-4FE0-BB60-EC5AC3A77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C5E200A-3FA5-47AA-8F45-44B80CEF458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46543DC-9E0A-4762-8861-04B336EC18E5}"/>
              </a:ext>
            </a:extLst>
          </p:cNvPr>
          <p:cNvSpPr>
            <a:spLocks noGrp="1"/>
          </p:cNvSpPr>
          <p:nvPr>
            <p:ph type="dt" sz="half" idx="10"/>
          </p:nvPr>
        </p:nvSpPr>
        <p:spPr/>
        <p:txBody>
          <a:bodyPr/>
          <a:lstStyle/>
          <a:p>
            <a:fld id="{1AAA4C96-B67F-43CC-A89A-C39900F83994}" type="datetime1">
              <a:rPr lang="hu-HU" smtClean="0"/>
              <a:t>2023. 11. 26.</a:t>
            </a:fld>
            <a:endParaRPr lang="hu-HU"/>
          </a:p>
        </p:txBody>
      </p:sp>
      <p:sp>
        <p:nvSpPr>
          <p:cNvPr id="8" name="Élőláb helye 7">
            <a:extLst>
              <a:ext uri="{FF2B5EF4-FFF2-40B4-BE49-F238E27FC236}">
                <a16:creationId xmlns:a16="http://schemas.microsoft.com/office/drawing/2014/main" id="{B0A44E08-B14E-4F61-8911-CA4FD8E7625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9" name="Dia számának helye 8">
            <a:extLst>
              <a:ext uri="{FF2B5EF4-FFF2-40B4-BE49-F238E27FC236}">
                <a16:creationId xmlns:a16="http://schemas.microsoft.com/office/drawing/2014/main" id="{EDCDCAC3-4C0D-4F0E-A5F6-6D05ED8B328A}"/>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53652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B5BF26-7054-464F-847F-6D18B60E66B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3D84279-1AB0-43D4-9885-927359F9756B}"/>
              </a:ext>
            </a:extLst>
          </p:cNvPr>
          <p:cNvSpPr>
            <a:spLocks noGrp="1"/>
          </p:cNvSpPr>
          <p:nvPr>
            <p:ph type="dt" sz="half" idx="10"/>
          </p:nvPr>
        </p:nvSpPr>
        <p:spPr/>
        <p:txBody>
          <a:bodyPr/>
          <a:lstStyle/>
          <a:p>
            <a:fld id="{0016EE33-742A-45C9-84DC-2BA2ED36E40C}" type="datetime1">
              <a:rPr lang="hu-HU" smtClean="0"/>
              <a:t>2023. 11. 26.</a:t>
            </a:fld>
            <a:endParaRPr lang="hu-HU"/>
          </a:p>
        </p:txBody>
      </p:sp>
      <p:sp>
        <p:nvSpPr>
          <p:cNvPr id="4" name="Élőláb helye 3">
            <a:extLst>
              <a:ext uri="{FF2B5EF4-FFF2-40B4-BE49-F238E27FC236}">
                <a16:creationId xmlns:a16="http://schemas.microsoft.com/office/drawing/2014/main" id="{4EAF7920-0035-411F-A12D-91EB10F6533E}"/>
              </a:ext>
            </a:extLst>
          </p:cNvPr>
          <p:cNvSpPr>
            <a:spLocks noGrp="1"/>
          </p:cNvSpPr>
          <p:nvPr>
            <p:ph type="ftr" sz="quarter" idx="11"/>
          </p:nvPr>
        </p:nvSpPr>
        <p:spPr/>
        <p:txBody>
          <a:bodyPr/>
          <a:lstStyle/>
          <a:p>
            <a:r>
              <a:rPr lang="en-US"/>
              <a:t>New Skills for the Next Generation of Journalists - NEWSREEL</a:t>
            </a:r>
            <a:endParaRPr lang="hu-HU"/>
          </a:p>
        </p:txBody>
      </p:sp>
      <p:sp>
        <p:nvSpPr>
          <p:cNvPr id="5" name="Dia számának helye 4">
            <a:extLst>
              <a:ext uri="{FF2B5EF4-FFF2-40B4-BE49-F238E27FC236}">
                <a16:creationId xmlns:a16="http://schemas.microsoft.com/office/drawing/2014/main" id="{3970F18F-1E91-44EC-8671-ED44864F8341}"/>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763027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74822EC-1818-40E8-83D6-14D2B50303C7}"/>
              </a:ext>
            </a:extLst>
          </p:cNvPr>
          <p:cNvSpPr>
            <a:spLocks noGrp="1"/>
          </p:cNvSpPr>
          <p:nvPr>
            <p:ph type="dt" sz="half" idx="10"/>
          </p:nvPr>
        </p:nvSpPr>
        <p:spPr/>
        <p:txBody>
          <a:bodyPr/>
          <a:lstStyle/>
          <a:p>
            <a:fld id="{D03563C6-FE02-4D0C-99AB-76D279DE4892}" type="datetime1">
              <a:rPr lang="hu-HU" smtClean="0"/>
              <a:t>2023. 11. 26.</a:t>
            </a:fld>
            <a:endParaRPr lang="hu-HU"/>
          </a:p>
        </p:txBody>
      </p:sp>
      <p:sp>
        <p:nvSpPr>
          <p:cNvPr id="3" name="Élőláb helye 2">
            <a:extLst>
              <a:ext uri="{FF2B5EF4-FFF2-40B4-BE49-F238E27FC236}">
                <a16:creationId xmlns:a16="http://schemas.microsoft.com/office/drawing/2014/main" id="{C90EBEF0-ED3B-43B0-967A-973B636488E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4" name="Dia számának helye 3">
            <a:extLst>
              <a:ext uri="{FF2B5EF4-FFF2-40B4-BE49-F238E27FC236}">
                <a16:creationId xmlns:a16="http://schemas.microsoft.com/office/drawing/2014/main" id="{956ADFF4-8FD8-4B6C-B6FE-F19B89125F1F}"/>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881189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BB3EE-3E81-4D71-B16B-1A9AAD2EBDE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85EBD1F-CBE1-4824-89EC-3AD05576D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2E4581-3E55-494F-99CD-837E9BAF1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755F59-999B-4A9D-A873-EAE04C693D65}"/>
              </a:ext>
            </a:extLst>
          </p:cNvPr>
          <p:cNvSpPr>
            <a:spLocks noGrp="1"/>
          </p:cNvSpPr>
          <p:nvPr>
            <p:ph type="dt" sz="half" idx="10"/>
          </p:nvPr>
        </p:nvSpPr>
        <p:spPr/>
        <p:txBody>
          <a:bodyPr/>
          <a:lstStyle/>
          <a:p>
            <a:fld id="{DE74D476-7685-4014-B6FE-7D53F23F8CD3}" type="datetime1">
              <a:rPr lang="hu-HU" smtClean="0"/>
              <a:t>2023. 11. 26.</a:t>
            </a:fld>
            <a:endParaRPr lang="hu-HU"/>
          </a:p>
        </p:txBody>
      </p:sp>
      <p:sp>
        <p:nvSpPr>
          <p:cNvPr id="6" name="Élőláb helye 5">
            <a:extLst>
              <a:ext uri="{FF2B5EF4-FFF2-40B4-BE49-F238E27FC236}">
                <a16:creationId xmlns:a16="http://schemas.microsoft.com/office/drawing/2014/main" id="{251C0C41-51D1-4950-83C9-C858A45C4DE4}"/>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B6E435B6-0DB1-4C3F-AE0F-D87C96605130}"/>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75718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Címdia" type="title" userDrawn="1">
  <p:cSld name="TITLE">
    <p:spTree>
      <p:nvGrpSpPr>
        <p:cNvPr id="1" name=""/>
        <p:cNvGrpSpPr/>
        <p:nvPr/>
      </p:nvGrpSpPr>
      <p:grpSpPr bwMode="auto">
        <a:xfrm>
          <a:off x="0" y="0"/>
          <a:ext cx="0" cy="0"/>
          <a:chOff x="0" y="0"/>
          <a:chExt cx="0" cy="0"/>
        </a:xfrm>
      </p:grpSpPr>
      <p:sp>
        <p:nvSpPr>
          <p:cNvPr id="22" name="Google Shape;22;p36"/>
          <p:cNvSpPr txBox="1">
            <a:spLocks noGrp="1"/>
          </p:cNvSpPr>
          <p:nvPr>
            <p:ph type="ctrTitle"/>
          </p:nvPr>
        </p:nvSpPr>
        <p:spPr bwMode="auto">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3" name="Google Shape;23;p36"/>
          <p:cNvSpPr txBox="1">
            <a:spLocks noGrp="1"/>
          </p:cNvSpPr>
          <p:nvPr>
            <p:ph type="subTitle" idx="1"/>
          </p:nvPr>
        </p:nvSpPr>
        <p:spPr bwMode="auto">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pPr>
              <a:defRPr/>
            </a:pPr>
            <a:endParaRPr/>
          </a:p>
        </p:txBody>
      </p:sp>
      <p:sp>
        <p:nvSpPr>
          <p:cNvPr id="24" name="Google Shape;24;p36"/>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5" name="Google Shape;25;p36"/>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26" name="Google Shape;26;p36"/>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E0EB9-4A6E-4122-910A-CDE6A443BE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1B38E3E-BE84-457B-8DED-39BE3D62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28962E5-83B4-44DA-A4CA-0483BD060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B121F24-F3C1-45FD-A0D0-F70AD4003B1C}"/>
              </a:ext>
            </a:extLst>
          </p:cNvPr>
          <p:cNvSpPr>
            <a:spLocks noGrp="1"/>
          </p:cNvSpPr>
          <p:nvPr>
            <p:ph type="dt" sz="half" idx="10"/>
          </p:nvPr>
        </p:nvSpPr>
        <p:spPr/>
        <p:txBody>
          <a:bodyPr/>
          <a:lstStyle/>
          <a:p>
            <a:fld id="{729F68D8-0053-4F8F-819B-6F1FA9FB00CA}" type="datetime1">
              <a:rPr lang="hu-HU" smtClean="0"/>
              <a:t>2023. 11. 26.</a:t>
            </a:fld>
            <a:endParaRPr lang="hu-HU"/>
          </a:p>
        </p:txBody>
      </p:sp>
      <p:sp>
        <p:nvSpPr>
          <p:cNvPr id="6" name="Élőláb helye 5">
            <a:extLst>
              <a:ext uri="{FF2B5EF4-FFF2-40B4-BE49-F238E27FC236}">
                <a16:creationId xmlns:a16="http://schemas.microsoft.com/office/drawing/2014/main" id="{F328B20F-2E8B-405F-9D4F-E0416220B100}"/>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7A1551F6-B27B-4382-9F11-BCC837CE1D9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55163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49484A-A20B-429F-80D6-DB5A1417EFC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461D6EB-A17A-4478-970C-EE7F1373ED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48F5255-B4E7-4CA5-BA2E-52867DFF4BE4}"/>
              </a:ext>
            </a:extLst>
          </p:cNvPr>
          <p:cNvSpPr>
            <a:spLocks noGrp="1"/>
          </p:cNvSpPr>
          <p:nvPr>
            <p:ph type="dt" sz="half" idx="10"/>
          </p:nvPr>
        </p:nvSpPr>
        <p:spPr/>
        <p:txBody>
          <a:bodyPr/>
          <a:lstStyle/>
          <a:p>
            <a:fld id="{214B2C72-4F30-4E06-8EF9-58A14EAC6D5D}" type="datetime1">
              <a:rPr lang="hu-HU" smtClean="0"/>
              <a:t>2023. 11. 26.</a:t>
            </a:fld>
            <a:endParaRPr lang="hu-HU"/>
          </a:p>
        </p:txBody>
      </p:sp>
      <p:sp>
        <p:nvSpPr>
          <p:cNvPr id="5" name="Élőláb helye 4">
            <a:extLst>
              <a:ext uri="{FF2B5EF4-FFF2-40B4-BE49-F238E27FC236}">
                <a16:creationId xmlns:a16="http://schemas.microsoft.com/office/drawing/2014/main" id="{B2129963-7CD1-4565-A7C0-986125D03185}"/>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4419CBA-BE4C-4F5A-8ED4-9932A6A1671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726173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4863371-AB1D-405B-B4E2-4C0F6ADCDFD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B3507F7-E76D-438B-A140-397149311D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41F80B-F614-45EB-AC0B-27429E01A538}"/>
              </a:ext>
            </a:extLst>
          </p:cNvPr>
          <p:cNvSpPr>
            <a:spLocks noGrp="1"/>
          </p:cNvSpPr>
          <p:nvPr>
            <p:ph type="dt" sz="half" idx="10"/>
          </p:nvPr>
        </p:nvSpPr>
        <p:spPr/>
        <p:txBody>
          <a:bodyPr/>
          <a:lstStyle/>
          <a:p>
            <a:fld id="{5CCB6C14-2430-48F0-98DB-736C494F794B}" type="datetime1">
              <a:rPr lang="hu-HU" smtClean="0"/>
              <a:t>2023. 11. 26.</a:t>
            </a:fld>
            <a:endParaRPr lang="hu-HU"/>
          </a:p>
        </p:txBody>
      </p:sp>
      <p:sp>
        <p:nvSpPr>
          <p:cNvPr id="5" name="Élőláb helye 4">
            <a:extLst>
              <a:ext uri="{FF2B5EF4-FFF2-40B4-BE49-F238E27FC236}">
                <a16:creationId xmlns:a16="http://schemas.microsoft.com/office/drawing/2014/main" id="{93E3C537-4C49-42FF-8036-CD2ADCA3A83B}"/>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4D879A51-2F99-4E0D-997C-83C78895655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976495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 preserve="1" userDrawn="1">
  <p:cSld name="Címdia">
    <p:spTree>
      <p:nvGrpSpPr>
        <p:cNvPr id="1" name=""/>
        <p:cNvGrpSpPr/>
        <p:nvPr/>
      </p:nvGrpSpPr>
      <p:grpSpPr bwMode="auto">
        <a:xfrm>
          <a:off x="0" y="0"/>
          <a:ext cx="0" cy="0"/>
          <a:chOff x="0" y="0"/>
          <a:chExt cx="0" cy="0"/>
        </a:xfrm>
      </p:grpSpPr>
      <p:sp>
        <p:nvSpPr>
          <p:cNvPr id="2" name="Cím 1"/>
          <p:cNvSpPr>
            <a:spLocks noGrp="1"/>
          </p:cNvSpPr>
          <p:nvPr>
            <p:ph type="ctrTitle"/>
          </p:nvPr>
        </p:nvSpPr>
        <p:spPr bwMode="auto">
          <a:xfrm>
            <a:off x="1524000" y="1122363"/>
            <a:ext cx="9144000" cy="2387600"/>
          </a:xfrm>
        </p:spPr>
        <p:txBody>
          <a:bodyPr anchor="b"/>
          <a:lstStyle>
            <a:lvl1pPr algn="ctr">
              <a:defRPr sz="6000"/>
            </a:lvl1pPr>
          </a:lstStyle>
          <a:p>
            <a:pPr>
              <a:defRPr/>
            </a:pPr>
            <a:r>
              <a:rPr lang="hu-HU"/>
              <a:t>Mintacím szerkesztése</a:t>
            </a:r>
            <a:endParaRPr/>
          </a:p>
        </p:txBody>
      </p:sp>
      <p:sp>
        <p:nvSpPr>
          <p:cNvPr id="3" name="Alcím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hu-HU"/>
              <a:t>Kattintson ide az alcím mintájának szerkesztéséhez</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523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 preserve="1" userDrawn="1">
  <p:cSld name="Cím és tartalo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idx="1"/>
          </p:nvPr>
        </p:nvSpPr>
        <p:spPr bwMode="auto"/>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926394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secHead" preserve="1" userDrawn="1">
  <p:cSld name="Szakaszfejléc">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1850" y="1709738"/>
            <a:ext cx="10515600" cy="2852737"/>
          </a:xfrm>
        </p:spPr>
        <p:txBody>
          <a:bodyPr anchor="b"/>
          <a:lstStyle>
            <a:lvl1pPr>
              <a:defRPr sz="6000"/>
            </a:lvl1pPr>
          </a:lstStyle>
          <a:p>
            <a:pPr>
              <a:defRPr/>
            </a:pPr>
            <a:r>
              <a:rPr lang="hu-HU"/>
              <a:t>Mintacím szerkesztése</a:t>
            </a:r>
            <a:endParaRPr/>
          </a:p>
        </p:txBody>
      </p:sp>
      <p:sp>
        <p:nvSpPr>
          <p:cNvPr id="3" name="Szöveg hely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hu-HU"/>
              <a:t>Mintaszöveg szerkesztése</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657973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woObj" preserve="1" userDrawn="1">
  <p:cSld name="2 tartalomrész">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sz="half" idx="1"/>
          </p:nvPr>
        </p:nvSpPr>
        <p:spPr bwMode="auto">
          <a:xfrm>
            <a:off x="838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Tartalom helye 3"/>
          <p:cNvSpPr>
            <a:spLocks noGrp="1"/>
          </p:cNvSpPr>
          <p:nvPr>
            <p:ph sz="half" idx="2"/>
          </p:nvPr>
        </p:nvSpPr>
        <p:spPr bwMode="auto">
          <a:xfrm>
            <a:off x="6172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222546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Összehasonlítás">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365125"/>
            <a:ext cx="10515600" cy="1325563"/>
          </a:xfrm>
        </p:spPr>
        <p:txBody>
          <a:bodyPr/>
          <a:lstStyle/>
          <a:p>
            <a:pPr>
              <a:defRPr/>
            </a:pPr>
            <a:r>
              <a:rPr lang="hu-HU"/>
              <a:t>Mintacím szerkesztése</a:t>
            </a:r>
            <a:endParaRPr/>
          </a:p>
        </p:txBody>
      </p:sp>
      <p:sp>
        <p:nvSpPr>
          <p:cNvPr id="3" name="Szöveg hely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4" name="Tartalom helye 3"/>
          <p:cNvSpPr>
            <a:spLocks noGrp="1"/>
          </p:cNvSpPr>
          <p:nvPr>
            <p:ph sz="half" idx="2"/>
          </p:nvPr>
        </p:nvSpPr>
        <p:spPr bwMode="auto">
          <a:xfrm>
            <a:off x="839788" y="2505074"/>
            <a:ext cx="5157787"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Szöveg hely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6" name="Tartalom helye 5"/>
          <p:cNvSpPr>
            <a:spLocks noGrp="1"/>
          </p:cNvSpPr>
          <p:nvPr>
            <p:ph sz="quarter" idx="4"/>
          </p:nvPr>
        </p:nvSpPr>
        <p:spPr bwMode="auto">
          <a:xfrm>
            <a:off x="6172200" y="2505074"/>
            <a:ext cx="5183188"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7" name="Dátum helye 6"/>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8" name="Élőláb helye 7"/>
          <p:cNvSpPr>
            <a:spLocks noGrp="1"/>
          </p:cNvSpPr>
          <p:nvPr>
            <p:ph type="ftr" sz="quarter" idx="11"/>
          </p:nvPr>
        </p:nvSpPr>
        <p:spPr bwMode="auto"/>
        <p:txBody>
          <a:bodyPr/>
          <a:lstStyle/>
          <a:p>
            <a:pPr>
              <a:defRPr/>
            </a:pPr>
            <a:endParaRPr lang="hu-HU"/>
          </a:p>
        </p:txBody>
      </p:sp>
      <p:sp>
        <p:nvSpPr>
          <p:cNvPr id="9" name="Dia számának helye 8"/>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038063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Csak cí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Dátum helye 2"/>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4" name="Élőláb helye 3"/>
          <p:cNvSpPr>
            <a:spLocks noGrp="1"/>
          </p:cNvSpPr>
          <p:nvPr>
            <p:ph type="ftr" sz="quarter" idx="11"/>
          </p:nvPr>
        </p:nvSpPr>
        <p:spPr bwMode="auto"/>
        <p:txBody>
          <a:bodyPr/>
          <a:lstStyle/>
          <a:p>
            <a:pPr>
              <a:defRPr/>
            </a:pPr>
            <a:endParaRPr lang="hu-HU"/>
          </a:p>
        </p:txBody>
      </p:sp>
      <p:sp>
        <p:nvSpPr>
          <p:cNvPr id="5" name="Dia számának helye 4"/>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166809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blank" preserve="1" userDrawn="1">
  <p:cSld name="Üres">
    <p:spTree>
      <p:nvGrpSpPr>
        <p:cNvPr id="1" name=""/>
        <p:cNvGrpSpPr/>
        <p:nvPr/>
      </p:nvGrpSpPr>
      <p:grpSpPr bwMode="auto">
        <a:xfrm>
          <a:off x="0" y="0"/>
          <a:ext cx="0" cy="0"/>
          <a:chOff x="0" y="0"/>
          <a:chExt cx="0" cy="0"/>
        </a:xfrm>
      </p:grpSpPr>
      <p:sp>
        <p:nvSpPr>
          <p:cNvPr id="2" name="Dátum helye 1"/>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3" name="Élőláb helye 2"/>
          <p:cNvSpPr>
            <a:spLocks noGrp="1"/>
          </p:cNvSpPr>
          <p:nvPr>
            <p:ph type="ftr" sz="quarter" idx="11"/>
          </p:nvPr>
        </p:nvSpPr>
        <p:spPr bwMode="auto"/>
        <p:txBody>
          <a:bodyPr/>
          <a:lstStyle/>
          <a:p>
            <a:pPr>
              <a:defRPr/>
            </a:pPr>
            <a:endParaRPr lang="hu-HU"/>
          </a:p>
        </p:txBody>
      </p:sp>
      <p:sp>
        <p:nvSpPr>
          <p:cNvPr id="4" name="Dia számának helye 3"/>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97981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matchingName="Szakaszfejléc" type="secHead" userDrawn="1">
  <p:cSld name="SECTION_HEADER">
    <p:spTree>
      <p:nvGrpSpPr>
        <p:cNvPr id="1" name=""/>
        <p:cNvGrpSpPr/>
        <p:nvPr/>
      </p:nvGrpSpPr>
      <p:grpSpPr bwMode="auto">
        <a:xfrm>
          <a:off x="0" y="0"/>
          <a:ext cx="0" cy="0"/>
          <a:chOff x="0" y="0"/>
          <a:chExt cx="0" cy="0"/>
        </a:xfrm>
      </p:grpSpPr>
      <p:sp>
        <p:nvSpPr>
          <p:cNvPr id="28" name="Google Shape;28;p37"/>
          <p:cNvSpPr txBox="1">
            <a:spLocks noGrp="1"/>
          </p:cNvSpPr>
          <p:nvPr>
            <p:ph type="title"/>
          </p:nvPr>
        </p:nvSpPr>
        <p:spPr bwMode="auto">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29" name="Google Shape;29;p37"/>
          <p:cNvSpPr txBox="1">
            <a:spLocks noGrp="1"/>
          </p:cNvSpPr>
          <p:nvPr>
            <p:ph type="body" idx="1"/>
          </p:nvPr>
        </p:nvSpPr>
        <p:spPr bwMode="auto">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a:defRPr/>
            </a:pPr>
            <a:endParaRPr/>
          </a:p>
        </p:txBody>
      </p:sp>
      <p:sp>
        <p:nvSpPr>
          <p:cNvPr id="30" name="Google Shape;30;p37"/>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1" name="Google Shape;31;p37"/>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2" name="Google Shape;32;p37"/>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Tx" preserve="1" userDrawn="1">
  <p:cSld name="Tartalomrész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Tartalom helye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9280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Kép hely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hu-HU"/>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1759113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vertTx" preserve="1" userDrawn="1">
  <p:cSld name="Cím és függőleges szöveg">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Függőleges szöveg helye 2"/>
          <p:cNvSpPr>
            <a:spLocks noGrp="1"/>
          </p:cNvSpPr>
          <p:nvPr>
            <p:ph type="body" orient="vert" idx="1"/>
          </p:nvPr>
        </p:nvSpPr>
        <p:spPr bwMode="auto"/>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112195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Függőleges cím és szöveg">
    <p:spTree>
      <p:nvGrpSpPr>
        <p:cNvPr id="1" name=""/>
        <p:cNvGrpSpPr/>
        <p:nvPr/>
      </p:nvGrpSpPr>
      <p:grpSpPr bwMode="auto">
        <a:xfrm>
          <a:off x="0" y="0"/>
          <a:ext cx="0" cy="0"/>
          <a:chOff x="0" y="0"/>
          <a:chExt cx="0" cy="0"/>
        </a:xfrm>
      </p:grpSpPr>
      <p:sp>
        <p:nvSpPr>
          <p:cNvPr id="2" name="Függőleges cím 1"/>
          <p:cNvSpPr>
            <a:spLocks noGrp="1"/>
          </p:cNvSpPr>
          <p:nvPr>
            <p:ph type="title" orient="vert"/>
          </p:nvPr>
        </p:nvSpPr>
        <p:spPr bwMode="auto">
          <a:xfrm>
            <a:off x="8724900" y="365125"/>
            <a:ext cx="2628900" cy="5811838"/>
          </a:xfrm>
        </p:spPr>
        <p:txBody>
          <a:bodyPr vert="eaVert"/>
          <a:lstStyle/>
          <a:p>
            <a:pPr>
              <a:defRPr/>
            </a:pPr>
            <a:r>
              <a:rPr lang="hu-HU"/>
              <a:t>Mintacím szerkesztése</a:t>
            </a:r>
            <a:endParaRPr/>
          </a:p>
        </p:txBody>
      </p:sp>
      <p:sp>
        <p:nvSpPr>
          <p:cNvPr id="3" name="Függőleges szöveg helye 2"/>
          <p:cNvSpPr>
            <a:spLocks noGrp="1"/>
          </p:cNvSpPr>
          <p:nvPr>
            <p:ph type="body" orient="vert" idx="1"/>
          </p:nvPr>
        </p:nvSpPr>
        <p:spPr bwMode="auto">
          <a:xfrm>
            <a:off x="838200" y="365125"/>
            <a:ext cx="7734300" cy="5811838"/>
          </a:xfrm>
        </p:spPr>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21034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matchingName="2 tartalomrész" type="twoObj" userDrawn="1">
  <p:cSld name="TWO_OBJECTS">
    <p:spTree>
      <p:nvGrpSpPr>
        <p:cNvPr id="1" name=""/>
        <p:cNvGrpSpPr/>
        <p:nvPr/>
      </p:nvGrpSpPr>
      <p:grpSpPr bwMode="auto">
        <a:xfrm>
          <a:off x="0" y="0"/>
          <a:ext cx="0" cy="0"/>
          <a:chOff x="0" y="0"/>
          <a:chExt cx="0" cy="0"/>
        </a:xfrm>
      </p:grpSpPr>
      <p:sp>
        <p:nvSpPr>
          <p:cNvPr id="34" name="Google Shape;34;p38"/>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35" name="Google Shape;35;p38"/>
          <p:cNvSpPr txBox="1">
            <a:spLocks noGrp="1"/>
          </p:cNvSpPr>
          <p:nvPr>
            <p:ph type="body" idx="1"/>
          </p:nvPr>
        </p:nvSpPr>
        <p:spPr bwMode="auto">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36" name="Google Shape;36;p38"/>
          <p:cNvSpPr txBox="1">
            <a:spLocks noGrp="1"/>
          </p:cNvSpPr>
          <p:nvPr>
            <p:ph type="body" idx="2"/>
          </p:nvPr>
        </p:nvSpPr>
        <p:spPr bwMode="auto">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37" name="Google Shape;37;p38"/>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8" name="Google Shape;38;p38"/>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39" name="Google Shape;39;p38"/>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matchingName="Összehasonlítás" type="twoTxTwoObj" userDrawn="1">
  <p:cSld name="TWO_OBJECTS_WITH_TEXT">
    <p:spTree>
      <p:nvGrpSpPr>
        <p:cNvPr id="1" name=""/>
        <p:cNvGrpSpPr/>
        <p:nvPr/>
      </p:nvGrpSpPr>
      <p:grpSpPr bwMode="auto">
        <a:xfrm>
          <a:off x="0" y="0"/>
          <a:ext cx="0" cy="0"/>
          <a:chOff x="0" y="0"/>
          <a:chExt cx="0" cy="0"/>
        </a:xfrm>
      </p:grpSpPr>
      <p:sp>
        <p:nvSpPr>
          <p:cNvPr id="41" name="Google Shape;41;p39"/>
          <p:cNvSpPr txBox="1">
            <a:spLocks noGrp="1"/>
          </p:cNvSpPr>
          <p:nvPr>
            <p:ph type="title"/>
          </p:nvPr>
        </p:nvSpPr>
        <p:spPr bwMode="auto">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42" name="Google Shape;42;p39"/>
          <p:cNvSpPr txBox="1">
            <a:spLocks noGrp="1"/>
          </p:cNvSpPr>
          <p:nvPr>
            <p:ph type="body" idx="1"/>
          </p:nvPr>
        </p:nvSpPr>
        <p:spPr bwMode="auto">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a:defRPr/>
            </a:pPr>
            <a:endParaRPr/>
          </a:p>
        </p:txBody>
      </p:sp>
      <p:sp>
        <p:nvSpPr>
          <p:cNvPr id="43" name="Google Shape;43;p39"/>
          <p:cNvSpPr txBox="1">
            <a:spLocks noGrp="1"/>
          </p:cNvSpPr>
          <p:nvPr>
            <p:ph type="body" idx="2"/>
          </p:nvPr>
        </p:nvSpPr>
        <p:spPr bwMode="auto">
          <a:xfrm>
            <a:off x="839788" y="2505074"/>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4" name="Google Shape;44;p39"/>
          <p:cNvSpPr txBox="1">
            <a:spLocks noGrp="1"/>
          </p:cNvSpPr>
          <p:nvPr>
            <p:ph type="body" idx="3"/>
          </p:nvPr>
        </p:nvSpPr>
        <p:spPr bwMode="auto">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a:defRPr/>
            </a:pPr>
            <a:endParaRPr/>
          </a:p>
        </p:txBody>
      </p:sp>
      <p:sp>
        <p:nvSpPr>
          <p:cNvPr id="45" name="Google Shape;45;p39"/>
          <p:cNvSpPr txBox="1">
            <a:spLocks noGrp="1"/>
          </p:cNvSpPr>
          <p:nvPr>
            <p:ph type="body" idx="4"/>
          </p:nvPr>
        </p:nvSpPr>
        <p:spPr bwMode="auto">
          <a:xfrm>
            <a:off x="6172200" y="2505074"/>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a:defRPr/>
            </a:pPr>
            <a:endParaRPr/>
          </a:p>
        </p:txBody>
      </p:sp>
      <p:sp>
        <p:nvSpPr>
          <p:cNvPr id="46" name="Google Shape;46;p39"/>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47" name="Google Shape;47;p39"/>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48" name="Google Shape;48;p39"/>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matchingName="Csak cím" type="titleOnly" userDrawn="1">
  <p:cSld name="TITLE_ONLY">
    <p:spTree>
      <p:nvGrpSpPr>
        <p:cNvPr id="1" name=""/>
        <p:cNvGrpSpPr/>
        <p:nvPr/>
      </p:nvGrpSpPr>
      <p:grpSpPr bwMode="auto">
        <a:xfrm>
          <a:off x="0" y="0"/>
          <a:ext cx="0" cy="0"/>
          <a:chOff x="0" y="0"/>
          <a:chExt cx="0" cy="0"/>
        </a:xfrm>
      </p:grpSpPr>
      <p:sp>
        <p:nvSpPr>
          <p:cNvPr id="50" name="Google Shape;50;p40"/>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51" name="Google Shape;51;p40"/>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2" name="Google Shape;52;p40"/>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3" name="Google Shape;53;p40"/>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matchingName="Üres" type="blank" userDrawn="1">
  <p:cSld name="BLANK">
    <p:spTree>
      <p:nvGrpSpPr>
        <p:cNvPr id="1" name=""/>
        <p:cNvGrpSpPr/>
        <p:nvPr/>
      </p:nvGrpSpPr>
      <p:grpSpPr bwMode="auto">
        <a:xfrm>
          <a:off x="0" y="0"/>
          <a:ext cx="0" cy="0"/>
          <a:chOff x="0" y="0"/>
          <a:chExt cx="0" cy="0"/>
        </a:xfrm>
      </p:grpSpPr>
      <p:sp>
        <p:nvSpPr>
          <p:cNvPr id="55" name="Google Shape;55;p41"/>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6" name="Google Shape;56;p41"/>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57" name="Google Shape;57;p41"/>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matchingName="Tartalomrész képaláírással" type="objTx" userDrawn="1">
  <p:cSld name="OBJECT_WITH_CAPTION_TEXT">
    <p:spTree>
      <p:nvGrpSpPr>
        <p:cNvPr id="1" name=""/>
        <p:cNvGrpSpPr/>
        <p:nvPr/>
      </p:nvGrpSpPr>
      <p:grpSpPr bwMode="auto">
        <a:xfrm>
          <a:off x="0" y="0"/>
          <a:ext cx="0" cy="0"/>
          <a:chOff x="0" y="0"/>
          <a:chExt cx="0" cy="0"/>
        </a:xfrm>
      </p:grpSpPr>
      <p:sp>
        <p:nvSpPr>
          <p:cNvPr id="59" name="Google Shape;59;p42"/>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0" name="Google Shape;60;p42"/>
          <p:cNvSpPr txBox="1">
            <a:spLocks noGrp="1"/>
          </p:cNvSpPr>
          <p:nvPr>
            <p:ph type="body" idx="1"/>
          </p:nvPr>
        </p:nvSpPr>
        <p:spPr bwMode="auto">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799"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a:defRPr/>
            </a:pPr>
            <a:endParaRPr/>
          </a:p>
        </p:txBody>
      </p:sp>
      <p:sp>
        <p:nvSpPr>
          <p:cNvPr id="61" name="Google Shape;61;p42"/>
          <p:cNvSpPr txBox="1">
            <a:spLocks noGrp="1"/>
          </p:cNvSpPr>
          <p:nvPr>
            <p:ph type="body" idx="2"/>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62" name="Google Shape;62;p42"/>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3" name="Google Shape;63;p42"/>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64" name="Google Shape;64;p42"/>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matchingName="Kép képaláírással" type="picTx" userDrawn="1">
  <p:cSld name="PICTURE_WITH_CAPTION_TEXT">
    <p:spTree>
      <p:nvGrpSpPr>
        <p:cNvPr id="1" name=""/>
        <p:cNvGrpSpPr/>
        <p:nvPr/>
      </p:nvGrpSpPr>
      <p:grpSpPr bwMode="auto">
        <a:xfrm>
          <a:off x="0" y="0"/>
          <a:ext cx="0" cy="0"/>
          <a:chOff x="0" y="0"/>
          <a:chExt cx="0" cy="0"/>
        </a:xfrm>
      </p:grpSpPr>
      <p:sp>
        <p:nvSpPr>
          <p:cNvPr id="66" name="Google Shape;66;p43"/>
          <p:cNvSpPr txBox="1">
            <a:spLocks noGrp="1"/>
          </p:cNvSpPr>
          <p:nvPr>
            <p:ph type="title"/>
          </p:nvPr>
        </p:nvSpPr>
        <p:spPr bwMode="auto">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defRPr/>
            </a:pPr>
            <a:endParaRPr/>
          </a:p>
        </p:txBody>
      </p:sp>
      <p:sp>
        <p:nvSpPr>
          <p:cNvPr id="67" name="Google Shape;67;p43"/>
          <p:cNvSpPr>
            <a:spLocks noGrp="1"/>
          </p:cNvSpPr>
          <p:nvPr>
            <p:ph type="pic" idx="2"/>
          </p:nvPr>
        </p:nvSpPr>
        <p:spPr bwMode="auto">
          <a:xfrm>
            <a:off x="5183188" y="987425"/>
            <a:ext cx="6172200" cy="4873625"/>
          </a:xfrm>
          <a:prstGeom prst="rect">
            <a:avLst/>
          </a:prstGeom>
          <a:noFill/>
          <a:ln>
            <a:noFill/>
          </a:ln>
        </p:spPr>
      </p:sp>
      <p:sp>
        <p:nvSpPr>
          <p:cNvPr id="68" name="Google Shape;68;p43"/>
          <p:cNvSpPr txBox="1">
            <a:spLocks noGrp="1"/>
          </p:cNvSpPr>
          <p:nvPr>
            <p:ph type="body" idx="1"/>
          </p:nvPr>
        </p:nvSpPr>
        <p:spPr bwMode="auto">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a:defRPr/>
            </a:pPr>
            <a:endParaRPr/>
          </a:p>
        </p:txBody>
      </p:sp>
      <p:sp>
        <p:nvSpPr>
          <p:cNvPr id="69" name="Google Shape;69;p43"/>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0" name="Google Shape;70;p43"/>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a:p>
        </p:txBody>
      </p:sp>
      <p:sp>
        <p:nvSpPr>
          <p:cNvPr id="71" name="Google Shape;71;p43"/>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a:spcBef>
                <a:spcPts val="0"/>
              </a:spcBef>
              <a:spcAft>
                <a:spcPts val="0"/>
              </a:spcAft>
              <a:buNone/>
              <a:defRPr/>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10" name="Google Shape;10;p34"/>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defRPr/>
            </a:pPr>
            <a:endParaRPr/>
          </a:p>
        </p:txBody>
      </p:sp>
      <p:sp>
        <p:nvSpPr>
          <p:cNvPr id="11" name="Google Shape;11;p34"/>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defRPr>
            </a:lvl9pPr>
          </a:lstStyle>
          <a:p>
            <a:pPr>
              <a:defRPr/>
            </a:pPr>
            <a:endParaRPr/>
          </a:p>
        </p:txBody>
      </p:sp>
      <p:sp>
        <p:nvSpPr>
          <p:cNvPr id="12" name="Google Shape;12;p34"/>
          <p:cNvSpPr txBox="1">
            <a:spLocks noGrp="1"/>
          </p:cNvSpPr>
          <p:nvPr>
            <p:ph type="dt" idx="10"/>
          </p:nvPr>
        </p:nvSpPr>
        <p:spPr bwMode="auto">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13" name="Google Shape;13;p34"/>
          <p:cNvSpPr txBox="1">
            <a:spLocks noGrp="1"/>
          </p:cNvSpPr>
          <p:nvPr>
            <p:ph type="ftr" idx="11"/>
          </p:nvPr>
        </p:nvSpPr>
        <p:spPr bwMode="auto">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defRPr>
            </a:lvl9pPr>
          </a:lstStyle>
          <a:p>
            <a:pPr>
              <a:defRPr/>
            </a:pPr>
            <a:endParaRPr/>
          </a:p>
        </p:txBody>
      </p:sp>
      <p:sp>
        <p:nvSpPr>
          <p:cNvPr id="14" name="Google Shape;14;p34"/>
          <p:cNvSpPr txBox="1">
            <a:spLocks noGrp="1"/>
          </p:cNvSpPr>
          <p:nvPr>
            <p:ph type="sldNum" idx="12"/>
          </p:nvPr>
        </p:nvSpPr>
        <p:spPr bwMode="auto">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defRPr>
            </a:lvl1pPr>
            <a:lvl2pPr marL="0" marR="0" lvl="1" indent="0" algn="r">
              <a:spcBef>
                <a:spcPts val="0"/>
              </a:spcBef>
              <a:buNone/>
              <a:defRPr sz="1200" b="0" i="0" u="none" strike="noStrike" cap="none">
                <a:solidFill>
                  <a:srgbClr val="888888"/>
                </a:solidFill>
                <a:latin typeface="Calibri"/>
                <a:ea typeface="Calibri"/>
                <a:cs typeface="Calibri"/>
              </a:defRPr>
            </a:lvl2pPr>
            <a:lvl3pPr marL="0" marR="0" lvl="2" indent="0" algn="r">
              <a:spcBef>
                <a:spcPts val="0"/>
              </a:spcBef>
              <a:buNone/>
              <a:defRPr sz="1200" b="0" i="0" u="none" strike="noStrike" cap="none">
                <a:solidFill>
                  <a:srgbClr val="888888"/>
                </a:solidFill>
                <a:latin typeface="Calibri"/>
                <a:ea typeface="Calibri"/>
                <a:cs typeface="Calibri"/>
              </a:defRPr>
            </a:lvl3pPr>
            <a:lvl4pPr marL="0" marR="0" lvl="3" indent="0" algn="r">
              <a:spcBef>
                <a:spcPts val="0"/>
              </a:spcBef>
              <a:buNone/>
              <a:defRPr sz="1200" b="0" i="0" u="none" strike="noStrike" cap="none">
                <a:solidFill>
                  <a:srgbClr val="888888"/>
                </a:solidFill>
                <a:latin typeface="Calibri"/>
                <a:ea typeface="Calibri"/>
                <a:cs typeface="Calibri"/>
              </a:defRPr>
            </a:lvl4pPr>
            <a:lvl5pPr marL="0" marR="0" lvl="4" indent="0" algn="r">
              <a:spcBef>
                <a:spcPts val="0"/>
              </a:spcBef>
              <a:buNone/>
              <a:defRPr sz="1200" b="0" i="0" u="none" strike="noStrike" cap="none">
                <a:solidFill>
                  <a:srgbClr val="888888"/>
                </a:solidFill>
                <a:latin typeface="Calibri"/>
                <a:ea typeface="Calibri"/>
                <a:cs typeface="Calibri"/>
              </a:defRPr>
            </a:lvl5pPr>
            <a:lvl6pPr marL="0" marR="0" lvl="5" indent="0" algn="r">
              <a:spcBef>
                <a:spcPts val="0"/>
              </a:spcBef>
              <a:buNone/>
              <a:defRPr sz="1200" b="0" i="0" u="none" strike="noStrike" cap="none">
                <a:solidFill>
                  <a:srgbClr val="888888"/>
                </a:solidFill>
                <a:latin typeface="Calibri"/>
                <a:ea typeface="Calibri"/>
                <a:cs typeface="Calibri"/>
              </a:defRPr>
            </a:lvl6pPr>
            <a:lvl7pPr marL="0" marR="0" lvl="6" indent="0" algn="r">
              <a:spcBef>
                <a:spcPts val="0"/>
              </a:spcBef>
              <a:buNone/>
              <a:defRPr sz="1200" b="0" i="0" u="none" strike="noStrike" cap="none">
                <a:solidFill>
                  <a:srgbClr val="888888"/>
                </a:solidFill>
                <a:latin typeface="Calibri"/>
                <a:ea typeface="Calibri"/>
                <a:cs typeface="Calibri"/>
              </a:defRPr>
            </a:lvl7pPr>
            <a:lvl8pPr marL="0" marR="0" lvl="7" indent="0" algn="r">
              <a:spcBef>
                <a:spcPts val="0"/>
              </a:spcBef>
              <a:buNone/>
              <a:defRPr sz="1200" b="0" i="0" u="none" strike="noStrike" cap="none">
                <a:solidFill>
                  <a:srgbClr val="888888"/>
                </a:solidFill>
                <a:latin typeface="Calibri"/>
                <a:ea typeface="Calibri"/>
                <a:cs typeface="Calibri"/>
              </a:defRPr>
            </a:lvl8pPr>
            <a:lvl9pPr marL="0" marR="0" lvl="8" indent="0" algn="r">
              <a:spcBef>
                <a:spcPts val="0"/>
              </a:spcBef>
              <a:buNone/>
              <a:defRPr sz="1200" b="0" i="0" u="none" strike="noStrike" cap="none">
                <a:solidFill>
                  <a:srgbClr val="888888"/>
                </a:solidFill>
                <a:latin typeface="Calibri"/>
                <a:ea typeface="Calibri"/>
                <a:cs typeface="Calibri"/>
              </a:defRPr>
            </a:lvl9pPr>
          </a:lstStyle>
          <a:p>
            <a:pPr marL="0" lvl="0" indent="0" algn="r">
              <a:spcBef>
                <a:spcPts val="0"/>
              </a:spcBef>
              <a:spcAft>
                <a:spcPts val="0"/>
              </a:spcAft>
              <a:buNone/>
              <a:defRPr/>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EDBB013-C965-40C5-AD5B-6D171F3D5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C033CA1-F37A-4D64-8776-F2A1EA905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F550AE-90FA-44B3-B025-3B87DE65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3408B-CBBA-4A0D-8A15-42ECC6B552D5}" type="datetime1">
              <a:rPr lang="hu-HU" smtClean="0"/>
              <a:t>2023. 11. 26.</a:t>
            </a:fld>
            <a:endParaRPr lang="hu-HU"/>
          </a:p>
        </p:txBody>
      </p:sp>
      <p:sp>
        <p:nvSpPr>
          <p:cNvPr id="5" name="Élőláb helye 4">
            <a:extLst>
              <a:ext uri="{FF2B5EF4-FFF2-40B4-BE49-F238E27FC236}">
                <a16:creationId xmlns:a16="http://schemas.microsoft.com/office/drawing/2014/main" id="{153A619F-0DD5-4986-A407-90E36AE55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6408984-520B-4422-8BEA-2DD43781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D3A0-CE6F-49D2-A784-08D506621889}" type="slidenum">
              <a:rPr lang="hu-HU" smtClean="0"/>
              <a:t>‹#›</a:t>
            </a:fld>
            <a:endParaRPr lang="hu-HU"/>
          </a:p>
        </p:txBody>
      </p:sp>
    </p:spTree>
    <p:extLst>
      <p:ext uri="{BB962C8B-B14F-4D97-AF65-F5344CB8AC3E}">
        <p14:creationId xmlns:p14="http://schemas.microsoft.com/office/powerpoint/2010/main" val="2980502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3E4EE3-1A77-4589-ACFF-672620A5E174}" type="datetimeFigureOut">
              <a:rPr lang="hu-HU"/>
              <a:t>2023. 11. 26.</a:t>
            </a:fld>
            <a:endParaRPr lang="hu-HU"/>
          </a:p>
        </p:txBody>
      </p:sp>
      <p:sp>
        <p:nvSpPr>
          <p:cNvPr id="5" name="Élőláb hely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146BD-4A12-432C-AD50-55033724872F}" type="slidenum">
              <a:rPr lang="hu-HU"/>
              <a:t>‹#›</a:t>
            </a:fld>
            <a:endParaRPr lang="hu-HU"/>
          </a:p>
        </p:txBody>
      </p:sp>
    </p:spTree>
    <p:extLst>
      <p:ext uri="{BB962C8B-B14F-4D97-AF65-F5344CB8AC3E}">
        <p14:creationId xmlns:p14="http://schemas.microsoft.com/office/powerpoint/2010/main" val="2268765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ations.iom.int/system/files/pdf/iml_34_glossary.pdf" TargetMode="Externa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hyperlink" Target="https://unstats.un.org/unsd/publication/seriesm/seriesm_58rev1e.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ergency.unhcr.org/entry/250459/migrant-definition" TargetMode="Externa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6.png"/><Relationship Id="rId4" Type="http://schemas.openxmlformats.org/officeDocument/2006/relationships/hyperlink" Target="https://www.bbc.com/news/world-europe-3413191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unhcr.org/news/latest/2016/7/55df0e556/unhcr-viewpoint-refugee-migrant-right.html" TargetMode="Externa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migrationdataportal.org/themes/mixed-migration" TargetMode="Externa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www.iom.int/key-migration-terms" TargetMode="Externa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unhcr.org/ibelong/wp-content/uploads/1954-Convention-relating-to-the-Status-of-Stateless-Persons_ENG.pdf" TargetMode="Externa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hyperlink" Target="https://www.unhcr.org/refugee-statistic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lo.org/wcmsp5/groups/public/---dgreports/---dcomm/---publ/documents/publication/wcms_808935.pdf" TargetMode="Externa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hyperlink" Target="https://undocs.org/A/CONF.231/3" TargetMode="Externa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eur-lex.europa.eu/legal-content/EN/TXT/?uri=CELEX:02013R0604-20130629" TargetMode="Externa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hyperlink" Target="https://ec.europa.eu/commission/presscorner/detail/en/ip_20_170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hyperlink" Target="https://ec.europa.eu/home-affairs/index_en" TargetMode="Externa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www.unhcr.org/non-governmental-organizations.html" TargetMode="Externa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1.png"/><Relationship Id="rId5" Type="http://schemas.openxmlformats.org/officeDocument/2006/relationships/hyperlink" Target="https://doi.org/10.1093/migration/mnw013" TargetMode="External"/><Relationship Id="rId4" Type="http://schemas.openxmlformats.org/officeDocument/2006/relationships/hyperlink" Target="https://www.routledge.com/Transnational-Agency-and-Migration-Actors-Movements-and-Social-Support/Kongeter-Smith/p/book/978041589907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outledge.com/The-Migration-Industry-and-the-Commercialization-of-International-Migration/Gammeltoft-Hansen-Sorensen/p/book/9780415623797" TargetMode="Externa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s://www.migrationdataportal.org/" TargetMode="Externa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hyperlink" Target="https://ilostat.ilo.org/topics/labour-migration/" TargetMode="External"/><Relationship Id="rId5" Type="http://schemas.openxmlformats.org/officeDocument/2006/relationships/hyperlink" Target="https://www.unhcr.org/refugee-statistics/download/" TargetMode="External"/><Relationship Id="rId4" Type="http://schemas.openxmlformats.org/officeDocument/2006/relationships/hyperlink" Target="https://www.un.org/development/desa/pd/content/international-migrant-stoc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hyperlink" Target="https://www.migrationdataportal.org/themes/mixed-migration" TargetMode="External"/><Relationship Id="rId13" Type="http://schemas.openxmlformats.org/officeDocument/2006/relationships/hyperlink" Target="https://www.unhcr.org/ibelong/wp-content/uploads/1954-Convention-relating-to-the-Status-of-Stateless-Persons_ENG.pdf" TargetMode="External"/><Relationship Id="rId3" Type="http://schemas.openxmlformats.org/officeDocument/2006/relationships/hyperlink" Target="https://www.bbc.com/news/world-europe-34131911" TargetMode="External"/><Relationship Id="rId7" Type="http://schemas.openxmlformats.org/officeDocument/2006/relationships/hyperlink" Target="https://doi.org/10.1093/migration/mnw013" TargetMode="External"/><Relationship Id="rId12" Type="http://schemas.openxmlformats.org/officeDocument/2006/relationships/hyperlink" Target="https://www.unhcr.org/protection/basic/3b66c2aa10/convention-protocol-relating-status-refugees.html" TargetMode="Externa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hyperlink" Target="https://www.iom.int/key-migration-terms" TargetMode="External"/><Relationship Id="rId11" Type="http://schemas.openxmlformats.org/officeDocument/2006/relationships/hyperlink" Target="https://www.unrefugees.org.uk/wp-content/uploads/refugee_dictionary_updated_digital1.pdf" TargetMode="External"/><Relationship Id="rId5" Type="http://schemas.openxmlformats.org/officeDocument/2006/relationships/hyperlink" Target="https://publications.iom.int/system/files/pdf/iml_34_glossary.pdf" TargetMode="External"/><Relationship Id="rId10" Type="http://schemas.openxmlformats.org/officeDocument/2006/relationships/hyperlink" Target="https://unstats.un.org/unsd/publication/seriesm/seriesm_58rev1e.pdf" TargetMode="External"/><Relationship Id="rId4" Type="http://schemas.openxmlformats.org/officeDocument/2006/relationships/hyperlink" Target="https://ec.europa.eu/home-affairs/index_en" TargetMode="External"/><Relationship Id="rId9" Type="http://schemas.openxmlformats.org/officeDocument/2006/relationships/hyperlink" Target="https://www.refugeecouncil.org.au/who-is-a-refugee/" TargetMode="External"/><Relationship Id="rId14" Type="http://schemas.openxmlformats.org/officeDocument/2006/relationships/hyperlink" Target="https://emergency.unhcr.org/entry/250459/migrant-definitio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Layout" Target="../slideLayouts/slideLayout24.xml"/><Relationship Id="rId1" Type="http://schemas.openxmlformats.org/officeDocument/2006/relationships/tags" Target="../tags/tag35.xml"/><Relationship Id="rId4" Type="http://schemas.openxmlformats.org/officeDocument/2006/relationships/hyperlink" Target="http://www.pixabay.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slideLayout" Target="../slideLayouts/slideLayout24.xml"/><Relationship Id="rId1" Type="http://schemas.openxmlformats.org/officeDocument/2006/relationships/tags" Target="../tags/tag36.xml"/><Relationship Id="rId4" Type="http://schemas.openxmlformats.org/officeDocument/2006/relationships/hyperlink" Target="https://www.pexels.co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hyperlink" Target="https://www.refugeecouncil.org.au/who-is-a-refugee/" TargetMode="Externa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hyperlink" Target="https://www.unrefugees.org.uk/wp-content/uploads/refugee_dictionary_updated_digital1.pdf" TargetMode="External"/><Relationship Id="rId4" Type="http://schemas.openxmlformats.org/officeDocument/2006/relationships/hyperlink" Target="https://www.unhcr.org/protection/basic/3b66c2aa10/convention-protocol-relating-status-refuge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ép 4">
            <a:extLst>
              <a:ext uri="{FF2B5EF4-FFF2-40B4-BE49-F238E27FC236}">
                <a16:creationId xmlns:a16="http://schemas.microsoft.com/office/drawing/2014/main" id="{FAEE5532-7F5A-4573-8AD7-08E5D674E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88" y="114252"/>
            <a:ext cx="3968015" cy="1130882"/>
          </a:xfrm>
          <a:prstGeom prst="rect">
            <a:avLst/>
          </a:prstGeom>
        </p:spPr>
      </p:pic>
      <p:sp>
        <p:nvSpPr>
          <p:cNvPr id="2" name="Cím 1">
            <a:extLst>
              <a:ext uri="{FF2B5EF4-FFF2-40B4-BE49-F238E27FC236}">
                <a16:creationId xmlns:a16="http://schemas.microsoft.com/office/drawing/2014/main" id="{97D90975-5E20-482C-BBCD-47C031CCB940}"/>
              </a:ext>
            </a:extLst>
          </p:cNvPr>
          <p:cNvSpPr>
            <a:spLocks noGrp="1"/>
          </p:cNvSpPr>
          <p:nvPr>
            <p:ph type="ctrTitle"/>
          </p:nvPr>
        </p:nvSpPr>
        <p:spPr>
          <a:xfrm>
            <a:off x="5733978" y="3682164"/>
            <a:ext cx="6432994" cy="2002938"/>
          </a:xfrm>
        </p:spPr>
        <p:txBody>
          <a:bodyPr anchor="b">
            <a:noAutofit/>
          </a:bodyPr>
          <a:lstStyle/>
          <a:p>
            <a:r>
              <a:rPr kumimoji="0" lang="hu-HU" sz="4400" b="1" i="0" u="none" strike="noStrike" kern="1200" cap="none" spc="0" normalizeH="0" baseline="0" noProof="0">
                <a:ln>
                  <a:noFill/>
                </a:ln>
                <a:effectLst/>
                <a:uLnTx/>
                <a:uFillTx/>
                <a:latin typeface="Calibri Light" panose="020F0302020204030204"/>
                <a:ea typeface="+mj-ea"/>
                <a:cs typeface="+mj-cs"/>
              </a:rPr>
              <a:t>COVERING MIGRATION</a:t>
            </a:r>
            <a:br>
              <a:rPr lang="hu-HU" sz="4400" b="1"/>
            </a:br>
            <a:br>
              <a:rPr lang="hu-HU" sz="4400" b="1"/>
            </a:br>
            <a:br>
              <a:rPr lang="en-US" sz="4400" b="1"/>
            </a:br>
            <a:endParaRPr lang="hu-HU" sz="4400" dirty="0"/>
          </a:p>
        </p:txBody>
      </p:sp>
      <p:sp>
        <p:nvSpPr>
          <p:cNvPr id="6" name="Szövegdoboz 5">
            <a:extLst>
              <a:ext uri="{FF2B5EF4-FFF2-40B4-BE49-F238E27FC236}">
                <a16:creationId xmlns:a16="http://schemas.microsoft.com/office/drawing/2014/main" id="{F6043198-BD77-40A5-A26B-0732C9BB091F}"/>
              </a:ext>
            </a:extLst>
          </p:cNvPr>
          <p:cNvSpPr txBox="1"/>
          <p:nvPr/>
        </p:nvSpPr>
        <p:spPr>
          <a:xfrm>
            <a:off x="117288" y="1141044"/>
            <a:ext cx="642829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F</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unded</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by</a:t>
            </a: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hu-HU"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Erasmus+ </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Programme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of the European Union</a:t>
            </a:r>
            <a:endPar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Kép 12" descr="A képen kültéri látható&#10;&#10;A leírás nagyon megbízható">
            <a:extLst>
              <a:ext uri="{FF2B5EF4-FFF2-40B4-BE49-F238E27FC236}">
                <a16:creationId xmlns:a16="http://schemas.microsoft.com/office/drawing/2014/main" id="{0156EEEB-9DFA-479E-BE33-F901122C5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72" y="2271926"/>
            <a:ext cx="2306669" cy="622800"/>
          </a:xfrm>
          <a:prstGeom prst="rect">
            <a:avLst/>
          </a:prstGeom>
        </p:spPr>
      </p:pic>
      <p:pic>
        <p:nvPicPr>
          <p:cNvPr id="17" name="Kép 16" descr="A képen objektum látható&#10;&#10;A leírás teljesen megbízható">
            <a:extLst>
              <a:ext uri="{FF2B5EF4-FFF2-40B4-BE49-F238E27FC236}">
                <a16:creationId xmlns:a16="http://schemas.microsoft.com/office/drawing/2014/main" id="{CDE6A37D-6370-4404-9DF6-F03DECBC5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02" y="3138536"/>
            <a:ext cx="2204974" cy="492444"/>
          </a:xfrm>
          <a:prstGeom prst="rect">
            <a:avLst/>
          </a:prstGeom>
        </p:spPr>
      </p:pic>
      <p:graphicFrame>
        <p:nvGraphicFramePr>
          <p:cNvPr id="3" name="Táblázat 2">
            <a:extLst>
              <a:ext uri="{FF2B5EF4-FFF2-40B4-BE49-F238E27FC236}">
                <a16:creationId xmlns:a16="http://schemas.microsoft.com/office/drawing/2014/main" id="{F65DDBE2-F763-4879-93A4-366C0EF8B5DB}"/>
              </a:ext>
            </a:extLst>
          </p:cNvPr>
          <p:cNvGraphicFramePr>
            <a:graphicFrameLocks noGrp="1"/>
          </p:cNvGraphicFramePr>
          <p:nvPr/>
        </p:nvGraphicFramePr>
        <p:xfrm>
          <a:off x="110534" y="5738965"/>
          <a:ext cx="4922981" cy="960120"/>
        </p:xfrm>
        <a:graphic>
          <a:graphicData uri="http://schemas.openxmlformats.org/drawingml/2006/table">
            <a:tbl>
              <a:tblPr/>
              <a:tblGrid>
                <a:gridCol w="3786908">
                  <a:extLst>
                    <a:ext uri="{9D8B030D-6E8A-4147-A177-3AD203B41FA5}">
                      <a16:colId xmlns:a16="http://schemas.microsoft.com/office/drawing/2014/main" val="749391775"/>
                    </a:ext>
                  </a:extLst>
                </a:gridCol>
                <a:gridCol w="1136073">
                  <a:extLst>
                    <a:ext uri="{9D8B030D-6E8A-4147-A177-3AD203B41FA5}">
                      <a16:colId xmlns:a16="http://schemas.microsoft.com/office/drawing/2014/main" val="3901970431"/>
                    </a:ext>
                  </a:extLst>
                </a:gridCol>
              </a:tblGrid>
              <a:tr h="0">
                <a:tc>
                  <a:txBody>
                    <a:bodyPr/>
                    <a:lstStyle/>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New Teaching Fields for the</a:t>
                      </a:r>
                      <a:endPar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endParaRPr>
                    </a:p>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Next Generation of Journalists</a:t>
                      </a:r>
                      <a:br>
                        <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br>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2020-1-HU01-KA203-078824</a:t>
                      </a:r>
                      <a:br>
                        <a:rPr lang="en-US" b="1" dirty="0">
                          <a:effectLst/>
                        </a:rPr>
                      </a:br>
                      <a:endParaRPr lang="en-US" dirty="0">
                        <a:effectLst/>
                      </a:endParaRPr>
                    </a:p>
                  </a:txBody>
                  <a:tcPr anchor="ctr">
                    <a:lnL>
                      <a:noFill/>
                    </a:lnL>
                    <a:lnR>
                      <a:noFill/>
                    </a:lnR>
                    <a:lnT>
                      <a:noFill/>
                    </a:lnT>
                    <a:lnB>
                      <a:noFill/>
                    </a:lnB>
                  </a:tcPr>
                </a:tc>
                <a:tc>
                  <a:txBody>
                    <a:bodyPr/>
                    <a:lstStyle/>
                    <a:p>
                      <a:pPr algn="r"/>
                      <a:endParaRPr lang="hu-HU" dirty="0">
                        <a:effectLst/>
                      </a:endParaRPr>
                    </a:p>
                  </a:txBody>
                  <a:tcPr anchor="ctr">
                    <a:lnL>
                      <a:noFill/>
                    </a:lnL>
                    <a:lnR>
                      <a:noFill/>
                    </a:lnR>
                    <a:lnT>
                      <a:noFill/>
                    </a:lnT>
                    <a:lnB>
                      <a:noFill/>
                    </a:lnB>
                  </a:tcPr>
                </a:tc>
                <a:extLst>
                  <a:ext uri="{0D108BD9-81ED-4DB2-BD59-A6C34878D82A}">
                    <a16:rowId xmlns:a16="http://schemas.microsoft.com/office/drawing/2014/main" val="4255824043"/>
                  </a:ext>
                </a:extLst>
              </a:tr>
            </a:tbl>
          </a:graphicData>
        </a:graphic>
      </p:graphicFrame>
      <p:pic>
        <p:nvPicPr>
          <p:cNvPr id="11" name="Kép 10">
            <a:extLst>
              <a:ext uri="{FF2B5EF4-FFF2-40B4-BE49-F238E27FC236}">
                <a16:creationId xmlns:a16="http://schemas.microsoft.com/office/drawing/2014/main" id="{7451D76A-665C-46FE-833F-2C77C67D5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693" y="2818719"/>
            <a:ext cx="2204974" cy="1318976"/>
          </a:xfrm>
          <a:prstGeom prst="rect">
            <a:avLst/>
          </a:prstGeom>
        </p:spPr>
      </p:pic>
      <p:pic>
        <p:nvPicPr>
          <p:cNvPr id="9" name="Kép 8">
            <a:extLst>
              <a:ext uri="{FF2B5EF4-FFF2-40B4-BE49-F238E27FC236}">
                <a16:creationId xmlns:a16="http://schemas.microsoft.com/office/drawing/2014/main" id="{1E341DF1-6419-455F-BDEB-F14F583A24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846" y="2290384"/>
            <a:ext cx="2306669" cy="515156"/>
          </a:xfrm>
          <a:prstGeom prst="rect">
            <a:avLst/>
          </a:prstGeom>
        </p:spPr>
      </p:pic>
      <p:pic>
        <p:nvPicPr>
          <p:cNvPr id="7" name="Kép 6">
            <a:extLst>
              <a:ext uri="{FF2B5EF4-FFF2-40B4-BE49-F238E27FC236}">
                <a16:creationId xmlns:a16="http://schemas.microsoft.com/office/drawing/2014/main" id="{F16E3A69-A7DF-4632-85EA-85036DE6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3323" y="3722780"/>
            <a:ext cx="2093713" cy="960853"/>
          </a:xfrm>
          <a:prstGeom prst="rect">
            <a:avLst/>
          </a:prstGeom>
        </p:spPr>
      </p:pic>
      <p:pic>
        <p:nvPicPr>
          <p:cNvPr id="20" name="Kép 19">
            <a:extLst>
              <a:ext uri="{FF2B5EF4-FFF2-40B4-BE49-F238E27FC236}">
                <a16:creationId xmlns:a16="http://schemas.microsoft.com/office/drawing/2014/main" id="{7BF5E8C5-6257-49C6-859B-6B5FCF574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9" y="3902524"/>
            <a:ext cx="1918760" cy="571463"/>
          </a:xfrm>
          <a:prstGeom prst="rect">
            <a:avLst/>
          </a:prstGeom>
        </p:spPr>
      </p:pic>
    </p:spTree>
    <p:custDataLst>
      <p:tags r:id="rId1"/>
    </p:custDataLst>
    <p:extLst>
      <p:ext uri="{BB962C8B-B14F-4D97-AF65-F5344CB8AC3E}">
        <p14:creationId xmlns:p14="http://schemas.microsoft.com/office/powerpoint/2010/main" val="26776662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 name="Google Shape;150;p10"/>
          <p:cNvSpPr txBox="1">
            <a:spLocks noGrp="1"/>
          </p:cNvSpPr>
          <p:nvPr>
            <p:ph type="title"/>
          </p:nvPr>
        </p:nvSpPr>
        <p:spPr bwMode="auto">
          <a:xfrm>
            <a:off x="838200" y="33083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WHO IS A MIGRANT? FOUR DEFINITIONS</a:t>
            </a:r>
            <a:endParaRPr/>
          </a:p>
        </p:txBody>
      </p:sp>
      <p:sp>
        <p:nvSpPr>
          <p:cNvPr id="151" name="Google Shape;151;p10"/>
          <p:cNvSpPr txBox="1">
            <a:spLocks noGrp="1"/>
          </p:cNvSpPr>
          <p:nvPr>
            <p:ph type="body" idx="1"/>
          </p:nvPr>
        </p:nvSpPr>
        <p:spPr bwMode="auto">
          <a:xfrm>
            <a:off x="2783632" y="2175827"/>
            <a:ext cx="8900826"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0"/>
              </a:spcBef>
              <a:spcAft>
                <a:spcPts val="0"/>
              </a:spcAft>
              <a:buClr>
                <a:schemeClr val="dk1"/>
              </a:buClr>
              <a:buSzPts val="1200"/>
              <a:buNone/>
              <a:defRPr/>
            </a:pPr>
            <a:r>
              <a:rPr lang="de-DE" sz="1600" dirty="0">
                <a:highlight>
                  <a:srgbClr val="FFFF00"/>
                </a:highlight>
              </a:rPr>
              <a:t>International </a:t>
            </a:r>
            <a:r>
              <a:rPr lang="de-DE" sz="1600" dirty="0" err="1">
                <a:highlight>
                  <a:srgbClr val="FFFF00"/>
                </a:highlight>
              </a:rPr>
              <a:t>Organization</a:t>
            </a:r>
            <a:r>
              <a:rPr lang="de-DE" sz="1600" dirty="0">
                <a:highlight>
                  <a:srgbClr val="FFFF00"/>
                </a:highlight>
              </a:rPr>
              <a:t> </a:t>
            </a:r>
            <a:r>
              <a:rPr lang="de-DE" sz="1600" dirty="0" err="1">
                <a:highlight>
                  <a:srgbClr val="FFFF00"/>
                </a:highlight>
              </a:rPr>
              <a:t>for</a:t>
            </a:r>
            <a:r>
              <a:rPr lang="de-DE" sz="1600" dirty="0">
                <a:highlight>
                  <a:srgbClr val="FFFF00"/>
                </a:highlight>
              </a:rPr>
              <a:t> Migration (IOM)</a:t>
            </a:r>
            <a:endParaRPr sz="1600" dirty="0"/>
          </a:p>
          <a:p>
            <a:pPr marL="0" lvl="0" indent="0" algn="just">
              <a:lnSpc>
                <a:spcPct val="90000"/>
              </a:lnSpc>
              <a:spcBef>
                <a:spcPts val="1000"/>
              </a:spcBef>
              <a:spcAft>
                <a:spcPts val="0"/>
              </a:spcAft>
              <a:buClr>
                <a:schemeClr val="dk1"/>
              </a:buClr>
              <a:buSzPts val="1200"/>
              <a:buNone/>
              <a:defRPr/>
            </a:pPr>
            <a:r>
              <a:rPr lang="de-DE" sz="1600" dirty="0"/>
              <a:t>“An </a:t>
            </a:r>
            <a:r>
              <a:rPr lang="de-DE" sz="1600" dirty="0" err="1"/>
              <a:t>umbrella</a:t>
            </a:r>
            <a:r>
              <a:rPr lang="de-DE" sz="1600" dirty="0"/>
              <a:t> </a:t>
            </a:r>
            <a:r>
              <a:rPr lang="de-DE" sz="1600" dirty="0" err="1"/>
              <a:t>term</a:t>
            </a:r>
            <a:r>
              <a:rPr lang="de-DE" sz="1600" dirty="0"/>
              <a:t>, not </a:t>
            </a:r>
            <a:r>
              <a:rPr lang="de-DE" sz="1600" dirty="0" err="1"/>
              <a:t>defined</a:t>
            </a:r>
            <a:r>
              <a:rPr lang="de-DE" sz="1600" dirty="0"/>
              <a:t> </a:t>
            </a:r>
            <a:r>
              <a:rPr lang="de-DE" sz="1600" dirty="0" err="1"/>
              <a:t>under</a:t>
            </a:r>
            <a:r>
              <a:rPr lang="de-DE" sz="1600" dirty="0"/>
              <a:t> international </a:t>
            </a:r>
            <a:r>
              <a:rPr lang="de-DE" sz="1600" dirty="0" err="1"/>
              <a:t>law</a:t>
            </a:r>
            <a:r>
              <a:rPr lang="de-DE" sz="1600" dirty="0"/>
              <a:t>, </a:t>
            </a:r>
            <a:r>
              <a:rPr lang="de-DE" sz="1600" dirty="0" err="1"/>
              <a:t>reflecting</a:t>
            </a:r>
            <a:r>
              <a:rPr lang="de-DE" sz="1600" dirty="0"/>
              <a:t> </a:t>
            </a:r>
            <a:r>
              <a:rPr lang="de-DE" sz="1600" dirty="0" err="1"/>
              <a:t>the</a:t>
            </a:r>
            <a:r>
              <a:rPr lang="de-DE" sz="1600" dirty="0"/>
              <a:t> </a:t>
            </a:r>
            <a:r>
              <a:rPr lang="de-DE" sz="1600" dirty="0" err="1"/>
              <a:t>common</a:t>
            </a:r>
            <a:r>
              <a:rPr lang="de-DE" sz="1600" dirty="0"/>
              <a:t> </a:t>
            </a:r>
            <a:r>
              <a:rPr lang="de-DE" sz="1600" dirty="0" err="1"/>
              <a:t>lay</a:t>
            </a:r>
            <a:r>
              <a:rPr lang="de-DE" sz="1600" dirty="0"/>
              <a:t> </a:t>
            </a:r>
            <a:r>
              <a:rPr lang="de-DE" sz="1600" dirty="0" err="1"/>
              <a:t>understanding</a:t>
            </a:r>
            <a:r>
              <a:rPr lang="de-DE" sz="1600" dirty="0"/>
              <a:t> </a:t>
            </a:r>
            <a:r>
              <a:rPr lang="de-DE" sz="1600" dirty="0" err="1"/>
              <a:t>of</a:t>
            </a:r>
            <a:r>
              <a:rPr lang="de-DE" sz="1600" dirty="0"/>
              <a:t> a </a:t>
            </a:r>
            <a:r>
              <a:rPr lang="de-DE" sz="1600" dirty="0" err="1"/>
              <a:t>person</a:t>
            </a:r>
            <a:r>
              <a:rPr lang="de-DE" sz="1600" dirty="0"/>
              <a:t> </a:t>
            </a:r>
            <a:r>
              <a:rPr lang="de-DE" sz="1600" dirty="0" err="1"/>
              <a:t>who</a:t>
            </a:r>
            <a:r>
              <a:rPr lang="de-DE" sz="1600" dirty="0"/>
              <a:t> </a:t>
            </a:r>
            <a:r>
              <a:rPr lang="de-DE" sz="1600" dirty="0" err="1"/>
              <a:t>moves</a:t>
            </a:r>
            <a:r>
              <a:rPr lang="de-DE" sz="1600" dirty="0"/>
              <a:t> </a:t>
            </a:r>
            <a:r>
              <a:rPr lang="de-DE" sz="1600" dirty="0" err="1"/>
              <a:t>away</a:t>
            </a:r>
            <a:r>
              <a:rPr lang="de-DE" sz="1600" dirty="0"/>
              <a:t> </a:t>
            </a:r>
            <a:r>
              <a:rPr lang="de-DE" sz="1600" dirty="0" err="1"/>
              <a:t>from</a:t>
            </a:r>
            <a:r>
              <a:rPr lang="de-DE" sz="1600" dirty="0"/>
              <a:t> </a:t>
            </a:r>
            <a:r>
              <a:rPr lang="de-DE" sz="1600" dirty="0" err="1"/>
              <a:t>his</a:t>
            </a:r>
            <a:r>
              <a:rPr lang="de-DE" sz="1600" dirty="0"/>
              <a:t> </a:t>
            </a:r>
            <a:r>
              <a:rPr lang="de-DE" sz="1600" dirty="0" err="1"/>
              <a:t>or</a:t>
            </a:r>
            <a:r>
              <a:rPr lang="de-DE" sz="1600" dirty="0"/>
              <a:t> her </a:t>
            </a:r>
            <a:r>
              <a:rPr lang="de-DE" sz="1600" dirty="0" err="1"/>
              <a:t>place</a:t>
            </a:r>
            <a:r>
              <a:rPr lang="de-DE" sz="1600" dirty="0"/>
              <a:t> </a:t>
            </a:r>
            <a:r>
              <a:rPr lang="de-DE" sz="1600" dirty="0" err="1"/>
              <a:t>of</a:t>
            </a:r>
            <a:r>
              <a:rPr lang="de-DE" sz="1600" dirty="0"/>
              <a:t> </a:t>
            </a:r>
            <a:r>
              <a:rPr lang="de-DE" sz="1600" dirty="0" err="1"/>
              <a:t>usual</a:t>
            </a:r>
            <a:r>
              <a:rPr lang="de-DE" sz="1600" dirty="0"/>
              <a:t> </a:t>
            </a:r>
            <a:r>
              <a:rPr lang="de-DE" sz="1600" dirty="0" err="1"/>
              <a:t>residence</a:t>
            </a:r>
            <a:r>
              <a:rPr lang="de-DE" sz="1600" dirty="0"/>
              <a:t>, </a:t>
            </a:r>
            <a:r>
              <a:rPr lang="de-DE" sz="1600" dirty="0" err="1"/>
              <a:t>whether</a:t>
            </a:r>
            <a:r>
              <a:rPr lang="de-DE" sz="1600" dirty="0"/>
              <a:t> </a:t>
            </a:r>
            <a:r>
              <a:rPr lang="de-DE" sz="1600" dirty="0" err="1"/>
              <a:t>within</a:t>
            </a:r>
            <a:r>
              <a:rPr lang="de-DE" sz="1600" dirty="0"/>
              <a:t> a </a:t>
            </a:r>
            <a:r>
              <a:rPr lang="de-DE" sz="1600" dirty="0" err="1"/>
              <a:t>country</a:t>
            </a:r>
            <a:r>
              <a:rPr lang="de-DE" sz="1600" dirty="0"/>
              <a:t> </a:t>
            </a:r>
            <a:r>
              <a:rPr lang="de-DE" sz="1600" dirty="0" err="1"/>
              <a:t>or</a:t>
            </a:r>
            <a:r>
              <a:rPr lang="de-DE" sz="1600" dirty="0"/>
              <a:t> </a:t>
            </a:r>
            <a:r>
              <a:rPr lang="de-DE" sz="1600" dirty="0" err="1"/>
              <a:t>across</a:t>
            </a:r>
            <a:r>
              <a:rPr lang="de-DE" sz="1600" dirty="0"/>
              <a:t> an international </a:t>
            </a:r>
            <a:r>
              <a:rPr lang="de-DE" sz="1600" dirty="0" err="1"/>
              <a:t>border</a:t>
            </a:r>
            <a:r>
              <a:rPr lang="de-DE" sz="1600" dirty="0"/>
              <a:t>, </a:t>
            </a:r>
            <a:r>
              <a:rPr lang="de-DE" sz="1600" dirty="0" err="1"/>
              <a:t>temporarily</a:t>
            </a:r>
            <a:r>
              <a:rPr lang="de-DE" sz="1600" dirty="0"/>
              <a:t> </a:t>
            </a:r>
            <a:r>
              <a:rPr lang="de-DE" sz="1600" dirty="0" err="1"/>
              <a:t>or</a:t>
            </a:r>
            <a:r>
              <a:rPr lang="de-DE" sz="1600" dirty="0"/>
              <a:t> </a:t>
            </a:r>
            <a:r>
              <a:rPr lang="de-DE" sz="1600" dirty="0" err="1"/>
              <a:t>permanently</a:t>
            </a:r>
            <a:r>
              <a:rPr lang="de-DE" sz="1600" dirty="0"/>
              <a:t>, and </a:t>
            </a:r>
            <a:r>
              <a:rPr lang="de-DE" sz="1600" dirty="0" err="1"/>
              <a:t>for</a:t>
            </a:r>
            <a:r>
              <a:rPr lang="de-DE" sz="1600" dirty="0"/>
              <a:t> a </a:t>
            </a:r>
            <a:r>
              <a:rPr lang="de-DE" sz="1600" dirty="0" err="1"/>
              <a:t>variety</a:t>
            </a:r>
            <a:r>
              <a:rPr lang="de-DE" sz="1600" dirty="0"/>
              <a:t> </a:t>
            </a:r>
            <a:r>
              <a:rPr lang="de-DE" sz="1600" dirty="0" err="1"/>
              <a:t>of</a:t>
            </a:r>
            <a:r>
              <a:rPr lang="de-DE" sz="1600" dirty="0"/>
              <a:t> </a:t>
            </a:r>
            <a:r>
              <a:rPr lang="de-DE" sz="1600" dirty="0" err="1"/>
              <a:t>reasons</a:t>
            </a:r>
            <a:r>
              <a:rPr lang="de-DE" sz="1600" dirty="0"/>
              <a:t>. The </a:t>
            </a:r>
            <a:r>
              <a:rPr lang="de-DE" sz="1600" dirty="0" err="1"/>
              <a:t>term</a:t>
            </a:r>
            <a:r>
              <a:rPr lang="de-DE" sz="1600" dirty="0"/>
              <a:t> </a:t>
            </a:r>
            <a:r>
              <a:rPr lang="de-DE" sz="1600" dirty="0" err="1"/>
              <a:t>includes</a:t>
            </a:r>
            <a:r>
              <a:rPr lang="de-DE" sz="1600" dirty="0"/>
              <a:t> a </a:t>
            </a:r>
            <a:r>
              <a:rPr lang="de-DE" sz="1600" dirty="0" err="1"/>
              <a:t>number</a:t>
            </a:r>
            <a:r>
              <a:rPr lang="de-DE" sz="1600" dirty="0"/>
              <a:t> </a:t>
            </a:r>
            <a:r>
              <a:rPr lang="de-DE" sz="1600" dirty="0" err="1"/>
              <a:t>of</a:t>
            </a:r>
            <a:r>
              <a:rPr lang="de-DE" sz="1600" dirty="0"/>
              <a:t> well-</a:t>
            </a:r>
            <a:r>
              <a:rPr lang="de-DE" sz="1600" dirty="0" err="1"/>
              <a:t>defined</a:t>
            </a:r>
            <a:r>
              <a:rPr lang="de-DE" sz="1600" dirty="0"/>
              <a:t> legal </a:t>
            </a:r>
            <a:r>
              <a:rPr lang="de-DE" sz="1600" dirty="0" err="1"/>
              <a:t>categories</a:t>
            </a:r>
            <a:r>
              <a:rPr lang="de-DE" sz="1600" dirty="0"/>
              <a:t> </a:t>
            </a:r>
            <a:r>
              <a:rPr lang="de-DE" sz="1600" dirty="0" err="1"/>
              <a:t>of</a:t>
            </a:r>
            <a:r>
              <a:rPr lang="de-DE" sz="1600" dirty="0"/>
              <a:t> </a:t>
            </a:r>
            <a:r>
              <a:rPr lang="de-DE" sz="1600" dirty="0" err="1"/>
              <a:t>people</a:t>
            </a:r>
            <a:r>
              <a:rPr lang="de-DE" sz="1600" dirty="0"/>
              <a:t>, such </a:t>
            </a:r>
            <a:r>
              <a:rPr lang="de-DE" sz="1600" dirty="0" err="1"/>
              <a:t>as</a:t>
            </a:r>
            <a:r>
              <a:rPr lang="de-DE" sz="1600" dirty="0"/>
              <a:t> </a:t>
            </a:r>
            <a:r>
              <a:rPr lang="de-DE" sz="1600" dirty="0" err="1"/>
              <a:t>migrant</a:t>
            </a:r>
            <a:r>
              <a:rPr lang="de-DE" sz="1600" dirty="0"/>
              <a:t> </a:t>
            </a:r>
            <a:r>
              <a:rPr lang="de-DE" sz="1600" dirty="0" err="1"/>
              <a:t>workers</a:t>
            </a:r>
            <a:r>
              <a:rPr lang="de-DE" sz="1600" dirty="0"/>
              <a:t>; </a:t>
            </a:r>
            <a:r>
              <a:rPr lang="de-DE" sz="1600" dirty="0" err="1"/>
              <a:t>persons</a:t>
            </a:r>
            <a:r>
              <a:rPr lang="de-DE" sz="1600" dirty="0"/>
              <a:t> </a:t>
            </a:r>
            <a:r>
              <a:rPr lang="de-DE" sz="1600" dirty="0" err="1"/>
              <a:t>whose</a:t>
            </a:r>
            <a:r>
              <a:rPr lang="de-DE" sz="1600" dirty="0"/>
              <a:t> </a:t>
            </a:r>
            <a:r>
              <a:rPr lang="de-DE" sz="1600" dirty="0" err="1"/>
              <a:t>particular</a:t>
            </a:r>
            <a:r>
              <a:rPr lang="de-DE" sz="1600" dirty="0"/>
              <a:t> </a:t>
            </a:r>
            <a:r>
              <a:rPr lang="de-DE" sz="1600" dirty="0" err="1"/>
              <a:t>types</a:t>
            </a:r>
            <a:r>
              <a:rPr lang="de-DE" sz="1600" dirty="0"/>
              <a:t> </a:t>
            </a:r>
            <a:r>
              <a:rPr lang="de-DE" sz="1600" dirty="0" err="1"/>
              <a:t>of</a:t>
            </a:r>
            <a:r>
              <a:rPr lang="de-DE" sz="1600" dirty="0"/>
              <a:t> </a:t>
            </a:r>
            <a:r>
              <a:rPr lang="de-DE" sz="1600" dirty="0" err="1"/>
              <a:t>movements</a:t>
            </a:r>
            <a:r>
              <a:rPr lang="de-DE" sz="1600" dirty="0"/>
              <a:t> </a:t>
            </a:r>
            <a:r>
              <a:rPr lang="de-DE" sz="1600" dirty="0" err="1"/>
              <a:t>are</a:t>
            </a:r>
            <a:r>
              <a:rPr lang="de-DE" sz="1600" dirty="0"/>
              <a:t> </a:t>
            </a:r>
            <a:r>
              <a:rPr lang="de-DE" sz="1600" dirty="0" err="1"/>
              <a:t>legally-defined</a:t>
            </a:r>
            <a:r>
              <a:rPr lang="de-DE" sz="1600" dirty="0"/>
              <a:t>, such </a:t>
            </a:r>
            <a:r>
              <a:rPr lang="de-DE" sz="1600" dirty="0" err="1"/>
              <a:t>as</a:t>
            </a:r>
            <a:r>
              <a:rPr lang="de-DE" sz="1600" dirty="0"/>
              <a:t> </a:t>
            </a:r>
            <a:r>
              <a:rPr lang="de-DE" sz="1600" dirty="0" err="1"/>
              <a:t>smuggled</a:t>
            </a:r>
            <a:r>
              <a:rPr lang="de-DE" sz="1600" dirty="0"/>
              <a:t> </a:t>
            </a:r>
            <a:r>
              <a:rPr lang="de-DE" sz="1600" dirty="0" err="1"/>
              <a:t>migrants</a:t>
            </a:r>
            <a:r>
              <a:rPr lang="de-DE" sz="1600" dirty="0"/>
              <a:t>; </a:t>
            </a:r>
            <a:r>
              <a:rPr lang="de-DE" sz="1600" dirty="0" err="1"/>
              <a:t>as</a:t>
            </a:r>
            <a:r>
              <a:rPr lang="de-DE" sz="1600" dirty="0"/>
              <a:t> </a:t>
            </a:r>
            <a:r>
              <a:rPr lang="de-DE" sz="1600" dirty="0" err="1"/>
              <a:t>well</a:t>
            </a:r>
            <a:r>
              <a:rPr lang="de-DE" sz="1600" dirty="0"/>
              <a:t> </a:t>
            </a:r>
            <a:r>
              <a:rPr lang="de-DE" sz="1600" dirty="0" err="1"/>
              <a:t>as</a:t>
            </a:r>
            <a:r>
              <a:rPr lang="de-DE" sz="1600" dirty="0"/>
              <a:t> </a:t>
            </a:r>
            <a:r>
              <a:rPr lang="de-DE" sz="1600" dirty="0" err="1"/>
              <a:t>those</a:t>
            </a:r>
            <a:r>
              <a:rPr lang="de-DE" sz="1600" dirty="0"/>
              <a:t> </a:t>
            </a:r>
            <a:r>
              <a:rPr lang="de-DE" sz="1600" dirty="0" err="1"/>
              <a:t>whose</a:t>
            </a:r>
            <a:r>
              <a:rPr lang="de-DE" sz="1600" dirty="0"/>
              <a:t> </a:t>
            </a:r>
            <a:r>
              <a:rPr lang="de-DE" sz="1600" dirty="0" err="1"/>
              <a:t>status</a:t>
            </a:r>
            <a:r>
              <a:rPr lang="de-DE" sz="1600" dirty="0"/>
              <a:t> </a:t>
            </a:r>
            <a:r>
              <a:rPr lang="de-DE" sz="1600" dirty="0" err="1"/>
              <a:t>or</a:t>
            </a:r>
            <a:r>
              <a:rPr lang="de-DE" sz="1600" dirty="0"/>
              <a:t> </a:t>
            </a:r>
            <a:r>
              <a:rPr lang="de-DE" sz="1600" dirty="0" err="1"/>
              <a:t>means</a:t>
            </a:r>
            <a:r>
              <a:rPr lang="de-DE" sz="1600" dirty="0"/>
              <a:t> </a:t>
            </a:r>
            <a:r>
              <a:rPr lang="de-DE" sz="1600" dirty="0" err="1"/>
              <a:t>of</a:t>
            </a:r>
            <a:r>
              <a:rPr lang="de-DE" sz="1600" dirty="0"/>
              <a:t> </a:t>
            </a:r>
            <a:r>
              <a:rPr lang="de-DE" sz="1600" dirty="0" err="1"/>
              <a:t>movement</a:t>
            </a:r>
            <a:r>
              <a:rPr lang="de-DE" sz="1600" dirty="0"/>
              <a:t> </a:t>
            </a:r>
            <a:r>
              <a:rPr lang="de-DE" sz="1600" dirty="0" err="1"/>
              <a:t>are</a:t>
            </a:r>
            <a:r>
              <a:rPr lang="de-DE" sz="1600" dirty="0"/>
              <a:t> not </a:t>
            </a:r>
            <a:r>
              <a:rPr lang="de-DE" sz="1600" dirty="0" err="1"/>
              <a:t>specifically</a:t>
            </a:r>
            <a:r>
              <a:rPr lang="de-DE" sz="1600" dirty="0"/>
              <a:t> </a:t>
            </a:r>
            <a:r>
              <a:rPr lang="de-DE" sz="1600" dirty="0" err="1"/>
              <a:t>defined</a:t>
            </a:r>
            <a:r>
              <a:rPr lang="de-DE" sz="1600" dirty="0"/>
              <a:t> </a:t>
            </a:r>
            <a:r>
              <a:rPr lang="de-DE" sz="1600" dirty="0" err="1"/>
              <a:t>under</a:t>
            </a:r>
            <a:r>
              <a:rPr lang="de-DE" sz="1600" dirty="0"/>
              <a:t> international </a:t>
            </a:r>
            <a:r>
              <a:rPr lang="de-DE" sz="1600" dirty="0" err="1"/>
              <a:t>law</a:t>
            </a:r>
            <a:r>
              <a:rPr lang="de-DE" sz="1600" dirty="0"/>
              <a:t>, such </a:t>
            </a:r>
            <a:r>
              <a:rPr lang="de-DE" sz="1600" dirty="0" err="1"/>
              <a:t>as</a:t>
            </a:r>
            <a:r>
              <a:rPr lang="de-DE" sz="1600" dirty="0"/>
              <a:t> international </a:t>
            </a:r>
            <a:r>
              <a:rPr lang="de-DE" sz="1600" dirty="0" err="1"/>
              <a:t>students</a:t>
            </a:r>
            <a:r>
              <a:rPr lang="de-DE" sz="1600" dirty="0"/>
              <a:t>.” (</a:t>
            </a:r>
            <a:r>
              <a:rPr lang="de-DE" sz="1600" u="sng" dirty="0">
                <a:solidFill>
                  <a:schemeClr val="hlink"/>
                </a:solidFill>
                <a:hlinkClick r:id="rId3" tooltip="https://publications.iom.int/system/files/pdf/iml_34_glossary.pdf"/>
              </a:rPr>
              <a:t>IOM, 2019, p. 132</a:t>
            </a:r>
            <a:r>
              <a:rPr lang="de-DE" sz="1600" dirty="0"/>
              <a:t>)</a:t>
            </a:r>
            <a:endParaRPr sz="1600" dirty="0"/>
          </a:p>
          <a:p>
            <a:pPr marL="0" lvl="0" indent="0" algn="just">
              <a:lnSpc>
                <a:spcPct val="90000"/>
              </a:lnSpc>
              <a:spcBef>
                <a:spcPts val="1000"/>
              </a:spcBef>
              <a:spcAft>
                <a:spcPts val="0"/>
              </a:spcAft>
              <a:buClr>
                <a:schemeClr val="dk1"/>
              </a:buClr>
              <a:buSzPts val="1200"/>
              <a:buNone/>
              <a:defRPr/>
            </a:pPr>
            <a:endParaRPr sz="1600" dirty="0">
              <a:highlight>
                <a:srgbClr val="FFFF00"/>
              </a:highlight>
            </a:endParaRPr>
          </a:p>
          <a:p>
            <a:pPr marL="0" lvl="0" indent="0" algn="just">
              <a:lnSpc>
                <a:spcPct val="90000"/>
              </a:lnSpc>
              <a:spcBef>
                <a:spcPts val="1000"/>
              </a:spcBef>
              <a:spcAft>
                <a:spcPts val="0"/>
              </a:spcAft>
              <a:buClr>
                <a:schemeClr val="dk1"/>
              </a:buClr>
              <a:buSzPts val="1200"/>
              <a:buNone/>
              <a:defRPr/>
            </a:pPr>
            <a:r>
              <a:rPr lang="de-DE" sz="1600" dirty="0">
                <a:highlight>
                  <a:srgbClr val="FFFF00"/>
                </a:highlight>
              </a:rPr>
              <a:t>Long-term international </a:t>
            </a:r>
            <a:r>
              <a:rPr lang="de-DE" sz="1600" dirty="0" err="1">
                <a:highlight>
                  <a:srgbClr val="FFFF00"/>
                </a:highlight>
              </a:rPr>
              <a:t>migrant</a:t>
            </a:r>
            <a:r>
              <a:rPr lang="de-DE" sz="1600" dirty="0">
                <a:highlight>
                  <a:srgbClr val="FFFF00"/>
                </a:highlight>
              </a:rPr>
              <a:t> </a:t>
            </a:r>
            <a:r>
              <a:rPr lang="de-DE" sz="1600" dirty="0" err="1">
                <a:highlight>
                  <a:srgbClr val="FFFF00"/>
                </a:highlight>
              </a:rPr>
              <a:t>according</a:t>
            </a:r>
            <a:r>
              <a:rPr lang="de-DE" sz="1600" dirty="0">
                <a:highlight>
                  <a:srgbClr val="FFFF00"/>
                </a:highlight>
              </a:rPr>
              <a:t> </a:t>
            </a:r>
            <a:r>
              <a:rPr lang="de-DE" sz="1600" dirty="0" err="1">
                <a:highlight>
                  <a:srgbClr val="FFFF00"/>
                </a:highlight>
              </a:rPr>
              <a:t>to</a:t>
            </a:r>
            <a:r>
              <a:rPr lang="de-DE" sz="1600" dirty="0">
                <a:highlight>
                  <a:srgbClr val="FFFF00"/>
                </a:highlight>
              </a:rPr>
              <a:t> UNDESA</a:t>
            </a:r>
            <a:endParaRPr sz="1600" dirty="0"/>
          </a:p>
          <a:p>
            <a:pPr marL="0" lvl="0" indent="0" algn="just">
              <a:lnSpc>
                <a:spcPct val="90000"/>
              </a:lnSpc>
              <a:spcBef>
                <a:spcPts val="1000"/>
              </a:spcBef>
              <a:spcAft>
                <a:spcPts val="0"/>
              </a:spcAft>
              <a:buClr>
                <a:schemeClr val="dk1"/>
              </a:buClr>
              <a:buSzPts val="1200"/>
              <a:buNone/>
              <a:defRPr/>
            </a:pPr>
            <a:r>
              <a:rPr lang="de-DE" sz="1600" dirty="0"/>
              <a:t>“[a] </a:t>
            </a:r>
            <a:r>
              <a:rPr lang="de-DE" sz="1600" dirty="0" err="1"/>
              <a:t>person</a:t>
            </a:r>
            <a:r>
              <a:rPr lang="de-DE" sz="1600" dirty="0"/>
              <a:t> </a:t>
            </a:r>
            <a:r>
              <a:rPr lang="de-DE" sz="1600" dirty="0" err="1"/>
              <a:t>who</a:t>
            </a:r>
            <a:r>
              <a:rPr lang="de-DE" sz="1600" dirty="0"/>
              <a:t> </a:t>
            </a:r>
            <a:r>
              <a:rPr lang="de-DE" sz="1600" dirty="0" err="1"/>
              <a:t>moves</a:t>
            </a:r>
            <a:r>
              <a:rPr lang="de-DE" sz="1600" dirty="0"/>
              <a:t> </a:t>
            </a:r>
            <a:r>
              <a:rPr lang="de-DE" sz="1600" dirty="0" err="1"/>
              <a:t>to</a:t>
            </a:r>
            <a:r>
              <a:rPr lang="de-DE" sz="1600" dirty="0"/>
              <a:t> a </a:t>
            </a:r>
            <a:r>
              <a:rPr lang="de-DE" sz="1600" dirty="0" err="1"/>
              <a:t>country</a:t>
            </a:r>
            <a:r>
              <a:rPr lang="de-DE" sz="1600" dirty="0"/>
              <a:t> </a:t>
            </a:r>
            <a:r>
              <a:rPr lang="de-DE" sz="1600" dirty="0" err="1"/>
              <a:t>other</a:t>
            </a:r>
            <a:r>
              <a:rPr lang="de-DE" sz="1600" dirty="0"/>
              <a:t> </a:t>
            </a:r>
            <a:r>
              <a:rPr lang="de-DE" sz="1600" dirty="0" err="1"/>
              <a:t>than</a:t>
            </a:r>
            <a:r>
              <a:rPr lang="de-DE" sz="1600" dirty="0"/>
              <a:t> </a:t>
            </a:r>
            <a:r>
              <a:rPr lang="de-DE" sz="1600" dirty="0" err="1"/>
              <a:t>that</a:t>
            </a:r>
            <a:r>
              <a:rPr lang="de-DE" sz="1600" dirty="0"/>
              <a:t> </a:t>
            </a:r>
            <a:r>
              <a:rPr lang="de-DE" sz="1600" dirty="0" err="1"/>
              <a:t>of</a:t>
            </a:r>
            <a:r>
              <a:rPr lang="de-DE" sz="1600" dirty="0"/>
              <a:t> </a:t>
            </a:r>
            <a:r>
              <a:rPr lang="de-DE" sz="1600" dirty="0" err="1"/>
              <a:t>his</a:t>
            </a:r>
            <a:r>
              <a:rPr lang="de-DE" sz="1600" dirty="0"/>
              <a:t> </a:t>
            </a:r>
            <a:r>
              <a:rPr lang="de-DE" sz="1600" dirty="0" err="1"/>
              <a:t>or</a:t>
            </a:r>
            <a:r>
              <a:rPr lang="de-DE" sz="1600" dirty="0"/>
              <a:t> her </a:t>
            </a:r>
            <a:r>
              <a:rPr lang="de-DE" sz="1600" dirty="0" err="1"/>
              <a:t>usual</a:t>
            </a:r>
            <a:r>
              <a:rPr lang="de-DE" sz="1600" dirty="0"/>
              <a:t> </a:t>
            </a:r>
            <a:r>
              <a:rPr lang="de-DE" sz="1600" dirty="0" err="1"/>
              <a:t>residence</a:t>
            </a:r>
            <a:r>
              <a:rPr lang="de-DE" sz="1600" dirty="0"/>
              <a:t> </a:t>
            </a:r>
            <a:r>
              <a:rPr lang="de-DE" sz="1600" dirty="0" err="1"/>
              <a:t>for</a:t>
            </a:r>
            <a:r>
              <a:rPr lang="de-DE" sz="1600" dirty="0"/>
              <a:t> a </a:t>
            </a:r>
            <a:r>
              <a:rPr lang="de-DE" sz="1600" dirty="0" err="1"/>
              <a:t>period</a:t>
            </a:r>
            <a:r>
              <a:rPr lang="de-DE" sz="1600" dirty="0"/>
              <a:t> </a:t>
            </a:r>
            <a:r>
              <a:rPr lang="de-DE" sz="1600" dirty="0" err="1"/>
              <a:t>of</a:t>
            </a:r>
            <a:r>
              <a:rPr lang="de-DE" sz="1600" dirty="0"/>
              <a:t> at least a </a:t>
            </a:r>
            <a:r>
              <a:rPr lang="de-DE" sz="1600" dirty="0" err="1"/>
              <a:t>year</a:t>
            </a:r>
            <a:r>
              <a:rPr lang="de-DE" sz="1600" dirty="0"/>
              <a:t> (12 </a:t>
            </a:r>
            <a:r>
              <a:rPr lang="de-DE" sz="1600" dirty="0" err="1"/>
              <a:t>months</a:t>
            </a:r>
            <a:r>
              <a:rPr lang="de-DE" sz="1600" dirty="0"/>
              <a:t>) so </a:t>
            </a:r>
            <a:r>
              <a:rPr lang="de-DE" sz="1600" dirty="0" err="1"/>
              <a:t>that</a:t>
            </a:r>
            <a:r>
              <a:rPr lang="de-DE" sz="1600" dirty="0"/>
              <a:t> </a:t>
            </a:r>
            <a:r>
              <a:rPr lang="de-DE" sz="1600" dirty="0" err="1"/>
              <a:t>the</a:t>
            </a:r>
            <a:r>
              <a:rPr lang="de-DE" sz="1600" dirty="0"/>
              <a:t> </a:t>
            </a:r>
            <a:r>
              <a:rPr lang="de-DE" sz="1600" dirty="0" err="1"/>
              <a:t>country</a:t>
            </a:r>
            <a:r>
              <a:rPr lang="de-DE" sz="1600" dirty="0"/>
              <a:t> </a:t>
            </a:r>
            <a:r>
              <a:rPr lang="de-DE" sz="1600" dirty="0" err="1"/>
              <a:t>of</a:t>
            </a:r>
            <a:r>
              <a:rPr lang="de-DE" sz="1600" dirty="0"/>
              <a:t> </a:t>
            </a:r>
            <a:r>
              <a:rPr lang="de-DE" sz="1600" dirty="0" err="1"/>
              <a:t>destination</a:t>
            </a:r>
            <a:r>
              <a:rPr lang="de-DE" sz="1600" dirty="0"/>
              <a:t> </a:t>
            </a:r>
            <a:r>
              <a:rPr lang="de-DE" sz="1600" dirty="0" err="1"/>
              <a:t>effectively</a:t>
            </a:r>
            <a:r>
              <a:rPr lang="de-DE" sz="1600" dirty="0"/>
              <a:t> </a:t>
            </a:r>
            <a:r>
              <a:rPr lang="de-DE" sz="1600" dirty="0" err="1"/>
              <a:t>becomes</a:t>
            </a:r>
            <a:r>
              <a:rPr lang="de-DE" sz="1600" dirty="0"/>
              <a:t> </a:t>
            </a:r>
            <a:r>
              <a:rPr lang="de-DE" sz="1600" dirty="0" err="1"/>
              <a:t>his</a:t>
            </a:r>
            <a:r>
              <a:rPr lang="de-DE" sz="1600" dirty="0"/>
              <a:t> </a:t>
            </a:r>
            <a:r>
              <a:rPr lang="de-DE" sz="1600" dirty="0" err="1"/>
              <a:t>or</a:t>
            </a:r>
            <a:r>
              <a:rPr lang="de-DE" sz="1600" dirty="0"/>
              <a:t> her </a:t>
            </a:r>
            <a:r>
              <a:rPr lang="de-DE" sz="1600" dirty="0" err="1"/>
              <a:t>new</a:t>
            </a:r>
            <a:r>
              <a:rPr lang="de-DE" sz="1600" dirty="0"/>
              <a:t> </a:t>
            </a:r>
            <a:r>
              <a:rPr lang="de-DE" sz="1600" dirty="0" err="1"/>
              <a:t>country</a:t>
            </a:r>
            <a:r>
              <a:rPr lang="de-DE" sz="1600" dirty="0"/>
              <a:t> </a:t>
            </a:r>
            <a:r>
              <a:rPr lang="de-DE" sz="1600" dirty="0" err="1"/>
              <a:t>of</a:t>
            </a:r>
            <a:r>
              <a:rPr lang="de-DE" sz="1600" dirty="0"/>
              <a:t> </a:t>
            </a:r>
            <a:r>
              <a:rPr lang="de-DE" sz="1600" dirty="0" err="1"/>
              <a:t>usual</a:t>
            </a:r>
            <a:r>
              <a:rPr lang="de-DE" sz="1600" dirty="0"/>
              <a:t> </a:t>
            </a:r>
            <a:r>
              <a:rPr lang="de-DE" sz="1600" dirty="0" err="1"/>
              <a:t>residence</a:t>
            </a:r>
            <a:r>
              <a:rPr lang="de-DE" sz="1600" dirty="0"/>
              <a:t>” (</a:t>
            </a:r>
            <a:r>
              <a:rPr lang="de-DE" sz="1600" u="sng" dirty="0">
                <a:solidFill>
                  <a:schemeClr val="hlink"/>
                </a:solidFill>
                <a:hlinkClick r:id="rId4" tooltip="https://unstats.un.org/unsd/publication/seriesm/seriesm_58rev1e.pdf"/>
              </a:rPr>
              <a:t>UNDESA, 1998, Box 1, p. 10</a:t>
            </a:r>
            <a:r>
              <a:rPr lang="de-DE" sz="1600" dirty="0"/>
              <a:t>)</a:t>
            </a:r>
            <a:endParaRPr sz="1600" dirty="0"/>
          </a:p>
          <a:p>
            <a:pPr marL="0" lvl="0" indent="0" algn="l">
              <a:lnSpc>
                <a:spcPct val="90000"/>
              </a:lnSpc>
              <a:spcBef>
                <a:spcPts val="1000"/>
              </a:spcBef>
              <a:spcAft>
                <a:spcPts val="0"/>
              </a:spcAft>
              <a:buClr>
                <a:schemeClr val="dk1"/>
              </a:buClr>
              <a:buSzPts val="1200"/>
              <a:buNone/>
              <a:defRPr/>
            </a:pPr>
            <a:endParaRPr sz="1600" dirty="0"/>
          </a:p>
          <a:p>
            <a:pPr marL="0" lvl="0" indent="0" algn="l">
              <a:lnSpc>
                <a:spcPct val="90000"/>
              </a:lnSpc>
              <a:spcBef>
                <a:spcPts val="1000"/>
              </a:spcBef>
              <a:spcAft>
                <a:spcPts val="0"/>
              </a:spcAft>
              <a:buClr>
                <a:schemeClr val="dk1"/>
              </a:buClr>
              <a:buSzPts val="1200"/>
              <a:buNone/>
              <a:defRPr/>
            </a:pPr>
            <a:endParaRPr sz="1600" dirty="0"/>
          </a:p>
          <a:p>
            <a:pPr marL="0" lvl="0" indent="0" algn="l">
              <a:lnSpc>
                <a:spcPct val="90000"/>
              </a:lnSpc>
              <a:spcBef>
                <a:spcPts val="1000"/>
              </a:spcBef>
              <a:spcAft>
                <a:spcPts val="0"/>
              </a:spcAft>
              <a:buClr>
                <a:schemeClr val="dk1"/>
              </a:buClr>
              <a:buSzPts val="1200"/>
              <a:buNone/>
              <a:defRPr/>
            </a:pPr>
            <a:endParaRPr sz="1200" dirty="0"/>
          </a:p>
        </p:txBody>
      </p:sp>
      <p:sp>
        <p:nvSpPr>
          <p:cNvPr id="152" name="Google Shape;152;p10"/>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3" name="Grafik 2" descr="Ein Bild, das Person, draußen, Mann, Arbeitskleidung enthält.&#10;&#10;Automatisch generierte Beschreibung"/>
          <p:cNvPicPr>
            <a:picLocks noChangeAspect="1"/>
          </p:cNvPicPr>
          <p:nvPr/>
        </p:nvPicPr>
        <p:blipFill>
          <a:blip r:embed="rId5"/>
          <a:stretch/>
        </p:blipFill>
        <p:spPr bwMode="auto">
          <a:xfrm>
            <a:off x="408907" y="3221665"/>
            <a:ext cx="2116001" cy="141066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 name="Google Shape;150;p10"/>
          <p:cNvSpPr txBox="1">
            <a:spLocks noGrp="1"/>
          </p:cNvSpPr>
          <p:nvPr>
            <p:ph type="title"/>
          </p:nvPr>
        </p:nvSpPr>
        <p:spPr bwMode="auto">
          <a:xfrm>
            <a:off x="838200" y="33083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WHO IS A MIGRANT? FOUR DEFINITIONS</a:t>
            </a:r>
            <a:endParaRPr/>
          </a:p>
        </p:txBody>
      </p:sp>
      <p:sp>
        <p:nvSpPr>
          <p:cNvPr id="151" name="Google Shape;151;p10"/>
          <p:cNvSpPr txBox="1">
            <a:spLocks noGrp="1"/>
          </p:cNvSpPr>
          <p:nvPr>
            <p:ph type="body" idx="1"/>
          </p:nvPr>
        </p:nvSpPr>
        <p:spPr bwMode="auto">
          <a:xfrm>
            <a:off x="2783632" y="1944578"/>
            <a:ext cx="8900826"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1000"/>
              </a:spcBef>
              <a:spcAft>
                <a:spcPts val="0"/>
              </a:spcAft>
              <a:buClr>
                <a:schemeClr val="dk1"/>
              </a:buClr>
              <a:buSzPts val="1200"/>
              <a:buNone/>
              <a:defRPr/>
            </a:pPr>
            <a:r>
              <a:rPr lang="en-US" sz="1600" dirty="0">
                <a:highlight>
                  <a:srgbClr val="FFFF00"/>
                </a:highlight>
              </a:rPr>
              <a:t>UNHCR</a:t>
            </a:r>
            <a:endParaRPr lang="en-US" sz="1600" dirty="0"/>
          </a:p>
          <a:p>
            <a:pPr marL="0" lvl="0" indent="0" algn="just">
              <a:lnSpc>
                <a:spcPct val="90000"/>
              </a:lnSpc>
              <a:spcBef>
                <a:spcPts val="1000"/>
              </a:spcBef>
              <a:spcAft>
                <a:spcPts val="0"/>
              </a:spcAft>
              <a:buClr>
                <a:schemeClr val="dk1"/>
              </a:buClr>
              <a:buSzPts val="1200"/>
              <a:buNone/>
              <a:defRPr/>
            </a:pPr>
            <a:r>
              <a:rPr lang="en-US" sz="1600" dirty="0"/>
              <a:t>“There are important differences between the terms ‘migrant’ and ‘refugee’, which cannot be used interchangeably. Refugees are outside their own country because of a threat to their lives or freedom. They are defined and protected by a specific international legal framework. The term ‘migrant’,  on  the  other  hand,  is  not  defined  under  international  law,  and  is  sometimes  used differently by different stakeholders. Traditionally, the word ‘migrant’ has been used to designate people who move by choice rather than to escape conflict or persecution, usually across an international border, [...] for instance to join family members already abroad, to search for a livelihood, or for a range of other purposes” (</a:t>
            </a:r>
            <a:r>
              <a:rPr lang="en-US" sz="1600" u="sng" dirty="0">
                <a:solidFill>
                  <a:schemeClr val="hlink"/>
                </a:solidFill>
                <a:hlinkClick r:id="rId3" tooltip="https://emergency.unhcr.org/entry/250459/migrant-definition"/>
              </a:rPr>
              <a:t>UNHCR, n.d.)</a:t>
            </a:r>
            <a:endParaRPr lang="en-US" sz="1600" dirty="0"/>
          </a:p>
          <a:p>
            <a:pPr marL="0" lvl="0" indent="0" algn="just">
              <a:lnSpc>
                <a:spcPct val="90000"/>
              </a:lnSpc>
              <a:spcBef>
                <a:spcPts val="1000"/>
              </a:spcBef>
              <a:spcAft>
                <a:spcPts val="0"/>
              </a:spcAft>
              <a:buClr>
                <a:schemeClr val="dk1"/>
              </a:buClr>
              <a:buSzPts val="1200"/>
              <a:buNone/>
              <a:defRPr/>
            </a:pPr>
            <a:endParaRPr lang="en-US" sz="1600" dirty="0"/>
          </a:p>
          <a:p>
            <a:pPr marL="0" lvl="0" indent="0" algn="just">
              <a:lnSpc>
                <a:spcPct val="90000"/>
              </a:lnSpc>
              <a:spcBef>
                <a:spcPts val="1000"/>
              </a:spcBef>
              <a:spcAft>
                <a:spcPts val="0"/>
              </a:spcAft>
              <a:buClr>
                <a:schemeClr val="dk1"/>
              </a:buClr>
              <a:buSzPts val="1200"/>
              <a:buNone/>
              <a:defRPr/>
            </a:pPr>
            <a:r>
              <a:rPr lang="en-US" sz="1600" dirty="0">
                <a:highlight>
                  <a:srgbClr val="FFFF00"/>
                </a:highlight>
              </a:rPr>
              <a:t>BBC News</a:t>
            </a:r>
            <a:endParaRPr lang="en-US" sz="1600" dirty="0"/>
          </a:p>
          <a:p>
            <a:pPr marL="0" lvl="0" indent="0" algn="just">
              <a:lnSpc>
                <a:spcPct val="90000"/>
              </a:lnSpc>
              <a:spcBef>
                <a:spcPts val="1000"/>
              </a:spcBef>
              <a:spcAft>
                <a:spcPts val="0"/>
              </a:spcAft>
              <a:buClr>
                <a:schemeClr val="dk1"/>
              </a:buClr>
              <a:buSzPts val="1200"/>
              <a:buNone/>
              <a:defRPr/>
            </a:pPr>
            <a:r>
              <a:rPr lang="en-US" sz="1600" dirty="0"/>
              <a:t>“all people on the move who have yet to complete the legal process of claiming asylum. This group includes people fleeing war-torn countries such as Syria who are likely to be granted refugee status, as well as people who are seeking jobs and better lives, who governments are likely to rule are economic migrants” (</a:t>
            </a:r>
            <a:r>
              <a:rPr lang="en-US" sz="1600" u="sng" dirty="0">
                <a:solidFill>
                  <a:schemeClr val="hlink"/>
                </a:solidFill>
                <a:hlinkClick r:id="rId4" tooltip="https://www.bbc.com/news/world-europe-34131911"/>
              </a:rPr>
              <a:t>BBC News, 2016</a:t>
            </a:r>
            <a:r>
              <a:rPr lang="en-US" sz="1600" dirty="0"/>
              <a:t>)</a:t>
            </a:r>
          </a:p>
          <a:p>
            <a:pPr marL="0" lvl="0" indent="0" algn="l">
              <a:lnSpc>
                <a:spcPct val="90000"/>
              </a:lnSpc>
              <a:spcBef>
                <a:spcPts val="1000"/>
              </a:spcBef>
              <a:spcAft>
                <a:spcPts val="0"/>
              </a:spcAft>
              <a:buClr>
                <a:schemeClr val="dk1"/>
              </a:buClr>
              <a:buSzPts val="1200"/>
              <a:buNone/>
              <a:defRPr/>
            </a:pPr>
            <a:endParaRPr lang="en-US" sz="1600" dirty="0"/>
          </a:p>
          <a:p>
            <a:pPr marL="0" lvl="0" indent="0" algn="l">
              <a:lnSpc>
                <a:spcPct val="90000"/>
              </a:lnSpc>
              <a:spcBef>
                <a:spcPts val="1000"/>
              </a:spcBef>
              <a:spcAft>
                <a:spcPts val="0"/>
              </a:spcAft>
              <a:buClr>
                <a:schemeClr val="dk1"/>
              </a:buClr>
              <a:buSzPts val="1200"/>
              <a:buNone/>
              <a:defRPr/>
            </a:pPr>
            <a:endParaRPr lang="en-US" sz="1600" dirty="0"/>
          </a:p>
          <a:p>
            <a:pPr marL="0" lvl="0" indent="0" algn="l">
              <a:lnSpc>
                <a:spcPct val="90000"/>
              </a:lnSpc>
              <a:spcBef>
                <a:spcPts val="1000"/>
              </a:spcBef>
              <a:spcAft>
                <a:spcPts val="0"/>
              </a:spcAft>
              <a:buClr>
                <a:schemeClr val="dk1"/>
              </a:buClr>
              <a:buSzPts val="1200"/>
              <a:buNone/>
              <a:defRPr/>
            </a:pPr>
            <a:endParaRPr sz="1600" dirty="0"/>
          </a:p>
          <a:p>
            <a:pPr marL="0" lvl="0" indent="0" algn="l">
              <a:lnSpc>
                <a:spcPct val="90000"/>
              </a:lnSpc>
              <a:spcBef>
                <a:spcPts val="1000"/>
              </a:spcBef>
              <a:spcAft>
                <a:spcPts val="0"/>
              </a:spcAft>
              <a:buClr>
                <a:schemeClr val="dk1"/>
              </a:buClr>
              <a:buSzPts val="1200"/>
              <a:buNone/>
              <a:defRPr/>
            </a:pPr>
            <a:endParaRPr sz="1600" dirty="0"/>
          </a:p>
          <a:p>
            <a:pPr marL="0" lvl="0" indent="0" algn="l">
              <a:lnSpc>
                <a:spcPct val="90000"/>
              </a:lnSpc>
              <a:spcBef>
                <a:spcPts val="1000"/>
              </a:spcBef>
              <a:spcAft>
                <a:spcPts val="0"/>
              </a:spcAft>
              <a:buClr>
                <a:schemeClr val="dk1"/>
              </a:buClr>
              <a:buSzPts val="1200"/>
              <a:buNone/>
              <a:defRPr/>
            </a:pPr>
            <a:endParaRPr sz="1200" dirty="0"/>
          </a:p>
        </p:txBody>
      </p:sp>
      <p:sp>
        <p:nvSpPr>
          <p:cNvPr id="152" name="Google Shape;152;p10"/>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3" name="Grafik 2" descr="Ein Bild, das Person, draußen, Mann, Arbeitskleidung enthält.&#10;&#10;Automatisch generierte Beschreibung"/>
          <p:cNvPicPr>
            <a:picLocks noChangeAspect="1"/>
          </p:cNvPicPr>
          <p:nvPr/>
        </p:nvPicPr>
        <p:blipFill>
          <a:blip r:embed="rId5"/>
          <a:stretch/>
        </p:blipFill>
        <p:spPr bwMode="auto">
          <a:xfrm>
            <a:off x="408907" y="3221665"/>
            <a:ext cx="2116001" cy="1410667"/>
          </a:xfrm>
          <a:prstGeom prst="rect">
            <a:avLst/>
          </a:prstGeom>
        </p:spPr>
      </p:pic>
    </p:spTree>
    <p:custDataLst>
      <p:tags r:id="rId1"/>
    </p:custDataLst>
    <p:extLst>
      <p:ext uri="{BB962C8B-B14F-4D97-AF65-F5344CB8AC3E}">
        <p14:creationId xmlns:p14="http://schemas.microsoft.com/office/powerpoint/2010/main" val="45232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8" name="Google Shape;158;p11"/>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DISTINGUISHING MIGRANTS AND REFUGEES: SUMMARY</a:t>
            </a:r>
            <a:endParaRPr/>
          </a:p>
        </p:txBody>
      </p:sp>
      <p:sp>
        <p:nvSpPr>
          <p:cNvPr id="159" name="Google Shape;159;p11"/>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just">
              <a:lnSpc>
                <a:spcPct val="90000"/>
              </a:lnSpc>
              <a:spcBef>
                <a:spcPts val="0"/>
              </a:spcBef>
              <a:spcAft>
                <a:spcPts val="0"/>
              </a:spcAft>
              <a:buClr>
                <a:schemeClr val="dk1"/>
              </a:buClr>
              <a:buSzPts val="2000"/>
              <a:buNone/>
              <a:defRPr/>
            </a:pPr>
            <a:r>
              <a:rPr lang="de-DE" sz="1800" dirty="0"/>
              <a:t>As </a:t>
            </a:r>
            <a:r>
              <a:rPr lang="de-DE" sz="1800" dirty="0" err="1"/>
              <a:t>becomes</a:t>
            </a:r>
            <a:r>
              <a:rPr lang="de-DE" sz="1800" dirty="0"/>
              <a:t> </a:t>
            </a:r>
            <a:r>
              <a:rPr lang="de-DE" sz="1800" dirty="0" err="1"/>
              <a:t>clear</a:t>
            </a:r>
            <a:r>
              <a:rPr lang="de-DE" sz="1800" dirty="0"/>
              <a:t> </a:t>
            </a:r>
            <a:r>
              <a:rPr lang="de-DE" sz="1800" dirty="0" err="1"/>
              <a:t>from</a:t>
            </a:r>
            <a:r>
              <a:rPr lang="de-DE" sz="1800" dirty="0"/>
              <a:t> </a:t>
            </a:r>
            <a:r>
              <a:rPr lang="de-DE" sz="1800" dirty="0" err="1"/>
              <a:t>the</a:t>
            </a:r>
            <a:r>
              <a:rPr lang="de-DE" sz="1800" dirty="0"/>
              <a:t> </a:t>
            </a:r>
            <a:r>
              <a:rPr lang="de-DE" sz="1800" dirty="0" err="1"/>
              <a:t>aforementioned</a:t>
            </a:r>
            <a:r>
              <a:rPr lang="de-DE" sz="1800" dirty="0"/>
              <a:t> </a:t>
            </a:r>
            <a:r>
              <a:rPr lang="de-DE" sz="1800" dirty="0" err="1"/>
              <a:t>definitions</a:t>
            </a:r>
            <a:r>
              <a:rPr lang="de-DE" sz="1800" dirty="0"/>
              <a:t>, </a:t>
            </a:r>
            <a:r>
              <a:rPr lang="de-DE" sz="1800" dirty="0" err="1"/>
              <a:t>the</a:t>
            </a:r>
            <a:r>
              <a:rPr lang="de-DE" sz="1800" dirty="0"/>
              <a:t> </a:t>
            </a:r>
            <a:r>
              <a:rPr lang="de-DE" sz="1800" dirty="0" err="1"/>
              <a:t>term</a:t>
            </a:r>
            <a:r>
              <a:rPr lang="de-DE" sz="1800" dirty="0"/>
              <a:t> </a:t>
            </a:r>
            <a:r>
              <a:rPr lang="de-DE" sz="1800" dirty="0" err="1"/>
              <a:t>migrant</a:t>
            </a:r>
            <a:r>
              <a:rPr lang="de-DE" sz="1800" dirty="0"/>
              <a:t> </a:t>
            </a:r>
            <a:r>
              <a:rPr lang="de-DE" sz="1800" dirty="0" err="1"/>
              <a:t>is</a:t>
            </a:r>
            <a:r>
              <a:rPr lang="de-DE" sz="1800" dirty="0"/>
              <a:t> </a:t>
            </a:r>
            <a:r>
              <a:rPr lang="de-DE" sz="1800" dirty="0" err="1"/>
              <a:t>much</a:t>
            </a:r>
            <a:r>
              <a:rPr lang="de-DE" sz="1800" dirty="0"/>
              <a:t> </a:t>
            </a:r>
            <a:r>
              <a:rPr lang="de-DE" sz="1800" dirty="0" err="1"/>
              <a:t>less</a:t>
            </a:r>
            <a:r>
              <a:rPr lang="de-DE" sz="1800" dirty="0"/>
              <a:t> well-</a:t>
            </a:r>
            <a:r>
              <a:rPr lang="de-DE" sz="1800" dirty="0" err="1"/>
              <a:t>defined</a:t>
            </a:r>
            <a:r>
              <a:rPr lang="de-DE" sz="1800" dirty="0"/>
              <a:t> </a:t>
            </a:r>
            <a:r>
              <a:rPr lang="de-DE" sz="1800" dirty="0" err="1"/>
              <a:t>compared</a:t>
            </a:r>
            <a:r>
              <a:rPr lang="de-DE" sz="1800" dirty="0"/>
              <a:t> </a:t>
            </a:r>
            <a:r>
              <a:rPr lang="de-DE" sz="1800" dirty="0" err="1"/>
              <a:t>to</a:t>
            </a:r>
            <a:r>
              <a:rPr lang="de-DE" sz="1800" dirty="0"/>
              <a:t> </a:t>
            </a:r>
            <a:r>
              <a:rPr lang="de-DE" sz="1800" dirty="0" err="1"/>
              <a:t>refugee</a:t>
            </a:r>
            <a:r>
              <a:rPr lang="de-DE" sz="1800" dirty="0"/>
              <a:t>. </a:t>
            </a:r>
            <a:r>
              <a:rPr lang="de-DE" sz="1800" dirty="0" err="1"/>
              <a:t>Simply</a:t>
            </a:r>
            <a:r>
              <a:rPr lang="de-DE" sz="1800" dirty="0"/>
              <a:t> </a:t>
            </a:r>
            <a:r>
              <a:rPr lang="de-DE" sz="1800" dirty="0" err="1"/>
              <a:t>put</a:t>
            </a:r>
            <a:r>
              <a:rPr lang="de-DE" sz="1800" dirty="0"/>
              <a:t>, </a:t>
            </a:r>
            <a:r>
              <a:rPr lang="de-DE" sz="1800" dirty="0" err="1"/>
              <a:t>migrants</a:t>
            </a:r>
            <a:r>
              <a:rPr lang="de-DE" sz="1800" dirty="0"/>
              <a:t> </a:t>
            </a:r>
            <a:r>
              <a:rPr lang="de-DE" sz="1800" dirty="0" err="1"/>
              <a:t>decide</a:t>
            </a:r>
            <a:r>
              <a:rPr lang="de-DE" sz="1800" dirty="0"/>
              <a:t> </a:t>
            </a:r>
            <a:r>
              <a:rPr lang="de-DE" sz="1800" dirty="0" err="1"/>
              <a:t>to</a:t>
            </a:r>
            <a:r>
              <a:rPr lang="de-DE" sz="1800" dirty="0"/>
              <a:t> </a:t>
            </a:r>
            <a:r>
              <a:rPr lang="de-DE" sz="1800" dirty="0" err="1"/>
              <a:t>leave</a:t>
            </a:r>
            <a:r>
              <a:rPr lang="de-DE" sz="1800" dirty="0"/>
              <a:t> </a:t>
            </a:r>
            <a:r>
              <a:rPr lang="de-DE" sz="1800" dirty="0" err="1"/>
              <a:t>their</a:t>
            </a:r>
            <a:r>
              <a:rPr lang="de-DE" sz="1800" dirty="0"/>
              <a:t> </a:t>
            </a:r>
            <a:r>
              <a:rPr lang="de-DE" sz="1800" dirty="0" err="1"/>
              <a:t>home</a:t>
            </a:r>
            <a:r>
              <a:rPr lang="de-DE" sz="1800" dirty="0"/>
              <a:t> </a:t>
            </a:r>
            <a:r>
              <a:rPr lang="de-DE" sz="1800" dirty="0" err="1"/>
              <a:t>voluntarily</a:t>
            </a:r>
            <a:r>
              <a:rPr lang="de-DE" sz="1800" dirty="0"/>
              <a:t>, </a:t>
            </a:r>
            <a:r>
              <a:rPr lang="de-DE" sz="1800" dirty="0" err="1"/>
              <a:t>while</a:t>
            </a:r>
            <a:r>
              <a:rPr lang="de-DE" sz="1800" dirty="0"/>
              <a:t> </a:t>
            </a:r>
            <a:r>
              <a:rPr lang="de-DE" sz="1800" dirty="0" err="1"/>
              <a:t>refugees</a:t>
            </a:r>
            <a:r>
              <a:rPr lang="de-DE" sz="1800" dirty="0"/>
              <a:t> </a:t>
            </a:r>
            <a:r>
              <a:rPr lang="de-DE" sz="1800" dirty="0" err="1"/>
              <a:t>are</a:t>
            </a:r>
            <a:r>
              <a:rPr lang="de-DE" sz="1800" dirty="0"/>
              <a:t> </a:t>
            </a:r>
            <a:r>
              <a:rPr lang="de-DE" sz="1800" dirty="0" err="1"/>
              <a:t>being</a:t>
            </a:r>
            <a:r>
              <a:rPr lang="de-DE" sz="1800" dirty="0"/>
              <a:t> </a:t>
            </a:r>
            <a:r>
              <a:rPr lang="de-DE" sz="1800" dirty="0" err="1"/>
              <a:t>forced</a:t>
            </a:r>
            <a:r>
              <a:rPr lang="de-DE" sz="1800" dirty="0"/>
              <a:t> </a:t>
            </a:r>
            <a:r>
              <a:rPr lang="de-DE" sz="1800" dirty="0" err="1"/>
              <a:t>to</a:t>
            </a:r>
            <a:r>
              <a:rPr lang="de-DE" sz="1800" dirty="0"/>
              <a:t> </a:t>
            </a:r>
            <a:r>
              <a:rPr lang="de-DE" sz="1800" dirty="0" err="1"/>
              <a:t>flee</a:t>
            </a:r>
            <a:r>
              <a:rPr lang="de-DE" sz="1800" dirty="0"/>
              <a:t>. This </a:t>
            </a:r>
            <a:r>
              <a:rPr lang="de-DE" sz="1800" dirty="0" err="1"/>
              <a:t>does</a:t>
            </a:r>
            <a:r>
              <a:rPr lang="de-DE" sz="1800" dirty="0"/>
              <a:t> not </a:t>
            </a:r>
            <a:r>
              <a:rPr lang="de-DE" sz="1800" dirty="0" err="1"/>
              <a:t>mean</a:t>
            </a:r>
            <a:r>
              <a:rPr lang="de-DE" sz="1800" dirty="0"/>
              <a:t> </a:t>
            </a:r>
            <a:r>
              <a:rPr lang="de-DE" sz="1800" dirty="0" err="1"/>
              <a:t>that</a:t>
            </a:r>
            <a:r>
              <a:rPr lang="de-DE" sz="1800" dirty="0"/>
              <a:t> </a:t>
            </a:r>
            <a:r>
              <a:rPr lang="de-DE" sz="1800" dirty="0" err="1"/>
              <a:t>migrants</a:t>
            </a:r>
            <a:r>
              <a:rPr lang="de-DE" sz="1800" dirty="0"/>
              <a:t> </a:t>
            </a:r>
            <a:r>
              <a:rPr lang="de-DE" sz="1800" dirty="0" err="1"/>
              <a:t>may</a:t>
            </a:r>
            <a:r>
              <a:rPr lang="de-DE" sz="1800" dirty="0"/>
              <a:t> not </a:t>
            </a:r>
            <a:r>
              <a:rPr lang="de-DE" sz="1800" dirty="0" err="1"/>
              <a:t>have</a:t>
            </a:r>
            <a:r>
              <a:rPr lang="de-DE" sz="1800" dirty="0"/>
              <a:t> </a:t>
            </a:r>
            <a:r>
              <a:rPr lang="de-DE" sz="1800" dirty="0" err="1"/>
              <a:t>sound</a:t>
            </a:r>
            <a:r>
              <a:rPr lang="de-DE" sz="1800" dirty="0"/>
              <a:t> </a:t>
            </a:r>
            <a:r>
              <a:rPr lang="de-DE" sz="1800" dirty="0" err="1"/>
              <a:t>reasons</a:t>
            </a:r>
            <a:r>
              <a:rPr lang="de-DE" sz="1800" dirty="0"/>
              <a:t> </a:t>
            </a:r>
            <a:r>
              <a:rPr lang="de-DE" sz="1800" dirty="0" err="1"/>
              <a:t>to</a:t>
            </a:r>
            <a:r>
              <a:rPr lang="de-DE" sz="1800" dirty="0"/>
              <a:t> </a:t>
            </a:r>
            <a:r>
              <a:rPr lang="de-DE" sz="1800" dirty="0" err="1"/>
              <a:t>depart</a:t>
            </a:r>
            <a:r>
              <a:rPr lang="de-DE" sz="1800" dirty="0"/>
              <a:t>, such </a:t>
            </a:r>
            <a:r>
              <a:rPr lang="de-DE" sz="1800" dirty="0" err="1"/>
              <a:t>as</a:t>
            </a:r>
            <a:r>
              <a:rPr lang="de-DE" sz="1800" dirty="0"/>
              <a:t> </a:t>
            </a:r>
            <a:r>
              <a:rPr lang="de-DE" sz="1800" dirty="0" err="1"/>
              <a:t>escaping</a:t>
            </a:r>
            <a:r>
              <a:rPr lang="de-DE" sz="1800" dirty="0"/>
              <a:t> </a:t>
            </a:r>
            <a:r>
              <a:rPr lang="de-DE" sz="1800" dirty="0" err="1"/>
              <a:t>from</a:t>
            </a:r>
            <a:r>
              <a:rPr lang="de-DE" sz="1800" dirty="0"/>
              <a:t> </a:t>
            </a:r>
            <a:r>
              <a:rPr lang="de-DE" sz="1800" dirty="0" err="1"/>
              <a:t>economic</a:t>
            </a:r>
            <a:r>
              <a:rPr lang="de-DE" sz="1800" dirty="0"/>
              <a:t> </a:t>
            </a:r>
            <a:r>
              <a:rPr lang="de-DE" sz="1800" dirty="0" err="1"/>
              <a:t>hardship</a:t>
            </a:r>
            <a:r>
              <a:rPr lang="de-DE" sz="1800" dirty="0"/>
              <a:t> </a:t>
            </a:r>
            <a:r>
              <a:rPr lang="de-DE" sz="1800" dirty="0" err="1"/>
              <a:t>or</a:t>
            </a:r>
            <a:r>
              <a:rPr lang="de-DE" sz="1800" dirty="0"/>
              <a:t> </a:t>
            </a:r>
            <a:r>
              <a:rPr lang="de-DE" sz="1800" dirty="0" err="1"/>
              <a:t>natural</a:t>
            </a:r>
            <a:r>
              <a:rPr lang="de-DE" sz="1800" dirty="0"/>
              <a:t> </a:t>
            </a:r>
            <a:r>
              <a:rPr lang="de-DE" sz="1800" dirty="0" err="1"/>
              <a:t>disasters</a:t>
            </a:r>
            <a:r>
              <a:rPr lang="de-DE" sz="1800" dirty="0"/>
              <a:t>. </a:t>
            </a:r>
            <a:endParaRPr sz="1800" dirty="0"/>
          </a:p>
          <a:p>
            <a:pPr marL="0" lvl="0" indent="0" algn="just">
              <a:lnSpc>
                <a:spcPct val="90000"/>
              </a:lnSpc>
              <a:spcBef>
                <a:spcPts val="1000"/>
              </a:spcBef>
              <a:spcAft>
                <a:spcPts val="0"/>
              </a:spcAft>
              <a:buClr>
                <a:schemeClr val="dk1"/>
              </a:buClr>
              <a:buSzPts val="2000"/>
              <a:buNone/>
              <a:defRPr/>
            </a:pPr>
            <a:r>
              <a:rPr lang="de-DE" sz="1800" dirty="0"/>
              <a:t>Most </a:t>
            </a:r>
            <a:r>
              <a:rPr lang="de-DE" sz="1800" dirty="0" err="1"/>
              <a:t>strikingly</a:t>
            </a:r>
            <a:r>
              <a:rPr lang="de-DE" sz="1800" dirty="0"/>
              <a:t>, </a:t>
            </a:r>
            <a:r>
              <a:rPr lang="de-DE" sz="1800" dirty="0" err="1"/>
              <a:t>there</a:t>
            </a:r>
            <a:r>
              <a:rPr lang="de-DE" sz="1800" dirty="0"/>
              <a:t> </a:t>
            </a:r>
            <a:r>
              <a:rPr lang="de-DE" sz="1800" dirty="0" err="1"/>
              <a:t>is</a:t>
            </a:r>
            <a:r>
              <a:rPr lang="de-DE" sz="1800" dirty="0"/>
              <a:t> </a:t>
            </a:r>
            <a:r>
              <a:rPr lang="de-DE" sz="1800" dirty="0" err="1"/>
              <a:t>no</a:t>
            </a:r>
            <a:r>
              <a:rPr lang="de-DE" sz="1800" dirty="0"/>
              <a:t> </a:t>
            </a:r>
            <a:r>
              <a:rPr lang="de-DE" sz="1800" dirty="0" err="1"/>
              <a:t>clear</a:t>
            </a:r>
            <a:r>
              <a:rPr lang="de-DE" sz="1800" dirty="0"/>
              <a:t> </a:t>
            </a:r>
            <a:r>
              <a:rPr lang="de-DE" sz="1800" dirty="0" err="1"/>
              <a:t>status</a:t>
            </a:r>
            <a:r>
              <a:rPr lang="de-DE" sz="1800" dirty="0"/>
              <a:t> </a:t>
            </a:r>
            <a:r>
              <a:rPr lang="de-DE" sz="1800" dirty="0" err="1"/>
              <a:t>of</a:t>
            </a:r>
            <a:r>
              <a:rPr lang="de-DE" sz="1800" dirty="0"/>
              <a:t> </a:t>
            </a:r>
            <a:r>
              <a:rPr lang="de-DE" sz="1800" dirty="0" err="1"/>
              <a:t>migrants</a:t>
            </a:r>
            <a:r>
              <a:rPr lang="de-DE" sz="1800" dirty="0"/>
              <a:t> </a:t>
            </a:r>
            <a:r>
              <a:rPr lang="de-DE" sz="1800" dirty="0" err="1"/>
              <a:t>under</a:t>
            </a:r>
            <a:r>
              <a:rPr lang="de-DE" sz="1800" dirty="0"/>
              <a:t> international </a:t>
            </a:r>
            <a:r>
              <a:rPr lang="de-DE" sz="1800" dirty="0" err="1"/>
              <a:t>law</a:t>
            </a:r>
            <a:r>
              <a:rPr lang="de-DE" sz="1800" dirty="0"/>
              <a:t>. States do </a:t>
            </a:r>
            <a:r>
              <a:rPr lang="de-DE" sz="1800" dirty="0" err="1"/>
              <a:t>have</a:t>
            </a:r>
            <a:r>
              <a:rPr lang="de-DE" sz="1800" dirty="0"/>
              <a:t> </a:t>
            </a:r>
            <a:r>
              <a:rPr lang="de-DE" sz="1800" dirty="0" err="1"/>
              <a:t>the</a:t>
            </a:r>
            <a:r>
              <a:rPr lang="de-DE" sz="1800" dirty="0"/>
              <a:t> </a:t>
            </a:r>
            <a:r>
              <a:rPr lang="de-DE" sz="1800" dirty="0" err="1"/>
              <a:t>right</a:t>
            </a:r>
            <a:r>
              <a:rPr lang="de-DE" sz="1800" dirty="0"/>
              <a:t> </a:t>
            </a:r>
            <a:r>
              <a:rPr lang="de-DE" sz="1800" dirty="0" err="1"/>
              <a:t>to</a:t>
            </a:r>
            <a:r>
              <a:rPr lang="de-DE" sz="1800" dirty="0"/>
              <a:t> </a:t>
            </a:r>
            <a:r>
              <a:rPr lang="de-DE" sz="1800" dirty="0" err="1"/>
              <a:t>determine</a:t>
            </a:r>
            <a:r>
              <a:rPr lang="de-DE" sz="1800" dirty="0"/>
              <a:t> </a:t>
            </a:r>
            <a:r>
              <a:rPr lang="de-DE" sz="1800" dirty="0" err="1"/>
              <a:t>their</a:t>
            </a:r>
            <a:r>
              <a:rPr lang="de-DE" sz="1800" dirty="0"/>
              <a:t> national </a:t>
            </a:r>
            <a:r>
              <a:rPr lang="de-DE" sz="1800" dirty="0" err="1"/>
              <a:t>migration</a:t>
            </a:r>
            <a:r>
              <a:rPr lang="de-DE" sz="1800" dirty="0"/>
              <a:t> and </a:t>
            </a:r>
            <a:r>
              <a:rPr lang="de-DE" sz="1800" dirty="0" err="1"/>
              <a:t>border</a:t>
            </a:r>
            <a:r>
              <a:rPr lang="de-DE" sz="1800" dirty="0"/>
              <a:t> </a:t>
            </a:r>
            <a:r>
              <a:rPr lang="de-DE" sz="1800" dirty="0" err="1"/>
              <a:t>policies</a:t>
            </a:r>
            <a:r>
              <a:rPr lang="de-DE" sz="1800" dirty="0"/>
              <a:t> and </a:t>
            </a:r>
            <a:r>
              <a:rPr lang="de-DE" sz="1800" dirty="0" err="1"/>
              <a:t>may</a:t>
            </a:r>
            <a:r>
              <a:rPr lang="de-DE" sz="1800" dirty="0"/>
              <a:t> </a:t>
            </a:r>
            <a:r>
              <a:rPr lang="de-DE" sz="1800" dirty="0" err="1"/>
              <a:t>freely</a:t>
            </a:r>
            <a:r>
              <a:rPr lang="de-DE" sz="1800" dirty="0"/>
              <a:t> </a:t>
            </a:r>
            <a:r>
              <a:rPr lang="de-DE" sz="1800" dirty="0" err="1"/>
              <a:t>decide</a:t>
            </a:r>
            <a:r>
              <a:rPr lang="de-DE" sz="1800" dirty="0"/>
              <a:t> </a:t>
            </a:r>
            <a:r>
              <a:rPr lang="de-DE" sz="1800" dirty="0" err="1"/>
              <a:t>about</a:t>
            </a:r>
            <a:r>
              <a:rPr lang="de-DE" sz="1800" dirty="0"/>
              <a:t> </a:t>
            </a:r>
            <a:r>
              <a:rPr lang="de-DE" sz="1800" dirty="0" err="1"/>
              <a:t>which</a:t>
            </a:r>
            <a:r>
              <a:rPr lang="de-DE" sz="1800" dirty="0"/>
              <a:t> </a:t>
            </a:r>
            <a:r>
              <a:rPr lang="de-DE" sz="1800" dirty="0" err="1"/>
              <a:t>migrants</a:t>
            </a:r>
            <a:r>
              <a:rPr lang="de-DE" sz="1800" dirty="0"/>
              <a:t> </a:t>
            </a:r>
            <a:r>
              <a:rPr lang="de-DE" sz="1800" dirty="0" err="1"/>
              <a:t>they</a:t>
            </a:r>
            <a:r>
              <a:rPr lang="de-DE" sz="1800" dirty="0"/>
              <a:t> </a:t>
            </a:r>
            <a:r>
              <a:rPr lang="de-DE" sz="1800" dirty="0" err="1"/>
              <a:t>allow</a:t>
            </a:r>
            <a:r>
              <a:rPr lang="de-DE" sz="1800" dirty="0"/>
              <a:t> </a:t>
            </a:r>
            <a:r>
              <a:rPr lang="de-DE" sz="1800" dirty="0" err="1"/>
              <a:t>to</a:t>
            </a:r>
            <a:r>
              <a:rPr lang="de-DE" sz="1800" dirty="0"/>
              <a:t> </a:t>
            </a:r>
            <a:r>
              <a:rPr lang="de-DE" sz="1800" dirty="0" err="1"/>
              <a:t>enter</a:t>
            </a:r>
            <a:r>
              <a:rPr lang="de-DE" sz="1800" dirty="0"/>
              <a:t>. </a:t>
            </a:r>
            <a:endParaRPr sz="1800" dirty="0"/>
          </a:p>
          <a:p>
            <a:pPr marL="0" lvl="0" indent="0" algn="just">
              <a:lnSpc>
                <a:spcPct val="90000"/>
              </a:lnSpc>
              <a:spcBef>
                <a:spcPts val="1000"/>
              </a:spcBef>
              <a:spcAft>
                <a:spcPts val="0"/>
              </a:spcAft>
              <a:buClr>
                <a:schemeClr val="dk1"/>
              </a:buClr>
              <a:buSzPts val="2000"/>
              <a:buNone/>
              <a:defRPr/>
            </a:pPr>
            <a:r>
              <a:rPr lang="de-DE" sz="1800" dirty="0" err="1"/>
              <a:t>You</a:t>
            </a:r>
            <a:r>
              <a:rPr lang="de-DE" sz="1800" dirty="0"/>
              <a:t> </a:t>
            </a:r>
            <a:r>
              <a:rPr lang="de-DE" sz="1800" dirty="0" err="1"/>
              <a:t>may</a:t>
            </a:r>
            <a:r>
              <a:rPr lang="de-DE" sz="1800" dirty="0"/>
              <a:t> </a:t>
            </a:r>
            <a:r>
              <a:rPr lang="de-DE" sz="1800" dirty="0" err="1"/>
              <a:t>refer</a:t>
            </a:r>
            <a:r>
              <a:rPr lang="de-DE" sz="1800" dirty="0"/>
              <a:t> </a:t>
            </a:r>
            <a:r>
              <a:rPr lang="de-DE" sz="1800" u="sng" dirty="0" err="1">
                <a:solidFill>
                  <a:schemeClr val="hlink"/>
                </a:solidFill>
                <a:hlinkClick r:id="rId3" tooltip="https://www.unhcr.org/news/latest/2016/7/55df0e556/unhcr-viewpoint-refugee-migrant-right.html"/>
              </a:rPr>
              <a:t>to</a:t>
            </a:r>
            <a:r>
              <a:rPr lang="de-DE" sz="1800" u="sng" dirty="0">
                <a:solidFill>
                  <a:schemeClr val="hlink"/>
                </a:solidFill>
                <a:hlinkClick r:id="rId3" tooltip="https://www.unhcr.org/news/latest/2016/7/55df0e556/unhcr-viewpoint-refugee-migrant-right.html"/>
              </a:rPr>
              <a:t> </a:t>
            </a:r>
            <a:r>
              <a:rPr lang="de-DE" sz="1800" u="sng" dirty="0" err="1">
                <a:solidFill>
                  <a:schemeClr val="hlink"/>
                </a:solidFill>
                <a:hlinkClick r:id="rId3" tooltip="https://www.unhcr.org/news/latest/2016/7/55df0e556/unhcr-viewpoint-refugee-migrant-right.html"/>
              </a:rPr>
              <a:t>this</a:t>
            </a:r>
            <a:r>
              <a:rPr lang="de-DE" sz="1800" u="sng" dirty="0">
                <a:solidFill>
                  <a:schemeClr val="hlink"/>
                </a:solidFill>
                <a:hlinkClick r:id="rId3" tooltip="https://www.unhcr.org/news/latest/2016/7/55df0e556/unhcr-viewpoint-refugee-migrant-right.html"/>
              </a:rPr>
              <a:t> </a:t>
            </a:r>
            <a:r>
              <a:rPr lang="de-DE" sz="1800" u="sng" dirty="0" err="1">
                <a:solidFill>
                  <a:schemeClr val="hlink"/>
                </a:solidFill>
                <a:hlinkClick r:id="rId3" tooltip="https://www.unhcr.org/news/latest/2016/7/55df0e556/unhcr-viewpoint-refugee-migrant-right.html"/>
              </a:rPr>
              <a:t>text</a:t>
            </a:r>
            <a:r>
              <a:rPr lang="de-DE" sz="1800" dirty="0"/>
              <a:t> </a:t>
            </a:r>
            <a:r>
              <a:rPr lang="de-DE" sz="1800" dirty="0" err="1"/>
              <a:t>by</a:t>
            </a:r>
            <a:r>
              <a:rPr lang="de-DE" sz="1800" dirty="0"/>
              <a:t> UNHCR </a:t>
            </a:r>
            <a:r>
              <a:rPr lang="de-DE" sz="1800" dirty="0" err="1"/>
              <a:t>to</a:t>
            </a:r>
            <a:r>
              <a:rPr lang="de-DE" sz="1800" dirty="0"/>
              <a:t> </a:t>
            </a:r>
            <a:r>
              <a:rPr lang="de-DE" sz="1800" dirty="0" err="1"/>
              <a:t>see</a:t>
            </a:r>
            <a:r>
              <a:rPr lang="de-DE" sz="1800" dirty="0"/>
              <a:t> </a:t>
            </a:r>
            <a:r>
              <a:rPr lang="de-DE" sz="1800" dirty="0" err="1"/>
              <a:t>their</a:t>
            </a:r>
            <a:r>
              <a:rPr lang="de-DE" sz="1800" dirty="0"/>
              <a:t> </a:t>
            </a:r>
            <a:r>
              <a:rPr lang="de-DE" sz="1800" dirty="0" err="1"/>
              <a:t>explanation</a:t>
            </a:r>
            <a:r>
              <a:rPr lang="de-DE" sz="1800" dirty="0"/>
              <a:t> </a:t>
            </a:r>
            <a:r>
              <a:rPr lang="de-DE" sz="1800" dirty="0" err="1"/>
              <a:t>of</a:t>
            </a:r>
            <a:r>
              <a:rPr lang="de-DE" sz="1800" dirty="0"/>
              <a:t> </a:t>
            </a:r>
            <a:r>
              <a:rPr lang="de-DE" sz="1800" dirty="0" err="1"/>
              <a:t>the</a:t>
            </a:r>
            <a:r>
              <a:rPr lang="de-DE" sz="1800" dirty="0"/>
              <a:t> </a:t>
            </a:r>
            <a:r>
              <a:rPr lang="de-DE" sz="1800" dirty="0" err="1"/>
              <a:t>differences</a:t>
            </a:r>
            <a:r>
              <a:rPr lang="de-DE" sz="1800" dirty="0"/>
              <a:t> </a:t>
            </a:r>
            <a:r>
              <a:rPr lang="de-DE" sz="1800" dirty="0" err="1"/>
              <a:t>between</a:t>
            </a:r>
            <a:r>
              <a:rPr lang="de-DE" sz="1800" dirty="0"/>
              <a:t> </a:t>
            </a:r>
            <a:r>
              <a:rPr lang="de-DE" sz="1800" dirty="0" err="1"/>
              <a:t>migrants</a:t>
            </a:r>
            <a:r>
              <a:rPr lang="de-DE" sz="1800" dirty="0"/>
              <a:t> and </a:t>
            </a:r>
            <a:r>
              <a:rPr lang="de-DE" sz="1800" dirty="0" err="1"/>
              <a:t>refugees</a:t>
            </a:r>
            <a:r>
              <a:rPr lang="de-DE" sz="1800" dirty="0"/>
              <a:t>. </a:t>
            </a:r>
            <a:endParaRPr sz="1800" dirty="0"/>
          </a:p>
          <a:p>
            <a:pPr marL="0" lvl="0" indent="0" algn="l">
              <a:lnSpc>
                <a:spcPct val="90000"/>
              </a:lnSpc>
              <a:spcBef>
                <a:spcPts val="1000"/>
              </a:spcBef>
              <a:spcAft>
                <a:spcPts val="0"/>
              </a:spcAft>
              <a:buClr>
                <a:schemeClr val="dk1"/>
              </a:buClr>
              <a:buSzPts val="2800"/>
              <a:buNone/>
              <a:defRPr/>
            </a:pPr>
            <a:endParaRPr dirty="0"/>
          </a:p>
        </p:txBody>
      </p:sp>
      <p:sp>
        <p:nvSpPr>
          <p:cNvPr id="160" name="Google Shape;160;p11"/>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5" name="Grafik 4" descr="Ein Bild, das draußen, Boden, Strand, Natur enthält.&#10;&#10;Automatisch generierte Beschreibung"/>
          <p:cNvPicPr>
            <a:picLocks noChangeAspect="1"/>
          </p:cNvPicPr>
          <p:nvPr/>
        </p:nvPicPr>
        <p:blipFill>
          <a:blip r:embed="rId4"/>
          <a:stretch/>
        </p:blipFill>
        <p:spPr bwMode="auto">
          <a:xfrm>
            <a:off x="4943872" y="4390848"/>
            <a:ext cx="2679173" cy="1786115"/>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5" name="Google Shape;165;p12"/>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dirty="0">
                <a:solidFill>
                  <a:srgbClr val="833C0B"/>
                </a:solidFill>
              </a:rPr>
              <a:t>CONTROLLING QUESTIONS</a:t>
            </a:r>
            <a:endParaRPr dirty="0"/>
          </a:p>
        </p:txBody>
      </p:sp>
      <p:sp>
        <p:nvSpPr>
          <p:cNvPr id="166" name="Google Shape;166;p12"/>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fontScale="85000" lnSpcReduction="20000"/>
          </a:bodyPr>
          <a:lstStyle/>
          <a:p>
            <a:pPr marL="0" lvl="0" indent="0" algn="l">
              <a:lnSpc>
                <a:spcPct val="90000"/>
              </a:lnSpc>
              <a:spcBef>
                <a:spcPts val="0"/>
              </a:spcBef>
              <a:spcAft>
                <a:spcPts val="0"/>
              </a:spcAft>
              <a:buClr>
                <a:schemeClr val="dk1"/>
              </a:buClr>
              <a:buSzPct val="100000"/>
              <a:buNone/>
              <a:defRPr/>
            </a:pPr>
            <a:r>
              <a:rPr lang="de-DE" sz="2000"/>
              <a:t>Which of the following sentences are correct?</a:t>
            </a:r>
            <a:endParaRPr/>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t>There is a clear-cut international legal definition of migrants</a:t>
            </a:r>
            <a:endParaRPr sz="1600"/>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highlight>
                  <a:srgbClr val="FFFF00"/>
                </a:highlight>
              </a:rPr>
              <a:t>Refugees are internationally protected under a 1951 UN convention</a:t>
            </a:r>
            <a:endParaRPr sz="1600">
              <a:highlight>
                <a:srgbClr val="FFFF00"/>
              </a:highlight>
            </a:endParaRPr>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t>The definition of migrants implies that these leave their homes for the sake of economic betterment alone</a:t>
            </a:r>
            <a:endParaRPr sz="1600"/>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t>Refugees leave their homes voluntarily</a:t>
            </a:r>
            <a:endParaRPr sz="1600"/>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highlight>
                  <a:srgbClr val="FFFF00"/>
                </a:highlight>
              </a:rPr>
              <a:t>According to the UNHCR, refugees are threatened by persecution for reasons of race, religion, nationality, or membership of a particular social group or political opinion</a:t>
            </a:r>
            <a:endParaRPr/>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t>Nation states are allowed to freely decide on which refugees to accept based on their national immigration laws</a:t>
            </a:r>
            <a:endParaRPr sz="1600"/>
          </a:p>
          <a:p>
            <a:pPr marL="0" lvl="0" indent="0" algn="l">
              <a:lnSpc>
                <a:spcPct val="90000"/>
              </a:lnSpc>
              <a:spcBef>
                <a:spcPts val="1000"/>
              </a:spcBef>
              <a:spcAft>
                <a:spcPts val="0"/>
              </a:spcAft>
              <a:buClr>
                <a:schemeClr val="dk1"/>
              </a:buClr>
              <a:buSzPct val="100000"/>
              <a:buNone/>
              <a:defRPr/>
            </a:pPr>
            <a:endParaRPr sz="1600"/>
          </a:p>
          <a:p>
            <a:pPr marL="0" lvl="0" indent="0" algn="l">
              <a:lnSpc>
                <a:spcPct val="90000"/>
              </a:lnSpc>
              <a:spcBef>
                <a:spcPts val="1000"/>
              </a:spcBef>
              <a:spcAft>
                <a:spcPts val="0"/>
              </a:spcAft>
              <a:buClr>
                <a:schemeClr val="dk1"/>
              </a:buClr>
              <a:buSzPct val="100000"/>
              <a:buNone/>
              <a:defRPr/>
            </a:pPr>
            <a:r>
              <a:rPr lang="de-DE" sz="1600"/>
              <a:t>The right of non-refoulement states that migrants may not be removed to their countries of origin or any third country against their will</a:t>
            </a:r>
            <a:endParaRPr/>
          </a:p>
          <a:p>
            <a:pPr marL="0" lvl="0" indent="0" algn="l">
              <a:lnSpc>
                <a:spcPct val="90000"/>
              </a:lnSpc>
              <a:spcBef>
                <a:spcPts val="1000"/>
              </a:spcBef>
              <a:spcAft>
                <a:spcPts val="0"/>
              </a:spcAft>
              <a:buClr>
                <a:schemeClr val="dk1"/>
              </a:buClr>
              <a:buSzPct val="100000"/>
              <a:buNone/>
              <a:defRPr/>
            </a:pPr>
            <a:endParaRPr sz="2000"/>
          </a:p>
          <a:p>
            <a:pPr marL="0" lvl="0" indent="0" algn="l">
              <a:lnSpc>
                <a:spcPct val="90000"/>
              </a:lnSpc>
              <a:spcBef>
                <a:spcPts val="1000"/>
              </a:spcBef>
              <a:spcAft>
                <a:spcPts val="0"/>
              </a:spcAft>
              <a:buClr>
                <a:schemeClr val="dk1"/>
              </a:buClr>
              <a:buSzPct val="100000"/>
              <a:buNone/>
              <a:defRPr/>
            </a:pPr>
            <a:endParaRPr sz="2000"/>
          </a:p>
          <a:p>
            <a:pPr marL="0" lvl="0" indent="0" algn="l">
              <a:lnSpc>
                <a:spcPct val="90000"/>
              </a:lnSpc>
              <a:spcBef>
                <a:spcPts val="1000"/>
              </a:spcBef>
              <a:spcAft>
                <a:spcPts val="0"/>
              </a:spcAft>
              <a:buClr>
                <a:schemeClr val="dk1"/>
              </a:buClr>
              <a:buSzPct val="100000"/>
              <a:buNone/>
              <a:defRPr/>
            </a:pPr>
            <a:endParaRPr sz="2000"/>
          </a:p>
          <a:p>
            <a:pPr marL="0" lvl="0" indent="0" algn="l">
              <a:lnSpc>
                <a:spcPct val="90000"/>
              </a:lnSpc>
              <a:spcBef>
                <a:spcPts val="1000"/>
              </a:spcBef>
              <a:spcAft>
                <a:spcPts val="0"/>
              </a:spcAft>
              <a:buClr>
                <a:schemeClr val="dk1"/>
              </a:buClr>
              <a:buSzPct val="100000"/>
              <a:buNone/>
              <a:defRPr/>
            </a:pPr>
            <a:endParaRPr/>
          </a:p>
          <a:p>
            <a:pPr marL="0" lvl="0" indent="0" algn="l">
              <a:lnSpc>
                <a:spcPct val="90000"/>
              </a:lnSpc>
              <a:spcBef>
                <a:spcPts val="1000"/>
              </a:spcBef>
              <a:spcAft>
                <a:spcPts val="0"/>
              </a:spcAft>
              <a:buClr>
                <a:schemeClr val="dk1"/>
              </a:buClr>
              <a:buSzPct val="100000"/>
              <a:buNone/>
              <a:defRPr/>
            </a:pPr>
            <a:endParaRPr/>
          </a:p>
        </p:txBody>
      </p:sp>
      <p:sp>
        <p:nvSpPr>
          <p:cNvPr id="167" name="Google Shape;167;p12"/>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5" name="Grafik 4" descr="Ein Bild, das Boden, draußen enthält.&#10;&#10;Automatisch generierte Beschreibung"/>
          <p:cNvPicPr>
            <a:picLocks noChangeAspect="1"/>
          </p:cNvPicPr>
          <p:nvPr/>
        </p:nvPicPr>
        <p:blipFill>
          <a:blip r:embed="rId3"/>
          <a:stretch/>
        </p:blipFill>
        <p:spPr bwMode="auto">
          <a:xfrm>
            <a:off x="8963824" y="1905232"/>
            <a:ext cx="3041736" cy="2027824"/>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2" name="Google Shape;172;p13"/>
          <p:cNvSpPr txBox="1">
            <a:spLocks noGrp="1"/>
          </p:cNvSpPr>
          <p:nvPr>
            <p:ph type="title"/>
          </p:nvPr>
        </p:nvSpPr>
        <p:spPr bwMode="auto">
          <a:xfrm>
            <a:off x="838200" y="365125"/>
            <a:ext cx="10515600" cy="6153241"/>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Other key terms of migration and forced displacement</a:t>
            </a:r>
            <a:endParaRPr>
              <a:solidFill>
                <a:srgbClr val="833C0B"/>
              </a:solidFill>
            </a:endParaRPr>
          </a:p>
        </p:txBody>
      </p:sp>
      <p:pic>
        <p:nvPicPr>
          <p:cNvPr id="3" name="Grafik 2"/>
          <p:cNvPicPr>
            <a:picLocks noChangeAspect="1"/>
          </p:cNvPicPr>
          <p:nvPr/>
        </p:nvPicPr>
        <p:blipFill>
          <a:blip r:embed="rId3"/>
          <a:stretch/>
        </p:blipFill>
        <p:spPr bwMode="auto">
          <a:xfrm>
            <a:off x="0" y="-13742"/>
            <a:ext cx="3336348" cy="2154725"/>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8" name="Google Shape;178;p14"/>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DISTINGUISHING MIGRANTS AND REFUGEES: MIXED MOVEMENTS </a:t>
            </a:r>
            <a:endParaRPr/>
          </a:p>
        </p:txBody>
      </p:sp>
      <p:sp>
        <p:nvSpPr>
          <p:cNvPr id="179" name="Google Shape;179;p14"/>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180" name="Google Shape;180;p14"/>
          <p:cNvSpPr txBox="1"/>
          <p:nvPr/>
        </p:nvSpPr>
        <p:spPr bwMode="auto">
          <a:xfrm>
            <a:off x="990600" y="1978025"/>
            <a:ext cx="7337648" cy="4351338"/>
          </a:xfrm>
          <a:prstGeom prst="rect">
            <a:avLst/>
          </a:prstGeom>
          <a:noFill/>
          <a:ln>
            <a:noFill/>
          </a:ln>
        </p:spPr>
        <p:txBody>
          <a:bodyPr spcFirstLastPara="1" wrap="square" lIns="91425" tIns="45700" rIns="91425" bIns="45700" anchor="t" anchorCtr="0">
            <a:normAutofit/>
          </a:bodyPr>
          <a:lstStyle/>
          <a:p>
            <a:pPr marL="0" marR="0" lvl="0" indent="0" algn="just">
              <a:lnSpc>
                <a:spcPct val="90000"/>
              </a:lnSpc>
              <a:spcBef>
                <a:spcPts val="0"/>
              </a:spcBef>
              <a:spcAft>
                <a:spcPts val="0"/>
              </a:spcAft>
              <a:buClr>
                <a:schemeClr val="dk1"/>
              </a:buClr>
              <a:buSzPct val="100000"/>
              <a:buFont typeface="Arial"/>
              <a:buNone/>
              <a:defRPr/>
            </a:pPr>
            <a:r>
              <a:rPr lang="de-DE" sz="1800" dirty="0">
                <a:solidFill>
                  <a:schemeClr val="dk1"/>
                </a:solidFill>
                <a:latin typeface="Calibri"/>
                <a:ea typeface="Calibri"/>
                <a:cs typeface="Calibri"/>
              </a:rPr>
              <a:t>The </a:t>
            </a:r>
            <a:r>
              <a:rPr lang="de-DE" sz="1800" dirty="0" err="1">
                <a:solidFill>
                  <a:schemeClr val="dk1"/>
                </a:solidFill>
                <a:latin typeface="Calibri"/>
                <a:ea typeface="Calibri"/>
                <a:cs typeface="Calibri"/>
              </a:rPr>
              <a:t>term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mixed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migration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mixed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movements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captures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complexity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distinguishing</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migrants</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refugees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While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legal </a:t>
            </a:r>
            <a:r>
              <a:rPr lang="de-DE" sz="1800" dirty="0" err="1">
                <a:solidFill>
                  <a:schemeClr val="dk1"/>
                </a:solidFill>
                <a:latin typeface="Calibri"/>
                <a:ea typeface="Calibri"/>
                <a:cs typeface="Calibri"/>
              </a:rPr>
              <a:t>definition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regards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two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groups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mutually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exclusive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mixed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movement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approach</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refers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fact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that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people</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move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regardless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their</a:t>
            </a:r>
            <a:r>
              <a:rPr lang="de-DE" sz="1800" dirty="0">
                <a:solidFill>
                  <a:schemeClr val="dk1"/>
                </a:solidFill>
                <a:latin typeface="Calibri"/>
                <a:ea typeface="Calibri"/>
                <a:cs typeface="Calibri"/>
              </a:rPr>
              <a:t> legal </a:t>
            </a:r>
            <a:r>
              <a:rPr lang="de-DE" sz="1800" dirty="0" err="1">
                <a:solidFill>
                  <a:schemeClr val="dk1"/>
                </a:solidFill>
                <a:latin typeface="Calibri"/>
                <a:ea typeface="Calibri"/>
                <a:cs typeface="Calibri"/>
              </a:rPr>
              <a:t>status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self-identification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often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use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same </a:t>
            </a:r>
            <a:r>
              <a:rPr lang="de-DE" sz="1800" dirty="0" err="1">
                <a:solidFill>
                  <a:schemeClr val="dk1"/>
                </a:solidFill>
                <a:latin typeface="Calibri"/>
                <a:ea typeface="Calibri"/>
                <a:cs typeface="Calibri"/>
              </a:rPr>
              <a:t>routes</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means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travel</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even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travel</a:t>
            </a:r>
            <a:r>
              <a:rPr lang="de-DE" sz="1800" dirty="0">
                <a:solidFill>
                  <a:schemeClr val="dk1"/>
                </a:solidFill>
                <a:latin typeface="Calibri"/>
                <a:ea typeface="Calibri"/>
                <a:cs typeface="Calibri"/>
              </a:rPr>
              <a:t> in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same </a:t>
            </a:r>
            <a:r>
              <a:rPr lang="de-DE" sz="1800" dirty="0" err="1">
                <a:solidFill>
                  <a:schemeClr val="dk1"/>
                </a:solidFill>
                <a:latin typeface="Calibri"/>
                <a:ea typeface="Calibri"/>
                <a:cs typeface="Calibri"/>
              </a:rPr>
              <a:t>group</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Refugees</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migrants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alike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may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rely</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same </a:t>
            </a:r>
            <a:r>
              <a:rPr lang="de-DE" sz="1800" dirty="0" err="1">
                <a:solidFill>
                  <a:schemeClr val="dk1"/>
                </a:solidFill>
                <a:latin typeface="Calibri"/>
                <a:ea typeface="Calibri"/>
                <a:cs typeface="Calibri"/>
              </a:rPr>
              <a:t>smugglers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aim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same </a:t>
            </a:r>
            <a:r>
              <a:rPr lang="de-DE" sz="1800" dirty="0" err="1">
                <a:solidFill>
                  <a:schemeClr val="dk1"/>
                </a:solidFill>
                <a:latin typeface="Calibri"/>
                <a:ea typeface="Calibri"/>
                <a:cs typeface="Calibri"/>
              </a:rPr>
              <a:t>destination</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face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same </a:t>
            </a:r>
            <a:r>
              <a:rPr lang="de-DE" sz="1800" dirty="0" err="1">
                <a:solidFill>
                  <a:schemeClr val="dk1"/>
                </a:solidFill>
                <a:latin typeface="Calibri"/>
                <a:ea typeface="Calibri"/>
                <a:cs typeface="Calibri"/>
              </a:rPr>
              <a:t>risks</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vulnerablities</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way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regardless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their</a:t>
            </a:r>
            <a:r>
              <a:rPr lang="de-DE" sz="1800" dirty="0">
                <a:solidFill>
                  <a:schemeClr val="dk1"/>
                </a:solidFill>
                <a:latin typeface="Calibri"/>
                <a:ea typeface="Calibri"/>
                <a:cs typeface="Calibri"/>
              </a:rPr>
              <a:t> individual </a:t>
            </a:r>
            <a:r>
              <a:rPr lang="de-DE" sz="1800" dirty="0" err="1">
                <a:solidFill>
                  <a:schemeClr val="dk1"/>
                </a:solidFill>
                <a:latin typeface="Calibri"/>
                <a:ea typeface="Calibri"/>
                <a:cs typeface="Calibri"/>
              </a:rPr>
              <a:t>reasons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leave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their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places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origin</a:t>
            </a:r>
            <a:r>
              <a:rPr lang="de-DE" sz="1800" dirty="0">
                <a:solidFill>
                  <a:schemeClr val="dk1"/>
                </a:solidFill>
                <a:latin typeface="Calibri"/>
                <a:ea typeface="Calibri"/>
                <a:cs typeface="Calibri"/>
              </a:rPr>
              <a:t>. As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u="sng" dirty="0">
                <a:solidFill>
                  <a:schemeClr val="dk1"/>
                </a:solidFill>
                <a:latin typeface="Calibri"/>
                <a:ea typeface="Calibri"/>
                <a:cs typeface="Calibri"/>
                <a:hlinkClick r:id="rId3" tooltip="https://www.migrationdataportal.org/themes/mixed-migration"/>
              </a:rPr>
              <a:t>Migration Data Portal </a:t>
            </a:r>
            <a:r>
              <a:rPr lang="de-DE" sz="1800" u="sng" dirty="0" err="1">
                <a:solidFill>
                  <a:schemeClr val="dk1"/>
                </a:solidFill>
                <a:latin typeface="Calibri"/>
                <a:ea typeface="Calibri"/>
                <a:cs typeface="Calibri"/>
                <a:hlinkClick r:id="rId3" tooltip="https://www.migrationdataportal.org/themes/mixed-migration"/>
              </a:rPr>
              <a:t>puts</a:t>
            </a:r>
            <a:r>
              <a:rPr lang="de-DE" sz="1800" u="sng" dirty="0">
                <a:solidFill>
                  <a:schemeClr val="dk1"/>
                </a:solidFill>
                <a:latin typeface="Calibri"/>
                <a:ea typeface="Calibri"/>
                <a:cs typeface="Calibri"/>
                <a:hlinkClick r:id="rId3" tooltip="https://www.migrationdataportal.org/themes/mixed-migration"/>
              </a:rPr>
              <a:t> </a:t>
            </a:r>
            <a:r>
              <a:rPr lang="de-DE" sz="1800" u="sng" dirty="0" err="1">
                <a:solidFill>
                  <a:schemeClr val="dk1"/>
                </a:solidFill>
                <a:latin typeface="Calibri"/>
                <a:ea typeface="Calibri"/>
                <a:cs typeface="Calibri"/>
                <a:hlinkClick r:id="rId3" tooltip="https://www.migrationdataportal.org/themes/mixed-migration"/>
              </a:rPr>
              <a:t>it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while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crossing</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national </a:t>
            </a:r>
            <a:r>
              <a:rPr lang="de-DE" sz="1800" dirty="0" err="1">
                <a:solidFill>
                  <a:schemeClr val="dk1"/>
                </a:solidFill>
                <a:latin typeface="Calibri"/>
                <a:ea typeface="Calibri"/>
                <a:cs typeface="Calibri"/>
              </a:rPr>
              <a:t>boundaries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is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commonly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classified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either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forced</a:t>
            </a:r>
            <a:r>
              <a:rPr lang="de-DE" sz="1800" dirty="0">
                <a:solidFill>
                  <a:schemeClr val="dk1"/>
                </a:solidFill>
                <a:latin typeface="Calibri"/>
                <a:ea typeface="Calibri"/>
                <a:cs typeface="Calibri"/>
              </a:rPr>
              <a:t>/</a:t>
            </a:r>
            <a:r>
              <a:rPr lang="de-DE" sz="1800" dirty="0" err="1">
                <a:solidFill>
                  <a:schemeClr val="dk1"/>
                </a:solidFill>
                <a:latin typeface="Calibri"/>
                <a:ea typeface="Calibri"/>
                <a:cs typeface="Calibri"/>
              </a:rPr>
              <a:t>involuntary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voluntary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reality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is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much</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more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complex</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nuanced</a:t>
            </a:r>
            <a:r>
              <a:rPr lang="de-DE" sz="1800" dirty="0">
                <a:solidFill>
                  <a:schemeClr val="dk1"/>
                </a:solidFill>
                <a:latin typeface="Calibri"/>
                <a:ea typeface="Calibri"/>
                <a:cs typeface="Calibri"/>
              </a:rPr>
              <a:t>” (Migration Data Portal, 2021). Mixed </a:t>
            </a:r>
            <a:r>
              <a:rPr lang="de-DE" sz="1800" dirty="0" err="1">
                <a:solidFill>
                  <a:schemeClr val="dk1"/>
                </a:solidFill>
                <a:latin typeface="Calibri"/>
                <a:ea typeface="Calibri"/>
                <a:cs typeface="Calibri"/>
              </a:rPr>
              <a:t>migration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refers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people</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move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or</a:t>
            </a:r>
            <a:r>
              <a:rPr lang="de-DE" sz="1800" dirty="0">
                <a:solidFill>
                  <a:schemeClr val="dk1"/>
                </a:solidFill>
                <a:latin typeface="Calibri"/>
                <a:ea typeface="Calibri"/>
                <a:cs typeface="Calibri"/>
              </a:rPr>
              <a:t> in </a:t>
            </a:r>
            <a:r>
              <a:rPr lang="de-DE" sz="1800" dirty="0" err="1">
                <a:solidFill>
                  <a:schemeClr val="dk1"/>
                </a:solidFill>
                <a:latin typeface="Calibri"/>
                <a:ea typeface="Calibri"/>
                <a:cs typeface="Calibri"/>
              </a:rPr>
              <a:t>transit</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cannot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be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applied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once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have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settled</a:t>
            </a:r>
            <a:r>
              <a:rPr lang="de-DE" sz="1800" dirty="0">
                <a:solidFill>
                  <a:schemeClr val="dk1"/>
                </a:solidFill>
                <a:latin typeface="Calibri"/>
                <a:ea typeface="Calibri"/>
                <a:cs typeface="Calibri"/>
              </a:rPr>
              <a:t> at a final </a:t>
            </a:r>
            <a:r>
              <a:rPr lang="de-DE" sz="1800" dirty="0" err="1">
                <a:solidFill>
                  <a:schemeClr val="dk1"/>
                </a:solidFill>
                <a:latin typeface="Calibri"/>
                <a:ea typeface="Calibri"/>
                <a:cs typeface="Calibri"/>
              </a:rPr>
              <a:t>destination</a:t>
            </a:r>
            <a:r>
              <a:rPr lang="de-DE" sz="1800" dirty="0">
                <a:solidFill>
                  <a:schemeClr val="dk1"/>
                </a:solidFill>
                <a:latin typeface="Calibri"/>
                <a:ea typeface="Calibri"/>
                <a:cs typeface="Calibri"/>
              </a:rPr>
              <a:t>.</a:t>
            </a:r>
            <a:endParaRPr sz="1800" dirty="0">
              <a:solidFill>
                <a:schemeClr val="dk1"/>
              </a:solidFill>
              <a:latin typeface="Calibri"/>
              <a:ea typeface="Calibri"/>
              <a:cs typeface="Calibri"/>
            </a:endParaRPr>
          </a:p>
        </p:txBody>
      </p:sp>
      <p:sp>
        <p:nvSpPr>
          <p:cNvPr id="181" name="Google Shape;181;p14"/>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Other key terms of migration and forced displacement</a:t>
            </a:r>
            <a:endParaRPr sz="4400">
              <a:solidFill>
                <a:srgbClr val="833C0B"/>
              </a:solidFill>
              <a:latin typeface="Calibri"/>
              <a:ea typeface="Calibri"/>
              <a:cs typeface="Calibri"/>
            </a:endParaRPr>
          </a:p>
        </p:txBody>
      </p:sp>
      <p:pic>
        <p:nvPicPr>
          <p:cNvPr id="3" name="Grafik 2"/>
          <p:cNvPicPr>
            <a:picLocks noChangeAspect="1"/>
          </p:cNvPicPr>
          <p:nvPr/>
        </p:nvPicPr>
        <p:blipFill>
          <a:blip r:embed="rId4"/>
          <a:stretch/>
        </p:blipFill>
        <p:spPr bwMode="auto">
          <a:xfrm>
            <a:off x="8813029" y="2538388"/>
            <a:ext cx="2671835" cy="1781223"/>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 name="Google Shape;187;p15"/>
          <p:cNvSpPr txBox="1">
            <a:spLocks noGrp="1"/>
          </p:cNvSpPr>
          <p:nvPr>
            <p:ph type="title"/>
          </p:nvPr>
        </p:nvSpPr>
        <p:spPr bwMode="auto">
          <a:xfrm>
            <a:off x="2207568"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dirty="0">
                <a:solidFill>
                  <a:srgbClr val="833C0B"/>
                </a:solidFill>
              </a:rPr>
              <a:t>OTHER KEY TERMS OF MIGRATION AND </a:t>
            </a:r>
            <a:br>
              <a:rPr lang="de-DE" dirty="0">
                <a:solidFill>
                  <a:srgbClr val="833C0B"/>
                </a:solidFill>
              </a:rPr>
            </a:br>
            <a:r>
              <a:rPr lang="de-DE" dirty="0">
                <a:solidFill>
                  <a:srgbClr val="833C0B"/>
                </a:solidFill>
              </a:rPr>
              <a:t>FORCED DISPLACEMENT</a:t>
            </a:r>
            <a:endParaRPr dirty="0"/>
          </a:p>
        </p:txBody>
      </p:sp>
      <p:sp>
        <p:nvSpPr>
          <p:cNvPr id="188" name="Google Shape;188;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0"/>
              </a:spcBef>
              <a:spcAft>
                <a:spcPts val="0"/>
              </a:spcAft>
              <a:buClr>
                <a:schemeClr val="dk1"/>
              </a:buClr>
              <a:buSzPts val="1200"/>
              <a:buNone/>
              <a:defRPr/>
            </a:pPr>
            <a:r>
              <a:rPr lang="de-DE" sz="1600" dirty="0" err="1">
                <a:highlight>
                  <a:srgbClr val="FFFF00"/>
                </a:highlight>
              </a:rPr>
              <a:t>Asylum</a:t>
            </a:r>
            <a:r>
              <a:rPr lang="de-DE" sz="1600" dirty="0">
                <a:highlight>
                  <a:srgbClr val="FFFF00"/>
                </a:highlight>
              </a:rPr>
              <a:t> </a:t>
            </a:r>
            <a:r>
              <a:rPr lang="de-DE" sz="1600" dirty="0" err="1">
                <a:highlight>
                  <a:srgbClr val="FFFF00"/>
                </a:highlight>
              </a:rPr>
              <a:t>Seeker</a:t>
            </a:r>
            <a:endParaRPr sz="1600" dirty="0"/>
          </a:p>
          <a:p>
            <a:pPr marL="0" lvl="0" indent="0" algn="just">
              <a:lnSpc>
                <a:spcPct val="90000"/>
              </a:lnSpc>
              <a:spcBef>
                <a:spcPts val="1000"/>
              </a:spcBef>
              <a:spcAft>
                <a:spcPts val="0"/>
              </a:spcAft>
              <a:buClr>
                <a:schemeClr val="dk1"/>
              </a:buClr>
              <a:buSzPts val="1200"/>
              <a:buNone/>
              <a:defRPr/>
            </a:pPr>
            <a:r>
              <a:rPr lang="de-DE" sz="1600" dirty="0"/>
              <a:t>An </a:t>
            </a:r>
            <a:r>
              <a:rPr lang="de-DE" sz="1600" dirty="0" err="1"/>
              <a:t>asylum</a:t>
            </a:r>
            <a:r>
              <a:rPr lang="de-DE" sz="1600" dirty="0"/>
              <a:t> </a:t>
            </a:r>
            <a:r>
              <a:rPr lang="de-DE" sz="1600" dirty="0" err="1"/>
              <a:t>seeker</a:t>
            </a:r>
            <a:r>
              <a:rPr lang="de-DE" sz="1600" dirty="0"/>
              <a:t> </a:t>
            </a:r>
            <a:r>
              <a:rPr lang="de-DE" sz="1600" dirty="0" err="1"/>
              <a:t>is</a:t>
            </a:r>
            <a:r>
              <a:rPr lang="de-DE" sz="1600" dirty="0"/>
              <a:t> an individual </a:t>
            </a:r>
            <a:r>
              <a:rPr lang="de-DE" sz="1600" dirty="0" err="1"/>
              <a:t>who</a:t>
            </a:r>
            <a:r>
              <a:rPr lang="de-DE" sz="1600" dirty="0"/>
              <a:t> </a:t>
            </a:r>
            <a:r>
              <a:rPr lang="de-DE" sz="1600" dirty="0" err="1"/>
              <a:t>seeks</a:t>
            </a:r>
            <a:r>
              <a:rPr lang="de-DE" sz="1600" dirty="0"/>
              <a:t> </a:t>
            </a:r>
            <a:r>
              <a:rPr lang="de-DE" sz="1600" dirty="0" err="1"/>
              <a:t>for</a:t>
            </a:r>
            <a:r>
              <a:rPr lang="de-DE" sz="1600" dirty="0"/>
              <a:t> international </a:t>
            </a:r>
            <a:r>
              <a:rPr lang="de-DE" sz="1600" dirty="0" err="1"/>
              <a:t>protection</a:t>
            </a:r>
            <a:r>
              <a:rPr lang="de-DE" sz="1600" dirty="0"/>
              <a:t> </a:t>
            </a:r>
            <a:r>
              <a:rPr lang="de-DE" sz="1600" dirty="0" err="1"/>
              <a:t>under</a:t>
            </a:r>
            <a:r>
              <a:rPr lang="de-DE" sz="1600" dirty="0"/>
              <a:t> </a:t>
            </a:r>
            <a:r>
              <a:rPr lang="de-DE" sz="1600" dirty="0" err="1"/>
              <a:t>the</a:t>
            </a:r>
            <a:r>
              <a:rPr lang="de-DE" sz="1600" dirty="0"/>
              <a:t> </a:t>
            </a:r>
            <a:r>
              <a:rPr lang="de-DE" sz="1600" dirty="0" err="1"/>
              <a:t>refugee</a:t>
            </a:r>
            <a:r>
              <a:rPr lang="de-DE" sz="1600" dirty="0"/>
              <a:t> </a:t>
            </a:r>
            <a:r>
              <a:rPr lang="de-DE" sz="1600" dirty="0" err="1"/>
              <a:t>status</a:t>
            </a:r>
            <a:r>
              <a:rPr lang="de-DE" sz="1600" dirty="0"/>
              <a:t>, but </a:t>
            </a:r>
            <a:r>
              <a:rPr lang="de-DE" sz="1600" dirty="0" err="1"/>
              <a:t>whose</a:t>
            </a:r>
            <a:r>
              <a:rPr lang="de-DE" sz="1600" dirty="0"/>
              <a:t> </a:t>
            </a:r>
            <a:r>
              <a:rPr lang="de-DE" sz="1600" dirty="0" err="1"/>
              <a:t>case</a:t>
            </a:r>
            <a:r>
              <a:rPr lang="de-DE" sz="1600" dirty="0"/>
              <a:t> </a:t>
            </a:r>
            <a:r>
              <a:rPr lang="de-DE" sz="1600" dirty="0" err="1"/>
              <a:t>has</a:t>
            </a:r>
            <a:r>
              <a:rPr lang="de-DE" sz="1600" dirty="0"/>
              <a:t> not </a:t>
            </a:r>
            <a:r>
              <a:rPr lang="de-DE" sz="1600" dirty="0" err="1"/>
              <a:t>yet</a:t>
            </a:r>
            <a:r>
              <a:rPr lang="de-DE" sz="1600" dirty="0"/>
              <a:t> </a:t>
            </a:r>
            <a:r>
              <a:rPr lang="de-DE" sz="1600" dirty="0" err="1"/>
              <a:t>been</a:t>
            </a:r>
            <a:r>
              <a:rPr lang="de-DE" sz="1600" dirty="0"/>
              <a:t> </a:t>
            </a:r>
            <a:r>
              <a:rPr lang="de-DE" sz="1600" dirty="0" err="1"/>
              <a:t>finally</a:t>
            </a:r>
            <a:r>
              <a:rPr lang="de-DE" sz="1600" dirty="0"/>
              <a:t> </a:t>
            </a:r>
            <a:r>
              <a:rPr lang="de-DE" sz="1600" dirty="0" err="1"/>
              <a:t>decided</a:t>
            </a:r>
            <a:r>
              <a:rPr lang="de-DE" sz="1600" dirty="0"/>
              <a:t> </a:t>
            </a:r>
            <a:r>
              <a:rPr lang="de-DE" sz="1600" dirty="0" err="1"/>
              <a:t>by</a:t>
            </a:r>
            <a:r>
              <a:rPr lang="de-DE" sz="1600" dirty="0"/>
              <a:t> </a:t>
            </a:r>
            <a:r>
              <a:rPr lang="de-DE" sz="1600" dirty="0" err="1"/>
              <a:t>the</a:t>
            </a:r>
            <a:r>
              <a:rPr lang="de-DE" sz="1600" dirty="0"/>
              <a:t> </a:t>
            </a:r>
            <a:r>
              <a:rPr lang="de-DE" sz="1600" dirty="0" err="1"/>
              <a:t>country</a:t>
            </a:r>
            <a:r>
              <a:rPr lang="de-DE" sz="1600" dirty="0"/>
              <a:t> he </a:t>
            </a:r>
            <a:r>
              <a:rPr lang="de-DE" sz="1600" dirty="0" err="1"/>
              <a:t>or</a:t>
            </a:r>
            <a:r>
              <a:rPr lang="de-DE" sz="1600" dirty="0"/>
              <a:t> </a:t>
            </a:r>
            <a:r>
              <a:rPr lang="de-DE" sz="1600" dirty="0" err="1"/>
              <a:t>she</a:t>
            </a:r>
            <a:r>
              <a:rPr lang="de-DE" sz="1600" dirty="0"/>
              <a:t> </a:t>
            </a:r>
            <a:r>
              <a:rPr lang="de-DE" sz="1600" dirty="0" err="1"/>
              <a:t>has</a:t>
            </a:r>
            <a:r>
              <a:rPr lang="de-DE" sz="1600" dirty="0"/>
              <a:t> </a:t>
            </a:r>
            <a:r>
              <a:rPr lang="de-DE" sz="1600" dirty="0" err="1"/>
              <a:t>asked</a:t>
            </a:r>
            <a:r>
              <a:rPr lang="de-DE" sz="1600" dirty="0"/>
              <a:t> </a:t>
            </a:r>
            <a:r>
              <a:rPr lang="de-DE" sz="1600" dirty="0" err="1"/>
              <a:t>for</a:t>
            </a:r>
            <a:r>
              <a:rPr lang="de-DE" sz="1600" dirty="0"/>
              <a:t> </a:t>
            </a:r>
            <a:r>
              <a:rPr lang="de-DE" sz="1600" dirty="0" err="1"/>
              <a:t>that</a:t>
            </a:r>
            <a:r>
              <a:rPr lang="de-DE" sz="1600" dirty="0"/>
              <a:t> </a:t>
            </a:r>
            <a:r>
              <a:rPr lang="de-DE" sz="1600" dirty="0" err="1"/>
              <a:t>protection</a:t>
            </a:r>
            <a:r>
              <a:rPr lang="de-DE" sz="1600" dirty="0"/>
              <a:t>. Thus, “</a:t>
            </a:r>
            <a:r>
              <a:rPr lang="de-DE" sz="1600" u="sng" dirty="0">
                <a:solidFill>
                  <a:schemeClr val="hlink"/>
                </a:solidFill>
                <a:hlinkClick r:id="rId3" tooltip="https://www.iom.int/key-migration-terms"/>
              </a:rPr>
              <a:t>not </a:t>
            </a:r>
            <a:r>
              <a:rPr lang="de-DE" sz="1600" u="sng" dirty="0" err="1">
                <a:solidFill>
                  <a:schemeClr val="hlink"/>
                </a:solidFill>
                <a:hlinkClick r:id="rId3" tooltip="https://www.iom.int/key-migration-terms"/>
              </a:rPr>
              <a:t>every</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asylum</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seeker</a:t>
            </a:r>
            <a:r>
              <a:rPr lang="de-DE" sz="1600" u="sng" dirty="0">
                <a:solidFill>
                  <a:schemeClr val="hlink"/>
                </a:solidFill>
                <a:hlinkClick r:id="rId3" tooltip="https://www.iom.int/key-migration-terms"/>
              </a:rPr>
              <a:t> will </a:t>
            </a:r>
            <a:r>
              <a:rPr lang="de-DE" sz="1600" u="sng" dirty="0" err="1">
                <a:solidFill>
                  <a:schemeClr val="hlink"/>
                </a:solidFill>
                <a:hlinkClick r:id="rId3" tooltip="https://www.iom.int/key-migration-terms"/>
              </a:rPr>
              <a:t>ultimately</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be</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recognized</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as</a:t>
            </a:r>
            <a:r>
              <a:rPr lang="de-DE" sz="1600" u="sng" dirty="0">
                <a:solidFill>
                  <a:schemeClr val="hlink"/>
                </a:solidFill>
                <a:hlinkClick r:id="rId3" tooltip="https://www.iom.int/key-migration-terms"/>
              </a:rPr>
              <a:t> a </a:t>
            </a:r>
            <a:r>
              <a:rPr lang="de-DE" sz="1600" u="sng" dirty="0" err="1">
                <a:solidFill>
                  <a:schemeClr val="hlink"/>
                </a:solidFill>
                <a:hlinkClick r:id="rId3" tooltip="https://www.iom.int/key-migration-terms"/>
              </a:rPr>
              <a:t>refugee</a:t>
            </a:r>
            <a:r>
              <a:rPr lang="de-DE" sz="1600" u="sng" dirty="0">
                <a:solidFill>
                  <a:schemeClr val="hlink"/>
                </a:solidFill>
                <a:hlinkClick r:id="rId3" tooltip="https://www.iom.int/key-migration-terms"/>
              </a:rPr>
              <a:t>, but </a:t>
            </a:r>
            <a:r>
              <a:rPr lang="de-DE" sz="1600" u="sng" dirty="0" err="1">
                <a:solidFill>
                  <a:schemeClr val="hlink"/>
                </a:solidFill>
                <a:hlinkClick r:id="rId3" tooltip="https://www.iom.int/key-migration-terms"/>
              </a:rPr>
              <a:t>every</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recognized</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refugee</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is</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initially</a:t>
            </a:r>
            <a:r>
              <a:rPr lang="de-DE" sz="1600" u="sng" dirty="0">
                <a:solidFill>
                  <a:schemeClr val="hlink"/>
                </a:solidFill>
                <a:hlinkClick r:id="rId3" tooltip="https://www.iom.int/key-migration-terms"/>
              </a:rPr>
              <a:t> an </a:t>
            </a:r>
            <a:r>
              <a:rPr lang="de-DE" sz="1600" u="sng" dirty="0" err="1">
                <a:solidFill>
                  <a:schemeClr val="hlink"/>
                </a:solidFill>
                <a:hlinkClick r:id="rId3" tooltip="https://www.iom.int/key-migration-terms"/>
              </a:rPr>
              <a:t>asylum</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seeker</a:t>
            </a:r>
            <a:r>
              <a:rPr lang="de-DE" sz="1600" u="sng" dirty="0">
                <a:solidFill>
                  <a:schemeClr val="hlink"/>
                </a:solidFill>
                <a:hlinkClick r:id="rId3" tooltip="https://www.iom.int/key-migration-terms"/>
              </a:rPr>
              <a:t>”</a:t>
            </a:r>
            <a:r>
              <a:rPr lang="de-DE" sz="1600" dirty="0"/>
              <a:t> (IOM, </a:t>
            </a:r>
            <a:r>
              <a:rPr lang="de-DE" sz="1600" dirty="0" err="1"/>
              <a:t>n.d</a:t>
            </a:r>
            <a:r>
              <a:rPr lang="de-DE" sz="1600" dirty="0"/>
              <a:t>.). </a:t>
            </a:r>
            <a:r>
              <a:rPr lang="de-DE" sz="1600" dirty="0" err="1"/>
              <a:t>If</a:t>
            </a:r>
            <a:r>
              <a:rPr lang="de-DE" sz="1600" dirty="0"/>
              <a:t> possible, </a:t>
            </a:r>
            <a:r>
              <a:rPr lang="de-DE" sz="1600" dirty="0" err="1"/>
              <a:t>journalists</a:t>
            </a:r>
            <a:r>
              <a:rPr lang="de-DE" sz="1600" dirty="0"/>
              <a:t> </a:t>
            </a:r>
            <a:r>
              <a:rPr lang="de-DE" sz="1600" dirty="0" err="1"/>
              <a:t>should</a:t>
            </a:r>
            <a:r>
              <a:rPr lang="de-DE" sz="1600" dirty="0"/>
              <a:t> </a:t>
            </a:r>
            <a:r>
              <a:rPr lang="de-DE" sz="1600" dirty="0" err="1"/>
              <a:t>thus</a:t>
            </a:r>
            <a:r>
              <a:rPr lang="de-DE" sz="1600" dirty="0"/>
              <a:t> </a:t>
            </a:r>
            <a:r>
              <a:rPr lang="de-DE" sz="1600" dirty="0" err="1"/>
              <a:t>make</a:t>
            </a:r>
            <a:r>
              <a:rPr lang="de-DE" sz="1600" dirty="0"/>
              <a:t> </a:t>
            </a:r>
            <a:r>
              <a:rPr lang="de-DE" sz="1600" dirty="0" err="1"/>
              <a:t>clear</a:t>
            </a:r>
            <a:r>
              <a:rPr lang="de-DE" sz="1600" dirty="0"/>
              <a:t> </a:t>
            </a:r>
            <a:r>
              <a:rPr lang="de-DE" sz="1600" dirty="0" err="1"/>
              <a:t>whether</a:t>
            </a:r>
            <a:r>
              <a:rPr lang="de-DE" sz="1600" dirty="0"/>
              <a:t> </a:t>
            </a:r>
            <a:r>
              <a:rPr lang="de-DE" sz="1600" dirty="0" err="1"/>
              <a:t>they</a:t>
            </a:r>
            <a:r>
              <a:rPr lang="de-DE" sz="1600" dirty="0"/>
              <a:t> </a:t>
            </a:r>
            <a:r>
              <a:rPr lang="de-DE" sz="1600" dirty="0" err="1"/>
              <a:t>report</a:t>
            </a:r>
            <a:r>
              <a:rPr lang="de-DE" sz="1600" dirty="0"/>
              <a:t> </a:t>
            </a:r>
            <a:r>
              <a:rPr lang="de-DE" sz="1600" dirty="0" err="1"/>
              <a:t>about</a:t>
            </a:r>
            <a:r>
              <a:rPr lang="de-DE" sz="1600" dirty="0"/>
              <a:t> </a:t>
            </a:r>
            <a:r>
              <a:rPr lang="de-DE" sz="1600" dirty="0" err="1"/>
              <a:t>refugees</a:t>
            </a:r>
            <a:r>
              <a:rPr lang="de-DE" sz="1600" dirty="0"/>
              <a:t> in </a:t>
            </a:r>
            <a:r>
              <a:rPr lang="de-DE" sz="1600" dirty="0" err="1"/>
              <a:t>the</a:t>
            </a:r>
            <a:r>
              <a:rPr lang="de-DE" sz="1600" dirty="0"/>
              <a:t> legal sense (i.e., </a:t>
            </a:r>
            <a:r>
              <a:rPr lang="de-DE" sz="1600" dirty="0" err="1"/>
              <a:t>individuals</a:t>
            </a:r>
            <a:r>
              <a:rPr lang="de-DE" sz="1600" dirty="0"/>
              <a:t> </a:t>
            </a:r>
            <a:r>
              <a:rPr lang="de-DE" sz="1600" dirty="0" err="1"/>
              <a:t>who</a:t>
            </a:r>
            <a:r>
              <a:rPr lang="de-DE" sz="1600" dirty="0"/>
              <a:t> </a:t>
            </a:r>
            <a:r>
              <a:rPr lang="de-DE" sz="1600" dirty="0" err="1"/>
              <a:t>have</a:t>
            </a:r>
            <a:r>
              <a:rPr lang="de-DE" sz="1600" dirty="0"/>
              <a:t> </a:t>
            </a:r>
            <a:r>
              <a:rPr lang="de-DE" sz="1600" dirty="0" err="1"/>
              <a:t>been</a:t>
            </a:r>
            <a:r>
              <a:rPr lang="de-DE" sz="1600" dirty="0"/>
              <a:t> </a:t>
            </a:r>
            <a:r>
              <a:rPr lang="de-DE" sz="1600" dirty="0" err="1"/>
              <a:t>granted</a:t>
            </a:r>
            <a:r>
              <a:rPr lang="de-DE" sz="1600" dirty="0"/>
              <a:t> </a:t>
            </a:r>
            <a:r>
              <a:rPr lang="de-DE" sz="1600" dirty="0" err="1"/>
              <a:t>asylum</a:t>
            </a:r>
            <a:r>
              <a:rPr lang="de-DE" sz="1600" dirty="0"/>
              <a:t>), </a:t>
            </a:r>
            <a:r>
              <a:rPr lang="de-DE" sz="1600" dirty="0" err="1"/>
              <a:t>or</a:t>
            </a:r>
            <a:r>
              <a:rPr lang="de-DE" sz="1600" dirty="0"/>
              <a:t> </a:t>
            </a:r>
            <a:r>
              <a:rPr lang="de-DE" sz="1600" dirty="0" err="1"/>
              <a:t>asylum</a:t>
            </a:r>
            <a:r>
              <a:rPr lang="de-DE" sz="1600" dirty="0"/>
              <a:t> </a:t>
            </a:r>
            <a:r>
              <a:rPr lang="de-DE" sz="1600" dirty="0" err="1"/>
              <a:t>seekers</a:t>
            </a:r>
            <a:r>
              <a:rPr lang="de-DE" sz="1600" dirty="0"/>
              <a:t> (i.e., </a:t>
            </a:r>
            <a:r>
              <a:rPr lang="de-DE" sz="1600" dirty="0" err="1"/>
              <a:t>individuals</a:t>
            </a:r>
            <a:r>
              <a:rPr lang="de-DE" sz="1600" dirty="0"/>
              <a:t> </a:t>
            </a:r>
            <a:r>
              <a:rPr lang="de-DE" sz="1600" dirty="0" err="1"/>
              <a:t>who</a:t>
            </a:r>
            <a:r>
              <a:rPr lang="de-DE" sz="1600" dirty="0"/>
              <a:t> </a:t>
            </a:r>
            <a:r>
              <a:rPr lang="de-DE" sz="1600" dirty="0" err="1"/>
              <a:t>have</a:t>
            </a:r>
            <a:r>
              <a:rPr lang="de-DE" sz="1600" dirty="0"/>
              <a:t> </a:t>
            </a:r>
            <a:r>
              <a:rPr lang="de-DE" sz="1600" dirty="0" err="1"/>
              <a:t>sought</a:t>
            </a:r>
            <a:r>
              <a:rPr lang="de-DE" sz="1600" dirty="0"/>
              <a:t> international </a:t>
            </a:r>
            <a:r>
              <a:rPr lang="de-DE" sz="1600" dirty="0" err="1"/>
              <a:t>protection</a:t>
            </a:r>
            <a:r>
              <a:rPr lang="de-DE" sz="1600" dirty="0"/>
              <a:t> </a:t>
            </a:r>
            <a:r>
              <a:rPr lang="de-DE" sz="1600" dirty="0" err="1"/>
              <a:t>under</a:t>
            </a:r>
            <a:r>
              <a:rPr lang="de-DE" sz="1600" dirty="0"/>
              <a:t> </a:t>
            </a:r>
            <a:r>
              <a:rPr lang="de-DE" sz="1600" dirty="0" err="1"/>
              <a:t>the</a:t>
            </a:r>
            <a:r>
              <a:rPr lang="de-DE" sz="1600" dirty="0"/>
              <a:t> </a:t>
            </a:r>
            <a:r>
              <a:rPr lang="de-DE" sz="1600" dirty="0" err="1"/>
              <a:t>Refugee</a:t>
            </a:r>
            <a:r>
              <a:rPr lang="de-DE" sz="1600" dirty="0"/>
              <a:t> Convention).  </a:t>
            </a:r>
            <a:endParaRPr sz="1600" dirty="0"/>
          </a:p>
          <a:p>
            <a:pPr marL="0" lvl="0" indent="0" algn="just">
              <a:lnSpc>
                <a:spcPct val="90000"/>
              </a:lnSpc>
              <a:spcBef>
                <a:spcPts val="1000"/>
              </a:spcBef>
              <a:spcAft>
                <a:spcPts val="0"/>
              </a:spcAft>
              <a:buClr>
                <a:schemeClr val="dk1"/>
              </a:buClr>
              <a:buSzPts val="1200"/>
              <a:buNone/>
              <a:defRPr/>
            </a:pPr>
            <a:endParaRPr sz="1600" dirty="0">
              <a:highlight>
                <a:srgbClr val="FFFF00"/>
              </a:highlight>
            </a:endParaRPr>
          </a:p>
          <a:p>
            <a:pPr marL="0" lvl="0" indent="0" algn="just">
              <a:lnSpc>
                <a:spcPct val="90000"/>
              </a:lnSpc>
              <a:spcBef>
                <a:spcPts val="1000"/>
              </a:spcBef>
              <a:spcAft>
                <a:spcPts val="0"/>
              </a:spcAft>
              <a:buClr>
                <a:schemeClr val="dk1"/>
              </a:buClr>
              <a:buSzPts val="1200"/>
              <a:buNone/>
              <a:defRPr/>
            </a:pPr>
            <a:r>
              <a:rPr lang="de-DE" sz="1600" dirty="0" err="1">
                <a:highlight>
                  <a:srgbClr val="FFFF00"/>
                </a:highlight>
              </a:rPr>
              <a:t>Irregular</a:t>
            </a:r>
            <a:r>
              <a:rPr lang="de-DE" sz="1600" dirty="0">
                <a:highlight>
                  <a:srgbClr val="FFFF00"/>
                </a:highlight>
              </a:rPr>
              <a:t> Migrant</a:t>
            </a:r>
            <a:endParaRPr sz="1600" dirty="0"/>
          </a:p>
          <a:p>
            <a:pPr marL="0" lvl="0" indent="0" algn="just">
              <a:lnSpc>
                <a:spcPct val="90000"/>
              </a:lnSpc>
              <a:spcBef>
                <a:spcPts val="1000"/>
              </a:spcBef>
              <a:spcAft>
                <a:spcPts val="0"/>
              </a:spcAft>
              <a:buClr>
                <a:schemeClr val="dk1"/>
              </a:buClr>
              <a:buSzPts val="1200"/>
              <a:buNone/>
              <a:defRPr/>
            </a:pPr>
            <a:r>
              <a:rPr lang="de-DE" sz="1600" dirty="0"/>
              <a:t>An </a:t>
            </a:r>
            <a:r>
              <a:rPr lang="de-DE" sz="1600" dirty="0" err="1"/>
              <a:t>irregular</a:t>
            </a:r>
            <a:r>
              <a:rPr lang="de-DE" sz="1600" dirty="0"/>
              <a:t> </a:t>
            </a:r>
            <a:r>
              <a:rPr lang="de-DE" sz="1600" dirty="0" err="1"/>
              <a:t>migrant</a:t>
            </a:r>
            <a:r>
              <a:rPr lang="de-DE" sz="1600" dirty="0"/>
              <a:t> </a:t>
            </a:r>
            <a:r>
              <a:rPr lang="de-DE" sz="1600" dirty="0" err="1"/>
              <a:t>is</a:t>
            </a:r>
            <a:r>
              <a:rPr lang="de-DE" sz="1600" dirty="0"/>
              <a:t> an individual </a:t>
            </a:r>
            <a:r>
              <a:rPr lang="de-DE" sz="1600" dirty="0" err="1"/>
              <a:t>that</a:t>
            </a:r>
            <a:r>
              <a:rPr lang="de-DE" sz="1600" dirty="0"/>
              <a:t> </a:t>
            </a:r>
            <a:r>
              <a:rPr lang="de-DE" sz="1600" dirty="0" err="1"/>
              <a:t>crosses</a:t>
            </a:r>
            <a:r>
              <a:rPr lang="de-DE" sz="1600" dirty="0"/>
              <a:t> </a:t>
            </a:r>
            <a:r>
              <a:rPr lang="de-DE" sz="1600" dirty="0" err="1"/>
              <a:t>borders</a:t>
            </a:r>
            <a:r>
              <a:rPr lang="de-DE" sz="1600" dirty="0"/>
              <a:t> </a:t>
            </a:r>
            <a:r>
              <a:rPr lang="de-DE" sz="1600" dirty="0" err="1"/>
              <a:t>without</a:t>
            </a:r>
            <a:r>
              <a:rPr lang="de-DE" sz="1600" dirty="0"/>
              <a:t> valid </a:t>
            </a:r>
            <a:r>
              <a:rPr lang="de-DE" sz="1600" dirty="0" err="1"/>
              <a:t>travel</a:t>
            </a:r>
            <a:r>
              <a:rPr lang="de-DE" sz="1600" dirty="0"/>
              <a:t> </a:t>
            </a:r>
            <a:r>
              <a:rPr lang="de-DE" sz="1600" dirty="0" err="1"/>
              <a:t>documents</a:t>
            </a:r>
            <a:r>
              <a:rPr lang="de-DE" sz="1600" dirty="0"/>
              <a:t> such </a:t>
            </a:r>
            <a:r>
              <a:rPr lang="de-DE" sz="1600" dirty="0" err="1"/>
              <a:t>as</a:t>
            </a:r>
            <a:r>
              <a:rPr lang="de-DE" sz="1600" dirty="0"/>
              <a:t> a </a:t>
            </a:r>
            <a:r>
              <a:rPr lang="de-DE" sz="1600" dirty="0" err="1"/>
              <a:t>visa</a:t>
            </a:r>
            <a:r>
              <a:rPr lang="de-DE" sz="1600" dirty="0"/>
              <a:t> and </a:t>
            </a:r>
            <a:r>
              <a:rPr lang="de-DE" sz="1600" dirty="0" err="1"/>
              <a:t>thus</a:t>
            </a:r>
            <a:r>
              <a:rPr lang="de-DE" sz="1600" dirty="0"/>
              <a:t> </a:t>
            </a:r>
            <a:r>
              <a:rPr lang="de-DE" sz="1600" dirty="0" err="1"/>
              <a:t>enters</a:t>
            </a:r>
            <a:r>
              <a:rPr lang="de-DE" sz="1600" dirty="0"/>
              <a:t> and/</a:t>
            </a:r>
            <a:r>
              <a:rPr lang="de-DE" sz="1600" dirty="0" err="1"/>
              <a:t>or</a:t>
            </a:r>
            <a:r>
              <a:rPr lang="de-DE" sz="1600" dirty="0"/>
              <a:t> </a:t>
            </a:r>
            <a:r>
              <a:rPr lang="de-DE" sz="1600" dirty="0" err="1"/>
              <a:t>stay</a:t>
            </a:r>
            <a:r>
              <a:rPr lang="de-DE" sz="1600" dirty="0"/>
              <a:t> </a:t>
            </a:r>
            <a:r>
              <a:rPr lang="de-DE" sz="1600" dirty="0" err="1"/>
              <a:t>within</a:t>
            </a:r>
            <a:r>
              <a:rPr lang="de-DE" sz="1600" dirty="0"/>
              <a:t> a </a:t>
            </a:r>
            <a:r>
              <a:rPr lang="de-DE" sz="1600" dirty="0" err="1"/>
              <a:t>transit</a:t>
            </a:r>
            <a:r>
              <a:rPr lang="de-DE" sz="1600" dirty="0"/>
              <a:t> </a:t>
            </a:r>
            <a:r>
              <a:rPr lang="de-DE" sz="1600" dirty="0" err="1"/>
              <a:t>or</a:t>
            </a:r>
            <a:r>
              <a:rPr lang="de-DE" sz="1600" dirty="0"/>
              <a:t> </a:t>
            </a:r>
            <a:r>
              <a:rPr lang="de-DE" sz="1600" dirty="0" err="1"/>
              <a:t>destination</a:t>
            </a:r>
            <a:r>
              <a:rPr lang="de-DE" sz="1600" dirty="0"/>
              <a:t> </a:t>
            </a:r>
            <a:r>
              <a:rPr lang="de-DE" sz="1600" dirty="0" err="1"/>
              <a:t>country</a:t>
            </a:r>
            <a:r>
              <a:rPr lang="de-DE" sz="1600" dirty="0"/>
              <a:t> outside </a:t>
            </a:r>
            <a:r>
              <a:rPr lang="de-DE" sz="1600" dirty="0" err="1"/>
              <a:t>of</a:t>
            </a:r>
            <a:r>
              <a:rPr lang="de-DE" sz="1600" dirty="0"/>
              <a:t> </a:t>
            </a:r>
            <a:r>
              <a:rPr lang="de-DE" sz="1600" dirty="0" err="1"/>
              <a:t>the</a:t>
            </a:r>
            <a:r>
              <a:rPr lang="de-DE" sz="1600" dirty="0"/>
              <a:t> relevant </a:t>
            </a:r>
            <a:r>
              <a:rPr lang="de-DE" sz="1600" dirty="0" err="1"/>
              <a:t>laws</a:t>
            </a:r>
            <a:r>
              <a:rPr lang="de-DE" sz="1600" dirty="0"/>
              <a:t> and </a:t>
            </a:r>
            <a:r>
              <a:rPr lang="de-DE" sz="1600" dirty="0" err="1"/>
              <a:t>regulation</a:t>
            </a:r>
            <a:r>
              <a:rPr lang="de-DE" sz="1600" dirty="0"/>
              <a:t>. These </a:t>
            </a:r>
            <a:r>
              <a:rPr lang="de-DE" sz="1600" dirty="0" err="1"/>
              <a:t>persons</a:t>
            </a:r>
            <a:r>
              <a:rPr lang="de-DE" sz="1600" dirty="0"/>
              <a:t> </a:t>
            </a:r>
            <a:r>
              <a:rPr lang="de-DE" sz="1600" dirty="0" err="1"/>
              <a:t>are</a:t>
            </a:r>
            <a:r>
              <a:rPr lang="de-DE" sz="1600" dirty="0"/>
              <a:t> </a:t>
            </a:r>
            <a:r>
              <a:rPr lang="de-DE" sz="1600" dirty="0" err="1"/>
              <a:t>often</a:t>
            </a:r>
            <a:r>
              <a:rPr lang="de-DE" sz="1600" dirty="0"/>
              <a:t> </a:t>
            </a:r>
            <a:r>
              <a:rPr lang="de-DE" sz="1600" dirty="0" err="1"/>
              <a:t>reffered</a:t>
            </a:r>
            <a:r>
              <a:rPr lang="de-DE" sz="1600" dirty="0"/>
              <a:t> </a:t>
            </a:r>
            <a:r>
              <a:rPr lang="de-DE" sz="1600" dirty="0" err="1"/>
              <a:t>to</a:t>
            </a:r>
            <a:r>
              <a:rPr lang="de-DE" sz="1600" dirty="0"/>
              <a:t> </a:t>
            </a:r>
            <a:r>
              <a:rPr lang="de-DE" sz="1600" dirty="0" err="1"/>
              <a:t>as</a:t>
            </a:r>
            <a:r>
              <a:rPr lang="de-DE" sz="1600" dirty="0"/>
              <a:t> „</a:t>
            </a:r>
            <a:r>
              <a:rPr lang="de-DE" sz="1600" dirty="0" err="1"/>
              <a:t>undocumented</a:t>
            </a:r>
            <a:r>
              <a:rPr lang="de-DE" sz="1600" dirty="0"/>
              <a:t>“ </a:t>
            </a:r>
            <a:r>
              <a:rPr lang="de-DE" sz="1600" dirty="0" err="1"/>
              <a:t>or</a:t>
            </a:r>
            <a:r>
              <a:rPr lang="de-DE" sz="1600" dirty="0"/>
              <a:t> „</a:t>
            </a:r>
            <a:r>
              <a:rPr lang="de-DE" sz="1600" dirty="0" err="1"/>
              <a:t>unauthorized</a:t>
            </a:r>
            <a:r>
              <a:rPr lang="de-DE" sz="1600" dirty="0"/>
              <a:t>“ </a:t>
            </a:r>
            <a:r>
              <a:rPr lang="de-DE" sz="1600" dirty="0" err="1"/>
              <a:t>migrants</a:t>
            </a:r>
            <a:r>
              <a:rPr lang="de-DE" sz="1600" dirty="0"/>
              <a:t>, but also </a:t>
            </a:r>
            <a:r>
              <a:rPr lang="de-DE" sz="1600" dirty="0" err="1"/>
              <a:t>as</a:t>
            </a:r>
            <a:r>
              <a:rPr lang="de-DE" sz="1600" dirty="0"/>
              <a:t> „</a:t>
            </a:r>
            <a:r>
              <a:rPr lang="de-DE" sz="1600" dirty="0" err="1"/>
              <a:t>illegals</a:t>
            </a:r>
            <a:r>
              <a:rPr lang="de-DE" sz="1600" dirty="0"/>
              <a:t>“ </a:t>
            </a:r>
            <a:r>
              <a:rPr lang="de-DE" sz="1600" dirty="0" err="1"/>
              <a:t>or</a:t>
            </a:r>
            <a:r>
              <a:rPr lang="de-DE" sz="1600" dirty="0"/>
              <a:t> „illegal </a:t>
            </a:r>
            <a:r>
              <a:rPr lang="de-DE" sz="1600" dirty="0" err="1"/>
              <a:t>migrants</a:t>
            </a:r>
            <a:r>
              <a:rPr lang="de-DE" sz="1600" dirty="0"/>
              <a:t>“. </a:t>
            </a:r>
            <a:r>
              <a:rPr lang="de-DE" sz="1600" dirty="0" err="1"/>
              <a:t>Yet</a:t>
            </a:r>
            <a:r>
              <a:rPr lang="de-DE" sz="1600" dirty="0"/>
              <a:t>, </a:t>
            </a:r>
            <a:r>
              <a:rPr lang="de-DE" sz="1600" dirty="0" err="1"/>
              <a:t>the</a:t>
            </a:r>
            <a:r>
              <a:rPr lang="de-DE" sz="1600" dirty="0"/>
              <a:t> </a:t>
            </a:r>
            <a:r>
              <a:rPr lang="de-DE" sz="1600" dirty="0" err="1"/>
              <a:t>latter</a:t>
            </a:r>
            <a:r>
              <a:rPr lang="de-DE" sz="1600" dirty="0"/>
              <a:t> </a:t>
            </a:r>
            <a:r>
              <a:rPr lang="de-DE" sz="1600" dirty="0" err="1"/>
              <a:t>terms</a:t>
            </a:r>
            <a:r>
              <a:rPr lang="de-DE" sz="1600" dirty="0"/>
              <a:t> </a:t>
            </a:r>
            <a:r>
              <a:rPr lang="de-DE" sz="1600" dirty="0" err="1"/>
              <a:t>are</a:t>
            </a:r>
            <a:r>
              <a:rPr lang="de-DE" sz="1600" dirty="0"/>
              <a:t> </a:t>
            </a:r>
            <a:r>
              <a:rPr lang="de-DE" sz="1600" dirty="0" err="1"/>
              <a:t>deemed</a:t>
            </a:r>
            <a:r>
              <a:rPr lang="de-DE" sz="1600" dirty="0"/>
              <a:t> </a:t>
            </a:r>
            <a:r>
              <a:rPr lang="de-DE" sz="1600" dirty="0" err="1"/>
              <a:t>undermining</a:t>
            </a:r>
            <a:r>
              <a:rPr lang="de-DE" sz="1600" dirty="0"/>
              <a:t> </a:t>
            </a:r>
            <a:r>
              <a:rPr lang="de-DE" sz="1600" dirty="0" err="1"/>
              <a:t>the</a:t>
            </a:r>
            <a:r>
              <a:rPr lang="de-DE" sz="1600" dirty="0"/>
              <a:t> </a:t>
            </a:r>
            <a:r>
              <a:rPr lang="de-DE" sz="1600" dirty="0" err="1"/>
              <a:t>respect</a:t>
            </a:r>
            <a:r>
              <a:rPr lang="de-DE" sz="1600" dirty="0"/>
              <a:t> </a:t>
            </a:r>
            <a:r>
              <a:rPr lang="de-DE" sz="1600" dirty="0" err="1"/>
              <a:t>of</a:t>
            </a:r>
            <a:r>
              <a:rPr lang="de-DE" sz="1600" dirty="0"/>
              <a:t> human </a:t>
            </a:r>
            <a:r>
              <a:rPr lang="de-DE" sz="1600" dirty="0" err="1"/>
              <a:t>rights</a:t>
            </a:r>
            <a:r>
              <a:rPr lang="de-DE" sz="1600" dirty="0"/>
              <a:t> and </a:t>
            </a:r>
            <a:r>
              <a:rPr lang="de-DE" sz="1600" dirty="0" err="1"/>
              <a:t>dignity</a:t>
            </a:r>
            <a:r>
              <a:rPr lang="de-DE" sz="1600" dirty="0"/>
              <a:t> </a:t>
            </a:r>
            <a:r>
              <a:rPr lang="de-DE" sz="1600" dirty="0" err="1"/>
              <a:t>of</a:t>
            </a:r>
            <a:r>
              <a:rPr lang="de-DE" sz="1600" dirty="0"/>
              <a:t> </a:t>
            </a:r>
            <a:r>
              <a:rPr lang="de-DE" sz="1600" dirty="0" err="1"/>
              <a:t>migrants</a:t>
            </a:r>
            <a:r>
              <a:rPr lang="de-DE" sz="1600" dirty="0"/>
              <a:t>, so </a:t>
            </a:r>
            <a:r>
              <a:rPr lang="de-DE" sz="1600" dirty="0" err="1"/>
              <a:t>the</a:t>
            </a:r>
            <a:r>
              <a:rPr lang="de-DE" sz="1600" dirty="0"/>
              <a:t> </a:t>
            </a:r>
            <a:r>
              <a:rPr lang="de-DE" sz="1600" dirty="0" err="1"/>
              <a:t>term</a:t>
            </a:r>
            <a:r>
              <a:rPr lang="de-DE" sz="1600" dirty="0"/>
              <a:t> „</a:t>
            </a:r>
            <a:r>
              <a:rPr lang="de-DE" sz="1600" dirty="0" err="1"/>
              <a:t>irregular</a:t>
            </a:r>
            <a:r>
              <a:rPr lang="de-DE" sz="1600" dirty="0"/>
              <a:t> </a:t>
            </a:r>
            <a:r>
              <a:rPr lang="de-DE" sz="1600" dirty="0" err="1"/>
              <a:t>migrant</a:t>
            </a:r>
            <a:r>
              <a:rPr lang="de-DE" sz="1600" dirty="0"/>
              <a:t>“ </a:t>
            </a:r>
            <a:r>
              <a:rPr lang="de-DE" sz="1600" dirty="0" err="1"/>
              <a:t>is</a:t>
            </a:r>
            <a:r>
              <a:rPr lang="de-DE" sz="1600" dirty="0"/>
              <a:t> </a:t>
            </a:r>
            <a:r>
              <a:rPr lang="de-DE" sz="1600" dirty="0" err="1"/>
              <a:t>preferred</a:t>
            </a:r>
            <a:r>
              <a:rPr lang="de-DE" sz="1600" dirty="0"/>
              <a:t> </a:t>
            </a:r>
            <a:r>
              <a:rPr lang="de-DE" sz="1600" dirty="0" err="1"/>
              <a:t>by</a:t>
            </a:r>
            <a:r>
              <a:rPr lang="de-DE" sz="1600" dirty="0"/>
              <a:t> e.g. </a:t>
            </a:r>
            <a:r>
              <a:rPr lang="de-DE" sz="1600" dirty="0" err="1"/>
              <a:t>the</a:t>
            </a:r>
            <a:r>
              <a:rPr lang="de-DE" sz="1600" dirty="0"/>
              <a:t> UN. The Council </a:t>
            </a:r>
            <a:r>
              <a:rPr lang="de-DE" sz="1600" dirty="0" err="1"/>
              <a:t>of</a:t>
            </a:r>
            <a:r>
              <a:rPr lang="de-DE" sz="1600" dirty="0"/>
              <a:t> Europe </a:t>
            </a:r>
            <a:r>
              <a:rPr lang="de-DE" sz="1600" dirty="0" err="1"/>
              <a:t>differentiates</a:t>
            </a:r>
            <a:r>
              <a:rPr lang="de-DE" sz="1600" dirty="0"/>
              <a:t> </a:t>
            </a:r>
            <a:r>
              <a:rPr lang="de-DE" sz="1600" dirty="0" err="1"/>
              <a:t>between</a:t>
            </a:r>
            <a:r>
              <a:rPr lang="de-DE" sz="1600" dirty="0"/>
              <a:t> illegal </a:t>
            </a:r>
            <a:r>
              <a:rPr lang="de-DE" sz="1600" dirty="0" err="1"/>
              <a:t>migration</a:t>
            </a:r>
            <a:r>
              <a:rPr lang="de-DE" sz="1600" dirty="0"/>
              <a:t> and </a:t>
            </a:r>
            <a:r>
              <a:rPr lang="de-DE" sz="1600" dirty="0" err="1"/>
              <a:t>irregular</a:t>
            </a:r>
            <a:r>
              <a:rPr lang="de-DE" sz="1600" dirty="0"/>
              <a:t> </a:t>
            </a:r>
            <a:r>
              <a:rPr lang="de-DE" sz="1600" dirty="0" err="1"/>
              <a:t>migrant</a:t>
            </a:r>
            <a:r>
              <a:rPr lang="de-DE" sz="1600" dirty="0"/>
              <a:t> – illegal </a:t>
            </a:r>
            <a:r>
              <a:rPr lang="de-DE" sz="1600" dirty="0" err="1"/>
              <a:t>is</a:t>
            </a:r>
            <a:r>
              <a:rPr lang="de-DE" sz="1600" dirty="0"/>
              <a:t> </a:t>
            </a:r>
            <a:r>
              <a:rPr lang="de-DE" sz="1600" dirty="0" err="1"/>
              <a:t>preferred</a:t>
            </a:r>
            <a:r>
              <a:rPr lang="de-DE" sz="1600" dirty="0"/>
              <a:t> </a:t>
            </a:r>
            <a:r>
              <a:rPr lang="de-DE" sz="1600" dirty="0" err="1"/>
              <a:t>when</a:t>
            </a:r>
            <a:r>
              <a:rPr lang="de-DE" sz="1600" dirty="0"/>
              <a:t> </a:t>
            </a:r>
            <a:r>
              <a:rPr lang="de-DE" sz="1600" dirty="0" err="1"/>
              <a:t>referring</a:t>
            </a:r>
            <a:r>
              <a:rPr lang="de-DE" sz="1600" dirty="0"/>
              <a:t> </a:t>
            </a:r>
            <a:r>
              <a:rPr lang="de-DE" sz="1600" dirty="0" err="1"/>
              <a:t>to</a:t>
            </a:r>
            <a:r>
              <a:rPr lang="de-DE" sz="1600" dirty="0"/>
              <a:t> a </a:t>
            </a:r>
            <a:r>
              <a:rPr lang="de-DE" sz="1600" dirty="0" err="1"/>
              <a:t>status</a:t>
            </a:r>
            <a:r>
              <a:rPr lang="de-DE" sz="1600" dirty="0"/>
              <a:t> </a:t>
            </a:r>
            <a:r>
              <a:rPr lang="de-DE" sz="1600" dirty="0" err="1"/>
              <a:t>or</a:t>
            </a:r>
            <a:r>
              <a:rPr lang="de-DE" sz="1600" dirty="0"/>
              <a:t> </a:t>
            </a:r>
            <a:r>
              <a:rPr lang="de-DE" sz="1600" dirty="0" err="1"/>
              <a:t>process</a:t>
            </a:r>
            <a:r>
              <a:rPr lang="de-DE" sz="1600" dirty="0"/>
              <a:t>, and </a:t>
            </a:r>
            <a:r>
              <a:rPr lang="de-DE" sz="1600" dirty="0" err="1"/>
              <a:t>irregular</a:t>
            </a:r>
            <a:r>
              <a:rPr lang="de-DE" sz="1600" dirty="0"/>
              <a:t> </a:t>
            </a:r>
            <a:r>
              <a:rPr lang="de-DE" sz="1600" dirty="0" err="1"/>
              <a:t>when</a:t>
            </a:r>
            <a:r>
              <a:rPr lang="de-DE" sz="1600" dirty="0"/>
              <a:t> </a:t>
            </a:r>
            <a:r>
              <a:rPr lang="de-DE" sz="1600" dirty="0" err="1"/>
              <a:t>referring</a:t>
            </a:r>
            <a:r>
              <a:rPr lang="de-DE" sz="1600" dirty="0"/>
              <a:t> </a:t>
            </a:r>
            <a:r>
              <a:rPr lang="de-DE" sz="1600" dirty="0" err="1"/>
              <a:t>to</a:t>
            </a:r>
            <a:r>
              <a:rPr lang="de-DE" sz="1600" dirty="0"/>
              <a:t> a </a:t>
            </a:r>
            <a:r>
              <a:rPr lang="de-DE" sz="1600" dirty="0" err="1"/>
              <a:t>person</a:t>
            </a:r>
            <a:r>
              <a:rPr lang="de-DE" sz="1600" dirty="0"/>
              <a:t>. The International </a:t>
            </a:r>
            <a:r>
              <a:rPr lang="de-DE" sz="1600" dirty="0" err="1"/>
              <a:t>Organization</a:t>
            </a:r>
            <a:r>
              <a:rPr lang="de-DE" sz="1600" dirty="0"/>
              <a:t> </a:t>
            </a:r>
            <a:r>
              <a:rPr lang="de-DE" sz="1600" dirty="0" err="1"/>
              <a:t>for</a:t>
            </a:r>
            <a:r>
              <a:rPr lang="de-DE" sz="1600" dirty="0"/>
              <a:t> Migration (IOM) </a:t>
            </a:r>
            <a:r>
              <a:rPr lang="de-DE" sz="1600" u="sng" dirty="0" err="1">
                <a:solidFill>
                  <a:schemeClr val="hlink"/>
                </a:solidFill>
                <a:hlinkClick r:id="rId3" tooltip="https://www.iom.int/key-migration-terms"/>
              </a:rPr>
              <a:t>argues</a:t>
            </a:r>
            <a:r>
              <a:rPr lang="de-DE" sz="1600" u="sng" dirty="0">
                <a:solidFill>
                  <a:schemeClr val="hlink"/>
                </a:solidFill>
                <a:hlinkClick r:id="rId3" tooltip="https://www.iom.int/key-migration-terms"/>
              </a:rPr>
              <a:t> </a:t>
            </a:r>
            <a:r>
              <a:rPr lang="de-DE" sz="1600" u="sng" dirty="0" err="1">
                <a:solidFill>
                  <a:schemeClr val="hlink"/>
                </a:solidFill>
                <a:hlinkClick r:id="rId3" tooltip="https://www.iom.int/key-migration-terms"/>
              </a:rPr>
              <a:t>that</a:t>
            </a:r>
            <a:r>
              <a:rPr lang="de-DE" sz="1600" dirty="0"/>
              <a:t> „</a:t>
            </a:r>
            <a:r>
              <a:rPr lang="de-DE" sz="1600" dirty="0" err="1"/>
              <a:t>categories</a:t>
            </a:r>
            <a:r>
              <a:rPr lang="de-DE" sz="1600" dirty="0"/>
              <a:t> </a:t>
            </a:r>
            <a:r>
              <a:rPr lang="de-DE" sz="1600" dirty="0" err="1"/>
              <a:t>of</a:t>
            </a:r>
            <a:r>
              <a:rPr lang="de-DE" sz="1600" dirty="0"/>
              <a:t> </a:t>
            </a:r>
            <a:r>
              <a:rPr lang="de-DE" sz="1600" dirty="0" err="1"/>
              <a:t>migrants</a:t>
            </a:r>
            <a:r>
              <a:rPr lang="de-DE" sz="1600" dirty="0"/>
              <a:t> </a:t>
            </a:r>
            <a:r>
              <a:rPr lang="de-DE" sz="1600" dirty="0" err="1"/>
              <a:t>who</a:t>
            </a:r>
            <a:r>
              <a:rPr lang="de-DE" sz="1600" dirty="0"/>
              <a:t> </a:t>
            </a:r>
            <a:r>
              <a:rPr lang="de-DE" sz="1600" dirty="0" err="1"/>
              <a:t>may</a:t>
            </a:r>
            <a:r>
              <a:rPr lang="de-DE" sz="1600" dirty="0"/>
              <a:t> not </a:t>
            </a:r>
            <a:r>
              <a:rPr lang="de-DE" sz="1600" dirty="0" err="1"/>
              <a:t>have</a:t>
            </a:r>
            <a:r>
              <a:rPr lang="de-DE" sz="1600" dirty="0"/>
              <a:t> </a:t>
            </a:r>
            <a:r>
              <a:rPr lang="de-DE" sz="1600" dirty="0" err="1"/>
              <a:t>any</a:t>
            </a:r>
            <a:r>
              <a:rPr lang="de-DE" sz="1600" dirty="0"/>
              <a:t> </a:t>
            </a:r>
            <a:r>
              <a:rPr lang="de-DE" sz="1600" dirty="0" err="1"/>
              <a:t>other</a:t>
            </a:r>
            <a:r>
              <a:rPr lang="de-DE" sz="1600" dirty="0"/>
              <a:t> </a:t>
            </a:r>
            <a:r>
              <a:rPr lang="de-DE" sz="1600" dirty="0" err="1"/>
              <a:t>choice</a:t>
            </a:r>
            <a:r>
              <a:rPr lang="de-DE" sz="1600" dirty="0"/>
              <a:t> but </a:t>
            </a:r>
            <a:r>
              <a:rPr lang="de-DE" sz="1600" dirty="0" err="1"/>
              <a:t>to</a:t>
            </a:r>
            <a:r>
              <a:rPr lang="de-DE" sz="1600" dirty="0"/>
              <a:t> </a:t>
            </a:r>
            <a:r>
              <a:rPr lang="de-DE" sz="1600" dirty="0" err="1"/>
              <a:t>to</a:t>
            </a:r>
            <a:r>
              <a:rPr lang="de-DE" sz="1600" dirty="0"/>
              <a:t> </a:t>
            </a:r>
            <a:r>
              <a:rPr lang="de-DE" sz="1600" dirty="0" err="1"/>
              <a:t>use</a:t>
            </a:r>
            <a:r>
              <a:rPr lang="de-DE" sz="1600" dirty="0"/>
              <a:t> </a:t>
            </a:r>
            <a:r>
              <a:rPr lang="de-DE" sz="1600" dirty="0" err="1"/>
              <a:t>irregular</a:t>
            </a:r>
            <a:r>
              <a:rPr lang="de-DE" sz="1600" dirty="0"/>
              <a:t> </a:t>
            </a:r>
            <a:r>
              <a:rPr lang="de-DE" sz="1600" dirty="0" err="1"/>
              <a:t>migration</a:t>
            </a:r>
            <a:r>
              <a:rPr lang="de-DE" sz="1600" dirty="0"/>
              <a:t> </a:t>
            </a:r>
            <a:r>
              <a:rPr lang="de-DE" sz="1600" dirty="0" err="1"/>
              <a:t>channels</a:t>
            </a:r>
            <a:r>
              <a:rPr lang="de-DE" sz="1600" dirty="0"/>
              <a:t> </a:t>
            </a:r>
            <a:r>
              <a:rPr lang="de-DE" sz="1600" dirty="0" err="1"/>
              <a:t>can</a:t>
            </a:r>
            <a:r>
              <a:rPr lang="de-DE" sz="1600" dirty="0"/>
              <a:t> also </a:t>
            </a:r>
            <a:r>
              <a:rPr lang="de-DE" sz="1600" dirty="0" err="1"/>
              <a:t>include</a:t>
            </a:r>
            <a:r>
              <a:rPr lang="de-DE" sz="1600" dirty="0"/>
              <a:t> </a:t>
            </a:r>
            <a:r>
              <a:rPr lang="de-DE" sz="1600" dirty="0" err="1"/>
              <a:t>refugees</a:t>
            </a:r>
            <a:r>
              <a:rPr lang="de-DE" sz="1600" dirty="0"/>
              <a:t>, </a:t>
            </a:r>
            <a:r>
              <a:rPr lang="de-DE" sz="1600" dirty="0" err="1"/>
              <a:t>victims</a:t>
            </a:r>
            <a:r>
              <a:rPr lang="de-DE" sz="1600" dirty="0"/>
              <a:t> </a:t>
            </a:r>
            <a:r>
              <a:rPr lang="de-DE" sz="1600" dirty="0" err="1"/>
              <a:t>of</a:t>
            </a:r>
            <a:r>
              <a:rPr lang="de-DE" sz="1600" dirty="0"/>
              <a:t> </a:t>
            </a:r>
            <a:r>
              <a:rPr lang="de-DE" sz="1600" dirty="0" err="1"/>
              <a:t>trafficking</a:t>
            </a:r>
            <a:r>
              <a:rPr lang="de-DE" sz="1600" dirty="0"/>
              <a:t>, </a:t>
            </a:r>
            <a:r>
              <a:rPr lang="de-DE" sz="1600" dirty="0" err="1"/>
              <a:t>or</a:t>
            </a:r>
            <a:r>
              <a:rPr lang="de-DE" sz="1600" dirty="0"/>
              <a:t> </a:t>
            </a:r>
            <a:r>
              <a:rPr lang="de-DE" sz="1600" dirty="0" err="1"/>
              <a:t>unaccompanied</a:t>
            </a:r>
            <a:r>
              <a:rPr lang="de-DE" sz="1600" dirty="0"/>
              <a:t> </a:t>
            </a:r>
            <a:r>
              <a:rPr lang="de-DE" sz="1600" dirty="0" err="1"/>
              <a:t>migrant</a:t>
            </a:r>
            <a:r>
              <a:rPr lang="de-DE" sz="1600" dirty="0"/>
              <a:t> </a:t>
            </a:r>
            <a:r>
              <a:rPr lang="de-DE" sz="1600" dirty="0" err="1"/>
              <a:t>children</a:t>
            </a:r>
            <a:r>
              <a:rPr lang="de-DE" sz="1600" dirty="0"/>
              <a:t>.“ (IOM, </a:t>
            </a:r>
            <a:r>
              <a:rPr lang="de-DE" sz="1600" dirty="0" err="1"/>
              <a:t>n.d</a:t>
            </a:r>
            <a:r>
              <a:rPr lang="de-DE" sz="1600" dirty="0"/>
              <a:t>.)</a:t>
            </a:r>
            <a:endParaRPr sz="1600" dirty="0"/>
          </a:p>
          <a:p>
            <a:pPr marL="0" lvl="0" indent="0" algn="l">
              <a:lnSpc>
                <a:spcPct val="90000"/>
              </a:lnSpc>
              <a:spcBef>
                <a:spcPts val="1000"/>
              </a:spcBef>
              <a:spcAft>
                <a:spcPts val="0"/>
              </a:spcAft>
              <a:buClr>
                <a:schemeClr val="dk1"/>
              </a:buClr>
              <a:buSzPts val="1200"/>
              <a:buNone/>
              <a:defRPr/>
            </a:pPr>
            <a:endParaRPr sz="1600" dirty="0"/>
          </a:p>
          <a:p>
            <a:pPr marL="0" lvl="0" indent="0" algn="l">
              <a:lnSpc>
                <a:spcPct val="90000"/>
              </a:lnSpc>
              <a:spcBef>
                <a:spcPts val="1000"/>
              </a:spcBef>
              <a:spcAft>
                <a:spcPts val="0"/>
              </a:spcAft>
              <a:buClr>
                <a:schemeClr val="dk1"/>
              </a:buClr>
              <a:buSzPts val="1200"/>
              <a:buNone/>
              <a:defRPr/>
            </a:pPr>
            <a:endParaRPr sz="1600" dirty="0"/>
          </a:p>
        </p:txBody>
      </p:sp>
      <p:sp>
        <p:nvSpPr>
          <p:cNvPr id="189" name="Google Shape;189;p15"/>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Other key terms of migration and forced displacement</a:t>
            </a:r>
            <a:endParaRPr sz="4400">
              <a:solidFill>
                <a:srgbClr val="833C0B"/>
              </a:solidFill>
              <a:latin typeface="Calibri"/>
              <a:ea typeface="Calibri"/>
              <a:cs typeface="Calibri"/>
            </a:endParaRPr>
          </a:p>
        </p:txBody>
      </p:sp>
      <p:pic>
        <p:nvPicPr>
          <p:cNvPr id="3" name="Grafik 2" descr="Ein Bild, das Text, draußen enthält.&#10;&#10;Automatisch generierte Beschreibung"/>
          <p:cNvPicPr>
            <a:picLocks noChangeAspect="1"/>
          </p:cNvPicPr>
          <p:nvPr/>
        </p:nvPicPr>
        <p:blipFill>
          <a:blip r:embed="rId4"/>
          <a:stretch/>
        </p:blipFill>
        <p:spPr bwMode="auto">
          <a:xfrm>
            <a:off x="263352" y="-4763"/>
            <a:ext cx="2264795" cy="1695451"/>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 name="Google Shape;187;p15"/>
          <p:cNvSpPr txBox="1">
            <a:spLocks noGrp="1"/>
          </p:cNvSpPr>
          <p:nvPr>
            <p:ph type="title"/>
          </p:nvPr>
        </p:nvSpPr>
        <p:spPr bwMode="auto">
          <a:xfrm>
            <a:off x="838200" y="33083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OTHER KEY TERMS OF MIGRATION AND </a:t>
            </a:r>
            <a:br>
              <a:rPr lang="de-DE">
                <a:solidFill>
                  <a:srgbClr val="833C0B"/>
                </a:solidFill>
              </a:rPr>
            </a:br>
            <a:r>
              <a:rPr lang="de-DE">
                <a:solidFill>
                  <a:srgbClr val="833C0B"/>
                </a:solidFill>
              </a:rPr>
              <a:t>FORCED DISPLACEMENT</a:t>
            </a:r>
            <a:endParaRPr/>
          </a:p>
        </p:txBody>
      </p:sp>
      <p:sp>
        <p:nvSpPr>
          <p:cNvPr id="188" name="Google Shape;188;p15"/>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1000"/>
              </a:spcBef>
              <a:spcAft>
                <a:spcPts val="0"/>
              </a:spcAft>
              <a:buClr>
                <a:schemeClr val="dk1"/>
              </a:buClr>
              <a:buSzPts val="1200"/>
              <a:buNone/>
              <a:defRPr/>
            </a:pPr>
            <a:r>
              <a:rPr lang="en-US" sz="1600" dirty="0">
                <a:highlight>
                  <a:srgbClr val="FFFF00"/>
                </a:highlight>
              </a:rPr>
              <a:t>Stateless people</a:t>
            </a:r>
            <a:r>
              <a:rPr lang="en-US" sz="1600" dirty="0"/>
              <a:t>: </a:t>
            </a:r>
          </a:p>
          <a:p>
            <a:pPr marL="0" lvl="0" indent="0" algn="just">
              <a:lnSpc>
                <a:spcPct val="90000"/>
              </a:lnSpc>
              <a:spcBef>
                <a:spcPts val="1000"/>
              </a:spcBef>
              <a:spcAft>
                <a:spcPts val="0"/>
              </a:spcAft>
              <a:buClr>
                <a:schemeClr val="dk1"/>
              </a:buClr>
              <a:buSzPts val="1200"/>
              <a:buNone/>
              <a:defRPr/>
            </a:pPr>
            <a:r>
              <a:rPr lang="en-US" sz="1600" dirty="0"/>
              <a:t>According to the 1954 UN Convention relating to the Status of Stateless Persons, this term applies to “</a:t>
            </a:r>
            <a:r>
              <a:rPr lang="en-US" sz="1600" u="sng" dirty="0">
                <a:solidFill>
                  <a:schemeClr val="hlink"/>
                </a:solidFill>
                <a:hlinkClick r:id="rId3" tooltip="https://www.unhcr.org/ibelong/wp-content/uploads/1954-Convention-relating-to-the-Status-of-Stateless-Persons_ENG.pdf"/>
              </a:rPr>
              <a:t>a person who is not considered as a national by any State under the operation of its law</a:t>
            </a:r>
            <a:r>
              <a:rPr lang="en-US" sz="1600" dirty="0"/>
              <a:t>” (UNHCR, 2014, p. 6). A stateless person is not necessarily a migrant and may stay within the same country for his or her entire life. However, stateless persons are also a group of concern to UNHCR under its mandate. Statelessness is often used as a means of discrimination and major cause for displacement. Recently, the forced displacement of the Rohingya people in Myanmar has made international headlines. Statelessness may also be a consequence of migration. Migration of stateless people is usually irregular by definition as stateless people are not entitled to valid national identity and, consequently, travel documents. </a:t>
            </a:r>
          </a:p>
          <a:p>
            <a:pPr marL="0" lvl="0" indent="0" algn="just">
              <a:lnSpc>
                <a:spcPct val="90000"/>
              </a:lnSpc>
              <a:spcBef>
                <a:spcPts val="1000"/>
              </a:spcBef>
              <a:spcAft>
                <a:spcPts val="0"/>
              </a:spcAft>
              <a:buClr>
                <a:schemeClr val="dk1"/>
              </a:buClr>
              <a:buSzPts val="1200"/>
              <a:buNone/>
              <a:defRPr/>
            </a:pPr>
            <a:endParaRPr lang="en-US" sz="1600" dirty="0"/>
          </a:p>
          <a:p>
            <a:pPr marL="0" lvl="0" indent="0" algn="just">
              <a:lnSpc>
                <a:spcPct val="90000"/>
              </a:lnSpc>
              <a:spcBef>
                <a:spcPts val="1000"/>
              </a:spcBef>
              <a:spcAft>
                <a:spcPts val="0"/>
              </a:spcAft>
              <a:buClr>
                <a:schemeClr val="dk1"/>
              </a:buClr>
              <a:buSzPts val="1200"/>
              <a:buNone/>
              <a:defRPr/>
            </a:pPr>
            <a:r>
              <a:rPr lang="en-US" sz="1600" dirty="0">
                <a:highlight>
                  <a:srgbClr val="FFFF00"/>
                </a:highlight>
              </a:rPr>
              <a:t>Internally Displaced People</a:t>
            </a:r>
            <a:endParaRPr lang="en-US" sz="1600" dirty="0"/>
          </a:p>
          <a:p>
            <a:pPr marL="0" lvl="0" indent="0" algn="just">
              <a:lnSpc>
                <a:spcPct val="90000"/>
              </a:lnSpc>
              <a:spcBef>
                <a:spcPts val="1000"/>
              </a:spcBef>
              <a:spcAft>
                <a:spcPts val="0"/>
              </a:spcAft>
              <a:buClr>
                <a:schemeClr val="dk1"/>
              </a:buClr>
              <a:buSzPts val="1200"/>
              <a:buNone/>
              <a:defRPr/>
            </a:pPr>
            <a:r>
              <a:rPr lang="en-US" sz="1600" dirty="0"/>
              <a:t>Even though we may mainly think of forced displacement as a mainly international phenomenon, it is not: Internally displaced people, abbreviated IDP, are individuals who have been forced to leave their homes but never crossed any international border. The reasons for their displacement include armed conflict, human rights violations, or natural disasters. IDPs are also “persons of concern” to the UNHCR. In 2020, the </a:t>
            </a:r>
            <a:r>
              <a:rPr lang="en-US" sz="1600" u="sng" dirty="0">
                <a:solidFill>
                  <a:schemeClr val="hlink"/>
                </a:solidFill>
                <a:hlinkClick r:id="rId4" tooltip="https://www.unhcr.org/refugee-statistics/"/>
              </a:rPr>
              <a:t>UNHCR counted </a:t>
            </a:r>
            <a:r>
              <a:rPr lang="en-US" sz="1600" dirty="0"/>
              <a:t>84 million forcibly displaced people worldwide, more than half of which (48.0) million were internally displaced (UNHCR, 2021).</a:t>
            </a:r>
          </a:p>
          <a:p>
            <a:pPr marL="0" lvl="0" indent="0" algn="l">
              <a:lnSpc>
                <a:spcPct val="90000"/>
              </a:lnSpc>
              <a:spcBef>
                <a:spcPts val="1000"/>
              </a:spcBef>
              <a:spcAft>
                <a:spcPts val="0"/>
              </a:spcAft>
              <a:buClr>
                <a:schemeClr val="dk1"/>
              </a:buClr>
              <a:buSzPts val="1200"/>
              <a:buNone/>
              <a:defRPr/>
            </a:pPr>
            <a:endParaRPr lang="en-US" sz="1200" dirty="0"/>
          </a:p>
          <a:p>
            <a:pPr marL="0" lvl="0" indent="0" algn="l">
              <a:lnSpc>
                <a:spcPct val="90000"/>
              </a:lnSpc>
              <a:spcBef>
                <a:spcPts val="1000"/>
              </a:spcBef>
              <a:spcAft>
                <a:spcPts val="0"/>
              </a:spcAft>
              <a:buClr>
                <a:schemeClr val="dk1"/>
              </a:buClr>
              <a:buSzPts val="1200"/>
              <a:buNone/>
              <a:defRPr/>
            </a:pPr>
            <a:endParaRPr sz="1200" dirty="0"/>
          </a:p>
        </p:txBody>
      </p:sp>
      <p:sp>
        <p:nvSpPr>
          <p:cNvPr id="189" name="Google Shape;189;p15"/>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Other key terms of migration and forced displacement</a:t>
            </a:r>
            <a:endParaRPr sz="4400">
              <a:solidFill>
                <a:srgbClr val="833C0B"/>
              </a:solidFill>
              <a:latin typeface="Calibri"/>
              <a:ea typeface="Calibri"/>
              <a:cs typeface="Calibri"/>
            </a:endParaRPr>
          </a:p>
        </p:txBody>
      </p:sp>
    </p:spTree>
    <p:custDataLst>
      <p:tags r:id="rId1"/>
    </p:custDataLst>
    <p:extLst>
      <p:ext uri="{BB962C8B-B14F-4D97-AF65-F5344CB8AC3E}">
        <p14:creationId xmlns:p14="http://schemas.microsoft.com/office/powerpoint/2010/main" val="108933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7" name="Google Shape;187;p1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OTHER KEY TERMS OF MIGRATION AND </a:t>
            </a:r>
            <a:br>
              <a:rPr lang="de-DE">
                <a:solidFill>
                  <a:srgbClr val="833C0B"/>
                </a:solidFill>
              </a:rPr>
            </a:br>
            <a:r>
              <a:rPr lang="de-DE">
                <a:solidFill>
                  <a:srgbClr val="833C0B"/>
                </a:solidFill>
              </a:rPr>
              <a:t>FORCED DISPLACEMENT</a:t>
            </a:r>
            <a:endParaRPr/>
          </a:p>
        </p:txBody>
      </p:sp>
      <p:sp>
        <p:nvSpPr>
          <p:cNvPr id="188" name="Google Shape;188;p15"/>
          <p:cNvSpPr txBox="1">
            <a:spLocks noGrp="1"/>
          </p:cNvSpPr>
          <p:nvPr>
            <p:ph type="body" idx="1"/>
          </p:nvPr>
        </p:nvSpPr>
        <p:spPr bwMode="auto">
          <a:xfrm>
            <a:off x="485244" y="1690688"/>
            <a:ext cx="11221512"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1000"/>
              </a:spcBef>
              <a:spcAft>
                <a:spcPts val="0"/>
              </a:spcAft>
              <a:buClr>
                <a:schemeClr val="dk1"/>
              </a:buClr>
              <a:buSzPts val="1200"/>
              <a:buNone/>
              <a:defRPr/>
            </a:pPr>
            <a:r>
              <a:rPr lang="en-US" sz="1600" dirty="0">
                <a:highlight>
                  <a:srgbClr val="FFFF00"/>
                </a:highlight>
              </a:rPr>
              <a:t>Overstayer</a:t>
            </a:r>
          </a:p>
          <a:p>
            <a:pPr marL="0" lvl="0" indent="0" algn="just">
              <a:lnSpc>
                <a:spcPct val="90000"/>
              </a:lnSpc>
              <a:spcBef>
                <a:spcPts val="1000"/>
              </a:spcBef>
              <a:spcAft>
                <a:spcPts val="0"/>
              </a:spcAft>
              <a:buClr>
                <a:schemeClr val="dk1"/>
              </a:buClr>
              <a:buSzPts val="1200"/>
              <a:buNone/>
              <a:defRPr/>
            </a:pPr>
            <a:r>
              <a:rPr lang="en-US" sz="1600" dirty="0"/>
              <a:t>An overstayer is a person who remains within a destination or transit country beyond the duration of his or her visa or residence permit, thus staying within that country irregularly. This group of people is often </a:t>
            </a:r>
            <a:r>
              <a:rPr lang="en-US" sz="1600" dirty="0" err="1"/>
              <a:t>refered</a:t>
            </a:r>
            <a:r>
              <a:rPr lang="en-US" sz="1600" dirty="0"/>
              <a:t> to as „illegal migrants“, too.</a:t>
            </a:r>
          </a:p>
          <a:p>
            <a:pPr marL="0" lvl="0" indent="0" algn="just">
              <a:lnSpc>
                <a:spcPct val="90000"/>
              </a:lnSpc>
              <a:spcBef>
                <a:spcPts val="1000"/>
              </a:spcBef>
              <a:spcAft>
                <a:spcPts val="0"/>
              </a:spcAft>
              <a:buClr>
                <a:schemeClr val="dk1"/>
              </a:buClr>
              <a:buSzPts val="1200"/>
              <a:buNone/>
              <a:defRPr/>
            </a:pPr>
            <a:endParaRPr lang="en-US" sz="1600" dirty="0"/>
          </a:p>
          <a:p>
            <a:pPr marL="0" lvl="0" indent="0" algn="just">
              <a:lnSpc>
                <a:spcPct val="90000"/>
              </a:lnSpc>
              <a:spcBef>
                <a:spcPts val="1000"/>
              </a:spcBef>
              <a:spcAft>
                <a:spcPts val="0"/>
              </a:spcAft>
              <a:buClr>
                <a:schemeClr val="dk1"/>
              </a:buClr>
              <a:buSzPts val="1200"/>
              <a:buNone/>
              <a:defRPr/>
            </a:pPr>
            <a:r>
              <a:rPr lang="en-US" sz="1600" dirty="0">
                <a:highlight>
                  <a:srgbClr val="FFFF00"/>
                </a:highlight>
              </a:rPr>
              <a:t>Immigrant</a:t>
            </a:r>
            <a:endParaRPr lang="en-US" sz="1600" dirty="0"/>
          </a:p>
          <a:p>
            <a:pPr marL="0" lvl="0" indent="0" algn="just">
              <a:lnSpc>
                <a:spcPct val="90000"/>
              </a:lnSpc>
              <a:spcBef>
                <a:spcPts val="1000"/>
              </a:spcBef>
              <a:spcAft>
                <a:spcPts val="0"/>
              </a:spcAft>
              <a:buClr>
                <a:schemeClr val="dk1"/>
              </a:buClr>
              <a:buSzPts val="1200"/>
              <a:buNone/>
              <a:defRPr/>
            </a:pPr>
            <a:r>
              <a:rPr lang="en-US" sz="1600" dirty="0"/>
              <a:t>Immigrant is a term used from the perspective of the country of destination: A persons who moves into the destination country from another country will be considered an immigrant. From the perspective of the country of origin, he or she will be an emigrant. </a:t>
            </a:r>
          </a:p>
          <a:p>
            <a:pPr marL="0" lvl="0" indent="0" algn="just">
              <a:lnSpc>
                <a:spcPct val="90000"/>
              </a:lnSpc>
              <a:spcBef>
                <a:spcPts val="1000"/>
              </a:spcBef>
              <a:spcAft>
                <a:spcPts val="0"/>
              </a:spcAft>
              <a:buClr>
                <a:schemeClr val="dk1"/>
              </a:buClr>
              <a:buSzPts val="1200"/>
              <a:buNone/>
              <a:defRPr/>
            </a:pPr>
            <a:endParaRPr lang="en-US" sz="1600" dirty="0"/>
          </a:p>
          <a:p>
            <a:pPr marL="0" lvl="0" indent="0" algn="just">
              <a:lnSpc>
                <a:spcPct val="90000"/>
              </a:lnSpc>
              <a:spcBef>
                <a:spcPts val="1000"/>
              </a:spcBef>
              <a:spcAft>
                <a:spcPts val="0"/>
              </a:spcAft>
              <a:buClr>
                <a:schemeClr val="dk1"/>
              </a:buClr>
              <a:buSzPts val="1200"/>
              <a:buNone/>
              <a:defRPr/>
            </a:pPr>
            <a:r>
              <a:rPr lang="en-US" sz="1600" dirty="0" err="1">
                <a:highlight>
                  <a:srgbClr val="FFFF00"/>
                </a:highlight>
              </a:rPr>
              <a:t>Labour</a:t>
            </a:r>
            <a:r>
              <a:rPr lang="en-US" sz="1600" dirty="0">
                <a:highlight>
                  <a:srgbClr val="FFFF00"/>
                </a:highlight>
              </a:rPr>
              <a:t> Migrant</a:t>
            </a:r>
            <a:endParaRPr lang="en-US" sz="1600" dirty="0"/>
          </a:p>
          <a:p>
            <a:pPr marL="0" lvl="0" indent="0" algn="just">
              <a:lnSpc>
                <a:spcPct val="90000"/>
              </a:lnSpc>
              <a:spcBef>
                <a:spcPts val="1000"/>
              </a:spcBef>
              <a:spcAft>
                <a:spcPts val="0"/>
              </a:spcAft>
              <a:buClr>
                <a:schemeClr val="dk1"/>
              </a:buClr>
              <a:buSzPts val="1200"/>
              <a:buNone/>
              <a:defRPr/>
            </a:pPr>
            <a:r>
              <a:rPr lang="en-US" sz="1600" dirty="0"/>
              <a:t>In an international context, a </a:t>
            </a:r>
            <a:r>
              <a:rPr lang="en-US" sz="1600" dirty="0" err="1"/>
              <a:t>labour</a:t>
            </a:r>
            <a:r>
              <a:rPr lang="en-US" sz="1600" dirty="0"/>
              <a:t> migrant is an individual who crosses borders for the sake of employment. According to the International </a:t>
            </a:r>
            <a:r>
              <a:rPr lang="en-US" sz="1600" dirty="0" err="1"/>
              <a:t>Labour</a:t>
            </a:r>
            <a:r>
              <a:rPr lang="en-US" sz="1600" dirty="0"/>
              <a:t> Organization, there were 169 million international migrant workers in 2019 worldwide, accounting for almost 70 per cent of the worlds international migrant population of working age. International migrant workers thus constitute almost 5 per cent of the global </a:t>
            </a:r>
            <a:r>
              <a:rPr lang="en-US" sz="1600" dirty="0" err="1"/>
              <a:t>labour</a:t>
            </a:r>
            <a:r>
              <a:rPr lang="en-US" sz="1600" dirty="0"/>
              <a:t> force (</a:t>
            </a:r>
            <a:r>
              <a:rPr lang="en-US" sz="1600" u="sng" dirty="0">
                <a:solidFill>
                  <a:schemeClr val="hlink"/>
                </a:solidFill>
                <a:hlinkClick r:id="rId3" tooltip="https://www.ilo.org/wcmsp5/groups/public/---dgreports/---dcomm/---publ/documents/publication/wcms_808935.pdf"/>
              </a:rPr>
              <a:t>ILM, 2021, p. 11</a:t>
            </a:r>
            <a:r>
              <a:rPr lang="en-US" sz="1600" dirty="0"/>
              <a:t>). Finding work is one of they key driving factors of global migration. </a:t>
            </a:r>
            <a:r>
              <a:rPr lang="en-US" sz="1600" dirty="0" err="1"/>
              <a:t>Labour</a:t>
            </a:r>
            <a:r>
              <a:rPr lang="en-US" sz="1600" dirty="0"/>
              <a:t> migration is in some instances fostered by both countries of origin and countries of destination: While the former strive for a betterment of their national economies through the inflow of emigrant money and improved skills of returning workers, the latter stipulate the migration of professionals in fields which the domestic </a:t>
            </a:r>
            <a:r>
              <a:rPr lang="en-US" sz="1600" dirty="0" err="1"/>
              <a:t>labour</a:t>
            </a:r>
            <a:r>
              <a:rPr lang="en-US" sz="1600" dirty="0"/>
              <a:t> markets fails to equip with skilled workers. </a:t>
            </a:r>
            <a:r>
              <a:rPr lang="en-US" sz="1600" dirty="0" err="1"/>
              <a:t>Morevor</a:t>
            </a:r>
            <a:r>
              <a:rPr lang="en-US" sz="1600" dirty="0"/>
              <a:t>, </a:t>
            </a:r>
            <a:r>
              <a:rPr lang="en-US" sz="1600" dirty="0" err="1"/>
              <a:t>labour</a:t>
            </a:r>
            <a:r>
              <a:rPr lang="en-US" sz="1600" dirty="0"/>
              <a:t> migration is considered a means to counter the </a:t>
            </a:r>
            <a:r>
              <a:rPr lang="en-US" sz="1600" dirty="0" err="1"/>
              <a:t>overageing</a:t>
            </a:r>
            <a:r>
              <a:rPr lang="en-US" sz="1600" dirty="0"/>
              <a:t> of many wealthy societies. </a:t>
            </a:r>
          </a:p>
          <a:p>
            <a:pPr marL="0" lvl="0" indent="0" algn="l">
              <a:lnSpc>
                <a:spcPct val="90000"/>
              </a:lnSpc>
              <a:spcBef>
                <a:spcPts val="1000"/>
              </a:spcBef>
              <a:spcAft>
                <a:spcPts val="0"/>
              </a:spcAft>
              <a:buClr>
                <a:schemeClr val="dk1"/>
              </a:buClr>
              <a:buSzPts val="1200"/>
              <a:buNone/>
              <a:defRPr/>
            </a:pPr>
            <a:endParaRPr sz="1200" dirty="0"/>
          </a:p>
          <a:p>
            <a:pPr marL="0" lvl="0" indent="0" algn="l">
              <a:lnSpc>
                <a:spcPct val="90000"/>
              </a:lnSpc>
              <a:spcBef>
                <a:spcPts val="1000"/>
              </a:spcBef>
              <a:spcAft>
                <a:spcPts val="0"/>
              </a:spcAft>
              <a:buClr>
                <a:schemeClr val="dk1"/>
              </a:buClr>
              <a:buSzPts val="1200"/>
              <a:buNone/>
              <a:defRPr/>
            </a:pPr>
            <a:endParaRPr sz="1200" dirty="0"/>
          </a:p>
          <a:p>
            <a:pPr marL="0" lvl="0" indent="0" algn="l">
              <a:lnSpc>
                <a:spcPct val="90000"/>
              </a:lnSpc>
              <a:spcBef>
                <a:spcPts val="1000"/>
              </a:spcBef>
              <a:spcAft>
                <a:spcPts val="0"/>
              </a:spcAft>
              <a:buClr>
                <a:schemeClr val="dk1"/>
              </a:buClr>
              <a:buSzPts val="1200"/>
              <a:buNone/>
              <a:defRPr/>
            </a:pPr>
            <a:endParaRPr sz="1200" dirty="0"/>
          </a:p>
          <a:p>
            <a:pPr marL="0" lvl="0" indent="0" algn="l">
              <a:lnSpc>
                <a:spcPct val="90000"/>
              </a:lnSpc>
              <a:spcBef>
                <a:spcPts val="1000"/>
              </a:spcBef>
              <a:spcAft>
                <a:spcPts val="0"/>
              </a:spcAft>
              <a:buClr>
                <a:schemeClr val="dk1"/>
              </a:buClr>
              <a:buSzPts val="1200"/>
              <a:buNone/>
              <a:defRPr/>
            </a:pPr>
            <a:endParaRPr sz="1200" dirty="0"/>
          </a:p>
          <a:p>
            <a:pPr marL="0" lvl="0" indent="0" algn="l">
              <a:lnSpc>
                <a:spcPct val="90000"/>
              </a:lnSpc>
              <a:spcBef>
                <a:spcPts val="1000"/>
              </a:spcBef>
              <a:spcAft>
                <a:spcPts val="0"/>
              </a:spcAft>
              <a:buClr>
                <a:schemeClr val="dk1"/>
              </a:buClr>
              <a:buSzPts val="1200"/>
              <a:buNone/>
              <a:defRPr/>
            </a:pPr>
            <a:endParaRPr sz="1200" dirty="0"/>
          </a:p>
          <a:p>
            <a:pPr marL="0" lvl="0" indent="0" algn="l">
              <a:lnSpc>
                <a:spcPct val="90000"/>
              </a:lnSpc>
              <a:spcBef>
                <a:spcPts val="1000"/>
              </a:spcBef>
              <a:spcAft>
                <a:spcPts val="0"/>
              </a:spcAft>
              <a:buClr>
                <a:schemeClr val="dk1"/>
              </a:buClr>
              <a:buSzPts val="1200"/>
              <a:buNone/>
              <a:defRPr/>
            </a:pPr>
            <a:endParaRPr sz="1200" dirty="0"/>
          </a:p>
        </p:txBody>
      </p:sp>
    </p:spTree>
    <p:custDataLst>
      <p:tags r:id="rId1"/>
    </p:custDataLst>
    <p:extLst>
      <p:ext uri="{BB962C8B-B14F-4D97-AF65-F5344CB8AC3E}">
        <p14:creationId xmlns:p14="http://schemas.microsoft.com/office/powerpoint/2010/main" val="161271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5" name="Google Shape;195;p16"/>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dirty="0">
                <a:solidFill>
                  <a:srgbClr val="833C0B"/>
                </a:solidFill>
              </a:rPr>
              <a:t>CONTROLLING QUESTIONS</a:t>
            </a:r>
            <a:endParaRPr dirty="0"/>
          </a:p>
        </p:txBody>
      </p:sp>
      <p:sp>
        <p:nvSpPr>
          <p:cNvPr id="196" name="Google Shape;196;p16"/>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r>
              <a:rPr lang="de-DE" sz="2000"/>
              <a:t>Which statement is </a:t>
            </a:r>
            <a:r>
              <a:rPr lang="de-DE" sz="2000" u="sng"/>
              <a:t>not</a:t>
            </a:r>
            <a:r>
              <a:rPr lang="de-DE" sz="2000"/>
              <a:t> true?</a:t>
            </a:r>
            <a:endParaRPr/>
          </a:p>
          <a:p>
            <a:pPr marL="0" lvl="0" indent="0" algn="l">
              <a:lnSpc>
                <a:spcPct val="90000"/>
              </a:lnSpc>
              <a:spcBef>
                <a:spcPts val="1000"/>
              </a:spcBef>
              <a:spcAft>
                <a:spcPts val="0"/>
              </a:spcAft>
              <a:buClr>
                <a:schemeClr val="dk1"/>
              </a:buClr>
              <a:buSzPts val="1600"/>
              <a:buNone/>
              <a:defRPr/>
            </a:pPr>
            <a:endParaRPr sz="1600"/>
          </a:p>
          <a:p>
            <a:pPr marL="0" lvl="0" indent="0" algn="l">
              <a:lnSpc>
                <a:spcPct val="90000"/>
              </a:lnSpc>
              <a:spcBef>
                <a:spcPts val="1000"/>
              </a:spcBef>
              <a:spcAft>
                <a:spcPts val="0"/>
              </a:spcAft>
              <a:buClr>
                <a:schemeClr val="dk1"/>
              </a:buClr>
              <a:buSzPts val="1400"/>
              <a:buNone/>
              <a:defRPr/>
            </a:pPr>
            <a:r>
              <a:rPr lang="de-DE" sz="1400"/>
              <a:t>Worldwide, there are more internally displaced persons than international refugees according to UNHCR</a:t>
            </a:r>
            <a:endParaRPr/>
          </a:p>
          <a:p>
            <a:pPr marL="0" lvl="0" indent="0" algn="l">
              <a:lnSpc>
                <a:spcPct val="90000"/>
              </a:lnSpc>
              <a:spcBef>
                <a:spcPts val="1000"/>
              </a:spcBef>
              <a:spcAft>
                <a:spcPts val="0"/>
              </a:spcAft>
              <a:buClr>
                <a:schemeClr val="dk1"/>
              </a:buClr>
              <a:buSzPts val="1400"/>
              <a:buNone/>
              <a:defRPr/>
            </a:pPr>
            <a:endParaRPr sz="1400"/>
          </a:p>
          <a:p>
            <a:pPr marL="0" lvl="0" indent="0" algn="l">
              <a:lnSpc>
                <a:spcPct val="90000"/>
              </a:lnSpc>
              <a:spcBef>
                <a:spcPts val="1000"/>
              </a:spcBef>
              <a:spcAft>
                <a:spcPts val="0"/>
              </a:spcAft>
              <a:buClr>
                <a:schemeClr val="dk1"/>
              </a:buClr>
              <a:buSzPts val="1400"/>
              <a:buNone/>
              <a:defRPr/>
            </a:pPr>
            <a:r>
              <a:rPr lang="de-DE" sz="1400"/>
              <a:t>An overstayer is a person who stayed within a country of destination beyond the validity of his or her visa or residence permit</a:t>
            </a:r>
            <a:endParaRPr sz="1400"/>
          </a:p>
          <a:p>
            <a:pPr marL="0" lvl="0" indent="0" algn="l">
              <a:lnSpc>
                <a:spcPct val="90000"/>
              </a:lnSpc>
              <a:spcBef>
                <a:spcPts val="1000"/>
              </a:spcBef>
              <a:spcAft>
                <a:spcPts val="0"/>
              </a:spcAft>
              <a:buClr>
                <a:schemeClr val="dk1"/>
              </a:buClr>
              <a:buSzPts val="1400"/>
              <a:buNone/>
              <a:defRPr/>
            </a:pPr>
            <a:endParaRPr sz="1400"/>
          </a:p>
          <a:p>
            <a:pPr marL="0" lvl="0" indent="0" algn="l">
              <a:lnSpc>
                <a:spcPct val="90000"/>
              </a:lnSpc>
              <a:spcBef>
                <a:spcPts val="1000"/>
              </a:spcBef>
              <a:spcAft>
                <a:spcPts val="0"/>
              </a:spcAft>
              <a:buClr>
                <a:schemeClr val="dk1"/>
              </a:buClr>
              <a:buSzPts val="1400"/>
              <a:buNone/>
              <a:defRPr/>
            </a:pPr>
            <a:r>
              <a:rPr lang="de-DE" sz="1400">
                <a:highlight>
                  <a:srgbClr val="FFFF00"/>
                </a:highlight>
              </a:rPr>
              <a:t>Mixed migration describes the phenomenon that irregular and regular migrants frequently travel together</a:t>
            </a:r>
            <a:endParaRPr sz="1400">
              <a:highlight>
                <a:srgbClr val="FFFF00"/>
              </a:highlight>
            </a:endParaRPr>
          </a:p>
          <a:p>
            <a:pPr marL="0" lvl="0" indent="0" algn="l">
              <a:lnSpc>
                <a:spcPct val="90000"/>
              </a:lnSpc>
              <a:spcBef>
                <a:spcPts val="1000"/>
              </a:spcBef>
              <a:spcAft>
                <a:spcPts val="0"/>
              </a:spcAft>
              <a:buClr>
                <a:schemeClr val="dk1"/>
              </a:buClr>
              <a:buSzPts val="1400"/>
              <a:buNone/>
              <a:defRPr/>
            </a:pPr>
            <a:endParaRPr sz="1400"/>
          </a:p>
          <a:p>
            <a:pPr marL="0" lvl="0" indent="0" algn="l">
              <a:lnSpc>
                <a:spcPct val="90000"/>
              </a:lnSpc>
              <a:spcBef>
                <a:spcPts val="1000"/>
              </a:spcBef>
              <a:spcAft>
                <a:spcPts val="0"/>
              </a:spcAft>
              <a:buClr>
                <a:schemeClr val="dk1"/>
              </a:buClr>
              <a:buSzPts val="1400"/>
              <a:buNone/>
              <a:defRPr/>
            </a:pPr>
            <a:r>
              <a:rPr lang="de-DE" sz="1400"/>
              <a:t>Statelessness is both a cause and a consequence of displacement</a:t>
            </a:r>
            <a:endParaRPr sz="1400"/>
          </a:p>
          <a:p>
            <a:pPr marL="0" lvl="0" indent="0" algn="l">
              <a:lnSpc>
                <a:spcPct val="90000"/>
              </a:lnSpc>
              <a:spcBef>
                <a:spcPts val="1000"/>
              </a:spcBef>
              <a:spcAft>
                <a:spcPts val="0"/>
              </a:spcAft>
              <a:buClr>
                <a:schemeClr val="dk1"/>
              </a:buClr>
              <a:buSzPts val="1400"/>
              <a:buNone/>
              <a:defRPr/>
            </a:pPr>
            <a:endParaRPr sz="1400"/>
          </a:p>
          <a:p>
            <a:pPr marL="0" lvl="0" indent="0" algn="l">
              <a:lnSpc>
                <a:spcPct val="90000"/>
              </a:lnSpc>
              <a:spcBef>
                <a:spcPts val="1000"/>
              </a:spcBef>
              <a:spcAft>
                <a:spcPts val="0"/>
              </a:spcAft>
              <a:buClr>
                <a:schemeClr val="dk1"/>
              </a:buClr>
              <a:buSzPts val="1400"/>
              <a:buNone/>
              <a:defRPr/>
            </a:pPr>
            <a:r>
              <a:rPr lang="de-DE" sz="1400"/>
              <a:t>Asylum seekers still wait for their asylum applications to be decided</a:t>
            </a:r>
            <a:endParaRPr sz="1400"/>
          </a:p>
          <a:p>
            <a:pPr marL="0" lvl="0" indent="0" algn="l">
              <a:lnSpc>
                <a:spcPct val="90000"/>
              </a:lnSpc>
              <a:spcBef>
                <a:spcPts val="1000"/>
              </a:spcBef>
              <a:spcAft>
                <a:spcPts val="0"/>
              </a:spcAft>
              <a:buClr>
                <a:schemeClr val="dk1"/>
              </a:buClr>
              <a:buSzPts val="1400"/>
              <a:buNone/>
              <a:defRPr/>
            </a:pPr>
            <a:endParaRPr sz="1400"/>
          </a:p>
          <a:p>
            <a:pPr marL="0" lvl="0" indent="0" algn="l">
              <a:lnSpc>
                <a:spcPct val="90000"/>
              </a:lnSpc>
              <a:spcBef>
                <a:spcPts val="1000"/>
              </a:spcBef>
              <a:spcAft>
                <a:spcPts val="0"/>
              </a:spcAft>
              <a:buClr>
                <a:schemeClr val="dk1"/>
              </a:buClr>
              <a:buSzPts val="1400"/>
              <a:buNone/>
              <a:defRPr/>
            </a:pPr>
            <a:r>
              <a:rPr lang="de-DE" sz="1400"/>
              <a:t>Labour migration is often fostered by both countries of origin and countries of destination</a:t>
            </a:r>
            <a:endParaRPr sz="14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000"/>
              <a:buNone/>
              <a:defRPr/>
            </a:pPr>
            <a:endParaRPr sz="2000"/>
          </a:p>
          <a:p>
            <a:pPr marL="0" lvl="0" indent="0" algn="l">
              <a:lnSpc>
                <a:spcPct val="90000"/>
              </a:lnSpc>
              <a:spcBef>
                <a:spcPts val="1000"/>
              </a:spcBef>
              <a:spcAft>
                <a:spcPts val="0"/>
              </a:spcAft>
              <a:buClr>
                <a:schemeClr val="dk1"/>
              </a:buClr>
              <a:buSzPts val="2800"/>
              <a:buNone/>
              <a:defRPr/>
            </a:pPr>
            <a:endParaRPr/>
          </a:p>
          <a:p>
            <a:pPr marL="0" lvl="0" indent="0" algn="l">
              <a:lnSpc>
                <a:spcPct val="90000"/>
              </a:lnSpc>
              <a:spcBef>
                <a:spcPts val="1000"/>
              </a:spcBef>
              <a:spcAft>
                <a:spcPts val="0"/>
              </a:spcAft>
              <a:buClr>
                <a:schemeClr val="dk1"/>
              </a:buClr>
              <a:buSzPts val="2800"/>
              <a:buNone/>
              <a:defRPr/>
            </a:pPr>
            <a:endParaRPr/>
          </a:p>
        </p:txBody>
      </p:sp>
      <p:sp>
        <p:nvSpPr>
          <p:cNvPr id="197" name="Google Shape;197;p16"/>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Other key terms of migration and forced displacement</a:t>
            </a:r>
            <a:endParaRPr sz="4400">
              <a:solidFill>
                <a:srgbClr val="833C0B"/>
              </a:solidFill>
              <a:latin typeface="Calibri"/>
              <a:ea typeface="Calibri"/>
              <a:cs typeface="Calibri"/>
            </a:endParaRPr>
          </a:p>
        </p:txBody>
      </p:sp>
      <p:pic>
        <p:nvPicPr>
          <p:cNvPr id="3" name="Grafik 2" descr="Ein Bild, das Szene, Weg, Straße, Autobahn enthält.&#10;&#10;Automatisch generierte Beschreibung"/>
          <p:cNvPicPr>
            <a:picLocks noChangeAspect="1"/>
          </p:cNvPicPr>
          <p:nvPr/>
        </p:nvPicPr>
        <p:blipFill>
          <a:blip r:embed="rId3"/>
          <a:stretch/>
        </p:blipFill>
        <p:spPr bwMode="auto">
          <a:xfrm>
            <a:off x="9120336" y="4149080"/>
            <a:ext cx="2462691" cy="1641794"/>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5" name="Google Shape;95;p2"/>
          <p:cNvSpPr txBox="1">
            <a:spLocks noGrp="1"/>
          </p:cNvSpPr>
          <p:nvPr>
            <p:ph type="title"/>
          </p:nvPr>
        </p:nvSpPr>
        <p:spPr bwMode="auto">
          <a:xfrm>
            <a:off x="838200" y="90059"/>
            <a:ext cx="10515600" cy="6153241"/>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br>
              <a:rPr lang="de-DE" dirty="0">
                <a:solidFill>
                  <a:srgbClr val="833C0B"/>
                </a:solidFill>
              </a:rPr>
            </a:br>
            <a:r>
              <a:rPr lang="hu-HU" dirty="0">
                <a:solidFill>
                  <a:srgbClr val="833C0B"/>
                </a:solidFill>
              </a:rPr>
              <a:t>LESSON1 - </a:t>
            </a:r>
            <a:r>
              <a:rPr lang="de-DE" dirty="0">
                <a:solidFill>
                  <a:srgbClr val="833C0B"/>
                </a:solidFill>
              </a:rPr>
              <a:t>TERMINOLOGIES, LEGAL FRAMEWORKS, ACTORS</a:t>
            </a:r>
            <a:endParaRPr dirty="0">
              <a:solidFill>
                <a:srgbClr val="833C0B"/>
              </a:solidFill>
            </a:endParaRPr>
          </a:p>
        </p:txBody>
      </p:sp>
      <p:pic>
        <p:nvPicPr>
          <p:cNvPr id="3" name="Grafik 2" descr="Ein Bild, das Text enthält.&#10;&#10;Automatisch generierte Beschreibung"/>
          <p:cNvPicPr>
            <a:picLocks noChangeAspect="1"/>
          </p:cNvPicPr>
          <p:nvPr/>
        </p:nvPicPr>
        <p:blipFill>
          <a:blip r:embed="rId3"/>
          <a:stretch/>
        </p:blipFill>
        <p:spPr bwMode="auto">
          <a:xfrm>
            <a:off x="0" y="4369980"/>
            <a:ext cx="3596942" cy="2397961"/>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2" name="Google Shape;202;p17"/>
          <p:cNvSpPr txBox="1">
            <a:spLocks noGrp="1"/>
          </p:cNvSpPr>
          <p:nvPr>
            <p:ph type="title"/>
          </p:nvPr>
        </p:nvSpPr>
        <p:spPr bwMode="auto">
          <a:xfrm>
            <a:off x="1112369" y="1124744"/>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dirty="0"/>
              <a:t>SELECTED LEGAL FRAMEWORKS AND POLICIES </a:t>
            </a:r>
            <a:endParaRPr dirty="0"/>
          </a:p>
        </p:txBody>
      </p:sp>
      <p:pic>
        <p:nvPicPr>
          <p:cNvPr id="3" name="Grafik 2" descr="Ein Bild, das Boden, drinnen, Möbel enthält.&#10;&#10;Automatisch generierte Beschreibung"/>
          <p:cNvPicPr>
            <a:picLocks noChangeAspect="1"/>
          </p:cNvPicPr>
          <p:nvPr/>
        </p:nvPicPr>
        <p:blipFill>
          <a:blip r:embed="rId3"/>
          <a:stretch/>
        </p:blipFill>
        <p:spPr bwMode="auto">
          <a:xfrm>
            <a:off x="3431704" y="2708920"/>
            <a:ext cx="5876931" cy="3305773"/>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9" name="Google Shape;209;p18"/>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GLOBAL COMPACT </a:t>
            </a:r>
            <a:endParaRPr/>
          </a:p>
        </p:txBody>
      </p:sp>
      <p:sp>
        <p:nvSpPr>
          <p:cNvPr id="210" name="Google Shape;210;p18"/>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just">
              <a:lnSpc>
                <a:spcPct val="90000"/>
              </a:lnSpc>
              <a:spcBef>
                <a:spcPts val="0"/>
              </a:spcBef>
              <a:spcAft>
                <a:spcPts val="0"/>
              </a:spcAft>
              <a:buClr>
                <a:schemeClr val="dk1"/>
              </a:buClr>
              <a:buSzPct val="100000"/>
              <a:buNone/>
              <a:defRPr/>
            </a:pPr>
            <a:r>
              <a:rPr lang="de-DE" sz="1800" dirty="0">
                <a:latin typeface="Calibri"/>
                <a:ea typeface="Calibri"/>
                <a:cs typeface="Calibri"/>
              </a:rPr>
              <a:t>The Global Compact </a:t>
            </a:r>
            <a:r>
              <a:rPr lang="de-DE" sz="1800" dirty="0" err="1">
                <a:latin typeface="Calibri"/>
                <a:ea typeface="Calibri"/>
                <a:cs typeface="Calibri"/>
              </a:rPr>
              <a:t>for</a:t>
            </a:r>
            <a:r>
              <a:rPr lang="de-DE" sz="1800" dirty="0">
                <a:latin typeface="Calibri"/>
                <a:ea typeface="Calibri"/>
                <a:cs typeface="Calibri"/>
              </a:rPr>
              <a:t> Safe, </a:t>
            </a:r>
            <a:r>
              <a:rPr lang="de-DE" sz="1800" dirty="0" err="1">
                <a:latin typeface="Calibri"/>
                <a:ea typeface="Calibri"/>
                <a:cs typeface="Calibri"/>
              </a:rPr>
              <a:t>Orderly</a:t>
            </a:r>
            <a:r>
              <a:rPr lang="de-DE" sz="1800" dirty="0">
                <a:latin typeface="Calibri"/>
                <a:ea typeface="Calibri"/>
                <a:cs typeface="Calibri"/>
              </a:rPr>
              <a:t> and Regular Migration </a:t>
            </a:r>
            <a:r>
              <a:rPr lang="de-DE" sz="1800" dirty="0" err="1">
                <a:latin typeface="Calibri"/>
                <a:ea typeface="Calibri"/>
                <a:cs typeface="Calibri"/>
              </a:rPr>
              <a:t>is</a:t>
            </a:r>
            <a:r>
              <a:rPr lang="de-DE" sz="1800" dirty="0">
                <a:latin typeface="Calibri"/>
                <a:ea typeface="Calibri"/>
                <a:cs typeface="Calibri"/>
              </a:rPr>
              <a:t> an </a:t>
            </a:r>
            <a:r>
              <a:rPr lang="de-DE" sz="1800" dirty="0" err="1">
                <a:latin typeface="Calibri"/>
                <a:ea typeface="Calibri"/>
                <a:cs typeface="Calibri"/>
              </a:rPr>
              <a:t>intergovernmental</a:t>
            </a:r>
            <a:r>
              <a:rPr lang="de-DE" sz="1800" dirty="0">
                <a:latin typeface="Calibri"/>
                <a:ea typeface="Calibri"/>
                <a:cs typeface="Calibri"/>
              </a:rPr>
              <a:t> </a:t>
            </a:r>
            <a:r>
              <a:rPr lang="de-DE" sz="1800" dirty="0" err="1">
                <a:latin typeface="Calibri"/>
                <a:ea typeface="Calibri"/>
                <a:cs typeface="Calibri"/>
              </a:rPr>
              <a:t>agreement</a:t>
            </a:r>
            <a:r>
              <a:rPr lang="de-DE" sz="1800" dirty="0">
                <a:latin typeface="Calibri"/>
                <a:ea typeface="Calibri"/>
                <a:cs typeface="Calibri"/>
              </a:rPr>
              <a:t> </a:t>
            </a:r>
            <a:r>
              <a:rPr lang="de-DE" sz="1800" dirty="0" err="1">
                <a:latin typeface="Calibri"/>
                <a:ea typeface="Calibri"/>
                <a:cs typeface="Calibri"/>
              </a:rPr>
              <a:t>negotiated</a:t>
            </a:r>
            <a:r>
              <a:rPr lang="de-DE" sz="1800" dirty="0">
                <a:latin typeface="Calibri"/>
                <a:ea typeface="Calibri"/>
                <a:cs typeface="Calibri"/>
              </a:rPr>
              <a:t> </a:t>
            </a:r>
            <a:r>
              <a:rPr lang="de-DE" sz="1800" dirty="0" err="1">
                <a:latin typeface="Calibri"/>
                <a:ea typeface="Calibri"/>
                <a:cs typeface="Calibri"/>
              </a:rPr>
              <a:t>under</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auspices</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United </a:t>
            </a:r>
            <a:r>
              <a:rPr lang="de-DE" sz="1800" dirty="0" err="1">
                <a:latin typeface="Calibri"/>
                <a:ea typeface="Calibri"/>
                <a:cs typeface="Calibri"/>
              </a:rPr>
              <a:t>Nations</a:t>
            </a:r>
            <a:r>
              <a:rPr lang="de-DE" sz="1800" dirty="0">
                <a:latin typeface="Calibri"/>
                <a:ea typeface="Calibri"/>
                <a:cs typeface="Calibri"/>
              </a:rPr>
              <a:t>. </a:t>
            </a:r>
            <a:r>
              <a:rPr lang="de-DE" sz="1800" dirty="0" err="1">
                <a:latin typeface="Calibri"/>
                <a:ea typeface="Calibri"/>
                <a:cs typeface="Calibri"/>
              </a:rPr>
              <a:t>While</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compact</a:t>
            </a:r>
            <a:r>
              <a:rPr lang="de-DE" sz="1800" dirty="0">
                <a:latin typeface="Calibri"/>
                <a:ea typeface="Calibri"/>
                <a:cs typeface="Calibri"/>
              </a:rPr>
              <a:t> </a:t>
            </a:r>
            <a:r>
              <a:rPr lang="de-DE" sz="1800" dirty="0" err="1">
                <a:latin typeface="Calibri"/>
                <a:ea typeface="Calibri"/>
                <a:cs typeface="Calibri"/>
              </a:rPr>
              <a:t>is</a:t>
            </a:r>
            <a:r>
              <a:rPr lang="de-DE" sz="1800" dirty="0">
                <a:latin typeface="Calibri"/>
                <a:ea typeface="Calibri"/>
                <a:cs typeface="Calibri"/>
              </a:rPr>
              <a:t> not </a:t>
            </a:r>
            <a:r>
              <a:rPr lang="de-DE" sz="1800" dirty="0" err="1">
                <a:latin typeface="Calibri"/>
                <a:ea typeface="Calibri"/>
                <a:cs typeface="Calibri"/>
              </a:rPr>
              <a:t>legally</a:t>
            </a:r>
            <a:r>
              <a:rPr lang="de-DE" sz="1800" dirty="0">
                <a:latin typeface="Calibri"/>
                <a:ea typeface="Calibri"/>
                <a:cs typeface="Calibri"/>
              </a:rPr>
              <a:t> </a:t>
            </a:r>
            <a:r>
              <a:rPr lang="de-DE" sz="1800" dirty="0" err="1">
                <a:latin typeface="Calibri"/>
                <a:ea typeface="Calibri"/>
                <a:cs typeface="Calibri"/>
              </a:rPr>
              <a:t>binding</a:t>
            </a:r>
            <a:r>
              <a:rPr lang="de-DE" sz="1800" dirty="0">
                <a:latin typeface="Calibri"/>
                <a:ea typeface="Calibri"/>
                <a:cs typeface="Calibri"/>
              </a:rPr>
              <a:t> (“soft </a:t>
            </a:r>
            <a:r>
              <a:rPr lang="de-DE" sz="1800" dirty="0" err="1">
                <a:latin typeface="Calibri"/>
                <a:ea typeface="Calibri"/>
                <a:cs typeface="Calibri"/>
              </a:rPr>
              <a:t>law</a:t>
            </a:r>
            <a:r>
              <a:rPr lang="de-DE" sz="1800" dirty="0">
                <a:latin typeface="Calibri"/>
                <a:ea typeface="Calibri"/>
                <a:cs typeface="Calibri"/>
              </a:rPr>
              <a:t>”), </a:t>
            </a:r>
            <a:r>
              <a:rPr lang="de-DE" sz="1800" dirty="0" err="1">
                <a:latin typeface="Calibri"/>
                <a:ea typeface="Calibri"/>
                <a:cs typeface="Calibri"/>
              </a:rPr>
              <a:t>it</a:t>
            </a:r>
            <a:r>
              <a:rPr lang="de-DE" sz="1800" dirty="0">
                <a:latin typeface="Calibri"/>
                <a:ea typeface="Calibri"/>
                <a:cs typeface="Calibri"/>
              </a:rPr>
              <a:t> </a:t>
            </a:r>
            <a:r>
              <a:rPr lang="de-DE" sz="1800" dirty="0" err="1">
                <a:latin typeface="Calibri"/>
                <a:ea typeface="Calibri"/>
                <a:cs typeface="Calibri"/>
              </a:rPr>
              <a:t>aims</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improve</a:t>
            </a:r>
            <a:r>
              <a:rPr lang="de-DE" sz="1800" dirty="0">
                <a:latin typeface="Calibri"/>
                <a:ea typeface="Calibri"/>
                <a:cs typeface="Calibri"/>
              </a:rPr>
              <a:t> international </a:t>
            </a:r>
            <a:r>
              <a:rPr lang="de-DE" sz="1800" dirty="0" err="1">
                <a:latin typeface="Calibri"/>
                <a:ea typeface="Calibri"/>
                <a:cs typeface="Calibri"/>
              </a:rPr>
              <a:t>cooperation</a:t>
            </a:r>
            <a:r>
              <a:rPr lang="de-DE" sz="1800" dirty="0">
                <a:latin typeface="Calibri"/>
                <a:ea typeface="Calibri"/>
                <a:cs typeface="Calibri"/>
              </a:rPr>
              <a:t> on </a:t>
            </a:r>
            <a:r>
              <a:rPr lang="de-DE" sz="1800" dirty="0" err="1">
                <a:latin typeface="Calibri"/>
                <a:ea typeface="Calibri"/>
                <a:cs typeface="Calibri"/>
              </a:rPr>
              <a:t>migration</a:t>
            </a:r>
            <a:r>
              <a:rPr lang="de-DE" sz="1800" dirty="0">
                <a:latin typeface="Calibri"/>
                <a:ea typeface="Calibri"/>
                <a:cs typeface="Calibri"/>
              </a:rPr>
              <a:t> </a:t>
            </a:r>
            <a:r>
              <a:rPr lang="de-DE" sz="1800" dirty="0" err="1">
                <a:latin typeface="Calibri"/>
                <a:ea typeface="Calibri"/>
                <a:cs typeface="Calibri"/>
              </a:rPr>
              <a:t>issues</a:t>
            </a:r>
            <a:r>
              <a:rPr lang="de-DE" sz="1800" dirty="0">
                <a:latin typeface="Calibri"/>
                <a:ea typeface="Calibri"/>
                <a:cs typeface="Calibri"/>
              </a:rPr>
              <a:t>. 152 </a:t>
            </a:r>
            <a:r>
              <a:rPr lang="de-DE" sz="1800" dirty="0" err="1">
                <a:latin typeface="Calibri"/>
                <a:ea typeface="Calibri"/>
                <a:cs typeface="Calibri"/>
              </a:rPr>
              <a:t>states</a:t>
            </a:r>
            <a:r>
              <a:rPr lang="de-DE" sz="1800" dirty="0">
                <a:latin typeface="Calibri"/>
                <a:ea typeface="Calibri"/>
                <a:cs typeface="Calibri"/>
              </a:rPr>
              <a:t> </a:t>
            </a:r>
            <a:r>
              <a:rPr lang="de-DE" sz="1800" dirty="0" err="1">
                <a:latin typeface="Calibri"/>
                <a:ea typeface="Calibri"/>
                <a:cs typeface="Calibri"/>
              </a:rPr>
              <a:t>voted</a:t>
            </a:r>
            <a:r>
              <a:rPr lang="de-DE" sz="1800" dirty="0">
                <a:latin typeface="Calibri"/>
                <a:ea typeface="Calibri"/>
                <a:cs typeface="Calibri"/>
              </a:rPr>
              <a:t> in </a:t>
            </a:r>
            <a:r>
              <a:rPr lang="de-DE" sz="1800" dirty="0" err="1">
                <a:latin typeface="Calibri"/>
                <a:ea typeface="Calibri"/>
                <a:cs typeface="Calibri"/>
              </a:rPr>
              <a:t>favour</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 </a:t>
            </a:r>
            <a:r>
              <a:rPr lang="de-DE" sz="1800" dirty="0" err="1">
                <a:latin typeface="Calibri"/>
                <a:ea typeface="Calibri"/>
                <a:cs typeface="Calibri"/>
              </a:rPr>
              <a:t>resolution</a:t>
            </a:r>
            <a:r>
              <a:rPr lang="de-DE" sz="1800" dirty="0">
                <a:latin typeface="Calibri"/>
                <a:ea typeface="Calibri"/>
                <a:cs typeface="Calibri"/>
              </a:rPr>
              <a:t> </a:t>
            </a:r>
            <a:r>
              <a:rPr lang="de-DE" sz="1800" dirty="0" err="1">
                <a:latin typeface="Calibri"/>
                <a:ea typeface="Calibri"/>
                <a:cs typeface="Calibri"/>
              </a:rPr>
              <a:t>endorsing</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compact</a:t>
            </a:r>
            <a:r>
              <a:rPr lang="de-DE" sz="1800" dirty="0">
                <a:latin typeface="Calibri"/>
                <a:ea typeface="Calibri"/>
                <a:cs typeface="Calibri"/>
              </a:rPr>
              <a:t> in </a:t>
            </a:r>
            <a:r>
              <a:rPr lang="de-DE" sz="1800" dirty="0" err="1">
                <a:latin typeface="Calibri"/>
                <a:ea typeface="Calibri"/>
                <a:cs typeface="Calibri"/>
              </a:rPr>
              <a:t>the</a:t>
            </a:r>
            <a:r>
              <a:rPr lang="de-DE" sz="1800" dirty="0">
                <a:latin typeface="Calibri"/>
                <a:ea typeface="Calibri"/>
                <a:cs typeface="Calibri"/>
              </a:rPr>
              <a:t> UN General Assembly in </a:t>
            </a:r>
            <a:r>
              <a:rPr lang="de-DE" sz="1800" dirty="0" err="1">
                <a:latin typeface="Calibri"/>
                <a:ea typeface="Calibri"/>
                <a:cs typeface="Calibri"/>
              </a:rPr>
              <a:t>December</a:t>
            </a:r>
            <a:r>
              <a:rPr lang="de-DE" sz="1800" dirty="0">
                <a:latin typeface="Calibri"/>
                <a:ea typeface="Calibri"/>
                <a:cs typeface="Calibri"/>
              </a:rPr>
              <a:t> 2018. A </a:t>
            </a:r>
            <a:r>
              <a:rPr lang="de-DE" sz="1800" dirty="0" err="1">
                <a:latin typeface="Calibri"/>
                <a:ea typeface="Calibri"/>
                <a:cs typeface="Calibri"/>
              </a:rPr>
              <a:t>variety</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states</a:t>
            </a:r>
            <a:r>
              <a:rPr lang="de-DE" sz="1800" dirty="0">
                <a:latin typeface="Calibri"/>
                <a:ea typeface="Calibri"/>
                <a:cs typeface="Calibri"/>
              </a:rPr>
              <a:t>, </a:t>
            </a:r>
            <a:r>
              <a:rPr lang="de-DE" sz="1800" dirty="0" err="1">
                <a:latin typeface="Calibri"/>
                <a:ea typeface="Calibri"/>
                <a:cs typeface="Calibri"/>
              </a:rPr>
              <a:t>including</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U.S., </a:t>
            </a:r>
            <a:r>
              <a:rPr lang="de-DE" sz="1800" dirty="0" err="1">
                <a:latin typeface="Calibri"/>
                <a:ea typeface="Calibri"/>
                <a:cs typeface="Calibri"/>
              </a:rPr>
              <a:t>Poland</a:t>
            </a:r>
            <a:r>
              <a:rPr lang="de-DE" sz="1800" dirty="0">
                <a:latin typeface="Calibri"/>
                <a:ea typeface="Calibri"/>
                <a:cs typeface="Calibri"/>
              </a:rPr>
              <a:t>, Ukraine, </a:t>
            </a:r>
            <a:r>
              <a:rPr lang="de-DE" sz="1800" dirty="0" err="1">
                <a:latin typeface="Calibri"/>
                <a:ea typeface="Calibri"/>
                <a:cs typeface="Calibri"/>
              </a:rPr>
              <a:t>or</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Czech </a:t>
            </a:r>
            <a:r>
              <a:rPr lang="de-DE" sz="1800" dirty="0" err="1">
                <a:latin typeface="Calibri"/>
                <a:ea typeface="Calibri"/>
                <a:cs typeface="Calibri"/>
              </a:rPr>
              <a:t>Republic</a:t>
            </a:r>
            <a:r>
              <a:rPr lang="de-DE" sz="1800" dirty="0">
                <a:latin typeface="Calibri"/>
                <a:ea typeface="Calibri"/>
                <a:cs typeface="Calibri"/>
              </a:rPr>
              <a:t> </a:t>
            </a:r>
            <a:r>
              <a:rPr lang="de-DE" sz="1800" dirty="0" err="1">
                <a:latin typeface="Calibri"/>
                <a:ea typeface="Calibri"/>
                <a:cs typeface="Calibri"/>
              </a:rPr>
              <a:t>did</a:t>
            </a:r>
            <a:r>
              <a:rPr lang="de-DE" sz="1800" dirty="0">
                <a:latin typeface="Calibri"/>
                <a:ea typeface="Calibri"/>
                <a:cs typeface="Calibri"/>
              </a:rPr>
              <a:t> </a:t>
            </a:r>
            <a:r>
              <a:rPr lang="de-DE" sz="1800" dirty="0" err="1">
                <a:latin typeface="Calibri"/>
                <a:ea typeface="Calibri"/>
                <a:cs typeface="Calibri"/>
              </a:rPr>
              <a:t>though</a:t>
            </a:r>
            <a:r>
              <a:rPr lang="de-DE" sz="1800" dirty="0">
                <a:latin typeface="Calibri"/>
                <a:ea typeface="Calibri"/>
                <a:cs typeface="Calibri"/>
              </a:rPr>
              <a:t> not support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compact</a:t>
            </a:r>
            <a:r>
              <a:rPr lang="de-DE" sz="1800" dirty="0">
                <a:latin typeface="Calibri"/>
                <a:ea typeface="Calibri"/>
                <a:cs typeface="Calibri"/>
              </a:rPr>
              <a:t>.</a:t>
            </a:r>
            <a:endParaRPr sz="1800" dirty="0"/>
          </a:p>
          <a:p>
            <a:pPr marL="0" lvl="0" indent="0" algn="l">
              <a:lnSpc>
                <a:spcPct val="90000"/>
              </a:lnSpc>
              <a:spcBef>
                <a:spcPts val="1000"/>
              </a:spcBef>
              <a:spcAft>
                <a:spcPts val="0"/>
              </a:spcAft>
              <a:buClr>
                <a:schemeClr val="dk1"/>
              </a:buClr>
              <a:buSzPct val="100000"/>
              <a:buNone/>
              <a:defRPr/>
            </a:pPr>
            <a:endParaRPr sz="2400" dirty="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1800" dirty="0">
                <a:latin typeface="Calibri"/>
                <a:ea typeface="Calibri"/>
                <a:cs typeface="Calibri"/>
              </a:rPr>
              <a:t>See </a:t>
            </a:r>
            <a:r>
              <a:rPr lang="de-DE" sz="1800" dirty="0" err="1">
                <a:latin typeface="Calibri"/>
                <a:ea typeface="Calibri"/>
                <a:cs typeface="Calibri"/>
              </a:rPr>
              <a:t>here</a:t>
            </a:r>
            <a:r>
              <a:rPr lang="de-DE" sz="1800" dirty="0">
                <a:latin typeface="Calibri"/>
                <a:ea typeface="Calibri"/>
                <a:cs typeface="Calibri"/>
              </a:rPr>
              <a:t> </a:t>
            </a:r>
            <a:r>
              <a:rPr lang="de-DE" sz="1800" dirty="0" err="1">
                <a:latin typeface="Calibri"/>
                <a:ea typeface="Calibri"/>
                <a:cs typeface="Calibri"/>
              </a:rPr>
              <a:t>some</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key</a:t>
            </a:r>
            <a:r>
              <a:rPr lang="de-DE" sz="1800" dirty="0">
                <a:latin typeface="Calibri"/>
                <a:ea typeface="Calibri"/>
                <a:cs typeface="Calibri"/>
              </a:rPr>
              <a:t> </a:t>
            </a:r>
            <a:r>
              <a:rPr lang="de-DE" sz="1800" u="sng" dirty="0" err="1">
                <a:solidFill>
                  <a:schemeClr val="hlink"/>
                </a:solidFill>
                <a:latin typeface="Calibri"/>
                <a:ea typeface="Calibri"/>
                <a:cs typeface="Calibri"/>
                <a:hlinkClick r:id="rId3" tooltip="https://undocs.org/A/CONF.231/3"/>
              </a:rPr>
              <a:t>objectives</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compact</a:t>
            </a:r>
            <a:r>
              <a:rPr lang="de-DE" sz="1800" dirty="0">
                <a:latin typeface="Calibri"/>
                <a:ea typeface="Calibri"/>
                <a:cs typeface="Calibri"/>
              </a:rPr>
              <a:t>:</a:t>
            </a:r>
            <a:endParaRPr sz="1800" dirty="0"/>
          </a:p>
          <a:p>
            <a:pPr marL="0" lvl="0" indent="0" algn="l">
              <a:lnSpc>
                <a:spcPct val="90000"/>
              </a:lnSpc>
              <a:spcBef>
                <a:spcPts val="1000"/>
              </a:spcBef>
              <a:spcAft>
                <a:spcPts val="0"/>
              </a:spcAft>
              <a:buClr>
                <a:schemeClr val="dk1"/>
              </a:buClr>
              <a:buSzPct val="100000"/>
              <a:buNone/>
              <a:defRPr/>
            </a:pPr>
            <a:endParaRPr sz="2400" dirty="0">
              <a:latin typeface="Calibri"/>
              <a:ea typeface="Calibri"/>
              <a:cs typeface="Calibri"/>
            </a:endParaRPr>
          </a:p>
          <a:p>
            <a:pPr marL="0" lvl="0" indent="0" algn="just">
              <a:lnSpc>
                <a:spcPct val="90000"/>
              </a:lnSpc>
              <a:spcBef>
                <a:spcPts val="1000"/>
              </a:spcBef>
              <a:spcAft>
                <a:spcPts val="0"/>
              </a:spcAft>
              <a:buClr>
                <a:schemeClr val="dk1"/>
              </a:buClr>
              <a:buSzPct val="100000"/>
              <a:buNone/>
              <a:defRPr/>
            </a:pPr>
            <a:r>
              <a:rPr lang="de-DE" sz="1400" dirty="0" err="1">
                <a:highlight>
                  <a:srgbClr val="FFFF00"/>
                </a:highlight>
              </a:rPr>
              <a:t>Collect</a:t>
            </a:r>
            <a:r>
              <a:rPr lang="de-DE" sz="1400" dirty="0">
                <a:highlight>
                  <a:srgbClr val="FFFF00"/>
                </a:highlight>
              </a:rPr>
              <a:t> and </a:t>
            </a:r>
            <a:r>
              <a:rPr lang="de-DE" sz="1400" dirty="0" err="1">
                <a:highlight>
                  <a:srgbClr val="FFFF00"/>
                </a:highlight>
              </a:rPr>
              <a:t>utilize</a:t>
            </a:r>
            <a:r>
              <a:rPr lang="de-DE" sz="1400" dirty="0">
                <a:highlight>
                  <a:srgbClr val="FFFF00"/>
                </a:highlight>
              </a:rPr>
              <a:t> </a:t>
            </a:r>
            <a:r>
              <a:rPr lang="de-DE" sz="1400" dirty="0" err="1">
                <a:highlight>
                  <a:srgbClr val="FFFF00"/>
                </a:highlight>
              </a:rPr>
              <a:t>accurate</a:t>
            </a:r>
            <a:r>
              <a:rPr lang="de-DE" sz="1400" dirty="0">
                <a:highlight>
                  <a:srgbClr val="FFFF00"/>
                </a:highlight>
              </a:rPr>
              <a:t> and </a:t>
            </a:r>
            <a:r>
              <a:rPr lang="de-DE" sz="1400" dirty="0" err="1">
                <a:highlight>
                  <a:srgbClr val="FFFF00"/>
                </a:highlight>
              </a:rPr>
              <a:t>disaggregated</a:t>
            </a:r>
            <a:r>
              <a:rPr lang="de-DE" sz="1400" dirty="0">
                <a:highlight>
                  <a:srgbClr val="FFFF00"/>
                </a:highlight>
              </a:rPr>
              <a:t> </a:t>
            </a:r>
            <a:r>
              <a:rPr lang="de-DE" sz="1400" dirty="0" err="1">
                <a:highlight>
                  <a:srgbClr val="FFFF00"/>
                </a:highlight>
              </a:rPr>
              <a:t>data</a:t>
            </a:r>
            <a:r>
              <a:rPr lang="de-DE" sz="1400" dirty="0">
                <a:highlight>
                  <a:srgbClr val="FFFF00"/>
                </a:highlight>
              </a:rPr>
              <a:t> </a:t>
            </a:r>
            <a:r>
              <a:rPr lang="de-DE" sz="1400" dirty="0" err="1">
                <a:highlight>
                  <a:srgbClr val="FFFF00"/>
                </a:highlight>
              </a:rPr>
              <a:t>as</a:t>
            </a:r>
            <a:r>
              <a:rPr lang="de-DE" sz="1400" dirty="0">
                <a:highlight>
                  <a:srgbClr val="FFFF00"/>
                </a:highlight>
              </a:rPr>
              <a:t> a </a:t>
            </a:r>
            <a:r>
              <a:rPr lang="de-DE" sz="1400" dirty="0" err="1">
                <a:highlight>
                  <a:srgbClr val="FFFF00"/>
                </a:highlight>
              </a:rPr>
              <a:t>basis</a:t>
            </a:r>
            <a:r>
              <a:rPr lang="de-DE" sz="1400" dirty="0">
                <a:highlight>
                  <a:srgbClr val="FFFF00"/>
                </a:highlight>
              </a:rPr>
              <a:t> </a:t>
            </a:r>
            <a:r>
              <a:rPr lang="de-DE" sz="1400" dirty="0" err="1">
                <a:highlight>
                  <a:srgbClr val="FFFF00"/>
                </a:highlight>
              </a:rPr>
              <a:t>for</a:t>
            </a:r>
            <a:r>
              <a:rPr lang="de-DE" sz="1400" dirty="0">
                <a:highlight>
                  <a:srgbClr val="FFFF00"/>
                </a:highlight>
              </a:rPr>
              <a:t> </a:t>
            </a:r>
            <a:r>
              <a:rPr lang="de-DE" sz="1400" dirty="0" err="1">
                <a:highlight>
                  <a:srgbClr val="FFFF00"/>
                </a:highlight>
              </a:rPr>
              <a:t>evidence-based</a:t>
            </a:r>
            <a:r>
              <a:rPr lang="de-DE" sz="1400" dirty="0">
                <a:highlight>
                  <a:srgbClr val="FFFF00"/>
                </a:highlight>
              </a:rPr>
              <a:t> </a:t>
            </a:r>
            <a:r>
              <a:rPr lang="de-DE" sz="1400" dirty="0" err="1">
                <a:highlight>
                  <a:srgbClr val="FFFF00"/>
                </a:highlight>
              </a:rPr>
              <a:t>policies</a:t>
            </a:r>
            <a:endParaRPr sz="1400" dirty="0"/>
          </a:p>
          <a:p>
            <a:pPr marL="0" lvl="0" indent="0" algn="just">
              <a:lnSpc>
                <a:spcPct val="90000"/>
              </a:lnSpc>
              <a:spcBef>
                <a:spcPts val="1000"/>
              </a:spcBef>
              <a:spcAft>
                <a:spcPts val="0"/>
              </a:spcAft>
              <a:buClr>
                <a:schemeClr val="dk1"/>
              </a:buClr>
              <a:buSzPct val="100000"/>
              <a:buNone/>
              <a:defRPr/>
            </a:pPr>
            <a:r>
              <a:rPr lang="de-DE" sz="1400" dirty="0" err="1">
                <a:highlight>
                  <a:srgbClr val="FFFF00"/>
                </a:highlight>
              </a:rPr>
              <a:t>Minimize</a:t>
            </a:r>
            <a:r>
              <a:rPr lang="de-DE" sz="1400" dirty="0">
                <a:highlight>
                  <a:srgbClr val="FFFF00"/>
                </a:highlight>
              </a:rPr>
              <a:t> </a:t>
            </a:r>
            <a:r>
              <a:rPr lang="de-DE" sz="1400" dirty="0" err="1">
                <a:highlight>
                  <a:srgbClr val="FFFF00"/>
                </a:highlight>
              </a:rPr>
              <a:t>the</a:t>
            </a:r>
            <a:r>
              <a:rPr lang="de-DE" sz="1400" dirty="0">
                <a:highlight>
                  <a:srgbClr val="FFFF00"/>
                </a:highlight>
              </a:rPr>
              <a:t> adverse </a:t>
            </a:r>
            <a:r>
              <a:rPr lang="de-DE" sz="1400" dirty="0" err="1">
                <a:highlight>
                  <a:srgbClr val="FFFF00"/>
                </a:highlight>
              </a:rPr>
              <a:t>drivers</a:t>
            </a:r>
            <a:r>
              <a:rPr lang="de-DE" sz="1400" dirty="0">
                <a:highlight>
                  <a:srgbClr val="FFFF00"/>
                </a:highlight>
              </a:rPr>
              <a:t> and </a:t>
            </a:r>
            <a:r>
              <a:rPr lang="de-DE" sz="1400" dirty="0" err="1">
                <a:highlight>
                  <a:srgbClr val="FFFF00"/>
                </a:highlight>
              </a:rPr>
              <a:t>structural</a:t>
            </a:r>
            <a:r>
              <a:rPr lang="de-DE" sz="1400" dirty="0">
                <a:highlight>
                  <a:srgbClr val="FFFF00"/>
                </a:highlight>
              </a:rPr>
              <a:t> </a:t>
            </a:r>
            <a:r>
              <a:rPr lang="de-DE" sz="1400" dirty="0" err="1">
                <a:highlight>
                  <a:srgbClr val="FFFF00"/>
                </a:highlight>
              </a:rPr>
              <a:t>factors</a:t>
            </a:r>
            <a:r>
              <a:rPr lang="de-DE" sz="1400" dirty="0">
                <a:highlight>
                  <a:srgbClr val="FFFF00"/>
                </a:highlight>
              </a:rPr>
              <a:t> </a:t>
            </a:r>
            <a:r>
              <a:rPr lang="de-DE" sz="1400" dirty="0" err="1">
                <a:highlight>
                  <a:srgbClr val="FFFF00"/>
                </a:highlight>
              </a:rPr>
              <a:t>that</a:t>
            </a:r>
            <a:r>
              <a:rPr lang="de-DE" sz="1400" dirty="0">
                <a:highlight>
                  <a:srgbClr val="FFFF00"/>
                </a:highlight>
              </a:rPr>
              <a:t> </a:t>
            </a:r>
            <a:r>
              <a:rPr lang="de-DE" sz="1400" dirty="0" err="1">
                <a:highlight>
                  <a:srgbClr val="FFFF00"/>
                </a:highlight>
              </a:rPr>
              <a:t>compel</a:t>
            </a:r>
            <a:r>
              <a:rPr lang="de-DE" sz="1400" dirty="0">
                <a:highlight>
                  <a:srgbClr val="FFFF00"/>
                </a:highlight>
              </a:rPr>
              <a:t> </a:t>
            </a:r>
            <a:r>
              <a:rPr lang="de-DE" sz="1400" dirty="0" err="1">
                <a:highlight>
                  <a:srgbClr val="FFFF00"/>
                </a:highlight>
              </a:rPr>
              <a:t>people</a:t>
            </a:r>
            <a:r>
              <a:rPr lang="de-DE" sz="1400" dirty="0">
                <a:highlight>
                  <a:srgbClr val="FFFF00"/>
                </a:highlight>
              </a:rPr>
              <a:t> </a:t>
            </a:r>
            <a:r>
              <a:rPr lang="de-DE" sz="1400" dirty="0" err="1">
                <a:highlight>
                  <a:srgbClr val="FFFF00"/>
                </a:highlight>
              </a:rPr>
              <a:t>to</a:t>
            </a:r>
            <a:r>
              <a:rPr lang="de-DE" sz="1400" dirty="0">
                <a:highlight>
                  <a:srgbClr val="FFFF00"/>
                </a:highlight>
              </a:rPr>
              <a:t> </a:t>
            </a:r>
            <a:r>
              <a:rPr lang="de-DE" sz="1400" dirty="0" err="1">
                <a:highlight>
                  <a:srgbClr val="FFFF00"/>
                </a:highlight>
              </a:rPr>
              <a:t>leave</a:t>
            </a:r>
            <a:r>
              <a:rPr lang="de-DE" sz="1400" dirty="0">
                <a:highlight>
                  <a:srgbClr val="FFFF00"/>
                </a:highlight>
              </a:rPr>
              <a:t> </a:t>
            </a:r>
            <a:r>
              <a:rPr lang="de-DE" sz="1400" dirty="0" err="1">
                <a:highlight>
                  <a:srgbClr val="FFFF00"/>
                </a:highlight>
              </a:rPr>
              <a:t>their</a:t>
            </a:r>
            <a:r>
              <a:rPr lang="de-DE" sz="1400" dirty="0">
                <a:highlight>
                  <a:srgbClr val="FFFF00"/>
                </a:highlight>
              </a:rPr>
              <a:t> </a:t>
            </a:r>
            <a:r>
              <a:rPr lang="de-DE" sz="1400" dirty="0" err="1">
                <a:highlight>
                  <a:srgbClr val="FFFF00"/>
                </a:highlight>
              </a:rPr>
              <a:t>country</a:t>
            </a:r>
            <a:r>
              <a:rPr lang="de-DE" sz="1400" dirty="0">
                <a:highlight>
                  <a:srgbClr val="FFFF00"/>
                </a:highlight>
              </a:rPr>
              <a:t> </a:t>
            </a:r>
            <a:r>
              <a:rPr lang="de-DE" sz="1400" dirty="0" err="1">
                <a:highlight>
                  <a:srgbClr val="FFFF00"/>
                </a:highlight>
              </a:rPr>
              <a:t>of</a:t>
            </a:r>
            <a:r>
              <a:rPr lang="de-DE" sz="1400" dirty="0">
                <a:highlight>
                  <a:srgbClr val="FFFF00"/>
                </a:highlight>
              </a:rPr>
              <a:t> </a:t>
            </a:r>
            <a:r>
              <a:rPr lang="de-DE" sz="1400" dirty="0" err="1">
                <a:highlight>
                  <a:srgbClr val="FFFF00"/>
                </a:highlight>
              </a:rPr>
              <a:t>origin</a:t>
            </a:r>
            <a:endParaRPr sz="1400" dirty="0"/>
          </a:p>
          <a:p>
            <a:pPr marL="0" lvl="0" indent="0" algn="just">
              <a:lnSpc>
                <a:spcPct val="90000"/>
              </a:lnSpc>
              <a:spcBef>
                <a:spcPts val="1000"/>
              </a:spcBef>
              <a:spcAft>
                <a:spcPts val="0"/>
              </a:spcAft>
              <a:buClr>
                <a:schemeClr val="dk1"/>
              </a:buClr>
              <a:buSzPct val="100000"/>
              <a:buNone/>
              <a:defRPr/>
            </a:pPr>
            <a:r>
              <a:rPr lang="de-DE" sz="1400" dirty="0" err="1">
                <a:highlight>
                  <a:srgbClr val="FFFF00"/>
                </a:highlight>
              </a:rPr>
              <a:t>Address</a:t>
            </a:r>
            <a:r>
              <a:rPr lang="de-DE" sz="1400" dirty="0">
                <a:highlight>
                  <a:srgbClr val="FFFF00"/>
                </a:highlight>
              </a:rPr>
              <a:t> in </a:t>
            </a:r>
            <a:r>
              <a:rPr lang="de-DE" sz="1400" dirty="0" err="1">
                <a:highlight>
                  <a:srgbClr val="FFFF00"/>
                </a:highlight>
              </a:rPr>
              <a:t>migration</a:t>
            </a:r>
            <a:r>
              <a:rPr lang="de-DE" sz="1400" dirty="0">
                <a:highlight>
                  <a:srgbClr val="FFFF00"/>
                </a:highlight>
              </a:rPr>
              <a:t> </a:t>
            </a:r>
            <a:r>
              <a:rPr lang="de-DE" sz="1400" dirty="0" err="1">
                <a:highlight>
                  <a:srgbClr val="FFFF00"/>
                </a:highlight>
              </a:rPr>
              <a:t>procedures</a:t>
            </a:r>
            <a:r>
              <a:rPr lang="de-DE" sz="1400" dirty="0">
                <a:highlight>
                  <a:srgbClr val="FFFF00"/>
                </a:highlight>
              </a:rPr>
              <a:t> </a:t>
            </a:r>
            <a:r>
              <a:rPr lang="de-DE" sz="1400" dirty="0" err="1">
                <a:highlight>
                  <a:srgbClr val="FFFF00"/>
                </a:highlight>
              </a:rPr>
              <a:t>for</a:t>
            </a:r>
            <a:r>
              <a:rPr lang="de-DE" sz="1400" dirty="0">
                <a:highlight>
                  <a:srgbClr val="FFFF00"/>
                </a:highlight>
              </a:rPr>
              <a:t> </a:t>
            </a:r>
            <a:r>
              <a:rPr lang="de-DE" sz="1400" dirty="0" err="1">
                <a:highlight>
                  <a:srgbClr val="FFFF00"/>
                </a:highlight>
              </a:rPr>
              <a:t>appropriate</a:t>
            </a:r>
            <a:r>
              <a:rPr lang="de-DE" sz="1400" dirty="0">
                <a:highlight>
                  <a:srgbClr val="FFFF00"/>
                </a:highlight>
              </a:rPr>
              <a:t> </a:t>
            </a:r>
            <a:r>
              <a:rPr lang="de-DE" sz="1400" dirty="0" err="1">
                <a:highlight>
                  <a:srgbClr val="FFFF00"/>
                </a:highlight>
              </a:rPr>
              <a:t>screening</a:t>
            </a:r>
            <a:r>
              <a:rPr lang="de-DE" sz="1400" dirty="0">
                <a:highlight>
                  <a:srgbClr val="FFFF00"/>
                </a:highlight>
              </a:rPr>
              <a:t>, </a:t>
            </a:r>
            <a:r>
              <a:rPr lang="de-DE" sz="1400" dirty="0" err="1">
                <a:highlight>
                  <a:srgbClr val="FFFF00"/>
                </a:highlight>
              </a:rPr>
              <a:t>assessment</a:t>
            </a:r>
            <a:r>
              <a:rPr lang="de-DE" sz="1400" dirty="0">
                <a:highlight>
                  <a:srgbClr val="FFFF00"/>
                </a:highlight>
              </a:rPr>
              <a:t> and </a:t>
            </a:r>
            <a:r>
              <a:rPr lang="de-DE" sz="1400" dirty="0" err="1">
                <a:highlight>
                  <a:srgbClr val="FFFF00"/>
                </a:highlight>
              </a:rPr>
              <a:t>referral</a:t>
            </a:r>
            <a:endParaRPr sz="1400" dirty="0">
              <a:highlight>
                <a:srgbClr val="FFFF00"/>
              </a:highlight>
            </a:endParaRPr>
          </a:p>
          <a:p>
            <a:pPr marL="0" lvl="0" indent="0" algn="l">
              <a:lnSpc>
                <a:spcPct val="90000"/>
              </a:lnSpc>
              <a:spcBef>
                <a:spcPts val="1000"/>
              </a:spcBef>
              <a:spcAft>
                <a:spcPts val="0"/>
              </a:spcAft>
              <a:buClr>
                <a:schemeClr val="dk1"/>
              </a:buClr>
              <a:buSzPct val="100000"/>
              <a:buNone/>
              <a:defRPr/>
            </a:pPr>
            <a:endParaRPr sz="2400" dirty="0">
              <a:highlight>
                <a:srgbClr val="FFFF00"/>
              </a:highlight>
              <a:latin typeface="Calibri"/>
              <a:ea typeface="Calibri"/>
              <a:cs typeface="Calibri"/>
            </a:endParaRPr>
          </a:p>
        </p:txBody>
      </p:sp>
      <p:sp>
        <p:nvSpPr>
          <p:cNvPr id="211" name="Google Shape;211;p18"/>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legal frameworks and policies</a:t>
            </a:r>
            <a:endParaRPr sz="4400">
              <a:solidFill>
                <a:srgbClr val="833C0B"/>
              </a:solidFill>
              <a:latin typeface="Calibri"/>
              <a:ea typeface="Calibri"/>
              <a:cs typeface="Calibri"/>
            </a:endParaRPr>
          </a:p>
        </p:txBody>
      </p:sp>
      <p:pic>
        <p:nvPicPr>
          <p:cNvPr id="3" name="Grafik 2" descr="Ein Bild, das Gras, Person enthält.&#10;&#10;Automatisch generierte Beschreibung"/>
          <p:cNvPicPr>
            <a:picLocks noChangeAspect="1"/>
          </p:cNvPicPr>
          <p:nvPr/>
        </p:nvPicPr>
        <p:blipFill>
          <a:blip r:embed="rId4"/>
          <a:stretch/>
        </p:blipFill>
        <p:spPr bwMode="auto">
          <a:xfrm>
            <a:off x="8472264" y="3645024"/>
            <a:ext cx="3577047" cy="2389666"/>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7" name="Google Shape;217;p19"/>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DUBLIN REGULATION</a:t>
            </a:r>
            <a:endParaRPr/>
          </a:p>
        </p:txBody>
      </p:sp>
      <p:sp>
        <p:nvSpPr>
          <p:cNvPr id="218" name="Google Shape;218;p19"/>
          <p:cNvSpPr txBox="1">
            <a:spLocks noGrp="1"/>
          </p:cNvSpPr>
          <p:nvPr>
            <p:ph type="body" idx="1"/>
          </p:nvPr>
        </p:nvSpPr>
        <p:spPr bwMode="auto">
          <a:xfrm>
            <a:off x="3359695" y="1815361"/>
            <a:ext cx="8352929" cy="4351338"/>
          </a:xfrm>
          <a:prstGeom prst="rect">
            <a:avLst/>
          </a:prstGeom>
          <a:noFill/>
          <a:ln>
            <a:noFill/>
          </a:ln>
        </p:spPr>
        <p:txBody>
          <a:bodyPr spcFirstLastPara="1" wrap="square" lIns="91425" tIns="45700" rIns="91425" bIns="45700" anchor="t" anchorCtr="0">
            <a:normAutofit/>
          </a:bodyPr>
          <a:lstStyle/>
          <a:p>
            <a:pPr marL="0" lvl="0" indent="0" algn="just">
              <a:lnSpc>
                <a:spcPct val="90000"/>
              </a:lnSpc>
              <a:spcBef>
                <a:spcPts val="0"/>
              </a:spcBef>
              <a:spcAft>
                <a:spcPts val="0"/>
              </a:spcAft>
              <a:buClr>
                <a:schemeClr val="dk1"/>
              </a:buClr>
              <a:buSzPts val="1600"/>
              <a:buNone/>
              <a:defRPr/>
            </a:pPr>
            <a:r>
              <a:rPr lang="de-DE" sz="1600" dirty="0"/>
              <a:t>The so-</a:t>
            </a:r>
            <a:r>
              <a:rPr lang="de-DE" sz="1600" dirty="0" err="1"/>
              <a:t>called</a:t>
            </a:r>
            <a:r>
              <a:rPr lang="de-DE" sz="1600" dirty="0"/>
              <a:t> </a:t>
            </a:r>
            <a:r>
              <a:rPr lang="de-DE" sz="1600" u="sng" dirty="0">
                <a:solidFill>
                  <a:schemeClr val="hlink"/>
                </a:solidFill>
                <a:hlinkClick r:id="rId3" tooltip="https://eur-lex.europa.eu/legal-content/EN/TXT/?uri=CELEX:02013R0604-20130629"/>
              </a:rPr>
              <a:t>Dublin Regulation</a:t>
            </a:r>
            <a:r>
              <a:rPr lang="de-DE" sz="1600" dirty="0"/>
              <a:t> </a:t>
            </a:r>
            <a:r>
              <a:rPr lang="de-DE" sz="1600" dirty="0" err="1"/>
              <a:t>of</a:t>
            </a:r>
            <a:r>
              <a:rPr lang="de-DE" sz="1600" dirty="0"/>
              <a:t> </a:t>
            </a:r>
            <a:r>
              <a:rPr lang="de-DE" sz="1600" dirty="0" err="1"/>
              <a:t>the</a:t>
            </a:r>
            <a:r>
              <a:rPr lang="de-DE" sz="1600" dirty="0"/>
              <a:t> European Union </a:t>
            </a:r>
            <a:r>
              <a:rPr lang="de-DE" sz="1600" dirty="0" err="1"/>
              <a:t>defines</a:t>
            </a:r>
            <a:r>
              <a:rPr lang="de-DE" sz="1600" dirty="0"/>
              <a:t> </a:t>
            </a:r>
            <a:r>
              <a:rPr lang="de-DE" sz="1600" dirty="0" err="1"/>
              <a:t>which</a:t>
            </a:r>
            <a:r>
              <a:rPr lang="de-DE" sz="1600" dirty="0"/>
              <a:t> </a:t>
            </a:r>
            <a:r>
              <a:rPr lang="de-DE" sz="1600" dirty="0" err="1"/>
              <a:t>member</a:t>
            </a:r>
            <a:r>
              <a:rPr lang="de-DE" sz="1600" dirty="0"/>
              <a:t> </a:t>
            </a:r>
            <a:r>
              <a:rPr lang="de-DE" sz="1600" dirty="0" err="1"/>
              <a:t>state</a:t>
            </a:r>
            <a:r>
              <a:rPr lang="de-DE" sz="1600" dirty="0"/>
              <a:t> </a:t>
            </a:r>
            <a:r>
              <a:rPr lang="de-DE" sz="1600" dirty="0" err="1"/>
              <a:t>is</a:t>
            </a:r>
            <a:r>
              <a:rPr lang="de-DE" sz="1600" dirty="0"/>
              <a:t> </a:t>
            </a:r>
            <a:r>
              <a:rPr lang="de-DE" sz="1600" dirty="0" err="1"/>
              <a:t>responsible</a:t>
            </a:r>
            <a:r>
              <a:rPr lang="de-DE" sz="1600" dirty="0"/>
              <a:t> </a:t>
            </a:r>
            <a:r>
              <a:rPr lang="de-DE" sz="1600" dirty="0" err="1"/>
              <a:t>for</a:t>
            </a:r>
            <a:r>
              <a:rPr lang="de-DE" sz="1600" dirty="0"/>
              <a:t> </a:t>
            </a:r>
            <a:r>
              <a:rPr lang="de-DE" sz="1600" dirty="0" err="1"/>
              <a:t>the</a:t>
            </a:r>
            <a:r>
              <a:rPr lang="de-DE" sz="1600" dirty="0"/>
              <a:t> </a:t>
            </a:r>
            <a:r>
              <a:rPr lang="de-DE" sz="1600" dirty="0" err="1"/>
              <a:t>proceeding</a:t>
            </a:r>
            <a:r>
              <a:rPr lang="de-DE" sz="1600" dirty="0"/>
              <a:t> </a:t>
            </a:r>
            <a:r>
              <a:rPr lang="de-DE" sz="1600" dirty="0" err="1"/>
              <a:t>of</a:t>
            </a:r>
            <a:r>
              <a:rPr lang="de-DE" sz="1600" dirty="0"/>
              <a:t> an </a:t>
            </a:r>
            <a:r>
              <a:rPr lang="de-DE" sz="1600" dirty="0" err="1"/>
              <a:t>asylum</a:t>
            </a:r>
            <a:r>
              <a:rPr lang="de-DE" sz="1600" dirty="0"/>
              <a:t> </a:t>
            </a:r>
            <a:r>
              <a:rPr lang="de-DE" sz="1600" dirty="0" err="1"/>
              <a:t>application</a:t>
            </a:r>
            <a:r>
              <a:rPr lang="de-DE" sz="1600" dirty="0"/>
              <a:t>. The </a:t>
            </a:r>
            <a:r>
              <a:rPr lang="de-DE" sz="1600" dirty="0" err="1"/>
              <a:t>law</a:t>
            </a:r>
            <a:r>
              <a:rPr lang="de-DE" sz="1600" dirty="0"/>
              <a:t> </a:t>
            </a:r>
            <a:r>
              <a:rPr lang="de-DE" sz="1600" dirty="0" err="1"/>
              <a:t>enacted</a:t>
            </a:r>
            <a:r>
              <a:rPr lang="de-DE" sz="1600" dirty="0"/>
              <a:t> in 2013 </a:t>
            </a:r>
            <a:r>
              <a:rPr lang="de-DE" sz="1600" dirty="0" err="1"/>
              <a:t>is</a:t>
            </a:r>
            <a:r>
              <a:rPr lang="de-DE" sz="1600" dirty="0"/>
              <a:t> also </a:t>
            </a:r>
            <a:r>
              <a:rPr lang="de-DE" sz="1600" dirty="0" err="1"/>
              <a:t>referred</a:t>
            </a:r>
            <a:r>
              <a:rPr lang="de-DE" sz="1600" dirty="0"/>
              <a:t> </a:t>
            </a:r>
            <a:r>
              <a:rPr lang="de-DE" sz="1600" dirty="0" err="1"/>
              <a:t>to</a:t>
            </a:r>
            <a:r>
              <a:rPr lang="de-DE" sz="1600" dirty="0"/>
              <a:t> </a:t>
            </a:r>
            <a:r>
              <a:rPr lang="de-DE" sz="1600" dirty="0" err="1"/>
              <a:t>as</a:t>
            </a:r>
            <a:r>
              <a:rPr lang="de-DE" sz="1600" dirty="0"/>
              <a:t> „Dublin III“. </a:t>
            </a:r>
            <a:r>
              <a:rPr lang="de-DE" sz="1600" dirty="0" err="1"/>
              <a:t>Simply</a:t>
            </a:r>
            <a:r>
              <a:rPr lang="de-DE" sz="1600" dirty="0"/>
              <a:t> </a:t>
            </a:r>
            <a:r>
              <a:rPr lang="de-DE" sz="1600" dirty="0" err="1"/>
              <a:t>put</a:t>
            </a:r>
            <a:r>
              <a:rPr lang="de-DE" sz="1600" dirty="0"/>
              <a:t>, </a:t>
            </a:r>
            <a:r>
              <a:rPr lang="de-DE" sz="1600" dirty="0" err="1"/>
              <a:t>the</a:t>
            </a:r>
            <a:r>
              <a:rPr lang="de-DE" sz="1600" dirty="0"/>
              <a:t> </a:t>
            </a:r>
            <a:r>
              <a:rPr lang="de-DE" sz="1600" dirty="0" err="1"/>
              <a:t>rule</a:t>
            </a:r>
            <a:r>
              <a:rPr lang="de-DE" sz="1600" dirty="0"/>
              <a:t> </a:t>
            </a:r>
            <a:r>
              <a:rPr lang="de-DE" sz="1600" dirty="0" err="1"/>
              <a:t>is</a:t>
            </a:r>
            <a:r>
              <a:rPr lang="de-DE" sz="1600" dirty="0"/>
              <a:t> </a:t>
            </a:r>
            <a:r>
              <a:rPr lang="de-DE" sz="1600" dirty="0" err="1"/>
              <a:t>that</a:t>
            </a:r>
            <a:r>
              <a:rPr lang="de-DE" sz="1600" dirty="0"/>
              <a:t> </a:t>
            </a:r>
            <a:r>
              <a:rPr lang="de-DE" sz="1600" dirty="0" err="1"/>
              <a:t>the</a:t>
            </a:r>
            <a:r>
              <a:rPr lang="de-DE" sz="1600" dirty="0"/>
              <a:t> </a:t>
            </a:r>
            <a:r>
              <a:rPr lang="de-DE" sz="1600" dirty="0" err="1"/>
              <a:t>member</a:t>
            </a:r>
            <a:r>
              <a:rPr lang="de-DE" sz="1600" dirty="0"/>
              <a:t> </a:t>
            </a:r>
            <a:r>
              <a:rPr lang="de-DE" sz="1600" dirty="0" err="1"/>
              <a:t>state</a:t>
            </a:r>
            <a:r>
              <a:rPr lang="de-DE" sz="1600" dirty="0"/>
              <a:t> </a:t>
            </a:r>
            <a:r>
              <a:rPr lang="de-DE" sz="1600" dirty="0" err="1"/>
              <a:t>which</a:t>
            </a:r>
            <a:r>
              <a:rPr lang="de-DE" sz="1600" dirty="0"/>
              <a:t> registered an </a:t>
            </a:r>
            <a:r>
              <a:rPr lang="de-DE" sz="1600" dirty="0" err="1"/>
              <a:t>asylum</a:t>
            </a:r>
            <a:r>
              <a:rPr lang="de-DE" sz="1600" dirty="0"/>
              <a:t> </a:t>
            </a:r>
            <a:r>
              <a:rPr lang="de-DE" sz="1600" dirty="0" err="1"/>
              <a:t>seeker</a:t>
            </a:r>
            <a:r>
              <a:rPr lang="de-DE" sz="1600" dirty="0"/>
              <a:t> </a:t>
            </a:r>
            <a:r>
              <a:rPr lang="de-DE" sz="1600" dirty="0" err="1"/>
              <a:t>for</a:t>
            </a:r>
            <a:r>
              <a:rPr lang="de-DE" sz="1600" dirty="0"/>
              <a:t> </a:t>
            </a:r>
            <a:r>
              <a:rPr lang="de-DE" sz="1600" dirty="0" err="1"/>
              <a:t>the</a:t>
            </a:r>
            <a:r>
              <a:rPr lang="de-DE" sz="1600" dirty="0"/>
              <a:t> </a:t>
            </a:r>
            <a:r>
              <a:rPr lang="de-DE" sz="1600" dirty="0" err="1"/>
              <a:t>first</a:t>
            </a:r>
            <a:r>
              <a:rPr lang="de-DE" sz="1600" dirty="0"/>
              <a:t> time </a:t>
            </a:r>
            <a:r>
              <a:rPr lang="de-DE" sz="1600" dirty="0" err="1"/>
              <a:t>is</a:t>
            </a:r>
            <a:r>
              <a:rPr lang="de-DE" sz="1600" dirty="0"/>
              <a:t> </a:t>
            </a:r>
            <a:r>
              <a:rPr lang="de-DE" sz="1600" dirty="0" err="1"/>
              <a:t>responsible</a:t>
            </a:r>
            <a:r>
              <a:rPr lang="de-DE" sz="1600" dirty="0"/>
              <a:t> </a:t>
            </a:r>
            <a:r>
              <a:rPr lang="de-DE" sz="1600" dirty="0" err="1"/>
              <a:t>for</a:t>
            </a:r>
            <a:r>
              <a:rPr lang="de-DE" sz="1600" dirty="0"/>
              <a:t> </a:t>
            </a:r>
            <a:r>
              <a:rPr lang="de-DE" sz="1600" dirty="0" err="1"/>
              <a:t>his</a:t>
            </a:r>
            <a:r>
              <a:rPr lang="de-DE" sz="1600" dirty="0"/>
              <a:t> </a:t>
            </a:r>
            <a:r>
              <a:rPr lang="de-DE" sz="1600" dirty="0" err="1"/>
              <a:t>or</a:t>
            </a:r>
            <a:r>
              <a:rPr lang="de-DE" sz="1600" dirty="0"/>
              <a:t> her </a:t>
            </a:r>
            <a:r>
              <a:rPr lang="de-DE" sz="1600" dirty="0" err="1"/>
              <a:t>asylum</a:t>
            </a:r>
            <a:r>
              <a:rPr lang="de-DE" sz="1600" dirty="0"/>
              <a:t> </a:t>
            </a:r>
            <a:r>
              <a:rPr lang="de-DE" sz="1600" dirty="0" err="1"/>
              <a:t>procedure</a:t>
            </a:r>
            <a:r>
              <a:rPr lang="de-DE" sz="1600" dirty="0"/>
              <a:t>. This </a:t>
            </a:r>
            <a:r>
              <a:rPr lang="de-DE" sz="1600" dirty="0" err="1"/>
              <a:t>implies</a:t>
            </a:r>
            <a:r>
              <a:rPr lang="de-DE" sz="1600" dirty="0"/>
              <a:t> </a:t>
            </a:r>
            <a:r>
              <a:rPr lang="de-DE" sz="1600" dirty="0" err="1"/>
              <a:t>that</a:t>
            </a:r>
            <a:r>
              <a:rPr lang="de-DE" sz="1600" dirty="0"/>
              <a:t> countries </a:t>
            </a:r>
            <a:r>
              <a:rPr lang="de-DE" sz="1600" dirty="0" err="1"/>
              <a:t>located</a:t>
            </a:r>
            <a:r>
              <a:rPr lang="de-DE" sz="1600" dirty="0"/>
              <a:t> at </a:t>
            </a:r>
            <a:r>
              <a:rPr lang="de-DE" sz="1600" dirty="0" err="1"/>
              <a:t>the</a:t>
            </a:r>
            <a:r>
              <a:rPr lang="de-DE" sz="1600" dirty="0"/>
              <a:t> EU external </a:t>
            </a:r>
            <a:r>
              <a:rPr lang="de-DE" sz="1600" dirty="0" err="1"/>
              <a:t>borders</a:t>
            </a:r>
            <a:r>
              <a:rPr lang="de-DE" sz="1600" dirty="0"/>
              <a:t> and </a:t>
            </a:r>
            <a:r>
              <a:rPr lang="de-DE" sz="1600" dirty="0" err="1"/>
              <a:t>serving</a:t>
            </a:r>
            <a:r>
              <a:rPr lang="de-DE" sz="1600" dirty="0"/>
              <a:t> </a:t>
            </a:r>
            <a:r>
              <a:rPr lang="de-DE" sz="1600" dirty="0" err="1"/>
              <a:t>as</a:t>
            </a:r>
            <a:r>
              <a:rPr lang="de-DE" sz="1600" dirty="0"/>
              <a:t> </a:t>
            </a:r>
            <a:r>
              <a:rPr lang="de-DE" sz="1600" dirty="0" err="1"/>
              <a:t>main</a:t>
            </a:r>
            <a:r>
              <a:rPr lang="de-DE" sz="1600" dirty="0"/>
              <a:t> </a:t>
            </a:r>
            <a:r>
              <a:rPr lang="de-DE" sz="1600" dirty="0" err="1"/>
              <a:t>points</a:t>
            </a:r>
            <a:r>
              <a:rPr lang="de-DE" sz="1600" dirty="0"/>
              <a:t> </a:t>
            </a:r>
            <a:r>
              <a:rPr lang="de-DE" sz="1600" dirty="0" err="1"/>
              <a:t>of</a:t>
            </a:r>
            <a:r>
              <a:rPr lang="de-DE" sz="1600" dirty="0"/>
              <a:t> </a:t>
            </a:r>
            <a:r>
              <a:rPr lang="de-DE" sz="1600" dirty="0" err="1"/>
              <a:t>entries</a:t>
            </a:r>
            <a:r>
              <a:rPr lang="de-DE" sz="1600" dirty="0"/>
              <a:t>, such </a:t>
            </a:r>
            <a:r>
              <a:rPr lang="de-DE" sz="1600" dirty="0" err="1"/>
              <a:t>as</a:t>
            </a:r>
            <a:r>
              <a:rPr lang="de-DE" sz="1600" dirty="0"/>
              <a:t> </a:t>
            </a:r>
            <a:r>
              <a:rPr lang="de-DE" sz="1600" dirty="0" err="1"/>
              <a:t>the</a:t>
            </a:r>
            <a:r>
              <a:rPr lang="de-DE" sz="1600" dirty="0"/>
              <a:t> </a:t>
            </a:r>
            <a:r>
              <a:rPr lang="de-DE" sz="1600" dirty="0" err="1"/>
              <a:t>Mediterranean</a:t>
            </a:r>
            <a:r>
              <a:rPr lang="de-DE" sz="1600" dirty="0"/>
              <a:t> countries </a:t>
            </a:r>
            <a:r>
              <a:rPr lang="de-DE" sz="1600" dirty="0" err="1"/>
              <a:t>of</a:t>
            </a:r>
            <a:r>
              <a:rPr lang="de-DE" sz="1600" dirty="0"/>
              <a:t> </a:t>
            </a:r>
            <a:r>
              <a:rPr lang="de-DE" sz="1600" dirty="0" err="1"/>
              <a:t>Italy</a:t>
            </a:r>
            <a:r>
              <a:rPr lang="de-DE" sz="1600" dirty="0"/>
              <a:t> and </a:t>
            </a:r>
            <a:r>
              <a:rPr lang="de-DE" sz="1600" dirty="0" err="1"/>
              <a:t>Greece</a:t>
            </a:r>
            <a:r>
              <a:rPr lang="de-DE" sz="1600" dirty="0"/>
              <a:t>, </a:t>
            </a:r>
            <a:r>
              <a:rPr lang="de-DE" sz="1600" dirty="0" err="1"/>
              <a:t>have</a:t>
            </a:r>
            <a:r>
              <a:rPr lang="de-DE" sz="1600" dirty="0"/>
              <a:t> </a:t>
            </a:r>
            <a:r>
              <a:rPr lang="de-DE" sz="1600" dirty="0" err="1"/>
              <a:t>to</a:t>
            </a:r>
            <a:r>
              <a:rPr lang="de-DE" sz="1600" dirty="0"/>
              <a:t> </a:t>
            </a:r>
            <a:r>
              <a:rPr lang="de-DE" sz="1600" dirty="0" err="1"/>
              <a:t>take</a:t>
            </a:r>
            <a:r>
              <a:rPr lang="de-DE" sz="1600" dirty="0"/>
              <a:t> care </a:t>
            </a:r>
            <a:r>
              <a:rPr lang="de-DE" sz="1600" dirty="0" err="1"/>
              <a:t>of</a:t>
            </a:r>
            <a:r>
              <a:rPr lang="de-DE" sz="1600" dirty="0"/>
              <a:t> </a:t>
            </a:r>
            <a:r>
              <a:rPr lang="de-DE" sz="1600" dirty="0" err="1"/>
              <a:t>much</a:t>
            </a:r>
            <a:r>
              <a:rPr lang="de-DE" sz="1600" dirty="0"/>
              <a:t> </a:t>
            </a:r>
            <a:r>
              <a:rPr lang="de-DE" sz="1600" dirty="0" err="1"/>
              <a:t>more</a:t>
            </a:r>
            <a:r>
              <a:rPr lang="de-DE" sz="1600" dirty="0"/>
              <a:t> </a:t>
            </a:r>
            <a:r>
              <a:rPr lang="de-DE" sz="1600" dirty="0" err="1"/>
              <a:t>asylum</a:t>
            </a:r>
            <a:r>
              <a:rPr lang="de-DE" sz="1600" dirty="0"/>
              <a:t> </a:t>
            </a:r>
            <a:r>
              <a:rPr lang="de-DE" sz="1600" dirty="0" err="1"/>
              <a:t>procedures</a:t>
            </a:r>
            <a:r>
              <a:rPr lang="de-DE" sz="1600" dirty="0"/>
              <a:t> </a:t>
            </a:r>
            <a:r>
              <a:rPr lang="de-DE" sz="1600" dirty="0" err="1"/>
              <a:t>compared</a:t>
            </a:r>
            <a:r>
              <a:rPr lang="de-DE" sz="1600" dirty="0"/>
              <a:t> </a:t>
            </a:r>
            <a:r>
              <a:rPr lang="de-DE" sz="1600" dirty="0" err="1"/>
              <a:t>to</a:t>
            </a:r>
            <a:r>
              <a:rPr lang="de-DE" sz="1600" dirty="0"/>
              <a:t> </a:t>
            </a:r>
            <a:r>
              <a:rPr lang="de-DE" sz="1600" dirty="0" err="1"/>
              <a:t>other</a:t>
            </a:r>
            <a:r>
              <a:rPr lang="de-DE" sz="1600" dirty="0"/>
              <a:t> </a:t>
            </a:r>
            <a:r>
              <a:rPr lang="de-DE" sz="1600" dirty="0" err="1"/>
              <a:t>member</a:t>
            </a:r>
            <a:r>
              <a:rPr lang="de-DE" sz="1600" dirty="0"/>
              <a:t> </a:t>
            </a:r>
            <a:r>
              <a:rPr lang="de-DE" sz="1600" dirty="0" err="1"/>
              <a:t>states</a:t>
            </a:r>
            <a:r>
              <a:rPr lang="de-DE" sz="1600" dirty="0"/>
              <a:t>. The </a:t>
            </a:r>
            <a:r>
              <a:rPr lang="de-DE" sz="1600" dirty="0" err="1"/>
              <a:t>rule</a:t>
            </a:r>
            <a:r>
              <a:rPr lang="de-DE" sz="1600" dirty="0"/>
              <a:t> </a:t>
            </a:r>
            <a:r>
              <a:rPr lang="de-DE" sz="1600" dirty="0" err="1"/>
              <a:t>applies</a:t>
            </a:r>
            <a:r>
              <a:rPr lang="de-DE" sz="1600" dirty="0"/>
              <a:t> </a:t>
            </a:r>
            <a:r>
              <a:rPr lang="de-DE" sz="1600" dirty="0" err="1"/>
              <a:t>even</a:t>
            </a:r>
            <a:r>
              <a:rPr lang="de-DE" sz="1600" dirty="0"/>
              <a:t> </a:t>
            </a:r>
            <a:r>
              <a:rPr lang="de-DE" sz="1600" dirty="0" err="1"/>
              <a:t>if</a:t>
            </a:r>
            <a:r>
              <a:rPr lang="de-DE" sz="1600" dirty="0"/>
              <a:t> </a:t>
            </a:r>
            <a:r>
              <a:rPr lang="de-DE" sz="1600" dirty="0" err="1"/>
              <a:t>the</a:t>
            </a:r>
            <a:r>
              <a:rPr lang="de-DE" sz="1600" dirty="0"/>
              <a:t> </a:t>
            </a:r>
            <a:r>
              <a:rPr lang="de-DE" sz="1600" dirty="0" err="1"/>
              <a:t>asylum</a:t>
            </a:r>
            <a:r>
              <a:rPr lang="de-DE" sz="1600" dirty="0"/>
              <a:t> </a:t>
            </a:r>
            <a:r>
              <a:rPr lang="de-DE" sz="1600" dirty="0" err="1"/>
              <a:t>seekers</a:t>
            </a:r>
            <a:r>
              <a:rPr lang="de-DE" sz="1600" dirty="0"/>
              <a:t> </a:t>
            </a:r>
            <a:r>
              <a:rPr lang="de-DE" sz="1600" dirty="0" err="1"/>
              <a:t>themselves</a:t>
            </a:r>
            <a:r>
              <a:rPr lang="de-DE" sz="1600" dirty="0"/>
              <a:t> </a:t>
            </a:r>
            <a:r>
              <a:rPr lang="de-DE" sz="1600" dirty="0" err="1"/>
              <a:t>see</a:t>
            </a:r>
            <a:r>
              <a:rPr lang="de-DE" sz="1600" dirty="0"/>
              <a:t> </a:t>
            </a:r>
            <a:r>
              <a:rPr lang="de-DE" sz="1600" dirty="0" err="1"/>
              <a:t>these</a:t>
            </a:r>
            <a:r>
              <a:rPr lang="de-DE" sz="1600" dirty="0"/>
              <a:t> </a:t>
            </a:r>
            <a:r>
              <a:rPr lang="de-DE" sz="1600" dirty="0" err="1"/>
              <a:t>states</a:t>
            </a:r>
            <a:r>
              <a:rPr lang="de-DE" sz="1600" dirty="0"/>
              <a:t> </a:t>
            </a:r>
            <a:r>
              <a:rPr lang="de-DE" sz="1600" dirty="0" err="1"/>
              <a:t>of</a:t>
            </a:r>
            <a:r>
              <a:rPr lang="de-DE" sz="1600" dirty="0"/>
              <a:t> </a:t>
            </a:r>
            <a:r>
              <a:rPr lang="de-DE" sz="1600" dirty="0" err="1"/>
              <a:t>arrival</a:t>
            </a:r>
            <a:r>
              <a:rPr lang="de-DE" sz="1600" dirty="0"/>
              <a:t> </a:t>
            </a:r>
            <a:r>
              <a:rPr lang="de-DE" sz="1600" dirty="0" err="1"/>
              <a:t>as</a:t>
            </a:r>
            <a:r>
              <a:rPr lang="de-DE" sz="1600" dirty="0"/>
              <a:t> </a:t>
            </a:r>
            <a:r>
              <a:rPr lang="de-DE" sz="1600" dirty="0" err="1"/>
              <a:t>transit</a:t>
            </a:r>
            <a:r>
              <a:rPr lang="de-DE" sz="1600" dirty="0"/>
              <a:t> countries </a:t>
            </a:r>
            <a:r>
              <a:rPr lang="de-DE" sz="1600" dirty="0" err="1"/>
              <a:t>rather</a:t>
            </a:r>
            <a:r>
              <a:rPr lang="de-DE" sz="1600" dirty="0"/>
              <a:t> </a:t>
            </a:r>
            <a:r>
              <a:rPr lang="de-DE" sz="1600" dirty="0" err="1"/>
              <a:t>than</a:t>
            </a:r>
            <a:r>
              <a:rPr lang="de-DE" sz="1600" dirty="0"/>
              <a:t> </a:t>
            </a:r>
            <a:r>
              <a:rPr lang="de-DE" sz="1600" dirty="0" err="1"/>
              <a:t>as</a:t>
            </a:r>
            <a:r>
              <a:rPr lang="de-DE" sz="1600" dirty="0"/>
              <a:t> </a:t>
            </a:r>
            <a:r>
              <a:rPr lang="de-DE" sz="1600" dirty="0" err="1"/>
              <a:t>their</a:t>
            </a:r>
            <a:r>
              <a:rPr lang="de-DE" sz="1600" dirty="0"/>
              <a:t> final </a:t>
            </a:r>
            <a:r>
              <a:rPr lang="de-DE" sz="1600" dirty="0" err="1"/>
              <a:t>destination</a:t>
            </a:r>
            <a:r>
              <a:rPr lang="de-DE" sz="1600" dirty="0"/>
              <a:t> </a:t>
            </a:r>
            <a:r>
              <a:rPr lang="de-DE" sz="1600" dirty="0" err="1"/>
              <a:t>within</a:t>
            </a:r>
            <a:r>
              <a:rPr lang="de-DE" sz="1600" dirty="0"/>
              <a:t> </a:t>
            </a:r>
            <a:r>
              <a:rPr lang="de-DE" sz="1600" dirty="0" err="1"/>
              <a:t>the</a:t>
            </a:r>
            <a:r>
              <a:rPr lang="de-DE" sz="1600" dirty="0"/>
              <a:t> European Union.</a:t>
            </a:r>
            <a:endParaRPr dirty="0"/>
          </a:p>
          <a:p>
            <a:pPr marL="0" lvl="0" indent="0" algn="just">
              <a:lnSpc>
                <a:spcPct val="90000"/>
              </a:lnSpc>
              <a:spcBef>
                <a:spcPts val="1000"/>
              </a:spcBef>
              <a:spcAft>
                <a:spcPts val="0"/>
              </a:spcAft>
              <a:buClr>
                <a:schemeClr val="dk1"/>
              </a:buClr>
              <a:buSzPts val="1600"/>
              <a:buNone/>
              <a:defRPr/>
            </a:pPr>
            <a:endParaRPr sz="1600" dirty="0"/>
          </a:p>
          <a:p>
            <a:pPr marL="0" lvl="0" indent="0" algn="just">
              <a:lnSpc>
                <a:spcPct val="90000"/>
              </a:lnSpc>
              <a:spcBef>
                <a:spcPts val="1000"/>
              </a:spcBef>
              <a:spcAft>
                <a:spcPts val="0"/>
              </a:spcAft>
              <a:buClr>
                <a:schemeClr val="dk1"/>
              </a:buClr>
              <a:buSzPts val="1600"/>
              <a:buNone/>
              <a:defRPr/>
            </a:pPr>
            <a:r>
              <a:rPr lang="de-DE" sz="1600" dirty="0"/>
              <a:t>The </a:t>
            </a:r>
            <a:r>
              <a:rPr lang="de-DE" sz="1600" dirty="0" err="1"/>
              <a:t>regulation</a:t>
            </a:r>
            <a:r>
              <a:rPr lang="de-DE" sz="1600" dirty="0"/>
              <a:t> </a:t>
            </a:r>
            <a:r>
              <a:rPr lang="de-DE" sz="1600" dirty="0" err="1"/>
              <a:t>is</a:t>
            </a:r>
            <a:r>
              <a:rPr lang="de-DE" sz="1600" dirty="0"/>
              <a:t> </a:t>
            </a:r>
            <a:r>
              <a:rPr lang="de-DE" sz="1600" dirty="0" err="1"/>
              <a:t>often</a:t>
            </a:r>
            <a:r>
              <a:rPr lang="de-DE" sz="1600" dirty="0"/>
              <a:t> </a:t>
            </a:r>
            <a:r>
              <a:rPr lang="de-DE" sz="1600" dirty="0" err="1"/>
              <a:t>considered</a:t>
            </a:r>
            <a:r>
              <a:rPr lang="de-DE" sz="1600" dirty="0"/>
              <a:t> </a:t>
            </a:r>
            <a:r>
              <a:rPr lang="de-DE" sz="1600" dirty="0" err="1"/>
              <a:t>as</a:t>
            </a:r>
            <a:r>
              <a:rPr lang="de-DE" sz="1600" dirty="0"/>
              <a:t> not </a:t>
            </a:r>
            <a:r>
              <a:rPr lang="de-DE" sz="1600" dirty="0" err="1"/>
              <a:t>only</a:t>
            </a:r>
            <a:r>
              <a:rPr lang="de-DE" sz="1600" dirty="0"/>
              <a:t> unfair </a:t>
            </a:r>
            <a:r>
              <a:rPr lang="de-DE" sz="1600" dirty="0" err="1"/>
              <a:t>because</a:t>
            </a:r>
            <a:r>
              <a:rPr lang="de-DE" sz="1600" dirty="0"/>
              <a:t> </a:t>
            </a:r>
            <a:r>
              <a:rPr lang="de-DE" sz="1600" dirty="0" err="1"/>
              <a:t>of</a:t>
            </a:r>
            <a:r>
              <a:rPr lang="de-DE" sz="1600" dirty="0"/>
              <a:t> </a:t>
            </a:r>
            <a:r>
              <a:rPr lang="de-DE" sz="1600" dirty="0" err="1"/>
              <a:t>placing</a:t>
            </a:r>
            <a:r>
              <a:rPr lang="de-DE" sz="1600" dirty="0"/>
              <a:t> </a:t>
            </a:r>
            <a:r>
              <a:rPr lang="de-DE" sz="1600" dirty="0" err="1"/>
              <a:t>most</a:t>
            </a:r>
            <a:r>
              <a:rPr lang="de-DE" sz="1600" dirty="0"/>
              <a:t> </a:t>
            </a:r>
            <a:r>
              <a:rPr lang="de-DE" sz="1600" dirty="0" err="1"/>
              <a:t>of</a:t>
            </a:r>
            <a:r>
              <a:rPr lang="de-DE" sz="1600" dirty="0"/>
              <a:t> </a:t>
            </a:r>
            <a:r>
              <a:rPr lang="de-DE" sz="1600" dirty="0" err="1"/>
              <a:t>the</a:t>
            </a:r>
            <a:r>
              <a:rPr lang="de-DE" sz="1600" dirty="0"/>
              <a:t> </a:t>
            </a:r>
            <a:r>
              <a:rPr lang="de-DE" sz="1600" dirty="0" err="1"/>
              <a:t>burden</a:t>
            </a:r>
            <a:r>
              <a:rPr lang="de-DE" sz="1600" dirty="0"/>
              <a:t> on a </a:t>
            </a:r>
            <a:r>
              <a:rPr lang="de-DE" sz="1600" dirty="0" err="1"/>
              <a:t>few</a:t>
            </a:r>
            <a:r>
              <a:rPr lang="de-DE" sz="1600" dirty="0"/>
              <a:t> countries. Critics also </a:t>
            </a:r>
            <a:r>
              <a:rPr lang="de-DE" sz="1600" dirty="0" err="1"/>
              <a:t>deem</a:t>
            </a:r>
            <a:r>
              <a:rPr lang="de-DE" sz="1600" dirty="0"/>
              <a:t> </a:t>
            </a:r>
            <a:r>
              <a:rPr lang="de-DE" sz="1600" dirty="0" err="1"/>
              <a:t>it</a:t>
            </a:r>
            <a:r>
              <a:rPr lang="de-DE" sz="1600" dirty="0"/>
              <a:t> </a:t>
            </a:r>
            <a:r>
              <a:rPr lang="de-DE" sz="1600" dirty="0" err="1"/>
              <a:t>neffective</a:t>
            </a:r>
            <a:r>
              <a:rPr lang="de-DE" sz="1600" dirty="0"/>
              <a:t> </a:t>
            </a:r>
            <a:r>
              <a:rPr lang="de-DE" sz="1600" dirty="0" err="1"/>
              <a:t>as</a:t>
            </a:r>
            <a:r>
              <a:rPr lang="de-DE" sz="1600" dirty="0"/>
              <a:t> </a:t>
            </a:r>
            <a:r>
              <a:rPr lang="de-DE" sz="1600" dirty="0" err="1"/>
              <a:t>only</a:t>
            </a:r>
            <a:r>
              <a:rPr lang="de-DE" sz="1600" dirty="0"/>
              <a:t> </a:t>
            </a:r>
            <a:r>
              <a:rPr lang="de-DE" sz="1600" dirty="0" err="1"/>
              <a:t>few</a:t>
            </a:r>
            <a:r>
              <a:rPr lang="de-DE" sz="1600" dirty="0"/>
              <a:t> </a:t>
            </a:r>
            <a:r>
              <a:rPr lang="de-DE" sz="1600" dirty="0" err="1"/>
              <a:t>transfer</a:t>
            </a:r>
            <a:r>
              <a:rPr lang="de-DE" sz="1600" dirty="0"/>
              <a:t> </a:t>
            </a:r>
            <a:r>
              <a:rPr lang="de-DE" sz="1600" dirty="0" err="1"/>
              <a:t>requests</a:t>
            </a:r>
            <a:r>
              <a:rPr lang="de-DE" sz="1600" dirty="0"/>
              <a:t> </a:t>
            </a:r>
            <a:r>
              <a:rPr lang="de-DE" sz="1600" dirty="0" err="1"/>
              <a:t>between</a:t>
            </a:r>
            <a:r>
              <a:rPr lang="de-DE" sz="1600" dirty="0"/>
              <a:t> </a:t>
            </a:r>
            <a:r>
              <a:rPr lang="de-DE" sz="1600" dirty="0" err="1"/>
              <a:t>member</a:t>
            </a:r>
            <a:r>
              <a:rPr lang="de-DE" sz="1600" dirty="0"/>
              <a:t> </a:t>
            </a:r>
            <a:r>
              <a:rPr lang="de-DE" sz="1600" dirty="0" err="1"/>
              <a:t>states</a:t>
            </a:r>
            <a:r>
              <a:rPr lang="de-DE" sz="1600" dirty="0"/>
              <a:t> – i.e., </a:t>
            </a:r>
            <a:r>
              <a:rPr lang="de-DE" sz="1600" dirty="0" err="1"/>
              <a:t>requests</a:t>
            </a:r>
            <a:r>
              <a:rPr lang="de-DE" sz="1600" dirty="0"/>
              <a:t> </a:t>
            </a:r>
            <a:r>
              <a:rPr lang="de-DE" sz="1600" dirty="0" err="1"/>
              <a:t>for</a:t>
            </a:r>
            <a:r>
              <a:rPr lang="de-DE" sz="1600" dirty="0"/>
              <a:t> </a:t>
            </a:r>
            <a:r>
              <a:rPr lang="de-DE" sz="1600" dirty="0" err="1"/>
              <a:t>removal</a:t>
            </a:r>
            <a:r>
              <a:rPr lang="de-DE" sz="1600" dirty="0"/>
              <a:t> </a:t>
            </a:r>
            <a:r>
              <a:rPr lang="de-DE" sz="1600" dirty="0" err="1"/>
              <a:t>of</a:t>
            </a:r>
            <a:r>
              <a:rPr lang="de-DE" sz="1600" dirty="0"/>
              <a:t> </a:t>
            </a:r>
            <a:r>
              <a:rPr lang="de-DE" sz="1600" dirty="0" err="1"/>
              <a:t>asylum</a:t>
            </a:r>
            <a:r>
              <a:rPr lang="de-DE" sz="1600" dirty="0"/>
              <a:t> </a:t>
            </a:r>
            <a:r>
              <a:rPr lang="de-DE" sz="1600" dirty="0" err="1"/>
              <a:t>seekers</a:t>
            </a:r>
            <a:r>
              <a:rPr lang="de-DE" sz="1600" dirty="0"/>
              <a:t> </a:t>
            </a:r>
            <a:r>
              <a:rPr lang="de-DE" sz="1600" dirty="0" err="1"/>
              <a:t>to</a:t>
            </a:r>
            <a:r>
              <a:rPr lang="de-DE" sz="1600" dirty="0"/>
              <a:t> </a:t>
            </a:r>
            <a:r>
              <a:rPr lang="de-DE" sz="1600" dirty="0" err="1"/>
              <a:t>their</a:t>
            </a:r>
            <a:r>
              <a:rPr lang="de-DE" sz="1600" dirty="0"/>
              <a:t> </a:t>
            </a:r>
            <a:r>
              <a:rPr lang="de-DE" sz="1600" dirty="0" err="1"/>
              <a:t>country</a:t>
            </a:r>
            <a:r>
              <a:rPr lang="de-DE" sz="1600" dirty="0"/>
              <a:t> </a:t>
            </a:r>
            <a:r>
              <a:rPr lang="de-DE" sz="1600" dirty="0" err="1"/>
              <a:t>of</a:t>
            </a:r>
            <a:r>
              <a:rPr lang="de-DE" sz="1600" dirty="0"/>
              <a:t> </a:t>
            </a:r>
            <a:r>
              <a:rPr lang="de-DE" sz="1600" dirty="0" err="1"/>
              <a:t>registration</a:t>
            </a:r>
            <a:r>
              <a:rPr lang="de-DE" sz="1600" dirty="0"/>
              <a:t> – </a:t>
            </a:r>
            <a:r>
              <a:rPr lang="de-DE" sz="1600" dirty="0" err="1"/>
              <a:t>are</a:t>
            </a:r>
            <a:r>
              <a:rPr lang="de-DE" sz="1600" dirty="0"/>
              <a:t> </a:t>
            </a:r>
            <a:r>
              <a:rPr lang="de-DE" sz="1600" dirty="0" err="1"/>
              <a:t>actually</a:t>
            </a:r>
            <a:r>
              <a:rPr lang="de-DE" sz="1600" dirty="0"/>
              <a:t> </a:t>
            </a:r>
            <a:r>
              <a:rPr lang="de-DE" sz="1600" dirty="0" err="1"/>
              <a:t>carried</a:t>
            </a:r>
            <a:r>
              <a:rPr lang="de-DE" sz="1600" dirty="0"/>
              <a:t> out, and </a:t>
            </a:r>
            <a:r>
              <a:rPr lang="de-DE" sz="1600" dirty="0" err="1"/>
              <a:t>during</a:t>
            </a:r>
            <a:r>
              <a:rPr lang="de-DE" sz="1600" dirty="0"/>
              <a:t> </a:t>
            </a:r>
            <a:r>
              <a:rPr lang="de-DE" sz="1600" dirty="0" err="1"/>
              <a:t>peak</a:t>
            </a:r>
            <a:r>
              <a:rPr lang="de-DE" sz="1600" dirty="0"/>
              <a:t> </a:t>
            </a:r>
            <a:r>
              <a:rPr lang="de-DE" sz="1600" dirty="0" err="1"/>
              <a:t>times</a:t>
            </a:r>
            <a:r>
              <a:rPr lang="de-DE" sz="1600" dirty="0"/>
              <a:t> </a:t>
            </a:r>
            <a:r>
              <a:rPr lang="de-DE" sz="1600" dirty="0" err="1"/>
              <a:t>states</a:t>
            </a:r>
            <a:r>
              <a:rPr lang="de-DE" sz="1600" dirty="0"/>
              <a:t> </a:t>
            </a:r>
            <a:r>
              <a:rPr lang="de-DE" sz="1600" dirty="0" err="1"/>
              <a:t>of</a:t>
            </a:r>
            <a:r>
              <a:rPr lang="de-DE" sz="1600" dirty="0"/>
              <a:t> </a:t>
            </a:r>
            <a:r>
              <a:rPr lang="de-DE" sz="1600" dirty="0" err="1"/>
              <a:t>arrival</a:t>
            </a:r>
            <a:r>
              <a:rPr lang="de-DE" sz="1600" dirty="0"/>
              <a:t> </a:t>
            </a:r>
            <a:r>
              <a:rPr lang="de-DE" sz="1600" dirty="0" err="1"/>
              <a:t>failed</a:t>
            </a:r>
            <a:r>
              <a:rPr lang="de-DE" sz="1600" dirty="0"/>
              <a:t> </a:t>
            </a:r>
            <a:r>
              <a:rPr lang="de-DE" sz="1600" dirty="0" err="1"/>
              <a:t>to</a:t>
            </a:r>
            <a:r>
              <a:rPr lang="de-DE" sz="1600" dirty="0"/>
              <a:t> </a:t>
            </a:r>
            <a:r>
              <a:rPr lang="de-DE" sz="1600" dirty="0" err="1"/>
              <a:t>register</a:t>
            </a:r>
            <a:r>
              <a:rPr lang="de-DE" sz="1600" dirty="0"/>
              <a:t> all </a:t>
            </a:r>
            <a:r>
              <a:rPr lang="de-DE" sz="1600" dirty="0" err="1"/>
              <a:t>entering</a:t>
            </a:r>
            <a:r>
              <a:rPr lang="de-DE" sz="1600" dirty="0"/>
              <a:t> </a:t>
            </a:r>
            <a:r>
              <a:rPr lang="de-DE" sz="1600" dirty="0" err="1"/>
              <a:t>asylum</a:t>
            </a:r>
            <a:r>
              <a:rPr lang="de-DE" sz="1600" dirty="0"/>
              <a:t> </a:t>
            </a:r>
            <a:r>
              <a:rPr lang="de-DE" sz="1600" dirty="0" err="1"/>
              <a:t>seekers</a:t>
            </a:r>
            <a:r>
              <a:rPr lang="de-DE" sz="1600" dirty="0"/>
              <a:t>. </a:t>
            </a:r>
            <a:r>
              <a:rPr lang="de-DE" sz="1600" dirty="0" err="1"/>
              <a:t>Consequently</a:t>
            </a:r>
            <a:r>
              <a:rPr lang="de-DE" sz="1600" dirty="0"/>
              <a:t>, alternatives </a:t>
            </a:r>
            <a:r>
              <a:rPr lang="de-DE" sz="1600" dirty="0" err="1"/>
              <a:t>implying</a:t>
            </a:r>
            <a:r>
              <a:rPr lang="de-DE" sz="1600" dirty="0"/>
              <a:t> a fairer </a:t>
            </a:r>
            <a:r>
              <a:rPr lang="de-DE" sz="1600" dirty="0" err="1"/>
              <a:t>distribution</a:t>
            </a:r>
            <a:r>
              <a:rPr lang="de-DE" sz="1600" dirty="0"/>
              <a:t> </a:t>
            </a:r>
            <a:r>
              <a:rPr lang="de-DE" sz="1600" dirty="0" err="1"/>
              <a:t>of</a:t>
            </a:r>
            <a:r>
              <a:rPr lang="de-DE" sz="1600" dirty="0"/>
              <a:t> </a:t>
            </a:r>
            <a:r>
              <a:rPr lang="de-DE" sz="1600" dirty="0" err="1"/>
              <a:t>responsibility</a:t>
            </a:r>
            <a:r>
              <a:rPr lang="de-DE" sz="1600" dirty="0"/>
              <a:t> in </a:t>
            </a:r>
            <a:r>
              <a:rPr lang="de-DE" sz="1600" dirty="0" err="1"/>
              <a:t>between</a:t>
            </a:r>
            <a:r>
              <a:rPr lang="de-DE" sz="1600" dirty="0"/>
              <a:t> European countries – such </a:t>
            </a:r>
            <a:r>
              <a:rPr lang="de-DE" sz="1600" dirty="0" err="1"/>
              <a:t>as</a:t>
            </a:r>
            <a:r>
              <a:rPr lang="de-DE" sz="1600" dirty="0"/>
              <a:t> </a:t>
            </a:r>
            <a:r>
              <a:rPr lang="de-DE" sz="1600" dirty="0" err="1"/>
              <a:t>through</a:t>
            </a:r>
            <a:r>
              <a:rPr lang="de-DE" sz="1600" dirty="0"/>
              <a:t> a </a:t>
            </a:r>
            <a:r>
              <a:rPr lang="de-DE" sz="1600" dirty="0" err="1"/>
              <a:t>quota</a:t>
            </a:r>
            <a:r>
              <a:rPr lang="de-DE" sz="1600" dirty="0"/>
              <a:t> </a:t>
            </a:r>
            <a:r>
              <a:rPr lang="de-DE" sz="1600" dirty="0" err="1"/>
              <a:t>system</a:t>
            </a:r>
            <a:r>
              <a:rPr lang="de-DE" sz="1600" dirty="0"/>
              <a:t> – </a:t>
            </a:r>
            <a:r>
              <a:rPr lang="de-DE" sz="1600" dirty="0" err="1"/>
              <a:t>have</a:t>
            </a:r>
            <a:r>
              <a:rPr lang="de-DE" sz="1600" dirty="0"/>
              <a:t> </a:t>
            </a:r>
            <a:r>
              <a:rPr lang="de-DE" sz="1600" dirty="0" err="1"/>
              <a:t>been</a:t>
            </a:r>
            <a:r>
              <a:rPr lang="de-DE" sz="1600" dirty="0"/>
              <a:t> </a:t>
            </a:r>
            <a:r>
              <a:rPr lang="de-DE" sz="1600" dirty="0" err="1"/>
              <a:t>discussed</a:t>
            </a:r>
            <a:r>
              <a:rPr lang="de-DE" sz="1600" dirty="0"/>
              <a:t> </a:t>
            </a:r>
            <a:r>
              <a:rPr lang="de-DE" sz="1600" dirty="0" err="1"/>
              <a:t>for</a:t>
            </a:r>
            <a:r>
              <a:rPr lang="de-DE" sz="1600" dirty="0"/>
              <a:t> </a:t>
            </a:r>
            <a:r>
              <a:rPr lang="de-DE" sz="1600" dirty="0" err="1"/>
              <a:t>long</a:t>
            </a:r>
            <a:r>
              <a:rPr lang="de-DE" sz="1600" dirty="0"/>
              <a:t>. Reform </a:t>
            </a:r>
            <a:r>
              <a:rPr lang="de-DE" sz="1600" dirty="0" err="1"/>
              <a:t>plans</a:t>
            </a:r>
            <a:r>
              <a:rPr lang="de-DE" sz="1600" dirty="0"/>
              <a:t> („Dublin IV“) </a:t>
            </a:r>
            <a:r>
              <a:rPr lang="de-DE" sz="1600" dirty="0" err="1"/>
              <a:t>had</a:t>
            </a:r>
            <a:r>
              <a:rPr lang="de-DE" sz="1600" dirty="0"/>
              <a:t> </a:t>
            </a:r>
            <a:r>
              <a:rPr lang="de-DE" sz="1600" dirty="0" err="1"/>
              <a:t>though</a:t>
            </a:r>
            <a:r>
              <a:rPr lang="de-DE" sz="1600" dirty="0"/>
              <a:t> </a:t>
            </a:r>
            <a:r>
              <a:rPr lang="de-DE" sz="1600" dirty="0" err="1"/>
              <a:t>been</a:t>
            </a:r>
            <a:r>
              <a:rPr lang="de-DE" sz="1600" dirty="0"/>
              <a:t> </a:t>
            </a:r>
            <a:r>
              <a:rPr lang="de-DE" sz="1600" dirty="0" err="1"/>
              <a:t>put</a:t>
            </a:r>
            <a:r>
              <a:rPr lang="de-DE" sz="1600" dirty="0"/>
              <a:t> on </a:t>
            </a:r>
            <a:r>
              <a:rPr lang="de-DE" sz="1600" dirty="0" err="1"/>
              <a:t>ice</a:t>
            </a:r>
            <a:r>
              <a:rPr lang="de-DE" sz="1600" dirty="0"/>
              <a:t> in </a:t>
            </a:r>
            <a:r>
              <a:rPr lang="de-DE" sz="1600" dirty="0" err="1"/>
              <a:t>between</a:t>
            </a:r>
            <a:r>
              <a:rPr lang="de-DE" sz="1600" dirty="0"/>
              <a:t>; </a:t>
            </a:r>
            <a:r>
              <a:rPr lang="de-DE" sz="1600" dirty="0" err="1"/>
              <a:t>the</a:t>
            </a:r>
            <a:r>
              <a:rPr lang="de-DE" sz="1600" dirty="0"/>
              <a:t> EU </a:t>
            </a:r>
            <a:r>
              <a:rPr lang="de-DE" sz="1600" dirty="0" err="1"/>
              <a:t>Commission</a:t>
            </a:r>
            <a:r>
              <a:rPr lang="de-DE" sz="1600" dirty="0"/>
              <a:t> </a:t>
            </a:r>
            <a:r>
              <a:rPr lang="de-DE" sz="1600" dirty="0" err="1"/>
              <a:t>has</a:t>
            </a:r>
            <a:r>
              <a:rPr lang="de-DE" sz="1600" dirty="0"/>
              <a:t> </a:t>
            </a:r>
            <a:r>
              <a:rPr lang="de-DE" sz="1600" dirty="0" err="1"/>
              <a:t>announced</a:t>
            </a:r>
            <a:r>
              <a:rPr lang="de-DE" sz="1600" dirty="0"/>
              <a:t> a „</a:t>
            </a:r>
            <a:r>
              <a:rPr lang="de-DE" sz="1600" u="sng" dirty="0" err="1">
                <a:solidFill>
                  <a:schemeClr val="hlink"/>
                </a:solidFill>
                <a:hlinkClick r:id="rId4" tooltip="https://ec.europa.eu/commission/presscorner/detail/en/ip_20_1706"/>
              </a:rPr>
              <a:t>fresh</a:t>
            </a:r>
            <a:r>
              <a:rPr lang="de-DE" sz="1600" u="sng" dirty="0">
                <a:solidFill>
                  <a:schemeClr val="hlink"/>
                </a:solidFill>
                <a:hlinkClick r:id="rId4" tooltip="https://ec.europa.eu/commission/presscorner/detail/en/ip_20_1706"/>
              </a:rPr>
              <a:t> </a:t>
            </a:r>
            <a:r>
              <a:rPr lang="de-DE" sz="1600" u="sng" dirty="0" err="1">
                <a:solidFill>
                  <a:schemeClr val="hlink"/>
                </a:solidFill>
                <a:hlinkClick r:id="rId4" tooltip="https://ec.europa.eu/commission/presscorner/detail/en/ip_20_1706"/>
              </a:rPr>
              <a:t>start</a:t>
            </a:r>
            <a:r>
              <a:rPr lang="de-DE" sz="1600" dirty="0"/>
              <a:t>“ on </a:t>
            </a:r>
            <a:r>
              <a:rPr lang="de-DE" sz="1600" dirty="0" err="1"/>
              <a:t>the</a:t>
            </a:r>
            <a:r>
              <a:rPr lang="de-DE" sz="1600" dirty="0"/>
              <a:t> </a:t>
            </a:r>
            <a:r>
              <a:rPr lang="de-DE" sz="1600" dirty="0" err="1"/>
              <a:t>issue</a:t>
            </a:r>
            <a:r>
              <a:rPr lang="de-DE" sz="1600" dirty="0"/>
              <a:t> in 2020.</a:t>
            </a:r>
            <a:endParaRPr dirty="0"/>
          </a:p>
        </p:txBody>
      </p:sp>
      <p:sp>
        <p:nvSpPr>
          <p:cNvPr id="219" name="Google Shape;219;p19"/>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legal frameworks and policies</a:t>
            </a:r>
            <a:endParaRPr sz="4400">
              <a:solidFill>
                <a:srgbClr val="833C0B"/>
              </a:solidFill>
              <a:latin typeface="Calibri"/>
              <a:ea typeface="Calibri"/>
              <a:cs typeface="Calibri"/>
            </a:endParaRPr>
          </a:p>
        </p:txBody>
      </p:sp>
      <p:pic>
        <p:nvPicPr>
          <p:cNvPr id="3" name="Grafik 2" descr="Ein Bild, das Person, draußen, Personen, stehend enthält.&#10;&#10;Automatisch generierte Beschreibung"/>
          <p:cNvPicPr>
            <a:picLocks noChangeAspect="1"/>
          </p:cNvPicPr>
          <p:nvPr/>
        </p:nvPicPr>
        <p:blipFill>
          <a:blip r:embed="rId5"/>
          <a:stretch/>
        </p:blipFill>
        <p:spPr bwMode="auto">
          <a:xfrm>
            <a:off x="179322" y="2564904"/>
            <a:ext cx="3127810" cy="2276351"/>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5" name="Google Shape;225;p20"/>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CONTROLLING QUESTIONS</a:t>
            </a:r>
            <a:endParaRPr/>
          </a:p>
        </p:txBody>
      </p:sp>
      <p:sp>
        <p:nvSpPr>
          <p:cNvPr id="226" name="Google Shape;226;p20"/>
          <p:cNvSpPr txBox="1">
            <a:spLocks noGrp="1"/>
          </p:cNvSpPr>
          <p:nvPr>
            <p:ph type="body" idx="1"/>
          </p:nvPr>
        </p:nvSpPr>
        <p:spPr bwMode="auto">
          <a:xfrm>
            <a:off x="838200" y="1849479"/>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a:lnSpc>
                <a:spcPct val="90000"/>
              </a:lnSpc>
              <a:spcBef>
                <a:spcPts val="0"/>
              </a:spcBef>
              <a:spcAft>
                <a:spcPts val="0"/>
              </a:spcAft>
              <a:buClr>
                <a:schemeClr val="dk1"/>
              </a:buClr>
              <a:buSzPct val="100000"/>
              <a:buNone/>
              <a:defRPr/>
            </a:pPr>
            <a:r>
              <a:rPr lang="de-DE" sz="2000">
                <a:latin typeface="Calibri"/>
                <a:ea typeface="Calibri"/>
                <a:cs typeface="Calibri"/>
              </a:rPr>
              <a:t>Within the Gobal Compact for Safe, Orderly and Regular Migration, signatory states agreed to minimize structural factors which make people leave their countries of origin</a:t>
            </a: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False </a:t>
            </a:r>
            <a:endParaRPr/>
          </a:p>
          <a:p>
            <a:pPr marL="0" lvl="0" indent="0" algn="l">
              <a:lnSpc>
                <a:spcPct val="90000"/>
              </a:lnSpc>
              <a:spcBef>
                <a:spcPts val="1000"/>
              </a:spcBef>
              <a:spcAft>
                <a:spcPts val="0"/>
              </a:spcAft>
              <a:buClr>
                <a:schemeClr val="dk1"/>
              </a:buClr>
              <a:buSzPct val="100000"/>
              <a:buNone/>
              <a:defRPr/>
            </a:pP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The Dublin regulation is not a law, but a non-binding statement of intent</a:t>
            </a: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False </a:t>
            </a:r>
            <a:endParaRPr/>
          </a:p>
          <a:p>
            <a:pPr marL="0" lvl="0" indent="0" algn="l">
              <a:lnSpc>
                <a:spcPct val="90000"/>
              </a:lnSpc>
              <a:spcBef>
                <a:spcPts val="1000"/>
              </a:spcBef>
              <a:spcAft>
                <a:spcPts val="0"/>
              </a:spcAft>
              <a:buClr>
                <a:schemeClr val="dk1"/>
              </a:buClr>
              <a:buSzPct val="100000"/>
              <a:buNone/>
              <a:defRPr/>
            </a:pPr>
            <a:endParaRPr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According to Dublin III, the state in which an asylum seeker has been registered for the first time has to take care of the asylum procedure</a:t>
            </a: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False</a:t>
            </a: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a:highlight>
                <a:srgbClr val="FFFF00"/>
              </a:highlight>
            </a:endParaRPr>
          </a:p>
          <a:p>
            <a:pPr marL="0" lvl="0" indent="0" algn="l">
              <a:lnSpc>
                <a:spcPct val="90000"/>
              </a:lnSpc>
              <a:spcBef>
                <a:spcPts val="1000"/>
              </a:spcBef>
              <a:spcAft>
                <a:spcPts val="0"/>
              </a:spcAft>
              <a:buClr>
                <a:schemeClr val="dk1"/>
              </a:buClr>
              <a:buSzPct val="100000"/>
              <a:buNone/>
              <a:defRPr/>
            </a:pPr>
            <a:endParaRPr/>
          </a:p>
        </p:txBody>
      </p:sp>
      <p:sp>
        <p:nvSpPr>
          <p:cNvPr id="227" name="Google Shape;227;p20"/>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legal frameworks and policies</a:t>
            </a:r>
            <a:endParaRPr sz="4400">
              <a:solidFill>
                <a:srgbClr val="833C0B"/>
              </a:solidFill>
              <a:latin typeface="Calibri"/>
              <a:ea typeface="Calibri"/>
              <a:cs typeface="Calibri"/>
            </a:endParaRPr>
          </a:p>
        </p:txBody>
      </p:sp>
      <p:pic>
        <p:nvPicPr>
          <p:cNvPr id="3" name="Grafik 2" descr="Ein Bild, das Person, draußen, Personen enthält.&#10;&#10;Automatisch generierte Beschreibung"/>
          <p:cNvPicPr>
            <a:picLocks noChangeAspect="1"/>
          </p:cNvPicPr>
          <p:nvPr/>
        </p:nvPicPr>
        <p:blipFill>
          <a:blip r:embed="rId3"/>
          <a:stretch/>
        </p:blipFill>
        <p:spPr bwMode="auto">
          <a:xfrm>
            <a:off x="8815559" y="2628749"/>
            <a:ext cx="2538241" cy="1600502"/>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2" name="Google Shape;232;p21"/>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MIGRATION AND FORCED DISPLACEMENT:</a:t>
            </a:r>
            <a:br>
              <a:rPr lang="de-DE"/>
            </a:br>
            <a:r>
              <a:rPr lang="de-DE"/>
              <a:t>ACTORS</a:t>
            </a:r>
            <a:endParaRPr/>
          </a:p>
        </p:txBody>
      </p:sp>
      <p:pic>
        <p:nvPicPr>
          <p:cNvPr id="3" name="Grafik 2" descr="Ein Bild, das Himmel, draußen, Person, Sport enthält.&#10;&#10;Automatisch generierte Beschreibung"/>
          <p:cNvPicPr>
            <a:picLocks noChangeAspect="1"/>
          </p:cNvPicPr>
          <p:nvPr/>
        </p:nvPicPr>
        <p:blipFill>
          <a:blip r:embed="rId3"/>
          <a:stretch/>
        </p:blipFill>
        <p:spPr bwMode="auto">
          <a:xfrm>
            <a:off x="2775163" y="1690688"/>
            <a:ext cx="6858957" cy="4572638"/>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7" name="Google Shape;237;p22"/>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NATION STATES</a:t>
            </a:r>
            <a:endParaRPr/>
          </a:p>
        </p:txBody>
      </p:sp>
      <p:sp>
        <p:nvSpPr>
          <p:cNvPr id="238" name="Google Shape;238;p22"/>
          <p:cNvSpPr txBox="1">
            <a:spLocks noGrp="1"/>
          </p:cNvSpPr>
          <p:nvPr>
            <p:ph type="body" idx="1"/>
          </p:nvPr>
        </p:nvSpPr>
        <p:spPr bwMode="auto">
          <a:xfrm>
            <a:off x="3935760" y="1825625"/>
            <a:ext cx="7418040" cy="4351338"/>
          </a:xfrm>
          <a:prstGeom prst="rect">
            <a:avLst/>
          </a:prstGeom>
          <a:noFill/>
          <a:ln>
            <a:noFill/>
          </a:ln>
        </p:spPr>
        <p:txBody>
          <a:bodyPr spcFirstLastPara="1" wrap="square" lIns="91425" tIns="45700" rIns="91425" bIns="45700" anchor="t" anchorCtr="0">
            <a:normAutofit/>
          </a:bodyPr>
          <a:lstStyle/>
          <a:p>
            <a:pPr marL="0" lvl="0" indent="0" algn="just">
              <a:lnSpc>
                <a:spcPct val="90000"/>
              </a:lnSpc>
              <a:spcBef>
                <a:spcPts val="0"/>
              </a:spcBef>
              <a:spcAft>
                <a:spcPts val="0"/>
              </a:spcAft>
              <a:buClr>
                <a:schemeClr val="dk1"/>
              </a:buClr>
              <a:buSzPts val="2400"/>
              <a:buNone/>
              <a:defRPr/>
            </a:pPr>
            <a:r>
              <a:rPr lang="de-DE" sz="1800" dirty="0" err="1">
                <a:latin typeface="Calibri"/>
                <a:ea typeface="Calibri"/>
                <a:cs typeface="Calibri"/>
              </a:rPr>
              <a:t>Despite</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intricate</a:t>
            </a:r>
            <a:r>
              <a:rPr lang="de-DE" sz="1800" dirty="0">
                <a:latin typeface="Calibri"/>
                <a:ea typeface="Calibri"/>
                <a:cs typeface="Calibri"/>
              </a:rPr>
              <a:t> </a:t>
            </a:r>
            <a:r>
              <a:rPr lang="de-DE" sz="1800" dirty="0" err="1">
                <a:latin typeface="Calibri"/>
                <a:ea typeface="Calibri"/>
                <a:cs typeface="Calibri"/>
              </a:rPr>
              <a:t>transnationalism</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issue</a:t>
            </a:r>
            <a:r>
              <a:rPr lang="de-DE" sz="1800" dirty="0">
                <a:latin typeface="Calibri"/>
                <a:ea typeface="Calibri"/>
                <a:cs typeface="Calibri"/>
              </a:rPr>
              <a:t>, </a:t>
            </a:r>
            <a:r>
              <a:rPr lang="de-DE" sz="1800" dirty="0" err="1">
                <a:latin typeface="Calibri"/>
                <a:ea typeface="Calibri"/>
                <a:cs typeface="Calibri"/>
              </a:rPr>
              <a:t>nation</a:t>
            </a:r>
            <a:r>
              <a:rPr lang="de-DE" sz="1800" dirty="0">
                <a:latin typeface="Calibri"/>
                <a:ea typeface="Calibri"/>
                <a:cs typeface="Calibri"/>
              </a:rPr>
              <a:t> </a:t>
            </a:r>
            <a:r>
              <a:rPr lang="de-DE" sz="1800" dirty="0" err="1">
                <a:latin typeface="Calibri"/>
                <a:ea typeface="Calibri"/>
                <a:cs typeface="Calibri"/>
              </a:rPr>
              <a:t>states</a:t>
            </a:r>
            <a:r>
              <a:rPr lang="de-DE" sz="1800" dirty="0">
                <a:latin typeface="Calibri"/>
                <a:ea typeface="Calibri"/>
                <a:cs typeface="Calibri"/>
              </a:rPr>
              <a:t> </a:t>
            </a:r>
            <a:r>
              <a:rPr lang="de-DE" sz="1800" dirty="0" err="1">
                <a:latin typeface="Calibri"/>
                <a:ea typeface="Calibri"/>
                <a:cs typeface="Calibri"/>
              </a:rPr>
              <a:t>are</a:t>
            </a:r>
            <a:r>
              <a:rPr lang="de-DE" sz="1800" dirty="0">
                <a:latin typeface="Calibri"/>
                <a:ea typeface="Calibri"/>
                <a:cs typeface="Calibri"/>
              </a:rPr>
              <a:t> still </a:t>
            </a:r>
            <a:r>
              <a:rPr lang="de-DE" sz="1800" dirty="0" err="1">
                <a:latin typeface="Calibri"/>
                <a:ea typeface="Calibri"/>
                <a:cs typeface="Calibri"/>
              </a:rPr>
              <a:t>major</a:t>
            </a:r>
            <a:r>
              <a:rPr lang="de-DE" sz="1800" dirty="0">
                <a:latin typeface="Calibri"/>
                <a:ea typeface="Calibri"/>
                <a:cs typeface="Calibri"/>
              </a:rPr>
              <a:t> </a:t>
            </a:r>
            <a:r>
              <a:rPr lang="de-DE" sz="1800" dirty="0" err="1">
                <a:latin typeface="Calibri"/>
                <a:ea typeface="Calibri"/>
                <a:cs typeface="Calibri"/>
              </a:rPr>
              <a:t>players</a:t>
            </a:r>
            <a:r>
              <a:rPr lang="de-DE" sz="1800" dirty="0">
                <a:latin typeface="Calibri"/>
                <a:ea typeface="Calibri"/>
                <a:cs typeface="Calibri"/>
              </a:rPr>
              <a:t> in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field</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policies</a:t>
            </a:r>
            <a:r>
              <a:rPr lang="de-DE" sz="1800" dirty="0">
                <a:latin typeface="Calibri"/>
                <a:ea typeface="Calibri"/>
                <a:cs typeface="Calibri"/>
              </a:rPr>
              <a:t> on international </a:t>
            </a:r>
            <a:r>
              <a:rPr lang="de-DE" sz="1800" dirty="0" err="1">
                <a:latin typeface="Calibri"/>
                <a:ea typeface="Calibri"/>
                <a:cs typeface="Calibri"/>
              </a:rPr>
              <a:t>migration</a:t>
            </a:r>
            <a:r>
              <a:rPr lang="de-DE" sz="1800" dirty="0">
                <a:latin typeface="Calibri"/>
                <a:ea typeface="Calibri"/>
                <a:cs typeface="Calibri"/>
              </a:rPr>
              <a:t> and </a:t>
            </a:r>
            <a:r>
              <a:rPr lang="de-DE" sz="1800" dirty="0" err="1">
                <a:latin typeface="Calibri"/>
                <a:ea typeface="Calibri"/>
                <a:cs typeface="Calibri"/>
              </a:rPr>
              <a:t>forced</a:t>
            </a:r>
            <a:r>
              <a:rPr lang="de-DE" sz="1800" dirty="0">
                <a:latin typeface="Calibri"/>
                <a:ea typeface="Calibri"/>
                <a:cs typeface="Calibri"/>
              </a:rPr>
              <a:t> </a:t>
            </a:r>
            <a:r>
              <a:rPr lang="de-DE" sz="1800" dirty="0" err="1">
                <a:latin typeface="Calibri"/>
                <a:ea typeface="Calibri"/>
                <a:cs typeface="Calibri"/>
              </a:rPr>
              <a:t>displacement</a:t>
            </a:r>
            <a:r>
              <a:rPr lang="de-DE" sz="1800" dirty="0">
                <a:latin typeface="Calibri"/>
                <a:ea typeface="Calibri"/>
                <a:cs typeface="Calibri"/>
              </a:rPr>
              <a:t>. Even in a strong supranational </a:t>
            </a:r>
            <a:r>
              <a:rPr lang="de-DE" sz="1800" dirty="0" err="1">
                <a:latin typeface="Calibri"/>
                <a:ea typeface="Calibri"/>
                <a:cs typeface="Calibri"/>
              </a:rPr>
              <a:t>organization</a:t>
            </a:r>
            <a:r>
              <a:rPr lang="de-DE" sz="1800" dirty="0">
                <a:latin typeface="Calibri"/>
                <a:ea typeface="Calibri"/>
                <a:cs typeface="Calibri"/>
              </a:rPr>
              <a:t> such </a:t>
            </a:r>
            <a:r>
              <a:rPr lang="de-DE" sz="1800" dirty="0" err="1">
                <a:latin typeface="Calibri"/>
                <a:ea typeface="Calibri"/>
                <a:cs typeface="Calibri"/>
              </a:rPr>
              <a:t>as</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European Union (EU), </a:t>
            </a:r>
            <a:r>
              <a:rPr lang="de-DE" sz="1800" dirty="0" err="1">
                <a:latin typeface="Calibri"/>
                <a:ea typeface="Calibri"/>
                <a:cs typeface="Calibri"/>
              </a:rPr>
              <a:t>considerable</a:t>
            </a:r>
            <a:r>
              <a:rPr lang="de-DE" sz="1800" dirty="0">
                <a:latin typeface="Calibri"/>
                <a:ea typeface="Calibri"/>
                <a:cs typeface="Calibri"/>
              </a:rPr>
              <a:t> </a:t>
            </a:r>
            <a:r>
              <a:rPr lang="de-DE" sz="1800" dirty="0" err="1">
                <a:latin typeface="Calibri"/>
                <a:ea typeface="Calibri"/>
                <a:cs typeface="Calibri"/>
              </a:rPr>
              <a:t>rights</a:t>
            </a:r>
            <a:r>
              <a:rPr lang="de-DE" sz="1800" dirty="0">
                <a:latin typeface="Calibri"/>
                <a:ea typeface="Calibri"/>
                <a:cs typeface="Calibri"/>
              </a:rPr>
              <a:t> in </a:t>
            </a:r>
            <a:r>
              <a:rPr lang="de-DE" sz="1800" dirty="0" err="1">
                <a:latin typeface="Calibri"/>
                <a:ea typeface="Calibri"/>
                <a:cs typeface="Calibri"/>
              </a:rPr>
              <a:t>this</a:t>
            </a:r>
            <a:r>
              <a:rPr lang="de-DE" sz="1800" dirty="0">
                <a:latin typeface="Calibri"/>
                <a:ea typeface="Calibri"/>
                <a:cs typeface="Calibri"/>
              </a:rPr>
              <a:t> </a:t>
            </a:r>
            <a:r>
              <a:rPr lang="de-DE" sz="1800" dirty="0" err="1">
                <a:latin typeface="Calibri"/>
                <a:ea typeface="Calibri"/>
                <a:cs typeface="Calibri"/>
              </a:rPr>
              <a:t>field</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policy</a:t>
            </a:r>
            <a:r>
              <a:rPr lang="de-DE" sz="1800" dirty="0">
                <a:latin typeface="Calibri"/>
                <a:ea typeface="Calibri"/>
                <a:cs typeface="Calibri"/>
              </a:rPr>
              <a:t> </a:t>
            </a:r>
            <a:r>
              <a:rPr lang="de-DE" sz="1800" dirty="0" err="1">
                <a:latin typeface="Calibri"/>
                <a:ea typeface="Calibri"/>
                <a:cs typeface="Calibri"/>
              </a:rPr>
              <a:t>are</a:t>
            </a:r>
            <a:r>
              <a:rPr lang="de-DE" sz="1800" dirty="0">
                <a:latin typeface="Calibri"/>
                <a:ea typeface="Calibri"/>
                <a:cs typeface="Calibri"/>
              </a:rPr>
              <a:t> </a:t>
            </a:r>
            <a:r>
              <a:rPr lang="de-DE" sz="1800" dirty="0" err="1">
                <a:latin typeface="Calibri"/>
                <a:ea typeface="Calibri"/>
                <a:cs typeface="Calibri"/>
              </a:rPr>
              <a:t>reserved</a:t>
            </a:r>
            <a:r>
              <a:rPr lang="de-DE" sz="1800" dirty="0">
                <a:latin typeface="Calibri"/>
                <a:ea typeface="Calibri"/>
                <a:cs typeface="Calibri"/>
              </a:rPr>
              <a:t> </a:t>
            </a:r>
            <a:r>
              <a:rPr lang="de-DE" sz="1800" dirty="0" err="1">
                <a:latin typeface="Calibri"/>
                <a:ea typeface="Calibri"/>
                <a:cs typeface="Calibri"/>
              </a:rPr>
              <a:t>for</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member</a:t>
            </a:r>
            <a:r>
              <a:rPr lang="de-DE" sz="1800" dirty="0">
                <a:latin typeface="Calibri"/>
                <a:ea typeface="Calibri"/>
                <a:cs typeface="Calibri"/>
              </a:rPr>
              <a:t> </a:t>
            </a:r>
            <a:r>
              <a:rPr lang="de-DE" sz="1800" dirty="0" err="1">
                <a:latin typeface="Calibri"/>
                <a:ea typeface="Calibri"/>
                <a:cs typeface="Calibri"/>
              </a:rPr>
              <a:t>state</a:t>
            </a:r>
            <a:r>
              <a:rPr lang="de-DE" sz="1800" dirty="0">
                <a:latin typeface="Calibri"/>
                <a:ea typeface="Calibri"/>
                <a:cs typeface="Calibri"/>
              </a:rPr>
              <a:t> </a:t>
            </a:r>
            <a:r>
              <a:rPr lang="de-DE" sz="1800" dirty="0" err="1">
                <a:latin typeface="Calibri"/>
                <a:ea typeface="Calibri"/>
                <a:cs typeface="Calibri"/>
              </a:rPr>
              <a:t>level</a:t>
            </a:r>
            <a:r>
              <a:rPr lang="de-DE" sz="1800" dirty="0">
                <a:latin typeface="Calibri"/>
                <a:ea typeface="Calibri"/>
                <a:cs typeface="Calibri"/>
              </a:rPr>
              <a:t>, and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EU’s</a:t>
            </a:r>
            <a:r>
              <a:rPr lang="de-DE" sz="1800" dirty="0">
                <a:latin typeface="Calibri"/>
                <a:ea typeface="Calibri"/>
                <a:cs typeface="Calibri"/>
              </a:rPr>
              <a:t> </a:t>
            </a:r>
            <a:r>
              <a:rPr lang="de-DE" sz="1800" dirty="0" err="1">
                <a:latin typeface="Calibri"/>
                <a:ea typeface="Calibri"/>
                <a:cs typeface="Calibri"/>
              </a:rPr>
              <a:t>attempts</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create</a:t>
            </a:r>
            <a:r>
              <a:rPr lang="de-DE" sz="1800" dirty="0">
                <a:latin typeface="Calibri"/>
                <a:ea typeface="Calibri"/>
                <a:cs typeface="Calibri"/>
              </a:rPr>
              <a:t> a </a:t>
            </a:r>
            <a:r>
              <a:rPr lang="de-DE" sz="1800" dirty="0" err="1">
                <a:latin typeface="Calibri"/>
                <a:ea typeface="Calibri"/>
                <a:cs typeface="Calibri"/>
              </a:rPr>
              <a:t>common</a:t>
            </a:r>
            <a:r>
              <a:rPr lang="de-DE" sz="1800" dirty="0">
                <a:latin typeface="Calibri"/>
                <a:ea typeface="Calibri"/>
                <a:cs typeface="Calibri"/>
              </a:rPr>
              <a:t> </a:t>
            </a:r>
            <a:r>
              <a:rPr lang="de-DE" sz="1800" dirty="0" err="1">
                <a:latin typeface="Calibri"/>
                <a:ea typeface="Calibri"/>
                <a:cs typeface="Calibri"/>
              </a:rPr>
              <a:t>asylum</a:t>
            </a:r>
            <a:r>
              <a:rPr lang="de-DE" sz="1800" dirty="0">
                <a:latin typeface="Calibri"/>
                <a:ea typeface="Calibri"/>
                <a:cs typeface="Calibri"/>
              </a:rPr>
              <a:t> </a:t>
            </a:r>
            <a:r>
              <a:rPr lang="de-DE" sz="1800" dirty="0" err="1">
                <a:latin typeface="Calibri"/>
                <a:ea typeface="Calibri"/>
                <a:cs typeface="Calibri"/>
              </a:rPr>
              <a:t>system</a:t>
            </a:r>
            <a:r>
              <a:rPr lang="de-DE" sz="1800" dirty="0">
                <a:latin typeface="Calibri"/>
                <a:ea typeface="Calibri"/>
                <a:cs typeface="Calibri"/>
              </a:rPr>
              <a:t> </a:t>
            </a:r>
            <a:r>
              <a:rPr lang="de-DE" sz="1800" dirty="0" err="1">
                <a:latin typeface="Calibri"/>
                <a:ea typeface="Calibri"/>
                <a:cs typeface="Calibri"/>
              </a:rPr>
              <a:t>have</a:t>
            </a:r>
            <a:r>
              <a:rPr lang="de-DE" sz="1800" dirty="0">
                <a:latin typeface="Calibri"/>
                <a:ea typeface="Calibri"/>
                <a:cs typeface="Calibri"/>
              </a:rPr>
              <a:t> </a:t>
            </a:r>
            <a:r>
              <a:rPr lang="de-DE" sz="1800" dirty="0" err="1">
                <a:latin typeface="Calibri"/>
                <a:ea typeface="Calibri"/>
                <a:cs typeface="Calibri"/>
              </a:rPr>
              <a:t>been</a:t>
            </a:r>
            <a:r>
              <a:rPr lang="de-DE" sz="1800" dirty="0">
                <a:latin typeface="Calibri"/>
                <a:ea typeface="Calibri"/>
                <a:cs typeface="Calibri"/>
              </a:rPr>
              <a:t> </a:t>
            </a:r>
            <a:r>
              <a:rPr lang="de-DE" sz="1800" dirty="0" err="1">
                <a:latin typeface="Calibri"/>
                <a:ea typeface="Calibri"/>
                <a:cs typeface="Calibri"/>
              </a:rPr>
              <a:t>criticized</a:t>
            </a:r>
            <a:r>
              <a:rPr lang="de-DE" sz="1800" dirty="0">
                <a:latin typeface="Calibri"/>
                <a:ea typeface="Calibri"/>
                <a:cs typeface="Calibri"/>
              </a:rPr>
              <a:t> on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grounds</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its</a:t>
            </a:r>
            <a:r>
              <a:rPr lang="de-DE" sz="1800" dirty="0">
                <a:latin typeface="Calibri"/>
                <a:ea typeface="Calibri"/>
                <a:cs typeface="Calibri"/>
              </a:rPr>
              <a:t> </a:t>
            </a:r>
            <a:r>
              <a:rPr lang="de-DE" sz="1800" dirty="0" err="1">
                <a:latin typeface="Calibri"/>
                <a:ea typeface="Calibri"/>
                <a:cs typeface="Calibri"/>
              </a:rPr>
              <a:t>perceived</a:t>
            </a:r>
            <a:r>
              <a:rPr lang="de-DE" sz="1800" dirty="0">
                <a:latin typeface="Calibri"/>
                <a:ea typeface="Calibri"/>
                <a:cs typeface="Calibri"/>
              </a:rPr>
              <a:t> </a:t>
            </a:r>
            <a:r>
              <a:rPr lang="de-DE" sz="1800" dirty="0" err="1">
                <a:latin typeface="Calibri"/>
                <a:ea typeface="Calibri"/>
                <a:cs typeface="Calibri"/>
              </a:rPr>
              <a:t>inefficiency</a:t>
            </a:r>
            <a:r>
              <a:rPr lang="de-DE" sz="1800" dirty="0">
                <a:latin typeface="Calibri"/>
                <a:ea typeface="Calibri"/>
                <a:cs typeface="Calibri"/>
              </a:rPr>
              <a:t>. The </a:t>
            </a:r>
            <a:r>
              <a:rPr lang="de-DE" sz="1800" dirty="0" err="1">
                <a:latin typeface="Calibri"/>
                <a:ea typeface="Calibri"/>
                <a:cs typeface="Calibri"/>
              </a:rPr>
              <a:t>right</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admit</a:t>
            </a:r>
            <a:r>
              <a:rPr lang="de-DE" sz="1800" dirty="0">
                <a:latin typeface="Calibri"/>
                <a:ea typeface="Calibri"/>
                <a:cs typeface="Calibri"/>
              </a:rPr>
              <a:t> </a:t>
            </a:r>
            <a:r>
              <a:rPr lang="de-DE" sz="1800" dirty="0" err="1">
                <a:latin typeface="Calibri"/>
                <a:ea typeface="Calibri"/>
                <a:cs typeface="Calibri"/>
              </a:rPr>
              <a:t>or</a:t>
            </a:r>
            <a:r>
              <a:rPr lang="de-DE" sz="1800" dirty="0">
                <a:latin typeface="Calibri"/>
                <a:ea typeface="Calibri"/>
                <a:cs typeface="Calibri"/>
              </a:rPr>
              <a:t> </a:t>
            </a:r>
            <a:r>
              <a:rPr lang="de-DE" sz="1800" dirty="0" err="1">
                <a:latin typeface="Calibri"/>
                <a:ea typeface="Calibri"/>
                <a:cs typeface="Calibri"/>
              </a:rPr>
              <a:t>exclude</a:t>
            </a:r>
            <a:r>
              <a:rPr lang="de-DE" sz="1800" dirty="0">
                <a:latin typeface="Calibri"/>
                <a:ea typeface="Calibri"/>
                <a:cs typeface="Calibri"/>
              </a:rPr>
              <a:t> </a:t>
            </a:r>
            <a:r>
              <a:rPr lang="de-DE" sz="1800" dirty="0" err="1">
                <a:latin typeface="Calibri"/>
                <a:ea typeface="Calibri"/>
                <a:cs typeface="Calibri"/>
              </a:rPr>
              <a:t>foreign</a:t>
            </a:r>
            <a:r>
              <a:rPr lang="de-DE" sz="1800" dirty="0">
                <a:latin typeface="Calibri"/>
                <a:ea typeface="Calibri"/>
                <a:cs typeface="Calibri"/>
              </a:rPr>
              <a:t> </a:t>
            </a:r>
            <a:r>
              <a:rPr lang="de-DE" sz="1800" dirty="0" err="1">
                <a:latin typeface="Calibri"/>
                <a:ea typeface="Calibri"/>
                <a:cs typeface="Calibri"/>
              </a:rPr>
              <a:t>nationals</a:t>
            </a:r>
            <a:r>
              <a:rPr lang="de-DE" sz="1800" dirty="0">
                <a:latin typeface="Calibri"/>
                <a:ea typeface="Calibri"/>
                <a:cs typeface="Calibri"/>
              </a:rPr>
              <a:t> </a:t>
            </a:r>
            <a:r>
              <a:rPr lang="de-DE" sz="1800" dirty="0" err="1">
                <a:latin typeface="Calibri"/>
                <a:ea typeface="Calibri"/>
                <a:cs typeface="Calibri"/>
              </a:rPr>
              <a:t>from</a:t>
            </a:r>
            <a:r>
              <a:rPr lang="de-DE" sz="1800" dirty="0">
                <a:latin typeface="Calibri"/>
                <a:ea typeface="Calibri"/>
                <a:cs typeface="Calibri"/>
              </a:rPr>
              <a:t> </a:t>
            </a:r>
            <a:r>
              <a:rPr lang="de-DE" sz="1800" dirty="0" err="1">
                <a:latin typeface="Calibri"/>
                <a:ea typeface="Calibri"/>
                <a:cs typeface="Calibri"/>
              </a:rPr>
              <a:t>entering</a:t>
            </a:r>
            <a:r>
              <a:rPr lang="de-DE" sz="1800" dirty="0">
                <a:latin typeface="Calibri"/>
                <a:ea typeface="Calibri"/>
                <a:cs typeface="Calibri"/>
              </a:rPr>
              <a:t> and </a:t>
            </a:r>
            <a:r>
              <a:rPr lang="de-DE" sz="1800" dirty="0" err="1">
                <a:latin typeface="Calibri"/>
                <a:ea typeface="Calibri"/>
                <a:cs typeface="Calibri"/>
              </a:rPr>
              <a:t>settling</a:t>
            </a:r>
            <a:r>
              <a:rPr lang="de-DE" sz="1800" dirty="0">
                <a:latin typeface="Calibri"/>
                <a:ea typeface="Calibri"/>
                <a:cs typeface="Calibri"/>
              </a:rPr>
              <a:t> </a:t>
            </a:r>
            <a:r>
              <a:rPr lang="de-DE" sz="1800" dirty="0" err="1">
                <a:latin typeface="Calibri"/>
                <a:ea typeface="Calibri"/>
                <a:cs typeface="Calibri"/>
              </a:rPr>
              <a:t>within</a:t>
            </a:r>
            <a:r>
              <a:rPr lang="de-DE" sz="1800" dirty="0">
                <a:latin typeface="Calibri"/>
                <a:ea typeface="Calibri"/>
                <a:cs typeface="Calibri"/>
              </a:rPr>
              <a:t> a </a:t>
            </a:r>
            <a:r>
              <a:rPr lang="de-DE" sz="1800" dirty="0" err="1">
                <a:latin typeface="Calibri"/>
                <a:ea typeface="Calibri"/>
                <a:cs typeface="Calibri"/>
              </a:rPr>
              <a:t>nation</a:t>
            </a:r>
            <a:r>
              <a:rPr lang="de-DE" sz="1800" dirty="0">
                <a:latin typeface="Calibri"/>
                <a:ea typeface="Calibri"/>
                <a:cs typeface="Calibri"/>
              </a:rPr>
              <a:t> </a:t>
            </a:r>
            <a:r>
              <a:rPr lang="de-DE" sz="1800" dirty="0" err="1">
                <a:latin typeface="Calibri"/>
                <a:ea typeface="Calibri"/>
                <a:cs typeface="Calibri"/>
              </a:rPr>
              <a:t>state</a:t>
            </a:r>
            <a:r>
              <a:rPr lang="de-DE" sz="1800" dirty="0">
                <a:latin typeface="Calibri"/>
                <a:ea typeface="Calibri"/>
                <a:cs typeface="Calibri"/>
              </a:rPr>
              <a:t>, </a:t>
            </a:r>
            <a:r>
              <a:rPr lang="de-DE" sz="1800" dirty="0" err="1">
                <a:latin typeface="Calibri"/>
                <a:ea typeface="Calibri"/>
                <a:cs typeface="Calibri"/>
              </a:rPr>
              <a:t>as</a:t>
            </a:r>
            <a:r>
              <a:rPr lang="de-DE" sz="1800" dirty="0">
                <a:latin typeface="Calibri"/>
                <a:ea typeface="Calibri"/>
                <a:cs typeface="Calibri"/>
              </a:rPr>
              <a:t> </a:t>
            </a:r>
            <a:r>
              <a:rPr lang="de-DE" sz="1800" dirty="0" err="1">
                <a:latin typeface="Calibri"/>
                <a:ea typeface="Calibri"/>
                <a:cs typeface="Calibri"/>
              </a:rPr>
              <a:t>well</a:t>
            </a:r>
            <a:r>
              <a:rPr lang="de-DE" sz="1800" dirty="0">
                <a:latin typeface="Calibri"/>
                <a:ea typeface="Calibri"/>
                <a:cs typeface="Calibri"/>
              </a:rPr>
              <a:t> </a:t>
            </a:r>
            <a:r>
              <a:rPr lang="de-DE" sz="1800" dirty="0" err="1">
                <a:latin typeface="Calibri"/>
                <a:ea typeface="Calibri"/>
                <a:cs typeface="Calibri"/>
              </a:rPr>
              <a:t>as</a:t>
            </a:r>
            <a:r>
              <a:rPr lang="de-DE" sz="1800" dirty="0">
                <a:latin typeface="Calibri"/>
                <a:ea typeface="Calibri"/>
                <a:cs typeface="Calibri"/>
              </a:rPr>
              <a:t> </a:t>
            </a:r>
            <a:r>
              <a:rPr lang="de-DE" sz="1800" dirty="0" err="1">
                <a:latin typeface="Calibri"/>
                <a:ea typeface="Calibri"/>
                <a:cs typeface="Calibri"/>
              </a:rPr>
              <a:t>border</a:t>
            </a:r>
            <a:r>
              <a:rPr lang="de-DE" sz="1800" dirty="0">
                <a:latin typeface="Calibri"/>
                <a:ea typeface="Calibri"/>
                <a:cs typeface="Calibri"/>
              </a:rPr>
              <a:t> </a:t>
            </a:r>
            <a:r>
              <a:rPr lang="de-DE" sz="1800" dirty="0" err="1">
                <a:latin typeface="Calibri"/>
                <a:ea typeface="Calibri"/>
                <a:cs typeface="Calibri"/>
              </a:rPr>
              <a:t>control</a:t>
            </a:r>
            <a:r>
              <a:rPr lang="de-DE" sz="1800" dirty="0">
                <a:latin typeface="Calibri"/>
                <a:ea typeface="Calibri"/>
                <a:cs typeface="Calibri"/>
              </a:rPr>
              <a:t>, </a:t>
            </a:r>
            <a:r>
              <a:rPr lang="de-DE" sz="1800" dirty="0" err="1">
                <a:latin typeface="Calibri"/>
                <a:ea typeface="Calibri"/>
                <a:cs typeface="Calibri"/>
              </a:rPr>
              <a:t>is</a:t>
            </a:r>
            <a:r>
              <a:rPr lang="de-DE" sz="1800" dirty="0">
                <a:latin typeface="Calibri"/>
                <a:ea typeface="Calibri"/>
                <a:cs typeface="Calibri"/>
              </a:rPr>
              <a:t> </a:t>
            </a:r>
            <a:r>
              <a:rPr lang="de-DE" sz="1800" dirty="0" err="1">
                <a:latin typeface="Calibri"/>
                <a:ea typeface="Calibri"/>
                <a:cs typeface="Calibri"/>
              </a:rPr>
              <a:t>commonly</a:t>
            </a:r>
            <a:r>
              <a:rPr lang="de-DE" sz="1800" dirty="0">
                <a:latin typeface="Calibri"/>
                <a:ea typeface="Calibri"/>
                <a:cs typeface="Calibri"/>
              </a:rPr>
              <a:t> </a:t>
            </a:r>
            <a:r>
              <a:rPr lang="de-DE" sz="1800" dirty="0" err="1">
                <a:latin typeface="Calibri"/>
                <a:ea typeface="Calibri"/>
                <a:cs typeface="Calibri"/>
              </a:rPr>
              <a:t>considered</a:t>
            </a:r>
            <a:r>
              <a:rPr lang="de-DE" sz="1800" dirty="0">
                <a:latin typeface="Calibri"/>
                <a:ea typeface="Calibri"/>
                <a:cs typeface="Calibri"/>
              </a:rPr>
              <a:t> a </a:t>
            </a:r>
            <a:r>
              <a:rPr lang="de-DE" sz="1800" dirty="0" err="1">
                <a:latin typeface="Calibri"/>
                <a:ea typeface="Calibri"/>
                <a:cs typeface="Calibri"/>
              </a:rPr>
              <a:t>key</a:t>
            </a:r>
            <a:r>
              <a:rPr lang="de-DE" sz="1800" dirty="0">
                <a:latin typeface="Calibri"/>
                <a:ea typeface="Calibri"/>
                <a:cs typeface="Calibri"/>
              </a:rPr>
              <a:t> feature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domestic</a:t>
            </a:r>
            <a:r>
              <a:rPr lang="de-DE" sz="1800" dirty="0">
                <a:latin typeface="Calibri"/>
                <a:ea typeface="Calibri"/>
                <a:cs typeface="Calibri"/>
              </a:rPr>
              <a:t> </a:t>
            </a:r>
            <a:r>
              <a:rPr lang="de-DE" sz="1800" dirty="0" err="1">
                <a:latin typeface="Calibri"/>
                <a:ea typeface="Calibri"/>
                <a:cs typeface="Calibri"/>
              </a:rPr>
              <a:t>sovereignty</a:t>
            </a:r>
            <a:r>
              <a:rPr lang="de-DE" sz="1800" dirty="0">
                <a:latin typeface="Calibri"/>
                <a:ea typeface="Calibri"/>
                <a:cs typeface="Calibri"/>
              </a:rPr>
              <a:t>, i.e., a </a:t>
            </a:r>
            <a:r>
              <a:rPr lang="de-DE" sz="1800" dirty="0" err="1">
                <a:latin typeface="Calibri"/>
                <a:ea typeface="Calibri"/>
                <a:cs typeface="Calibri"/>
              </a:rPr>
              <a:t>state's</a:t>
            </a:r>
            <a:r>
              <a:rPr lang="de-DE" sz="1800" dirty="0">
                <a:latin typeface="Calibri"/>
                <a:ea typeface="Calibri"/>
                <a:cs typeface="Calibri"/>
              </a:rPr>
              <a:t> power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decide</a:t>
            </a:r>
            <a:r>
              <a:rPr lang="de-DE" sz="1800" dirty="0">
                <a:latin typeface="Calibri"/>
                <a:ea typeface="Calibri"/>
                <a:cs typeface="Calibri"/>
              </a:rPr>
              <a:t> on </a:t>
            </a:r>
            <a:r>
              <a:rPr lang="de-DE" sz="1800" dirty="0" err="1">
                <a:latin typeface="Calibri"/>
                <a:ea typeface="Calibri"/>
                <a:cs typeface="Calibri"/>
              </a:rPr>
              <a:t>its</a:t>
            </a:r>
            <a:r>
              <a:rPr lang="de-DE" sz="1800" dirty="0">
                <a:latin typeface="Calibri"/>
                <a:ea typeface="Calibri"/>
                <a:cs typeface="Calibri"/>
              </a:rPr>
              <a:t> internal </a:t>
            </a:r>
            <a:r>
              <a:rPr lang="de-DE" sz="1800" dirty="0" err="1">
                <a:latin typeface="Calibri"/>
                <a:ea typeface="Calibri"/>
                <a:cs typeface="Calibri"/>
              </a:rPr>
              <a:t>matters</a:t>
            </a:r>
            <a:r>
              <a:rPr lang="de-DE" sz="1800" dirty="0">
                <a:latin typeface="Calibri"/>
                <a:ea typeface="Calibri"/>
                <a:cs typeface="Calibri"/>
              </a:rPr>
              <a:t> </a:t>
            </a:r>
            <a:r>
              <a:rPr lang="de-DE" sz="1800" dirty="0" err="1">
                <a:latin typeface="Calibri"/>
                <a:ea typeface="Calibri"/>
                <a:cs typeface="Calibri"/>
              </a:rPr>
              <a:t>without</a:t>
            </a:r>
            <a:r>
              <a:rPr lang="de-DE" sz="1800" dirty="0">
                <a:latin typeface="Calibri"/>
                <a:ea typeface="Calibri"/>
                <a:cs typeface="Calibri"/>
              </a:rPr>
              <a:t> external </a:t>
            </a:r>
            <a:r>
              <a:rPr lang="de-DE" sz="1800" dirty="0" err="1">
                <a:latin typeface="Calibri"/>
                <a:ea typeface="Calibri"/>
                <a:cs typeface="Calibri"/>
              </a:rPr>
              <a:t>interference</a:t>
            </a:r>
            <a:r>
              <a:rPr lang="de-DE" sz="1800" dirty="0">
                <a:latin typeface="Calibri"/>
                <a:ea typeface="Calibri"/>
                <a:cs typeface="Calibri"/>
              </a:rPr>
              <a:t>. At </a:t>
            </a:r>
            <a:r>
              <a:rPr lang="de-DE" sz="1800" dirty="0" err="1">
                <a:latin typeface="Calibri"/>
                <a:ea typeface="Calibri"/>
                <a:cs typeface="Calibri"/>
              </a:rPr>
              <a:t>the</a:t>
            </a:r>
            <a:r>
              <a:rPr lang="de-DE" sz="1800" dirty="0">
                <a:latin typeface="Calibri"/>
                <a:ea typeface="Calibri"/>
                <a:cs typeface="Calibri"/>
              </a:rPr>
              <a:t> same time, </a:t>
            </a:r>
            <a:r>
              <a:rPr lang="de-DE" sz="1800" dirty="0" err="1">
                <a:latin typeface="Calibri"/>
                <a:ea typeface="Calibri"/>
                <a:cs typeface="Calibri"/>
              </a:rPr>
              <a:t>nation</a:t>
            </a:r>
            <a:r>
              <a:rPr lang="de-DE" sz="1800" dirty="0">
                <a:latin typeface="Calibri"/>
                <a:ea typeface="Calibri"/>
                <a:cs typeface="Calibri"/>
              </a:rPr>
              <a:t> </a:t>
            </a:r>
            <a:r>
              <a:rPr lang="de-DE" sz="1800" dirty="0" err="1">
                <a:latin typeface="Calibri"/>
                <a:ea typeface="Calibri"/>
                <a:cs typeface="Calibri"/>
              </a:rPr>
              <a:t>states</a:t>
            </a:r>
            <a:r>
              <a:rPr lang="de-DE" sz="1800" dirty="0">
                <a:latin typeface="Calibri"/>
                <a:ea typeface="Calibri"/>
                <a:cs typeface="Calibri"/>
              </a:rPr>
              <a:t> </a:t>
            </a:r>
            <a:r>
              <a:rPr lang="de-DE" sz="1800" dirty="0" err="1">
                <a:latin typeface="Calibri"/>
                <a:ea typeface="Calibri"/>
                <a:cs typeface="Calibri"/>
              </a:rPr>
              <a:t>are</a:t>
            </a:r>
            <a:r>
              <a:rPr lang="de-DE" sz="1800" dirty="0">
                <a:latin typeface="Calibri"/>
                <a:ea typeface="Calibri"/>
                <a:cs typeface="Calibri"/>
              </a:rPr>
              <a:t> also </a:t>
            </a:r>
            <a:r>
              <a:rPr lang="de-DE" sz="1800" dirty="0" err="1">
                <a:latin typeface="Calibri"/>
                <a:ea typeface="Calibri"/>
                <a:cs typeface="Calibri"/>
              </a:rPr>
              <a:t>key</a:t>
            </a:r>
            <a:r>
              <a:rPr lang="de-DE" sz="1800" dirty="0">
                <a:latin typeface="Calibri"/>
                <a:ea typeface="Calibri"/>
                <a:cs typeface="Calibri"/>
              </a:rPr>
              <a:t> </a:t>
            </a:r>
            <a:r>
              <a:rPr lang="de-DE" sz="1800" dirty="0" err="1">
                <a:latin typeface="Calibri"/>
                <a:ea typeface="Calibri"/>
                <a:cs typeface="Calibri"/>
              </a:rPr>
              <a:t>creators</a:t>
            </a:r>
            <a:r>
              <a:rPr lang="de-DE" sz="1800" dirty="0">
                <a:latin typeface="Calibri"/>
                <a:ea typeface="Calibri"/>
                <a:cs typeface="Calibri"/>
              </a:rPr>
              <a:t> </a:t>
            </a:r>
            <a:r>
              <a:rPr lang="de-DE" sz="1800" dirty="0" err="1">
                <a:latin typeface="Calibri"/>
                <a:ea typeface="Calibri"/>
                <a:cs typeface="Calibri"/>
              </a:rPr>
              <a:t>of</a:t>
            </a:r>
            <a:r>
              <a:rPr lang="de-DE" sz="1800" dirty="0">
                <a:latin typeface="Calibri"/>
                <a:ea typeface="Calibri"/>
                <a:cs typeface="Calibri"/>
              </a:rPr>
              <a:t> </a:t>
            </a:r>
            <a:r>
              <a:rPr lang="de-DE" sz="1800" dirty="0" err="1">
                <a:latin typeface="Calibri"/>
                <a:ea typeface="Calibri"/>
                <a:cs typeface="Calibri"/>
              </a:rPr>
              <a:t>migration</a:t>
            </a:r>
            <a:r>
              <a:rPr lang="de-DE" sz="1800" dirty="0">
                <a:latin typeface="Calibri"/>
                <a:ea typeface="Calibri"/>
                <a:cs typeface="Calibri"/>
              </a:rPr>
              <a:t> </a:t>
            </a:r>
            <a:r>
              <a:rPr lang="de-DE" sz="1800" dirty="0" err="1">
                <a:latin typeface="Calibri"/>
                <a:ea typeface="Calibri"/>
                <a:cs typeface="Calibri"/>
              </a:rPr>
              <a:t>flows</a:t>
            </a:r>
            <a:r>
              <a:rPr lang="de-DE" sz="1800" dirty="0">
                <a:latin typeface="Calibri"/>
                <a:ea typeface="Calibri"/>
                <a:cs typeface="Calibri"/>
              </a:rPr>
              <a:t>. </a:t>
            </a:r>
            <a:r>
              <a:rPr lang="de-DE" sz="1800" dirty="0" err="1">
                <a:latin typeface="Calibri"/>
                <a:ea typeface="Calibri"/>
                <a:cs typeface="Calibri"/>
              </a:rPr>
              <a:t>For</a:t>
            </a:r>
            <a:r>
              <a:rPr lang="de-DE" sz="1800" dirty="0">
                <a:latin typeface="Calibri"/>
                <a:ea typeface="Calibri"/>
                <a:cs typeface="Calibri"/>
              </a:rPr>
              <a:t> </a:t>
            </a:r>
            <a:r>
              <a:rPr lang="de-DE" sz="1800" dirty="0" err="1">
                <a:latin typeface="Calibri"/>
                <a:ea typeface="Calibri"/>
                <a:cs typeface="Calibri"/>
              </a:rPr>
              <a:t>example</a:t>
            </a:r>
            <a:r>
              <a:rPr lang="de-DE" sz="1800" dirty="0">
                <a:latin typeface="Calibri"/>
                <a:ea typeface="Calibri"/>
                <a:cs typeface="Calibri"/>
              </a:rPr>
              <a:t>, national </a:t>
            </a:r>
            <a:r>
              <a:rPr lang="de-DE" sz="1800" dirty="0" err="1">
                <a:latin typeface="Calibri"/>
                <a:ea typeface="Calibri"/>
                <a:cs typeface="Calibri"/>
              </a:rPr>
              <a:t>governments</a:t>
            </a:r>
            <a:r>
              <a:rPr lang="de-DE" sz="1800" dirty="0">
                <a:latin typeface="Calibri"/>
                <a:ea typeface="Calibri"/>
                <a:cs typeface="Calibri"/>
              </a:rPr>
              <a:t> </a:t>
            </a:r>
            <a:r>
              <a:rPr lang="de-DE" sz="1800" dirty="0" err="1">
                <a:latin typeface="Calibri"/>
                <a:ea typeface="Calibri"/>
                <a:cs typeface="Calibri"/>
              </a:rPr>
              <a:t>might</a:t>
            </a:r>
            <a:r>
              <a:rPr lang="de-DE" sz="1800" dirty="0">
                <a:latin typeface="Calibri"/>
                <a:ea typeface="Calibri"/>
                <a:cs typeface="Calibri"/>
              </a:rPr>
              <a:t> </a:t>
            </a:r>
            <a:r>
              <a:rPr lang="de-DE" sz="1800" dirty="0" err="1">
                <a:latin typeface="Calibri"/>
                <a:ea typeface="Calibri"/>
                <a:cs typeface="Calibri"/>
              </a:rPr>
              <a:t>force</a:t>
            </a:r>
            <a:r>
              <a:rPr lang="de-DE" sz="1800" dirty="0">
                <a:latin typeface="Calibri"/>
                <a:ea typeface="Calibri"/>
                <a:cs typeface="Calibri"/>
              </a:rPr>
              <a:t> </a:t>
            </a:r>
            <a:r>
              <a:rPr lang="de-DE" sz="1800" dirty="0" err="1">
                <a:latin typeface="Calibri"/>
                <a:ea typeface="Calibri"/>
                <a:cs typeface="Calibri"/>
              </a:rPr>
              <a:t>ethnic</a:t>
            </a:r>
            <a:r>
              <a:rPr lang="de-DE" sz="1800" dirty="0">
                <a:latin typeface="Calibri"/>
                <a:ea typeface="Calibri"/>
                <a:cs typeface="Calibri"/>
              </a:rPr>
              <a:t> </a:t>
            </a:r>
            <a:r>
              <a:rPr lang="de-DE" sz="1800" dirty="0" err="1">
                <a:latin typeface="Calibri"/>
                <a:ea typeface="Calibri"/>
                <a:cs typeface="Calibri"/>
              </a:rPr>
              <a:t>minorities</a:t>
            </a:r>
            <a:r>
              <a:rPr lang="de-DE" sz="1800" dirty="0">
                <a:latin typeface="Calibri"/>
                <a:ea typeface="Calibri"/>
                <a:cs typeface="Calibri"/>
              </a:rPr>
              <a:t> </a:t>
            </a:r>
            <a:r>
              <a:rPr lang="de-DE" sz="1800" dirty="0" err="1">
                <a:latin typeface="Calibri"/>
                <a:ea typeface="Calibri"/>
                <a:cs typeface="Calibri"/>
              </a:rPr>
              <a:t>or</a:t>
            </a:r>
            <a:r>
              <a:rPr lang="de-DE" sz="1800" dirty="0">
                <a:latin typeface="Calibri"/>
                <a:ea typeface="Calibri"/>
                <a:cs typeface="Calibri"/>
              </a:rPr>
              <a:t> </a:t>
            </a:r>
            <a:r>
              <a:rPr lang="de-DE" sz="1800" dirty="0" err="1">
                <a:latin typeface="Calibri"/>
                <a:ea typeface="Calibri"/>
                <a:cs typeface="Calibri"/>
              </a:rPr>
              <a:t>political</a:t>
            </a:r>
            <a:r>
              <a:rPr lang="de-DE" sz="1800" dirty="0">
                <a:latin typeface="Calibri"/>
                <a:ea typeface="Calibri"/>
                <a:cs typeface="Calibri"/>
              </a:rPr>
              <a:t> </a:t>
            </a:r>
            <a:r>
              <a:rPr lang="de-DE" sz="1800" dirty="0" err="1">
                <a:latin typeface="Calibri"/>
                <a:ea typeface="Calibri"/>
                <a:cs typeface="Calibri"/>
              </a:rPr>
              <a:t>enemies</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leave</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country</a:t>
            </a:r>
            <a:r>
              <a:rPr lang="de-DE" sz="1800" dirty="0">
                <a:latin typeface="Calibri"/>
                <a:ea typeface="Calibri"/>
                <a:cs typeface="Calibri"/>
              </a:rPr>
              <a:t>. On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other</a:t>
            </a:r>
            <a:r>
              <a:rPr lang="de-DE" sz="1800" dirty="0">
                <a:latin typeface="Calibri"/>
                <a:ea typeface="Calibri"/>
                <a:cs typeface="Calibri"/>
              </a:rPr>
              <a:t> </a:t>
            </a:r>
            <a:r>
              <a:rPr lang="de-DE" sz="1800" dirty="0" err="1">
                <a:latin typeface="Calibri"/>
                <a:ea typeface="Calibri"/>
                <a:cs typeface="Calibri"/>
              </a:rPr>
              <a:t>hand</a:t>
            </a:r>
            <a:r>
              <a:rPr lang="de-DE" sz="1800" dirty="0">
                <a:latin typeface="Calibri"/>
                <a:ea typeface="Calibri"/>
                <a:cs typeface="Calibri"/>
              </a:rPr>
              <a:t>, </a:t>
            </a:r>
            <a:r>
              <a:rPr lang="de-DE" sz="1800" dirty="0" err="1">
                <a:latin typeface="Calibri"/>
                <a:ea typeface="Calibri"/>
                <a:cs typeface="Calibri"/>
              </a:rPr>
              <a:t>nation</a:t>
            </a:r>
            <a:r>
              <a:rPr lang="de-DE" sz="1800" dirty="0">
                <a:latin typeface="Calibri"/>
                <a:ea typeface="Calibri"/>
                <a:cs typeface="Calibri"/>
              </a:rPr>
              <a:t> </a:t>
            </a:r>
            <a:r>
              <a:rPr lang="de-DE" sz="1800" dirty="0" err="1">
                <a:latin typeface="Calibri"/>
                <a:ea typeface="Calibri"/>
                <a:cs typeface="Calibri"/>
              </a:rPr>
              <a:t>states</a:t>
            </a:r>
            <a:r>
              <a:rPr lang="de-DE" sz="1800" dirty="0">
                <a:latin typeface="Calibri"/>
                <a:ea typeface="Calibri"/>
                <a:cs typeface="Calibri"/>
              </a:rPr>
              <a:t> </a:t>
            </a:r>
            <a:r>
              <a:rPr lang="de-DE" sz="1800" dirty="0" err="1">
                <a:latin typeface="Calibri"/>
                <a:ea typeface="Calibri"/>
                <a:cs typeface="Calibri"/>
              </a:rPr>
              <a:t>might</a:t>
            </a:r>
            <a:r>
              <a:rPr lang="de-DE" sz="1800" dirty="0">
                <a:latin typeface="Calibri"/>
                <a:ea typeface="Calibri"/>
                <a:cs typeface="Calibri"/>
              </a:rPr>
              <a:t> also </a:t>
            </a:r>
            <a:r>
              <a:rPr lang="de-DE" sz="1800" dirty="0" err="1">
                <a:latin typeface="Calibri"/>
                <a:ea typeface="Calibri"/>
                <a:cs typeface="Calibri"/>
              </a:rPr>
              <a:t>encourage</a:t>
            </a:r>
            <a:r>
              <a:rPr lang="de-DE" sz="1800" dirty="0">
                <a:latin typeface="Calibri"/>
                <a:ea typeface="Calibri"/>
                <a:cs typeface="Calibri"/>
              </a:rPr>
              <a:t> </a:t>
            </a:r>
            <a:r>
              <a:rPr lang="de-DE" sz="1800" dirty="0" err="1">
                <a:latin typeface="Calibri"/>
                <a:ea typeface="Calibri"/>
                <a:cs typeface="Calibri"/>
              </a:rPr>
              <a:t>citizens</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work</a:t>
            </a:r>
            <a:r>
              <a:rPr lang="de-DE" sz="1800" dirty="0">
                <a:latin typeface="Calibri"/>
                <a:ea typeface="Calibri"/>
                <a:cs typeface="Calibri"/>
              </a:rPr>
              <a:t> </a:t>
            </a:r>
            <a:r>
              <a:rPr lang="de-DE" sz="1800" dirty="0" err="1">
                <a:latin typeface="Calibri"/>
                <a:ea typeface="Calibri"/>
                <a:cs typeface="Calibri"/>
              </a:rPr>
              <a:t>abroad</a:t>
            </a:r>
            <a:r>
              <a:rPr lang="de-DE" sz="1800" dirty="0">
                <a:latin typeface="Calibri"/>
                <a:ea typeface="Calibri"/>
                <a:cs typeface="Calibri"/>
              </a:rPr>
              <a:t> </a:t>
            </a:r>
            <a:r>
              <a:rPr lang="de-DE" sz="1800" dirty="0" err="1">
                <a:latin typeface="Calibri"/>
                <a:ea typeface="Calibri"/>
                <a:cs typeface="Calibri"/>
              </a:rPr>
              <a:t>temporarily</a:t>
            </a:r>
            <a:r>
              <a:rPr lang="de-DE" sz="1800" dirty="0">
                <a:latin typeface="Calibri"/>
                <a:ea typeface="Calibri"/>
                <a:cs typeface="Calibri"/>
              </a:rPr>
              <a:t> </a:t>
            </a:r>
            <a:r>
              <a:rPr lang="de-DE" sz="1800" dirty="0" err="1">
                <a:latin typeface="Calibri"/>
                <a:ea typeface="Calibri"/>
                <a:cs typeface="Calibri"/>
              </a:rPr>
              <a:t>to</a:t>
            </a:r>
            <a:r>
              <a:rPr lang="de-DE" sz="1800" dirty="0">
                <a:latin typeface="Calibri"/>
                <a:ea typeface="Calibri"/>
                <a:cs typeface="Calibri"/>
              </a:rPr>
              <a:t> </a:t>
            </a:r>
            <a:r>
              <a:rPr lang="de-DE" sz="1800" dirty="0" err="1">
                <a:latin typeface="Calibri"/>
                <a:ea typeface="Calibri"/>
                <a:cs typeface="Calibri"/>
              </a:rPr>
              <a:t>foster</a:t>
            </a:r>
            <a:r>
              <a:rPr lang="de-DE" sz="1800" dirty="0">
                <a:latin typeface="Calibri"/>
                <a:ea typeface="Calibri"/>
                <a:cs typeface="Calibri"/>
              </a:rPr>
              <a:t> </a:t>
            </a:r>
            <a:r>
              <a:rPr lang="de-DE" sz="1800" dirty="0" err="1">
                <a:latin typeface="Calibri"/>
                <a:ea typeface="Calibri"/>
                <a:cs typeface="Calibri"/>
              </a:rPr>
              <a:t>domestic</a:t>
            </a:r>
            <a:r>
              <a:rPr lang="de-DE" sz="1800" dirty="0">
                <a:latin typeface="Calibri"/>
                <a:ea typeface="Calibri"/>
                <a:cs typeface="Calibri"/>
              </a:rPr>
              <a:t> </a:t>
            </a:r>
            <a:r>
              <a:rPr lang="de-DE" sz="1800" dirty="0" err="1">
                <a:latin typeface="Calibri"/>
                <a:ea typeface="Calibri"/>
                <a:cs typeface="Calibri"/>
              </a:rPr>
              <a:t>economic</a:t>
            </a:r>
            <a:r>
              <a:rPr lang="de-DE" sz="1800" dirty="0">
                <a:latin typeface="Calibri"/>
                <a:ea typeface="Calibri"/>
                <a:cs typeface="Calibri"/>
              </a:rPr>
              <a:t> </a:t>
            </a:r>
            <a:r>
              <a:rPr lang="de-DE" sz="1800" dirty="0" err="1">
                <a:latin typeface="Calibri"/>
                <a:ea typeface="Calibri"/>
                <a:cs typeface="Calibri"/>
              </a:rPr>
              <a:t>development</a:t>
            </a:r>
            <a:r>
              <a:rPr lang="de-DE" sz="1800" dirty="0">
                <a:latin typeface="Calibri"/>
                <a:ea typeface="Calibri"/>
                <a:cs typeface="Calibri"/>
              </a:rPr>
              <a:t>, </a:t>
            </a:r>
            <a:r>
              <a:rPr lang="de-DE" sz="1800" dirty="0" err="1">
                <a:latin typeface="Calibri"/>
                <a:ea typeface="Calibri"/>
                <a:cs typeface="Calibri"/>
              </a:rPr>
              <a:t>as</a:t>
            </a:r>
            <a:r>
              <a:rPr lang="de-DE" sz="1800" dirty="0">
                <a:latin typeface="Calibri"/>
                <a:ea typeface="Calibri"/>
                <a:cs typeface="Calibri"/>
              </a:rPr>
              <a:t> </a:t>
            </a:r>
            <a:r>
              <a:rPr lang="de-DE" sz="1800" dirty="0" err="1">
                <a:latin typeface="Calibri"/>
                <a:ea typeface="Calibri"/>
                <a:cs typeface="Calibri"/>
              </a:rPr>
              <a:t>is</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a:t>
            </a:r>
            <a:r>
              <a:rPr lang="de-DE" sz="1800" dirty="0" err="1">
                <a:latin typeface="Calibri"/>
                <a:ea typeface="Calibri"/>
                <a:cs typeface="Calibri"/>
              </a:rPr>
              <a:t>case</a:t>
            </a:r>
            <a:r>
              <a:rPr lang="de-DE" sz="1800" dirty="0">
                <a:latin typeface="Calibri"/>
                <a:ea typeface="Calibri"/>
                <a:cs typeface="Calibri"/>
              </a:rPr>
              <a:t> </a:t>
            </a:r>
            <a:r>
              <a:rPr lang="de-DE" sz="1800" dirty="0" err="1">
                <a:latin typeface="Calibri"/>
                <a:ea typeface="Calibri"/>
                <a:cs typeface="Calibri"/>
              </a:rPr>
              <a:t>for</a:t>
            </a:r>
            <a:r>
              <a:rPr lang="de-DE" sz="1800" dirty="0">
                <a:latin typeface="Calibri"/>
                <a:ea typeface="Calibri"/>
                <a:cs typeface="Calibri"/>
              </a:rPr>
              <a:t> countries such </a:t>
            </a:r>
            <a:r>
              <a:rPr lang="de-DE" sz="1800" dirty="0" err="1">
                <a:latin typeface="Calibri"/>
                <a:ea typeface="Calibri"/>
                <a:cs typeface="Calibri"/>
              </a:rPr>
              <a:t>as</a:t>
            </a:r>
            <a:r>
              <a:rPr lang="de-DE" sz="1800" dirty="0">
                <a:latin typeface="Calibri"/>
                <a:ea typeface="Calibri"/>
                <a:cs typeface="Calibri"/>
              </a:rPr>
              <a:t> </a:t>
            </a:r>
            <a:r>
              <a:rPr lang="de-DE" sz="1800" dirty="0" err="1">
                <a:latin typeface="Calibri"/>
                <a:ea typeface="Calibri"/>
                <a:cs typeface="Calibri"/>
              </a:rPr>
              <a:t>the</a:t>
            </a:r>
            <a:r>
              <a:rPr lang="de-DE" sz="1800" dirty="0">
                <a:latin typeface="Calibri"/>
                <a:ea typeface="Calibri"/>
                <a:cs typeface="Calibri"/>
              </a:rPr>
              <a:t> Philippines. </a:t>
            </a:r>
            <a:endParaRPr sz="1800" dirty="0">
              <a:latin typeface="Calibri"/>
              <a:ea typeface="Calibri"/>
              <a:cs typeface="Calibri"/>
            </a:endParaRPr>
          </a:p>
        </p:txBody>
      </p:sp>
      <p:sp>
        <p:nvSpPr>
          <p:cNvPr id="239" name="Google Shape;239;p22"/>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pic>
        <p:nvPicPr>
          <p:cNvPr id="3" name="Grafik 2" descr="Ein Bild, das Karte enthält.&#10;&#10;Automatisch generierte Beschreibung"/>
          <p:cNvPicPr>
            <a:picLocks noChangeAspect="1"/>
          </p:cNvPicPr>
          <p:nvPr/>
        </p:nvPicPr>
        <p:blipFill>
          <a:blip r:embed="rId3"/>
          <a:stretch/>
        </p:blipFill>
        <p:spPr bwMode="auto">
          <a:xfrm>
            <a:off x="479376" y="2636912"/>
            <a:ext cx="3080236" cy="2044935"/>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4" name="Google Shape;244;p23"/>
          <p:cNvSpPr txBox="1">
            <a:spLocks noGrp="1"/>
          </p:cNvSpPr>
          <p:nvPr>
            <p:ph type="title"/>
          </p:nvPr>
        </p:nvSpPr>
        <p:spPr bwMode="auto">
          <a:xfrm>
            <a:off x="1991544" y="332602"/>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dirty="0"/>
              <a:t>INTERGOVERNMENTAL ORGANIZATIONS</a:t>
            </a:r>
            <a:endParaRPr dirty="0"/>
          </a:p>
        </p:txBody>
      </p:sp>
      <p:sp>
        <p:nvSpPr>
          <p:cNvPr id="245" name="Google Shape;245;p23"/>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just">
              <a:lnSpc>
                <a:spcPct val="90000"/>
              </a:lnSpc>
              <a:spcBef>
                <a:spcPts val="0"/>
              </a:spcBef>
              <a:spcAft>
                <a:spcPts val="0"/>
              </a:spcAft>
              <a:buClr>
                <a:schemeClr val="dk1"/>
              </a:buClr>
              <a:buSzPct val="100000"/>
              <a:buChar char="•"/>
              <a:defRPr/>
            </a:pPr>
            <a:r>
              <a:rPr lang="de-DE" sz="1600" b="1" dirty="0">
                <a:latin typeface="Calibri"/>
                <a:ea typeface="Calibri"/>
                <a:cs typeface="Calibri"/>
              </a:rPr>
              <a:t>International </a:t>
            </a:r>
            <a:r>
              <a:rPr lang="de-DE" sz="1600" b="1" dirty="0" err="1">
                <a:latin typeface="Calibri"/>
                <a:ea typeface="Calibri"/>
                <a:cs typeface="Calibri"/>
              </a:rPr>
              <a:t>Organization</a:t>
            </a:r>
            <a:r>
              <a:rPr lang="de-DE" sz="1600" b="1" dirty="0">
                <a:latin typeface="Calibri"/>
                <a:ea typeface="Calibri"/>
                <a:cs typeface="Calibri"/>
              </a:rPr>
              <a:t> </a:t>
            </a:r>
            <a:r>
              <a:rPr lang="de-DE" sz="1600" b="1" dirty="0" err="1">
                <a:latin typeface="Calibri"/>
                <a:ea typeface="Calibri"/>
                <a:cs typeface="Calibri"/>
              </a:rPr>
              <a:t>for</a:t>
            </a:r>
            <a:r>
              <a:rPr lang="de-DE" sz="1600" b="1" dirty="0">
                <a:latin typeface="Calibri"/>
                <a:ea typeface="Calibri"/>
                <a:cs typeface="Calibri"/>
              </a:rPr>
              <a:t> Migration (IOM): </a:t>
            </a:r>
            <a:r>
              <a:rPr lang="de-DE" sz="1600" dirty="0" err="1">
                <a:latin typeface="Calibri"/>
                <a:ea typeface="Calibri"/>
                <a:cs typeface="Calibri"/>
              </a:rPr>
              <a:t>Headquartered</a:t>
            </a:r>
            <a:r>
              <a:rPr lang="de-DE" sz="1600" dirty="0">
                <a:latin typeface="Calibri"/>
                <a:ea typeface="Calibri"/>
                <a:cs typeface="Calibri"/>
              </a:rPr>
              <a:t> in Geneva und </a:t>
            </a:r>
            <a:r>
              <a:rPr lang="de-DE" sz="1600" dirty="0" err="1">
                <a:latin typeface="Calibri"/>
                <a:ea typeface="Calibri"/>
                <a:cs typeface="Calibri"/>
              </a:rPr>
              <a:t>founded</a:t>
            </a:r>
            <a:r>
              <a:rPr lang="de-DE" sz="1600" dirty="0">
                <a:latin typeface="Calibri"/>
                <a:ea typeface="Calibri"/>
                <a:cs typeface="Calibri"/>
              </a:rPr>
              <a:t> in 1951 </a:t>
            </a:r>
            <a:r>
              <a:rPr lang="de-DE" sz="1600" dirty="0" err="1">
                <a:latin typeface="Calibri"/>
                <a:ea typeface="Calibri"/>
                <a:cs typeface="Calibri"/>
              </a:rPr>
              <a:t>to</a:t>
            </a:r>
            <a:r>
              <a:rPr lang="de-DE" sz="1600" dirty="0">
                <a:latin typeface="Calibri"/>
                <a:ea typeface="Calibri"/>
                <a:cs typeface="Calibri"/>
              </a:rPr>
              <a:t> deal </a:t>
            </a:r>
            <a:r>
              <a:rPr lang="de-DE" sz="1600" dirty="0" err="1">
                <a:latin typeface="Calibri"/>
                <a:ea typeface="Calibri"/>
                <a:cs typeface="Calibri"/>
              </a:rPr>
              <a:t>with</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issues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displacement</a:t>
            </a:r>
            <a:r>
              <a:rPr lang="de-DE" sz="1600" dirty="0">
                <a:latin typeface="Calibri"/>
                <a:ea typeface="Calibri"/>
                <a:cs typeface="Calibri"/>
              </a:rPr>
              <a:t> and </a:t>
            </a:r>
            <a:r>
              <a:rPr lang="de-DE" sz="1600" dirty="0" err="1">
                <a:latin typeface="Calibri"/>
                <a:ea typeface="Calibri"/>
                <a:cs typeface="Calibri"/>
              </a:rPr>
              <a:t>resettlement</a:t>
            </a:r>
            <a:r>
              <a:rPr lang="de-DE" sz="1600" dirty="0">
                <a:latin typeface="Calibri"/>
                <a:ea typeface="Calibri"/>
                <a:cs typeface="Calibri"/>
              </a:rPr>
              <a:t> </a:t>
            </a:r>
            <a:r>
              <a:rPr lang="de-DE" sz="1600" dirty="0" err="1">
                <a:latin typeface="Calibri"/>
                <a:ea typeface="Calibri"/>
                <a:cs typeface="Calibri"/>
              </a:rPr>
              <a:t>following</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Second World War, IOM </a:t>
            </a:r>
            <a:r>
              <a:rPr lang="de-DE" sz="1600" dirty="0" err="1">
                <a:latin typeface="Calibri"/>
                <a:ea typeface="Calibri"/>
                <a:cs typeface="Calibri"/>
              </a:rPr>
              <a:t>today</a:t>
            </a:r>
            <a:r>
              <a:rPr lang="de-DE" sz="1600" dirty="0">
                <a:latin typeface="Calibri"/>
                <a:ea typeface="Calibri"/>
                <a:cs typeface="Calibri"/>
              </a:rPr>
              <a:t> </a:t>
            </a:r>
            <a:r>
              <a:rPr lang="de-DE" sz="1600" dirty="0" err="1">
                <a:latin typeface="Calibri"/>
                <a:ea typeface="Calibri"/>
                <a:cs typeface="Calibri"/>
              </a:rPr>
              <a:t>consists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174 </a:t>
            </a:r>
            <a:r>
              <a:rPr lang="de-DE" sz="1600" dirty="0" err="1">
                <a:latin typeface="Calibri"/>
                <a:ea typeface="Calibri"/>
                <a:cs typeface="Calibri"/>
              </a:rPr>
              <a:t>member</a:t>
            </a:r>
            <a:r>
              <a:rPr lang="de-DE" sz="1600" dirty="0">
                <a:latin typeface="Calibri"/>
                <a:ea typeface="Calibri"/>
                <a:cs typeface="Calibri"/>
              </a:rPr>
              <a:t> </a:t>
            </a:r>
            <a:r>
              <a:rPr lang="de-DE" sz="1600" dirty="0" err="1">
                <a:latin typeface="Calibri"/>
                <a:ea typeface="Calibri"/>
                <a:cs typeface="Calibri"/>
              </a:rPr>
              <a:t>states</a:t>
            </a:r>
            <a:r>
              <a:rPr lang="de-DE" sz="1600" dirty="0">
                <a:latin typeface="Calibri"/>
                <a:ea typeface="Calibri"/>
                <a:cs typeface="Calibri"/>
              </a:rPr>
              <a:t> and 8 </a:t>
            </a:r>
            <a:r>
              <a:rPr lang="de-DE" sz="1600" dirty="0" err="1">
                <a:latin typeface="Calibri"/>
                <a:ea typeface="Calibri"/>
                <a:cs typeface="Calibri"/>
              </a:rPr>
              <a:t>observer</a:t>
            </a:r>
            <a:r>
              <a:rPr lang="de-DE" sz="1600" dirty="0">
                <a:latin typeface="Calibri"/>
                <a:ea typeface="Calibri"/>
                <a:cs typeface="Calibri"/>
              </a:rPr>
              <a:t> </a:t>
            </a:r>
            <a:r>
              <a:rPr lang="de-DE" sz="1600" dirty="0" err="1">
                <a:latin typeface="Calibri"/>
                <a:ea typeface="Calibri"/>
                <a:cs typeface="Calibri"/>
              </a:rPr>
              <a:t>states</a:t>
            </a:r>
            <a:r>
              <a:rPr lang="de-DE" sz="1600" dirty="0">
                <a:latin typeface="Calibri"/>
                <a:ea typeface="Calibri"/>
                <a:cs typeface="Calibri"/>
              </a:rPr>
              <a:t>. </a:t>
            </a:r>
            <a:r>
              <a:rPr lang="de-DE" sz="1600" dirty="0" err="1">
                <a:latin typeface="Calibri"/>
                <a:ea typeface="Calibri"/>
                <a:cs typeface="Calibri"/>
              </a:rPr>
              <a:t>Originally</a:t>
            </a:r>
            <a:r>
              <a:rPr lang="de-DE" sz="1600" dirty="0">
                <a:latin typeface="Calibri"/>
                <a:ea typeface="Calibri"/>
                <a:cs typeface="Calibri"/>
              </a:rPr>
              <a:t> </a:t>
            </a:r>
            <a:r>
              <a:rPr lang="de-DE" sz="1600" dirty="0" err="1">
                <a:latin typeface="Calibri"/>
                <a:ea typeface="Calibri"/>
                <a:cs typeface="Calibri"/>
              </a:rPr>
              <a:t>independent</a:t>
            </a:r>
            <a:r>
              <a:rPr lang="de-DE" sz="1600" dirty="0">
                <a:latin typeface="Calibri"/>
                <a:ea typeface="Calibri"/>
                <a:cs typeface="Calibri"/>
              </a:rPr>
              <a:t> </a:t>
            </a:r>
            <a:r>
              <a:rPr lang="de-DE" sz="1600" dirty="0" err="1">
                <a:latin typeface="Calibri"/>
                <a:ea typeface="Calibri"/>
                <a:cs typeface="Calibri"/>
              </a:rPr>
              <a:t>from</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United </a:t>
            </a:r>
            <a:r>
              <a:rPr lang="de-DE" sz="1600" dirty="0" err="1">
                <a:latin typeface="Calibri"/>
                <a:ea typeface="Calibri"/>
                <a:cs typeface="Calibri"/>
              </a:rPr>
              <a:t>Nations</a:t>
            </a:r>
            <a:r>
              <a:rPr lang="de-DE" sz="1600" dirty="0">
                <a:latin typeface="Calibri"/>
                <a:ea typeface="Calibri"/>
                <a:cs typeface="Calibri"/>
              </a:rPr>
              <a:t> (UN), IOM </a:t>
            </a:r>
            <a:r>
              <a:rPr lang="de-DE" sz="1600" dirty="0" err="1">
                <a:latin typeface="Calibri"/>
                <a:ea typeface="Calibri"/>
                <a:cs typeface="Calibri"/>
              </a:rPr>
              <a:t>became</a:t>
            </a:r>
            <a:r>
              <a:rPr lang="de-DE" sz="1600" dirty="0">
                <a:latin typeface="Calibri"/>
                <a:ea typeface="Calibri"/>
                <a:cs typeface="Calibri"/>
              </a:rPr>
              <a:t> a </a:t>
            </a:r>
            <a:r>
              <a:rPr lang="de-DE" sz="1600" dirty="0" err="1">
                <a:latin typeface="Calibri"/>
                <a:ea typeface="Calibri"/>
                <a:cs typeface="Calibri"/>
              </a:rPr>
              <a:t>related</a:t>
            </a:r>
            <a:r>
              <a:rPr lang="de-DE" sz="1600" dirty="0">
                <a:latin typeface="Calibri"/>
                <a:ea typeface="Calibri"/>
                <a:cs typeface="Calibri"/>
              </a:rPr>
              <a:t> </a:t>
            </a:r>
            <a:r>
              <a:rPr lang="de-DE" sz="1600" dirty="0" err="1">
                <a:latin typeface="Calibri"/>
                <a:ea typeface="Calibri"/>
                <a:cs typeface="Calibri"/>
              </a:rPr>
              <a:t>organization</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UN in 2016, and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now</a:t>
            </a:r>
            <a:r>
              <a:rPr lang="de-DE" sz="1600" dirty="0">
                <a:latin typeface="Calibri"/>
                <a:ea typeface="Calibri"/>
                <a:cs typeface="Calibri"/>
              </a:rPr>
              <a:t> </a:t>
            </a:r>
            <a:r>
              <a:rPr lang="de-DE" sz="1600" dirty="0" err="1">
                <a:latin typeface="Calibri"/>
                <a:ea typeface="Calibri"/>
                <a:cs typeface="Calibri"/>
              </a:rPr>
              <a:t>often</a:t>
            </a:r>
            <a:r>
              <a:rPr lang="de-DE" sz="1600" dirty="0">
                <a:latin typeface="Calibri"/>
                <a:ea typeface="Calibri"/>
                <a:cs typeface="Calibri"/>
              </a:rPr>
              <a:t> </a:t>
            </a:r>
            <a:r>
              <a:rPr lang="de-DE" sz="1600" dirty="0" err="1">
                <a:latin typeface="Calibri"/>
                <a:ea typeface="Calibri"/>
                <a:cs typeface="Calibri"/>
              </a:rPr>
              <a:t>termed</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UN </a:t>
            </a:r>
            <a:r>
              <a:rPr lang="de-DE" sz="1600" dirty="0" err="1">
                <a:latin typeface="Calibri"/>
                <a:ea typeface="Calibri"/>
                <a:cs typeface="Calibri"/>
              </a:rPr>
              <a:t>migration</a:t>
            </a:r>
            <a:r>
              <a:rPr lang="de-DE" sz="1600" dirty="0">
                <a:latin typeface="Calibri"/>
                <a:ea typeface="Calibri"/>
                <a:cs typeface="Calibri"/>
              </a:rPr>
              <a:t> </a:t>
            </a:r>
            <a:r>
              <a:rPr lang="de-DE" sz="1600" dirty="0" err="1">
                <a:latin typeface="Calibri"/>
                <a:ea typeface="Calibri"/>
                <a:cs typeface="Calibri"/>
              </a:rPr>
              <a:t>agency</a:t>
            </a:r>
            <a:r>
              <a:rPr lang="de-DE" sz="1600" dirty="0">
                <a:latin typeface="Calibri"/>
                <a:ea typeface="Calibri"/>
                <a:cs typeface="Calibri"/>
              </a:rPr>
              <a:t>“. </a:t>
            </a:r>
            <a:endParaRPr dirty="0"/>
          </a:p>
          <a:p>
            <a:pPr marL="228600" lvl="0" indent="-134620" algn="just">
              <a:lnSpc>
                <a:spcPct val="90000"/>
              </a:lnSpc>
              <a:spcBef>
                <a:spcPts val="1000"/>
              </a:spcBef>
              <a:spcAft>
                <a:spcPts val="0"/>
              </a:spcAft>
              <a:buClr>
                <a:schemeClr val="dk1"/>
              </a:buClr>
              <a:buSzPct val="100000"/>
              <a:buNone/>
              <a:defRPr/>
            </a:pPr>
            <a:endParaRPr sz="1600"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dirty="0">
                <a:latin typeface="Calibri"/>
                <a:ea typeface="Calibri"/>
                <a:cs typeface="Calibri"/>
              </a:rPr>
              <a:t> United </a:t>
            </a:r>
            <a:r>
              <a:rPr lang="de-DE" sz="1600" b="1" dirty="0" err="1">
                <a:latin typeface="Calibri"/>
                <a:ea typeface="Calibri"/>
                <a:cs typeface="Calibri"/>
              </a:rPr>
              <a:t>Nations</a:t>
            </a:r>
            <a:r>
              <a:rPr lang="de-DE" sz="1600" b="1" dirty="0">
                <a:latin typeface="Calibri"/>
                <a:ea typeface="Calibri"/>
                <a:cs typeface="Calibri"/>
              </a:rPr>
              <a:t> High Commissioner </a:t>
            </a:r>
            <a:r>
              <a:rPr lang="de-DE" sz="1600" b="1" dirty="0" err="1">
                <a:latin typeface="Calibri"/>
                <a:ea typeface="Calibri"/>
                <a:cs typeface="Calibri"/>
              </a:rPr>
              <a:t>for</a:t>
            </a:r>
            <a:r>
              <a:rPr lang="de-DE" sz="1600" b="1" dirty="0">
                <a:latin typeface="Calibri"/>
                <a:ea typeface="Calibri"/>
                <a:cs typeface="Calibri"/>
              </a:rPr>
              <a:t> </a:t>
            </a:r>
            <a:r>
              <a:rPr lang="de-DE" sz="1600" b="1" dirty="0" err="1">
                <a:latin typeface="Calibri"/>
                <a:ea typeface="Calibri"/>
                <a:cs typeface="Calibri"/>
              </a:rPr>
              <a:t>Refugees</a:t>
            </a:r>
            <a:r>
              <a:rPr lang="de-DE" sz="1600" b="1" dirty="0">
                <a:latin typeface="Calibri"/>
                <a:ea typeface="Calibri"/>
                <a:cs typeface="Calibri"/>
              </a:rPr>
              <a:t> (UNHCR): </a:t>
            </a:r>
            <a:r>
              <a:rPr lang="de-DE" sz="1600" dirty="0">
                <a:latin typeface="Calibri"/>
                <a:ea typeface="Calibri"/>
                <a:cs typeface="Calibri"/>
              </a:rPr>
              <a:t>This UN </a:t>
            </a:r>
            <a:r>
              <a:rPr lang="de-DE" sz="1600" dirty="0" err="1">
                <a:latin typeface="Calibri"/>
                <a:ea typeface="Calibri"/>
                <a:cs typeface="Calibri"/>
              </a:rPr>
              <a:t>agency</a:t>
            </a:r>
            <a:r>
              <a:rPr lang="de-DE" sz="1600" dirty="0">
                <a:latin typeface="Calibri"/>
                <a:ea typeface="Calibri"/>
                <a:cs typeface="Calibri"/>
              </a:rPr>
              <a:t>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mandated</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supervise</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global </a:t>
            </a:r>
            <a:r>
              <a:rPr lang="de-DE" sz="1600" dirty="0" err="1">
                <a:latin typeface="Calibri"/>
                <a:ea typeface="Calibri"/>
                <a:cs typeface="Calibri"/>
              </a:rPr>
              <a:t>refugee</a:t>
            </a:r>
            <a:r>
              <a:rPr lang="de-DE" sz="1600" dirty="0">
                <a:latin typeface="Calibri"/>
                <a:ea typeface="Calibri"/>
                <a:cs typeface="Calibri"/>
              </a:rPr>
              <a:t> </a:t>
            </a:r>
            <a:r>
              <a:rPr lang="de-DE" sz="1600" dirty="0" err="1">
                <a:latin typeface="Calibri"/>
                <a:ea typeface="Calibri"/>
                <a:cs typeface="Calibri"/>
              </a:rPr>
              <a:t>regime</a:t>
            </a:r>
            <a:r>
              <a:rPr lang="de-DE" sz="1600" dirty="0">
                <a:latin typeface="Calibri"/>
                <a:ea typeface="Calibri"/>
                <a:cs typeface="Calibri"/>
              </a:rPr>
              <a:t> </a:t>
            </a:r>
            <a:r>
              <a:rPr lang="de-DE" sz="1600" dirty="0" err="1">
                <a:latin typeface="Calibri"/>
                <a:ea typeface="Calibri"/>
                <a:cs typeface="Calibri"/>
              </a:rPr>
              <a:t>set</a:t>
            </a:r>
            <a:r>
              <a:rPr lang="de-DE" sz="1600" dirty="0">
                <a:latin typeface="Calibri"/>
                <a:ea typeface="Calibri"/>
                <a:cs typeface="Calibri"/>
              </a:rPr>
              <a:t> </a:t>
            </a:r>
            <a:r>
              <a:rPr lang="de-DE" sz="1600" dirty="0" err="1">
                <a:latin typeface="Calibri"/>
                <a:ea typeface="Calibri"/>
                <a:cs typeface="Calibri"/>
              </a:rPr>
              <a:t>up</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1951 </a:t>
            </a:r>
            <a:r>
              <a:rPr lang="de-DE" sz="1600" dirty="0" err="1">
                <a:latin typeface="Calibri"/>
                <a:ea typeface="Calibri"/>
                <a:cs typeface="Calibri"/>
              </a:rPr>
              <a:t>refugee</a:t>
            </a:r>
            <a:r>
              <a:rPr lang="de-DE" sz="1600" dirty="0">
                <a:latin typeface="Calibri"/>
                <a:ea typeface="Calibri"/>
                <a:cs typeface="Calibri"/>
              </a:rPr>
              <a:t> Convention. </a:t>
            </a:r>
            <a:r>
              <a:rPr lang="de-DE" sz="1600" dirty="0" err="1">
                <a:latin typeface="Calibri"/>
                <a:ea typeface="Calibri"/>
                <a:cs typeface="Calibri"/>
              </a:rPr>
              <a:t>Throughout</a:t>
            </a:r>
            <a:r>
              <a:rPr lang="de-DE" sz="1600" dirty="0">
                <a:latin typeface="Calibri"/>
                <a:ea typeface="Calibri"/>
                <a:cs typeface="Calibri"/>
              </a:rPr>
              <a:t> </a:t>
            </a:r>
            <a:r>
              <a:rPr lang="de-DE" sz="1600" dirty="0" err="1">
                <a:latin typeface="Calibri"/>
                <a:ea typeface="Calibri"/>
                <a:cs typeface="Calibri"/>
              </a:rPr>
              <a:t>its</a:t>
            </a:r>
            <a:r>
              <a:rPr lang="de-DE" sz="1600" dirty="0">
                <a:latin typeface="Calibri"/>
                <a:ea typeface="Calibri"/>
                <a:cs typeface="Calibri"/>
              </a:rPr>
              <a:t> </a:t>
            </a:r>
            <a:r>
              <a:rPr lang="de-DE" sz="1600" dirty="0" err="1">
                <a:latin typeface="Calibri"/>
                <a:ea typeface="Calibri"/>
                <a:cs typeface="Calibri"/>
              </a:rPr>
              <a:t>history</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tasks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UNHCR </a:t>
            </a:r>
            <a:r>
              <a:rPr lang="de-DE" sz="1600" dirty="0" err="1">
                <a:latin typeface="Calibri"/>
                <a:ea typeface="Calibri"/>
                <a:cs typeface="Calibri"/>
              </a:rPr>
              <a:t>have</a:t>
            </a:r>
            <a:r>
              <a:rPr lang="de-DE" sz="1600" dirty="0">
                <a:latin typeface="Calibri"/>
                <a:ea typeface="Calibri"/>
                <a:cs typeface="Calibri"/>
              </a:rPr>
              <a:t> </a:t>
            </a:r>
            <a:r>
              <a:rPr lang="de-DE" sz="1600" dirty="0" err="1">
                <a:latin typeface="Calibri"/>
                <a:ea typeface="Calibri"/>
                <a:cs typeface="Calibri"/>
              </a:rPr>
              <a:t>been</a:t>
            </a:r>
            <a:r>
              <a:rPr lang="de-DE" sz="1600" dirty="0">
                <a:latin typeface="Calibri"/>
                <a:ea typeface="Calibri"/>
                <a:cs typeface="Calibri"/>
              </a:rPr>
              <a:t> </a:t>
            </a:r>
            <a:r>
              <a:rPr lang="de-DE" sz="1600" dirty="0" err="1">
                <a:latin typeface="Calibri"/>
                <a:ea typeface="Calibri"/>
                <a:cs typeface="Calibri"/>
              </a:rPr>
              <a:t>growing</a:t>
            </a:r>
            <a:r>
              <a:rPr lang="de-DE" sz="1600" dirty="0">
                <a:latin typeface="Calibri"/>
                <a:ea typeface="Calibri"/>
                <a:cs typeface="Calibri"/>
              </a:rPr>
              <a:t>: </a:t>
            </a:r>
            <a:r>
              <a:rPr lang="de-DE" sz="1600" dirty="0" err="1">
                <a:latin typeface="Calibri"/>
                <a:ea typeface="Calibri"/>
                <a:cs typeface="Calibri"/>
              </a:rPr>
              <a:t>Originally</a:t>
            </a:r>
            <a:r>
              <a:rPr lang="de-DE" sz="1600" dirty="0">
                <a:latin typeface="Calibri"/>
                <a:ea typeface="Calibri"/>
                <a:cs typeface="Calibri"/>
              </a:rPr>
              <a:t> </a:t>
            </a:r>
            <a:r>
              <a:rPr lang="de-DE" sz="1600" dirty="0" err="1">
                <a:latin typeface="Calibri"/>
                <a:ea typeface="Calibri"/>
                <a:cs typeface="Calibri"/>
              </a:rPr>
              <a:t>focussed</a:t>
            </a:r>
            <a:r>
              <a:rPr lang="de-DE" sz="1600" dirty="0">
                <a:latin typeface="Calibri"/>
                <a:ea typeface="Calibri"/>
                <a:cs typeface="Calibri"/>
              </a:rPr>
              <a:t> on legal </a:t>
            </a:r>
            <a:r>
              <a:rPr lang="de-DE" sz="1600" dirty="0" err="1">
                <a:latin typeface="Calibri"/>
                <a:ea typeface="Calibri"/>
                <a:cs typeface="Calibri"/>
              </a:rPr>
              <a:t>protection</a:t>
            </a:r>
            <a:r>
              <a:rPr lang="de-DE" sz="1600" dirty="0">
                <a:latin typeface="Calibri"/>
                <a:ea typeface="Calibri"/>
                <a:cs typeface="Calibri"/>
              </a:rPr>
              <a:t> and </a:t>
            </a:r>
            <a:r>
              <a:rPr lang="de-DE" sz="1600" dirty="0" err="1">
                <a:latin typeface="Calibri"/>
                <a:ea typeface="Calibri"/>
                <a:cs typeface="Calibri"/>
              </a:rPr>
              <a:t>safeguarding</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international </a:t>
            </a:r>
            <a:r>
              <a:rPr lang="de-DE" sz="1600" dirty="0" err="1">
                <a:latin typeface="Calibri"/>
                <a:ea typeface="Calibri"/>
                <a:cs typeface="Calibri"/>
              </a:rPr>
              <a:t>rules</a:t>
            </a:r>
            <a:r>
              <a:rPr lang="de-DE" sz="1600" dirty="0">
                <a:latin typeface="Calibri"/>
                <a:ea typeface="Calibri"/>
                <a:cs typeface="Calibri"/>
              </a:rPr>
              <a:t>, UNHCR </a:t>
            </a:r>
            <a:r>
              <a:rPr lang="de-DE" sz="1600" dirty="0" err="1">
                <a:latin typeface="Calibri"/>
                <a:ea typeface="Calibri"/>
                <a:cs typeface="Calibri"/>
              </a:rPr>
              <a:t>now</a:t>
            </a:r>
            <a:r>
              <a:rPr lang="de-DE" sz="1600" dirty="0">
                <a:latin typeface="Calibri"/>
                <a:ea typeface="Calibri"/>
                <a:cs typeface="Calibri"/>
              </a:rPr>
              <a:t> also </a:t>
            </a:r>
            <a:r>
              <a:rPr lang="de-DE" sz="1600" dirty="0" err="1">
                <a:latin typeface="Calibri"/>
                <a:ea typeface="Calibri"/>
                <a:cs typeface="Calibri"/>
              </a:rPr>
              <a:t>acts</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 </a:t>
            </a:r>
            <a:r>
              <a:rPr lang="de-DE" sz="1600" dirty="0" err="1">
                <a:latin typeface="Calibri"/>
                <a:ea typeface="Calibri"/>
                <a:cs typeface="Calibri"/>
              </a:rPr>
              <a:t>a</a:t>
            </a:r>
            <a:r>
              <a:rPr lang="de-DE" sz="1600" dirty="0">
                <a:latin typeface="Calibri"/>
                <a:ea typeface="Calibri"/>
                <a:cs typeface="Calibri"/>
              </a:rPr>
              <a:t> </a:t>
            </a:r>
            <a:r>
              <a:rPr lang="de-DE" sz="1600" dirty="0" err="1">
                <a:latin typeface="Calibri"/>
                <a:ea typeface="Calibri"/>
                <a:cs typeface="Calibri"/>
              </a:rPr>
              <a:t>provider</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humanitarian</a:t>
            </a:r>
            <a:r>
              <a:rPr lang="de-DE" sz="1600" dirty="0">
                <a:latin typeface="Calibri"/>
                <a:ea typeface="Calibri"/>
                <a:cs typeface="Calibri"/>
              </a:rPr>
              <a:t> </a:t>
            </a:r>
            <a:r>
              <a:rPr lang="de-DE" sz="1600" dirty="0" err="1">
                <a:latin typeface="Calibri"/>
                <a:ea typeface="Calibri"/>
                <a:cs typeface="Calibri"/>
              </a:rPr>
              <a:t>assistance</a:t>
            </a:r>
            <a:r>
              <a:rPr lang="de-DE" sz="1600" dirty="0">
                <a:latin typeface="Calibri"/>
                <a:ea typeface="Calibri"/>
                <a:cs typeface="Calibri"/>
              </a:rPr>
              <a:t>, e.g. in </a:t>
            </a:r>
            <a:r>
              <a:rPr lang="de-DE" sz="1600" dirty="0" err="1">
                <a:latin typeface="Calibri"/>
                <a:ea typeface="Calibri"/>
                <a:cs typeface="Calibri"/>
              </a:rPr>
              <a:t>refugee</a:t>
            </a:r>
            <a:r>
              <a:rPr lang="de-DE" sz="1600" dirty="0">
                <a:latin typeface="Calibri"/>
                <a:ea typeface="Calibri"/>
                <a:cs typeface="Calibri"/>
              </a:rPr>
              <a:t> </a:t>
            </a:r>
            <a:r>
              <a:rPr lang="de-DE" sz="1600" dirty="0" err="1">
                <a:latin typeface="Calibri"/>
                <a:ea typeface="Calibri"/>
                <a:cs typeface="Calibri"/>
              </a:rPr>
              <a:t>camps</a:t>
            </a:r>
            <a:r>
              <a:rPr lang="de-DE" sz="1600" dirty="0">
                <a:latin typeface="Calibri"/>
                <a:ea typeface="Calibri"/>
                <a:cs typeface="Calibri"/>
              </a:rPr>
              <a:t>. </a:t>
            </a:r>
            <a:r>
              <a:rPr lang="de-DE" sz="1600" dirty="0" err="1">
                <a:latin typeface="Calibri"/>
                <a:ea typeface="Calibri"/>
                <a:cs typeface="Calibri"/>
              </a:rPr>
              <a:t>Its</a:t>
            </a:r>
            <a:r>
              <a:rPr lang="de-DE" sz="1600" dirty="0">
                <a:latin typeface="Calibri"/>
                <a:ea typeface="Calibri"/>
                <a:cs typeface="Calibri"/>
              </a:rPr>
              <a:t> </a:t>
            </a:r>
            <a:r>
              <a:rPr lang="de-DE" sz="1600" dirty="0" err="1">
                <a:latin typeface="Calibri"/>
                <a:ea typeface="Calibri"/>
                <a:cs typeface="Calibri"/>
              </a:rPr>
              <a:t>mandate</a:t>
            </a:r>
            <a:r>
              <a:rPr lang="de-DE" sz="1600" dirty="0">
                <a:latin typeface="Calibri"/>
                <a:ea typeface="Calibri"/>
                <a:cs typeface="Calibri"/>
              </a:rPr>
              <a:t> </a:t>
            </a:r>
            <a:r>
              <a:rPr lang="de-DE" sz="1600" dirty="0" err="1">
                <a:latin typeface="Calibri"/>
                <a:ea typeface="Calibri"/>
                <a:cs typeface="Calibri"/>
              </a:rPr>
              <a:t>has</a:t>
            </a:r>
            <a:r>
              <a:rPr lang="de-DE" sz="1600" dirty="0">
                <a:latin typeface="Calibri"/>
                <a:ea typeface="Calibri"/>
                <a:cs typeface="Calibri"/>
              </a:rPr>
              <a:t> </a:t>
            </a:r>
            <a:r>
              <a:rPr lang="de-DE" sz="1600" dirty="0" err="1">
                <a:latin typeface="Calibri"/>
                <a:ea typeface="Calibri"/>
                <a:cs typeface="Calibri"/>
              </a:rPr>
              <a:t>been</a:t>
            </a:r>
            <a:r>
              <a:rPr lang="de-DE" sz="1600" dirty="0">
                <a:latin typeface="Calibri"/>
                <a:ea typeface="Calibri"/>
                <a:cs typeface="Calibri"/>
              </a:rPr>
              <a:t> </a:t>
            </a:r>
            <a:r>
              <a:rPr lang="de-DE" sz="1600" dirty="0" err="1">
                <a:latin typeface="Calibri"/>
                <a:ea typeface="Calibri"/>
                <a:cs typeface="Calibri"/>
              </a:rPr>
              <a:t>enlarged</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Internally</a:t>
            </a:r>
            <a:r>
              <a:rPr lang="de-DE" sz="1600" dirty="0">
                <a:latin typeface="Calibri"/>
                <a:ea typeface="Calibri"/>
                <a:cs typeface="Calibri"/>
              </a:rPr>
              <a:t> Displaced </a:t>
            </a:r>
            <a:r>
              <a:rPr lang="de-DE" sz="1600" dirty="0" err="1">
                <a:latin typeface="Calibri"/>
                <a:ea typeface="Calibri"/>
                <a:cs typeface="Calibri"/>
              </a:rPr>
              <a:t>Persons</a:t>
            </a:r>
            <a:r>
              <a:rPr lang="de-DE" sz="1600" dirty="0">
                <a:latin typeface="Calibri"/>
                <a:ea typeface="Calibri"/>
                <a:cs typeface="Calibri"/>
              </a:rPr>
              <a:t> (IDP) and </a:t>
            </a:r>
            <a:r>
              <a:rPr lang="de-DE" sz="1600" dirty="0" err="1">
                <a:latin typeface="Calibri"/>
                <a:ea typeface="Calibri"/>
                <a:cs typeface="Calibri"/>
              </a:rPr>
              <a:t>victims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major</a:t>
            </a:r>
            <a:r>
              <a:rPr lang="de-DE" sz="1600" dirty="0">
                <a:latin typeface="Calibri"/>
                <a:ea typeface="Calibri"/>
                <a:cs typeface="Calibri"/>
              </a:rPr>
              <a:t> </a:t>
            </a:r>
            <a:r>
              <a:rPr lang="de-DE" sz="1600" dirty="0" err="1">
                <a:latin typeface="Calibri"/>
                <a:ea typeface="Calibri"/>
                <a:cs typeface="Calibri"/>
              </a:rPr>
              <a:t>natural</a:t>
            </a:r>
            <a:r>
              <a:rPr lang="de-DE" sz="1600" dirty="0">
                <a:latin typeface="Calibri"/>
                <a:ea typeface="Calibri"/>
                <a:cs typeface="Calibri"/>
              </a:rPr>
              <a:t> </a:t>
            </a:r>
            <a:r>
              <a:rPr lang="de-DE" sz="1600" dirty="0" err="1">
                <a:latin typeface="Calibri"/>
                <a:ea typeface="Calibri"/>
                <a:cs typeface="Calibri"/>
              </a:rPr>
              <a:t>disasters</a:t>
            </a:r>
            <a:r>
              <a:rPr lang="de-DE" sz="1600" dirty="0">
                <a:latin typeface="Calibri"/>
                <a:ea typeface="Calibri"/>
                <a:cs typeface="Calibri"/>
              </a:rPr>
              <a:t> in </a:t>
            </a:r>
            <a:r>
              <a:rPr lang="de-DE" sz="1600" dirty="0" err="1">
                <a:latin typeface="Calibri"/>
                <a:ea typeface="Calibri"/>
                <a:cs typeface="Calibri"/>
              </a:rPr>
              <a:t>recent</a:t>
            </a:r>
            <a:r>
              <a:rPr lang="de-DE" sz="1600" dirty="0">
                <a:latin typeface="Calibri"/>
                <a:ea typeface="Calibri"/>
                <a:cs typeface="Calibri"/>
              </a:rPr>
              <a:t> </a:t>
            </a:r>
            <a:r>
              <a:rPr lang="de-DE" sz="1600" dirty="0" err="1">
                <a:latin typeface="Calibri"/>
                <a:ea typeface="Calibri"/>
                <a:cs typeface="Calibri"/>
              </a:rPr>
              <a:t>decades</a:t>
            </a:r>
            <a:r>
              <a:rPr lang="de-DE" sz="1600" dirty="0">
                <a:latin typeface="Calibri"/>
                <a:ea typeface="Calibri"/>
                <a:cs typeface="Calibri"/>
              </a:rPr>
              <a:t>. </a:t>
            </a:r>
            <a:r>
              <a:rPr lang="de-DE" sz="1600" dirty="0" err="1">
                <a:latin typeface="Calibri"/>
                <a:ea typeface="Calibri"/>
                <a:cs typeface="Calibri"/>
              </a:rPr>
              <a:t>Headquartered</a:t>
            </a:r>
            <a:r>
              <a:rPr lang="de-DE" sz="1600" dirty="0">
                <a:latin typeface="Calibri"/>
                <a:ea typeface="Calibri"/>
                <a:cs typeface="Calibri"/>
              </a:rPr>
              <a:t> in Geneva, </a:t>
            </a:r>
            <a:r>
              <a:rPr lang="de-DE" sz="1600" dirty="0" err="1">
                <a:latin typeface="Calibri"/>
                <a:ea typeface="Calibri"/>
                <a:cs typeface="Calibri"/>
              </a:rPr>
              <a:t>UNHCR´s</a:t>
            </a:r>
            <a:r>
              <a:rPr lang="de-DE" sz="1600" dirty="0">
                <a:latin typeface="Calibri"/>
                <a:ea typeface="Calibri"/>
                <a:cs typeface="Calibri"/>
              </a:rPr>
              <a:t> </a:t>
            </a:r>
            <a:r>
              <a:rPr lang="de-DE" sz="1600" dirty="0" err="1">
                <a:latin typeface="Calibri"/>
                <a:ea typeface="Calibri"/>
                <a:cs typeface="Calibri"/>
              </a:rPr>
              <a:t>budget</a:t>
            </a:r>
            <a:r>
              <a:rPr lang="de-DE" sz="1600" dirty="0">
                <a:latin typeface="Calibri"/>
                <a:ea typeface="Calibri"/>
                <a:cs typeface="Calibri"/>
              </a:rPr>
              <a:t>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largely</a:t>
            </a:r>
            <a:r>
              <a:rPr lang="de-DE" sz="1600" dirty="0">
                <a:latin typeface="Calibri"/>
                <a:ea typeface="Calibri"/>
                <a:cs typeface="Calibri"/>
              </a:rPr>
              <a:t> </a:t>
            </a:r>
            <a:r>
              <a:rPr lang="de-DE" sz="1600" dirty="0" err="1">
                <a:latin typeface="Calibri"/>
                <a:ea typeface="Calibri"/>
                <a:cs typeface="Calibri"/>
              </a:rPr>
              <a:t>dependent</a:t>
            </a:r>
            <a:r>
              <a:rPr lang="de-DE" sz="1600" dirty="0">
                <a:latin typeface="Calibri"/>
                <a:ea typeface="Calibri"/>
                <a:cs typeface="Calibri"/>
              </a:rPr>
              <a:t> on </a:t>
            </a:r>
            <a:r>
              <a:rPr lang="de-DE" sz="1600" dirty="0" err="1">
                <a:latin typeface="Calibri"/>
                <a:ea typeface="Calibri"/>
                <a:cs typeface="Calibri"/>
              </a:rPr>
              <a:t>voluntary</a:t>
            </a:r>
            <a:r>
              <a:rPr lang="de-DE" sz="1600" dirty="0">
                <a:latin typeface="Calibri"/>
                <a:ea typeface="Calibri"/>
                <a:cs typeface="Calibri"/>
              </a:rPr>
              <a:t> </a:t>
            </a:r>
            <a:r>
              <a:rPr lang="de-DE" sz="1600" dirty="0" err="1">
                <a:latin typeface="Calibri"/>
                <a:ea typeface="Calibri"/>
                <a:cs typeface="Calibri"/>
              </a:rPr>
              <a:t>contributions</a:t>
            </a:r>
            <a:r>
              <a:rPr lang="de-DE" sz="1600" dirty="0">
                <a:latin typeface="Calibri"/>
                <a:ea typeface="Calibri"/>
                <a:cs typeface="Calibri"/>
              </a:rPr>
              <a:t> </a:t>
            </a:r>
            <a:r>
              <a:rPr lang="de-DE" sz="1600" dirty="0" err="1">
                <a:latin typeface="Calibri"/>
                <a:ea typeface="Calibri"/>
                <a:cs typeface="Calibri"/>
              </a:rPr>
              <a:t>from</a:t>
            </a:r>
            <a:r>
              <a:rPr lang="de-DE" sz="1600" dirty="0">
                <a:latin typeface="Calibri"/>
                <a:ea typeface="Calibri"/>
                <a:cs typeface="Calibri"/>
              </a:rPr>
              <a:t> UN </a:t>
            </a:r>
            <a:r>
              <a:rPr lang="de-DE" sz="1600" dirty="0" err="1">
                <a:latin typeface="Calibri"/>
                <a:ea typeface="Calibri"/>
                <a:cs typeface="Calibri"/>
              </a:rPr>
              <a:t>member</a:t>
            </a:r>
            <a:r>
              <a:rPr lang="de-DE" sz="1600" dirty="0">
                <a:latin typeface="Calibri"/>
                <a:ea typeface="Calibri"/>
                <a:cs typeface="Calibri"/>
              </a:rPr>
              <a:t> </a:t>
            </a:r>
            <a:r>
              <a:rPr lang="de-DE" sz="1600" dirty="0" err="1">
                <a:latin typeface="Calibri"/>
                <a:ea typeface="Calibri"/>
                <a:cs typeface="Calibri"/>
              </a:rPr>
              <a:t>states</a:t>
            </a:r>
            <a:r>
              <a:rPr lang="de-DE" sz="1600" dirty="0">
                <a:latin typeface="Calibri"/>
                <a:ea typeface="Calibri"/>
                <a:cs typeface="Calibri"/>
              </a:rPr>
              <a:t>.</a:t>
            </a:r>
            <a:endParaRPr dirty="0"/>
          </a:p>
          <a:p>
            <a:pPr marL="228600" lvl="0" indent="-134620" algn="just">
              <a:lnSpc>
                <a:spcPct val="90000"/>
              </a:lnSpc>
              <a:spcBef>
                <a:spcPts val="1000"/>
              </a:spcBef>
              <a:spcAft>
                <a:spcPts val="0"/>
              </a:spcAft>
              <a:buClr>
                <a:schemeClr val="dk1"/>
              </a:buClr>
              <a:buSzPct val="100000"/>
              <a:buNone/>
              <a:defRPr/>
            </a:pPr>
            <a:endParaRPr sz="1600"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dirty="0">
                <a:latin typeface="Calibri"/>
                <a:ea typeface="Calibri"/>
                <a:cs typeface="Calibri"/>
              </a:rPr>
              <a:t>United </a:t>
            </a:r>
            <a:r>
              <a:rPr lang="de-DE" sz="1600" b="1" dirty="0" err="1">
                <a:latin typeface="Calibri"/>
                <a:ea typeface="Calibri"/>
                <a:cs typeface="Calibri"/>
              </a:rPr>
              <a:t>Nations</a:t>
            </a:r>
            <a:r>
              <a:rPr lang="de-DE" sz="1600" b="1" dirty="0">
                <a:latin typeface="Calibri"/>
                <a:ea typeface="Calibri"/>
                <a:cs typeface="Calibri"/>
              </a:rPr>
              <a:t> Relief and Works Agency </a:t>
            </a:r>
            <a:r>
              <a:rPr lang="de-DE" sz="1600" b="1" dirty="0" err="1">
                <a:latin typeface="Calibri"/>
                <a:ea typeface="Calibri"/>
                <a:cs typeface="Calibri"/>
              </a:rPr>
              <a:t>for</a:t>
            </a:r>
            <a:r>
              <a:rPr lang="de-DE" sz="1600" b="1" dirty="0">
                <a:latin typeface="Calibri"/>
                <a:ea typeface="Calibri"/>
                <a:cs typeface="Calibri"/>
              </a:rPr>
              <a:t> Palestine </a:t>
            </a:r>
            <a:r>
              <a:rPr lang="de-DE" sz="1600" b="1" dirty="0" err="1">
                <a:latin typeface="Calibri"/>
                <a:ea typeface="Calibri"/>
                <a:cs typeface="Calibri"/>
              </a:rPr>
              <a:t>Refugees</a:t>
            </a:r>
            <a:r>
              <a:rPr lang="de-DE" sz="1600" b="1" dirty="0">
                <a:latin typeface="Calibri"/>
                <a:ea typeface="Calibri"/>
                <a:cs typeface="Calibri"/>
              </a:rPr>
              <a:t> in </a:t>
            </a:r>
            <a:r>
              <a:rPr lang="de-DE" sz="1600" b="1" dirty="0" err="1">
                <a:latin typeface="Calibri"/>
                <a:ea typeface="Calibri"/>
                <a:cs typeface="Calibri"/>
              </a:rPr>
              <a:t>the</a:t>
            </a:r>
            <a:r>
              <a:rPr lang="de-DE" sz="1600" b="1" dirty="0">
                <a:latin typeface="Calibri"/>
                <a:ea typeface="Calibri"/>
                <a:cs typeface="Calibri"/>
              </a:rPr>
              <a:t> </a:t>
            </a:r>
            <a:r>
              <a:rPr lang="de-DE" sz="1600" b="1" dirty="0" err="1">
                <a:latin typeface="Calibri"/>
                <a:ea typeface="Calibri"/>
                <a:cs typeface="Calibri"/>
              </a:rPr>
              <a:t>Near</a:t>
            </a:r>
            <a:r>
              <a:rPr lang="de-DE" sz="1600" b="1" dirty="0">
                <a:latin typeface="Calibri"/>
                <a:ea typeface="Calibri"/>
                <a:cs typeface="Calibri"/>
              </a:rPr>
              <a:t> East (UNRWA): </a:t>
            </a:r>
            <a:r>
              <a:rPr lang="de-DE" sz="1600" dirty="0">
                <a:latin typeface="Calibri"/>
                <a:ea typeface="Calibri"/>
                <a:cs typeface="Calibri"/>
              </a:rPr>
              <a:t>This UN </a:t>
            </a:r>
            <a:r>
              <a:rPr lang="de-DE" sz="1600" dirty="0" err="1">
                <a:latin typeface="Calibri"/>
                <a:ea typeface="Calibri"/>
                <a:cs typeface="Calibri"/>
              </a:rPr>
              <a:t>branch</a:t>
            </a:r>
            <a:r>
              <a:rPr lang="de-DE" sz="1600" dirty="0">
                <a:latin typeface="Calibri"/>
                <a:ea typeface="Calibri"/>
                <a:cs typeface="Calibri"/>
              </a:rPr>
              <a:t>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exclusively</a:t>
            </a:r>
            <a:r>
              <a:rPr lang="de-DE" sz="1600" dirty="0">
                <a:latin typeface="Calibri"/>
                <a:ea typeface="Calibri"/>
                <a:cs typeface="Calibri"/>
              </a:rPr>
              <a:t> </a:t>
            </a:r>
            <a:r>
              <a:rPr lang="de-DE" sz="1600" dirty="0" err="1">
                <a:latin typeface="Calibri"/>
                <a:ea typeface="Calibri"/>
                <a:cs typeface="Calibri"/>
              </a:rPr>
              <a:t>tasked</a:t>
            </a:r>
            <a:r>
              <a:rPr lang="de-DE" sz="1600" dirty="0">
                <a:latin typeface="Calibri"/>
                <a:ea typeface="Calibri"/>
                <a:cs typeface="Calibri"/>
              </a:rPr>
              <a:t> </a:t>
            </a:r>
            <a:r>
              <a:rPr lang="de-DE" sz="1600" dirty="0" err="1">
                <a:latin typeface="Calibri"/>
                <a:ea typeface="Calibri"/>
                <a:cs typeface="Calibri"/>
              </a:rPr>
              <a:t>with</a:t>
            </a:r>
            <a:r>
              <a:rPr lang="de-DE" sz="1600" dirty="0">
                <a:latin typeface="Calibri"/>
                <a:ea typeface="Calibri"/>
                <a:cs typeface="Calibri"/>
              </a:rPr>
              <a:t> </a:t>
            </a:r>
            <a:r>
              <a:rPr lang="de-DE" sz="1600" dirty="0" err="1">
                <a:latin typeface="Calibri"/>
                <a:ea typeface="Calibri"/>
                <a:cs typeface="Calibri"/>
              </a:rPr>
              <a:t>assisting</a:t>
            </a:r>
            <a:r>
              <a:rPr lang="de-DE" sz="1600" dirty="0">
                <a:latin typeface="Calibri"/>
                <a:ea typeface="Calibri"/>
                <a:cs typeface="Calibri"/>
              </a:rPr>
              <a:t> </a:t>
            </a:r>
            <a:r>
              <a:rPr lang="de-DE" sz="1600" dirty="0" err="1">
                <a:latin typeface="Calibri"/>
                <a:ea typeface="Calibri"/>
                <a:cs typeface="Calibri"/>
              </a:rPr>
              <a:t>Palestinians</a:t>
            </a:r>
            <a:r>
              <a:rPr lang="de-DE" sz="1600" dirty="0">
                <a:latin typeface="Calibri"/>
                <a:ea typeface="Calibri"/>
                <a:cs typeface="Calibri"/>
              </a:rPr>
              <a:t> </a:t>
            </a:r>
            <a:r>
              <a:rPr lang="de-DE" sz="1600" dirty="0" err="1">
                <a:latin typeface="Calibri"/>
                <a:ea typeface="Calibri"/>
                <a:cs typeface="Calibri"/>
              </a:rPr>
              <a:t>who</a:t>
            </a:r>
            <a:r>
              <a:rPr lang="de-DE" sz="1600" dirty="0">
                <a:latin typeface="Calibri"/>
                <a:ea typeface="Calibri"/>
                <a:cs typeface="Calibri"/>
              </a:rPr>
              <a:t> </a:t>
            </a:r>
            <a:r>
              <a:rPr lang="de-DE" sz="1600" dirty="0" err="1">
                <a:latin typeface="Calibri"/>
                <a:ea typeface="Calibri"/>
                <a:cs typeface="Calibri"/>
              </a:rPr>
              <a:t>became</a:t>
            </a:r>
            <a:r>
              <a:rPr lang="de-DE" sz="1600" dirty="0">
                <a:latin typeface="Calibri"/>
                <a:ea typeface="Calibri"/>
                <a:cs typeface="Calibri"/>
              </a:rPr>
              <a:t> </a:t>
            </a:r>
            <a:r>
              <a:rPr lang="de-DE" sz="1600" dirty="0" err="1">
                <a:latin typeface="Calibri"/>
                <a:ea typeface="Calibri"/>
                <a:cs typeface="Calibri"/>
              </a:rPr>
              <a:t>refugees</a:t>
            </a:r>
            <a:r>
              <a:rPr lang="de-DE" sz="1600" dirty="0">
                <a:latin typeface="Calibri"/>
                <a:ea typeface="Calibri"/>
                <a:cs typeface="Calibri"/>
              </a:rPr>
              <a:t> </a:t>
            </a:r>
            <a:r>
              <a:rPr lang="de-DE" sz="1600" dirty="0" err="1">
                <a:latin typeface="Calibri"/>
                <a:ea typeface="Calibri"/>
                <a:cs typeface="Calibri"/>
              </a:rPr>
              <a:t>following</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wake</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1948 </a:t>
            </a:r>
            <a:r>
              <a:rPr lang="de-DE" sz="1600" dirty="0" err="1">
                <a:latin typeface="Calibri"/>
                <a:ea typeface="Calibri"/>
                <a:cs typeface="Calibri"/>
              </a:rPr>
              <a:t>Arab</a:t>
            </a:r>
            <a:r>
              <a:rPr lang="de-DE" sz="1600" dirty="0">
                <a:latin typeface="Calibri"/>
                <a:ea typeface="Calibri"/>
                <a:cs typeface="Calibri"/>
              </a:rPr>
              <a:t>-Israeli war, and </a:t>
            </a:r>
            <a:r>
              <a:rPr lang="de-DE" sz="1600" dirty="0" err="1">
                <a:latin typeface="Calibri"/>
                <a:ea typeface="Calibri"/>
                <a:cs typeface="Calibri"/>
              </a:rPr>
              <a:t>their</a:t>
            </a:r>
            <a:r>
              <a:rPr lang="de-DE" sz="1600" dirty="0">
                <a:latin typeface="Calibri"/>
                <a:ea typeface="Calibri"/>
                <a:cs typeface="Calibri"/>
              </a:rPr>
              <a:t> </a:t>
            </a:r>
            <a:r>
              <a:rPr lang="de-DE" sz="1600" dirty="0" err="1">
                <a:latin typeface="Calibri"/>
                <a:ea typeface="Calibri"/>
                <a:cs typeface="Calibri"/>
              </a:rPr>
              <a:t>descendants</a:t>
            </a:r>
            <a:r>
              <a:rPr lang="de-DE" sz="1600" dirty="0">
                <a:latin typeface="Calibri"/>
                <a:ea typeface="Calibri"/>
                <a:cs typeface="Calibri"/>
              </a:rPr>
              <a:t>. </a:t>
            </a:r>
            <a:r>
              <a:rPr lang="de-DE" sz="1600" dirty="0" err="1">
                <a:latin typeface="Calibri"/>
                <a:ea typeface="Calibri"/>
                <a:cs typeface="Calibri"/>
              </a:rPr>
              <a:t>It</a:t>
            </a:r>
            <a:r>
              <a:rPr lang="de-DE" sz="1600" dirty="0">
                <a:latin typeface="Calibri"/>
                <a:ea typeface="Calibri"/>
                <a:cs typeface="Calibri"/>
              </a:rPr>
              <a:t> </a:t>
            </a:r>
            <a:r>
              <a:rPr lang="de-DE" sz="1600" dirty="0" err="1">
                <a:latin typeface="Calibri"/>
                <a:ea typeface="Calibri"/>
                <a:cs typeface="Calibri"/>
              </a:rPr>
              <a:t>provides</a:t>
            </a:r>
            <a:r>
              <a:rPr lang="de-DE" sz="1600" dirty="0">
                <a:latin typeface="Calibri"/>
                <a:ea typeface="Calibri"/>
                <a:cs typeface="Calibri"/>
              </a:rPr>
              <a:t> </a:t>
            </a:r>
            <a:r>
              <a:rPr lang="de-DE" sz="1600" dirty="0" err="1">
                <a:latin typeface="Calibri"/>
                <a:ea typeface="Calibri"/>
                <a:cs typeface="Calibri"/>
              </a:rPr>
              <a:t>humanitarian</a:t>
            </a:r>
            <a:r>
              <a:rPr lang="de-DE" sz="1600" dirty="0">
                <a:latin typeface="Calibri"/>
                <a:ea typeface="Calibri"/>
                <a:cs typeface="Calibri"/>
              </a:rPr>
              <a:t> </a:t>
            </a:r>
            <a:r>
              <a:rPr lang="de-DE" sz="1600" dirty="0" err="1">
                <a:latin typeface="Calibri"/>
                <a:ea typeface="Calibri"/>
                <a:cs typeface="Calibri"/>
              </a:rPr>
              <a:t>help</a:t>
            </a:r>
            <a:r>
              <a:rPr lang="de-DE" sz="1600" dirty="0">
                <a:latin typeface="Calibri"/>
                <a:ea typeface="Calibri"/>
                <a:cs typeface="Calibri"/>
              </a:rPr>
              <a:t> and </a:t>
            </a:r>
            <a:r>
              <a:rPr lang="de-DE" sz="1600" dirty="0" err="1">
                <a:latin typeface="Calibri"/>
                <a:ea typeface="Calibri"/>
                <a:cs typeface="Calibri"/>
              </a:rPr>
              <a:t>public</a:t>
            </a:r>
            <a:r>
              <a:rPr lang="de-DE" sz="1600" dirty="0">
                <a:latin typeface="Calibri"/>
                <a:ea typeface="Calibri"/>
                <a:cs typeface="Calibri"/>
              </a:rPr>
              <a:t> </a:t>
            </a:r>
            <a:r>
              <a:rPr lang="de-DE" sz="1600" dirty="0" err="1">
                <a:latin typeface="Calibri"/>
                <a:ea typeface="Calibri"/>
                <a:cs typeface="Calibri"/>
              </a:rPr>
              <a:t>services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health</a:t>
            </a:r>
            <a:r>
              <a:rPr lang="de-DE" sz="1600" dirty="0">
                <a:latin typeface="Calibri"/>
                <a:ea typeface="Calibri"/>
                <a:cs typeface="Calibri"/>
              </a:rPr>
              <a:t> care and </a:t>
            </a:r>
            <a:r>
              <a:rPr lang="de-DE" sz="1600" dirty="0" err="1">
                <a:latin typeface="Calibri"/>
                <a:ea typeface="Calibri"/>
                <a:cs typeface="Calibri"/>
              </a:rPr>
              <a:t>education</a:t>
            </a:r>
            <a:r>
              <a:rPr lang="de-DE" sz="1600" dirty="0">
                <a:latin typeface="Calibri"/>
                <a:ea typeface="Calibri"/>
                <a:cs typeface="Calibri"/>
              </a:rPr>
              <a:t> </a:t>
            </a:r>
            <a:r>
              <a:rPr lang="de-DE" sz="1600" dirty="0" err="1">
                <a:latin typeface="Calibri"/>
                <a:ea typeface="Calibri"/>
                <a:cs typeface="Calibri"/>
              </a:rPr>
              <a:t>for</a:t>
            </a:r>
            <a:r>
              <a:rPr lang="de-DE" sz="1600" dirty="0">
                <a:latin typeface="Calibri"/>
                <a:ea typeface="Calibri"/>
                <a:cs typeface="Calibri"/>
              </a:rPr>
              <a:t> </a:t>
            </a:r>
            <a:r>
              <a:rPr lang="de-DE" sz="1600" dirty="0" err="1">
                <a:latin typeface="Calibri"/>
                <a:ea typeface="Calibri"/>
                <a:cs typeface="Calibri"/>
              </a:rPr>
              <a:t>Palestinians</a:t>
            </a:r>
            <a:r>
              <a:rPr lang="de-DE" sz="1600" dirty="0">
                <a:latin typeface="Calibri"/>
                <a:ea typeface="Calibri"/>
                <a:cs typeface="Calibri"/>
              </a:rPr>
              <a:t> in Jordan, </a:t>
            </a:r>
            <a:r>
              <a:rPr lang="de-DE" sz="1600" dirty="0" err="1">
                <a:latin typeface="Calibri"/>
                <a:ea typeface="Calibri"/>
                <a:cs typeface="Calibri"/>
              </a:rPr>
              <a:t>Lebanon</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West Bank, Gaza, and </a:t>
            </a:r>
            <a:r>
              <a:rPr lang="de-DE" sz="1600" dirty="0" err="1">
                <a:latin typeface="Calibri"/>
                <a:ea typeface="Calibri"/>
                <a:cs typeface="Calibri"/>
              </a:rPr>
              <a:t>Syria</a:t>
            </a:r>
            <a:r>
              <a:rPr lang="de-DE" sz="1600" dirty="0">
                <a:latin typeface="Calibri"/>
                <a:ea typeface="Calibri"/>
                <a:cs typeface="Calibri"/>
              </a:rPr>
              <a:t>. </a:t>
            </a:r>
            <a:endParaRPr dirty="0"/>
          </a:p>
          <a:p>
            <a:pPr marL="228600" lvl="0" indent="-134620" algn="just">
              <a:lnSpc>
                <a:spcPct val="90000"/>
              </a:lnSpc>
              <a:spcBef>
                <a:spcPts val="1000"/>
              </a:spcBef>
              <a:spcAft>
                <a:spcPts val="0"/>
              </a:spcAft>
              <a:buClr>
                <a:schemeClr val="dk1"/>
              </a:buClr>
              <a:buSzPct val="100000"/>
              <a:buNone/>
              <a:defRPr/>
            </a:pPr>
            <a:endParaRPr sz="1600" b="1"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dirty="0">
                <a:latin typeface="Calibri"/>
                <a:ea typeface="Calibri"/>
                <a:cs typeface="Calibri"/>
              </a:rPr>
              <a:t>EU </a:t>
            </a:r>
            <a:r>
              <a:rPr lang="de-DE" sz="1600" b="1" dirty="0" err="1">
                <a:latin typeface="Calibri"/>
                <a:ea typeface="Calibri"/>
                <a:cs typeface="Calibri"/>
              </a:rPr>
              <a:t>Directorate</a:t>
            </a:r>
            <a:r>
              <a:rPr lang="de-DE" sz="1600" b="1" dirty="0">
                <a:latin typeface="Calibri"/>
                <a:ea typeface="Calibri"/>
                <a:cs typeface="Calibri"/>
              </a:rPr>
              <a:t> General </a:t>
            </a:r>
            <a:r>
              <a:rPr lang="de-DE" sz="1600" b="1" dirty="0" err="1">
                <a:latin typeface="Calibri"/>
                <a:ea typeface="Calibri"/>
                <a:cs typeface="Calibri"/>
              </a:rPr>
              <a:t>for</a:t>
            </a:r>
            <a:r>
              <a:rPr lang="de-DE" sz="1600" b="1" dirty="0">
                <a:latin typeface="Calibri"/>
                <a:ea typeface="Calibri"/>
                <a:cs typeface="Calibri"/>
              </a:rPr>
              <a:t> Migration and Home Affairs: </a:t>
            </a:r>
            <a:r>
              <a:rPr lang="de-DE" sz="1600" dirty="0">
                <a:latin typeface="Calibri"/>
                <a:ea typeface="Calibri"/>
                <a:cs typeface="Calibri"/>
              </a:rPr>
              <a:t>This </a:t>
            </a:r>
            <a:r>
              <a:rPr lang="de-DE" sz="1600" dirty="0" err="1">
                <a:latin typeface="Calibri"/>
                <a:ea typeface="Calibri"/>
                <a:cs typeface="Calibri"/>
              </a:rPr>
              <a:t>directorate</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EU </a:t>
            </a:r>
            <a:r>
              <a:rPr lang="de-DE" sz="1600" dirty="0" err="1">
                <a:latin typeface="Calibri"/>
                <a:ea typeface="Calibri"/>
                <a:cs typeface="Calibri"/>
              </a:rPr>
              <a:t>Commission</a:t>
            </a:r>
            <a:r>
              <a:rPr lang="de-DE" sz="1600" dirty="0">
                <a:latin typeface="Calibri"/>
                <a:ea typeface="Calibri"/>
                <a:cs typeface="Calibri"/>
              </a:rPr>
              <a:t> „</a:t>
            </a:r>
            <a:r>
              <a:rPr lang="de-DE" sz="1600" dirty="0" err="1">
                <a:latin typeface="Calibri"/>
                <a:ea typeface="Calibri"/>
                <a:cs typeface="Calibri"/>
              </a:rPr>
              <a:t>aims</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develop</a:t>
            </a:r>
            <a:r>
              <a:rPr lang="de-DE" sz="1600" dirty="0">
                <a:latin typeface="Calibri"/>
                <a:ea typeface="Calibri"/>
                <a:cs typeface="Calibri"/>
              </a:rPr>
              <a:t> a </a:t>
            </a:r>
            <a:r>
              <a:rPr lang="de-DE" sz="1600" dirty="0" err="1">
                <a:latin typeface="Calibri"/>
                <a:ea typeface="Calibri"/>
                <a:cs typeface="Calibri"/>
              </a:rPr>
              <a:t>common</a:t>
            </a:r>
            <a:r>
              <a:rPr lang="de-DE" sz="1600" dirty="0">
                <a:latin typeface="Calibri"/>
                <a:ea typeface="Calibri"/>
                <a:cs typeface="Calibri"/>
              </a:rPr>
              <a:t> EU </a:t>
            </a:r>
            <a:r>
              <a:rPr lang="de-DE" sz="1600" dirty="0" err="1">
                <a:latin typeface="Calibri"/>
                <a:ea typeface="Calibri"/>
                <a:cs typeface="Calibri"/>
              </a:rPr>
              <a:t>policy</a:t>
            </a:r>
            <a:r>
              <a:rPr lang="de-DE" sz="1600" dirty="0">
                <a:latin typeface="Calibri"/>
                <a:ea typeface="Calibri"/>
                <a:cs typeface="Calibri"/>
              </a:rPr>
              <a:t> in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area</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migration</a:t>
            </a:r>
            <a:r>
              <a:rPr lang="de-DE" sz="1600" dirty="0">
                <a:latin typeface="Calibri"/>
                <a:ea typeface="Calibri"/>
                <a:cs typeface="Calibri"/>
              </a:rPr>
              <a:t> and </a:t>
            </a:r>
            <a:r>
              <a:rPr lang="de-DE" sz="1600" dirty="0" err="1">
                <a:latin typeface="Calibri"/>
                <a:ea typeface="Calibri"/>
                <a:cs typeface="Calibri"/>
              </a:rPr>
              <a:t>asylum</a:t>
            </a:r>
            <a:r>
              <a:rPr lang="de-DE" sz="1600" dirty="0">
                <a:latin typeface="Calibri"/>
                <a:ea typeface="Calibri"/>
                <a:cs typeface="Calibri"/>
              </a:rPr>
              <a:t>“ (</a:t>
            </a:r>
            <a:r>
              <a:rPr lang="de-DE" sz="1600" u="sng" dirty="0">
                <a:solidFill>
                  <a:schemeClr val="hlink"/>
                </a:solidFill>
                <a:latin typeface="Calibri"/>
                <a:ea typeface="Calibri"/>
                <a:cs typeface="Calibri"/>
                <a:hlinkClick r:id="rId3" tooltip="https://ec.europa.eu/home-affairs/index_en"/>
              </a:rPr>
              <a:t>European </a:t>
            </a:r>
            <a:r>
              <a:rPr lang="de-DE" sz="1600" u="sng" dirty="0" err="1">
                <a:solidFill>
                  <a:schemeClr val="hlink"/>
                </a:solidFill>
                <a:latin typeface="Calibri"/>
                <a:ea typeface="Calibri"/>
                <a:cs typeface="Calibri"/>
                <a:hlinkClick r:id="rId3" tooltip="https://ec.europa.eu/home-affairs/index_en"/>
              </a:rPr>
              <a:t>Commission</a:t>
            </a:r>
            <a:r>
              <a:rPr lang="de-DE" sz="1600" u="sng" dirty="0">
                <a:solidFill>
                  <a:schemeClr val="hlink"/>
                </a:solidFill>
                <a:latin typeface="Calibri"/>
                <a:ea typeface="Calibri"/>
                <a:cs typeface="Calibri"/>
                <a:hlinkClick r:id="rId3" tooltip="https://ec.europa.eu/home-affairs/index_en"/>
              </a:rPr>
              <a:t>, n. d</a:t>
            </a:r>
            <a:r>
              <a:rPr lang="de-DE" sz="1600" dirty="0">
                <a:latin typeface="Calibri"/>
                <a:ea typeface="Calibri"/>
                <a:cs typeface="Calibri"/>
              </a:rPr>
              <a:t>.). The </a:t>
            </a:r>
            <a:r>
              <a:rPr lang="de-DE" sz="1600" dirty="0" err="1">
                <a:latin typeface="Calibri"/>
                <a:ea typeface="Calibri"/>
                <a:cs typeface="Calibri"/>
              </a:rPr>
              <a:t>directorate</a:t>
            </a:r>
            <a:r>
              <a:rPr lang="de-DE" sz="1600" dirty="0">
                <a:latin typeface="Calibri"/>
                <a:ea typeface="Calibri"/>
                <a:cs typeface="Calibri"/>
              </a:rPr>
              <a:t> </a:t>
            </a:r>
            <a:r>
              <a:rPr lang="de-DE" sz="1600" dirty="0" err="1">
                <a:latin typeface="Calibri"/>
                <a:ea typeface="Calibri"/>
                <a:cs typeface="Calibri"/>
              </a:rPr>
              <a:t>supersees</a:t>
            </a:r>
            <a:r>
              <a:rPr lang="de-DE" sz="1600" dirty="0">
                <a:latin typeface="Calibri"/>
                <a:ea typeface="Calibri"/>
                <a:cs typeface="Calibri"/>
              </a:rPr>
              <a:t> a </a:t>
            </a:r>
            <a:r>
              <a:rPr lang="de-DE" sz="1600" dirty="0" err="1">
                <a:latin typeface="Calibri"/>
                <a:ea typeface="Calibri"/>
                <a:cs typeface="Calibri"/>
              </a:rPr>
              <a:t>range</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EU </a:t>
            </a:r>
            <a:r>
              <a:rPr lang="de-DE" sz="1600" dirty="0" err="1">
                <a:latin typeface="Calibri"/>
                <a:ea typeface="Calibri"/>
                <a:cs typeface="Calibri"/>
              </a:rPr>
              <a:t>agencies</a:t>
            </a:r>
            <a:r>
              <a:rPr lang="de-DE" sz="1600" dirty="0">
                <a:latin typeface="Calibri"/>
                <a:ea typeface="Calibri"/>
                <a:cs typeface="Calibri"/>
              </a:rPr>
              <a:t> </a:t>
            </a:r>
            <a:r>
              <a:rPr lang="de-DE" sz="1600" dirty="0" err="1">
                <a:latin typeface="Calibri"/>
                <a:ea typeface="Calibri"/>
                <a:cs typeface="Calibri"/>
              </a:rPr>
              <a:t>tasked</a:t>
            </a:r>
            <a:r>
              <a:rPr lang="de-DE" sz="1600" dirty="0">
                <a:latin typeface="Calibri"/>
                <a:ea typeface="Calibri"/>
                <a:cs typeface="Calibri"/>
              </a:rPr>
              <a:t> </a:t>
            </a:r>
            <a:r>
              <a:rPr lang="de-DE" sz="1600" dirty="0" err="1">
                <a:latin typeface="Calibri"/>
                <a:ea typeface="Calibri"/>
                <a:cs typeface="Calibri"/>
              </a:rPr>
              <a:t>with</a:t>
            </a:r>
            <a:r>
              <a:rPr lang="de-DE" sz="1600" dirty="0">
                <a:latin typeface="Calibri"/>
                <a:ea typeface="Calibri"/>
                <a:cs typeface="Calibri"/>
              </a:rPr>
              <a:t> different </a:t>
            </a:r>
            <a:r>
              <a:rPr lang="de-DE" sz="1600" dirty="0" err="1">
                <a:latin typeface="Calibri"/>
                <a:ea typeface="Calibri"/>
                <a:cs typeface="Calibri"/>
              </a:rPr>
              <a:t>issues</a:t>
            </a:r>
            <a:r>
              <a:rPr lang="de-DE" sz="1600" dirty="0">
                <a:latin typeface="Calibri"/>
                <a:ea typeface="Calibri"/>
                <a:cs typeface="Calibri"/>
              </a:rPr>
              <a:t> in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field</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migration</a:t>
            </a:r>
            <a:r>
              <a:rPr lang="de-DE" sz="1600" dirty="0">
                <a:latin typeface="Calibri"/>
                <a:ea typeface="Calibri"/>
                <a:cs typeface="Calibri"/>
              </a:rPr>
              <a:t>. These </a:t>
            </a:r>
            <a:r>
              <a:rPr lang="de-DE" sz="1600" dirty="0" err="1">
                <a:latin typeface="Calibri"/>
                <a:ea typeface="Calibri"/>
                <a:cs typeface="Calibri"/>
              </a:rPr>
              <a:t>include</a:t>
            </a:r>
            <a:r>
              <a:rPr lang="de-DE" sz="1600" dirty="0">
                <a:latin typeface="Calibri"/>
                <a:ea typeface="Calibri"/>
                <a:cs typeface="Calibri"/>
              </a:rPr>
              <a:t> Frontex,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agency</a:t>
            </a:r>
            <a:r>
              <a:rPr lang="de-DE" sz="1600" dirty="0">
                <a:latin typeface="Calibri"/>
                <a:ea typeface="Calibri"/>
                <a:cs typeface="Calibri"/>
              </a:rPr>
              <a:t> </a:t>
            </a:r>
            <a:r>
              <a:rPr lang="de-DE" sz="1600" dirty="0" err="1">
                <a:latin typeface="Calibri"/>
                <a:ea typeface="Calibri"/>
                <a:cs typeface="Calibri"/>
              </a:rPr>
              <a:t>mandated</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analyze</a:t>
            </a:r>
            <a:r>
              <a:rPr lang="de-DE" sz="1600" dirty="0">
                <a:latin typeface="Calibri"/>
                <a:ea typeface="Calibri"/>
                <a:cs typeface="Calibri"/>
              </a:rPr>
              <a:t> and </a:t>
            </a:r>
            <a:r>
              <a:rPr lang="de-DE" sz="1600" dirty="0" err="1">
                <a:latin typeface="Calibri"/>
                <a:ea typeface="Calibri"/>
                <a:cs typeface="Calibri"/>
              </a:rPr>
              <a:t>coordinate</a:t>
            </a:r>
            <a:r>
              <a:rPr lang="de-DE" sz="1600" dirty="0">
                <a:latin typeface="Calibri"/>
                <a:ea typeface="Calibri"/>
                <a:cs typeface="Calibri"/>
              </a:rPr>
              <a:t> </a:t>
            </a:r>
            <a:r>
              <a:rPr lang="de-DE" sz="1600" dirty="0" err="1">
                <a:latin typeface="Calibri"/>
                <a:ea typeface="Calibri"/>
                <a:cs typeface="Calibri"/>
              </a:rPr>
              <a:t>management</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EU external </a:t>
            </a:r>
            <a:r>
              <a:rPr lang="de-DE" sz="1600" dirty="0" err="1">
                <a:latin typeface="Calibri"/>
                <a:ea typeface="Calibri"/>
                <a:cs typeface="Calibri"/>
              </a:rPr>
              <a:t>borders</a:t>
            </a:r>
            <a:r>
              <a:rPr lang="de-DE" sz="1600" dirty="0">
                <a:latin typeface="Calibri"/>
                <a:ea typeface="Calibri"/>
                <a:cs typeface="Calibri"/>
              </a:rPr>
              <a:t>, and </a:t>
            </a:r>
            <a:r>
              <a:rPr lang="de-DE" sz="1600" dirty="0" err="1">
                <a:latin typeface="Calibri"/>
                <a:ea typeface="Calibri"/>
                <a:cs typeface="Calibri"/>
              </a:rPr>
              <a:t>the</a:t>
            </a:r>
            <a:r>
              <a:rPr lang="de-DE" sz="1600" dirty="0">
                <a:latin typeface="Calibri"/>
                <a:ea typeface="Calibri"/>
                <a:cs typeface="Calibri"/>
              </a:rPr>
              <a:t> European </a:t>
            </a:r>
            <a:r>
              <a:rPr lang="de-DE" sz="1600" dirty="0" err="1">
                <a:latin typeface="Calibri"/>
                <a:ea typeface="Calibri"/>
                <a:cs typeface="Calibri"/>
              </a:rPr>
              <a:t>Asylum</a:t>
            </a:r>
            <a:r>
              <a:rPr lang="de-DE" sz="1600" dirty="0">
                <a:latin typeface="Calibri"/>
                <a:ea typeface="Calibri"/>
                <a:cs typeface="Calibri"/>
              </a:rPr>
              <a:t> Support Office (EASO) </a:t>
            </a:r>
            <a:r>
              <a:rPr lang="de-DE" sz="1600" dirty="0" err="1">
                <a:latin typeface="Calibri"/>
                <a:ea typeface="Calibri"/>
                <a:cs typeface="Calibri"/>
              </a:rPr>
              <a:t>tasked</a:t>
            </a:r>
            <a:r>
              <a:rPr lang="de-DE" sz="1600" dirty="0">
                <a:latin typeface="Calibri"/>
                <a:ea typeface="Calibri"/>
                <a:cs typeface="Calibri"/>
              </a:rPr>
              <a:t> </a:t>
            </a:r>
            <a:r>
              <a:rPr lang="de-DE" sz="1600" dirty="0" err="1">
                <a:latin typeface="Calibri"/>
                <a:ea typeface="Calibri"/>
                <a:cs typeface="Calibri"/>
              </a:rPr>
              <a:t>with</a:t>
            </a:r>
            <a:r>
              <a:rPr lang="de-DE" sz="1600" dirty="0">
                <a:latin typeface="Calibri"/>
                <a:ea typeface="Calibri"/>
                <a:cs typeface="Calibri"/>
              </a:rPr>
              <a:t> </a:t>
            </a:r>
            <a:r>
              <a:rPr lang="de-DE" sz="1600" dirty="0" err="1">
                <a:latin typeface="Calibri"/>
                <a:ea typeface="Calibri"/>
                <a:cs typeface="Calibri"/>
              </a:rPr>
              <a:t>improving</a:t>
            </a:r>
            <a:r>
              <a:rPr lang="de-DE" sz="1600" dirty="0">
                <a:latin typeface="Calibri"/>
                <a:ea typeface="Calibri"/>
                <a:cs typeface="Calibri"/>
              </a:rPr>
              <a:t> and </a:t>
            </a:r>
            <a:r>
              <a:rPr lang="de-DE" sz="1600" dirty="0" err="1">
                <a:latin typeface="Calibri"/>
                <a:ea typeface="Calibri"/>
                <a:cs typeface="Calibri"/>
              </a:rPr>
              <a:t>increasing</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coordination</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EU </a:t>
            </a:r>
            <a:r>
              <a:rPr lang="de-DE" sz="1600" dirty="0" err="1">
                <a:latin typeface="Calibri"/>
                <a:ea typeface="Calibri"/>
                <a:cs typeface="Calibri"/>
              </a:rPr>
              <a:t>member</a:t>
            </a:r>
            <a:r>
              <a:rPr lang="de-DE" sz="1600" dirty="0">
                <a:latin typeface="Calibri"/>
                <a:ea typeface="Calibri"/>
                <a:cs typeface="Calibri"/>
              </a:rPr>
              <a:t> </a:t>
            </a:r>
            <a:r>
              <a:rPr lang="de-DE" sz="1600" dirty="0" err="1">
                <a:latin typeface="Calibri"/>
                <a:ea typeface="Calibri"/>
                <a:cs typeface="Calibri"/>
              </a:rPr>
              <a:t>states</a:t>
            </a:r>
            <a:r>
              <a:rPr lang="de-DE" sz="1600" dirty="0">
                <a:latin typeface="Calibri"/>
                <a:ea typeface="Calibri"/>
                <a:cs typeface="Calibri"/>
              </a:rPr>
              <a:t> in </a:t>
            </a:r>
            <a:r>
              <a:rPr lang="de-DE" sz="1600" dirty="0" err="1">
                <a:latin typeface="Calibri"/>
                <a:ea typeface="Calibri"/>
                <a:cs typeface="Calibri"/>
              </a:rPr>
              <a:t>managing</a:t>
            </a:r>
            <a:r>
              <a:rPr lang="de-DE" sz="1600" dirty="0">
                <a:latin typeface="Calibri"/>
                <a:ea typeface="Calibri"/>
                <a:cs typeface="Calibri"/>
              </a:rPr>
              <a:t> </a:t>
            </a:r>
            <a:r>
              <a:rPr lang="de-DE" sz="1600" dirty="0" err="1">
                <a:latin typeface="Calibri"/>
                <a:ea typeface="Calibri"/>
                <a:cs typeface="Calibri"/>
              </a:rPr>
              <a:t>asylum</a:t>
            </a:r>
            <a:r>
              <a:rPr lang="de-DE" sz="1600" dirty="0">
                <a:latin typeface="Calibri"/>
                <a:ea typeface="Calibri"/>
                <a:cs typeface="Calibri"/>
              </a:rPr>
              <a:t> </a:t>
            </a:r>
            <a:r>
              <a:rPr lang="de-DE" sz="1600" dirty="0" err="1">
                <a:latin typeface="Calibri"/>
                <a:ea typeface="Calibri"/>
                <a:cs typeface="Calibri"/>
              </a:rPr>
              <a:t>requests</a:t>
            </a:r>
            <a:r>
              <a:rPr lang="de-DE" sz="1600" dirty="0">
                <a:latin typeface="Calibri"/>
                <a:ea typeface="Calibri"/>
                <a:cs typeface="Calibri"/>
              </a:rPr>
              <a:t>. </a:t>
            </a:r>
            <a:endParaRPr sz="1600" b="1" dirty="0">
              <a:latin typeface="Calibri"/>
              <a:ea typeface="Calibri"/>
              <a:cs typeface="Calibri"/>
            </a:endParaRPr>
          </a:p>
        </p:txBody>
      </p:sp>
      <p:sp>
        <p:nvSpPr>
          <p:cNvPr id="246" name="Google Shape;246;p23"/>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pic>
        <p:nvPicPr>
          <p:cNvPr id="3" name="Grafik 2" descr="Ein Bild, das Text enthält.&#10;&#10;Automatisch generierte Beschreibung"/>
          <p:cNvPicPr>
            <a:picLocks noChangeAspect="1"/>
          </p:cNvPicPr>
          <p:nvPr/>
        </p:nvPicPr>
        <p:blipFill>
          <a:blip r:embed="rId4"/>
          <a:stretch/>
        </p:blipFill>
        <p:spPr bwMode="auto">
          <a:xfrm>
            <a:off x="119336" y="257838"/>
            <a:ext cx="2304256" cy="1296144"/>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1" name="Google Shape;251;p24"/>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NON-GOVERNMENTAL ORGANIZATIONS</a:t>
            </a:r>
            <a:endParaRPr/>
          </a:p>
        </p:txBody>
      </p:sp>
      <p:sp>
        <p:nvSpPr>
          <p:cNvPr id="252" name="Google Shape;252;p24"/>
          <p:cNvSpPr txBox="1">
            <a:spLocks noGrp="1"/>
          </p:cNvSpPr>
          <p:nvPr>
            <p:ph type="body" idx="1"/>
          </p:nvPr>
        </p:nvSpPr>
        <p:spPr bwMode="auto">
          <a:xfrm>
            <a:off x="335360" y="1825625"/>
            <a:ext cx="8496944" cy="4351338"/>
          </a:xfrm>
          <a:prstGeom prst="rect">
            <a:avLst/>
          </a:prstGeom>
          <a:noFill/>
          <a:ln>
            <a:noFill/>
          </a:ln>
        </p:spPr>
        <p:txBody>
          <a:bodyPr spcFirstLastPara="1" wrap="square" lIns="91425" tIns="45700" rIns="91425" bIns="45700" anchor="t" anchorCtr="0">
            <a:normAutofit lnSpcReduction="10000"/>
          </a:bodyPr>
          <a:lstStyle/>
          <a:p>
            <a:pPr marL="0" lvl="0" indent="0" algn="just">
              <a:lnSpc>
                <a:spcPct val="90000"/>
              </a:lnSpc>
              <a:spcBef>
                <a:spcPts val="0"/>
              </a:spcBef>
              <a:spcAft>
                <a:spcPts val="0"/>
              </a:spcAft>
              <a:buClr>
                <a:schemeClr val="dk1"/>
              </a:buClr>
              <a:buSzPts val="1800"/>
              <a:buNone/>
              <a:defRPr/>
            </a:pPr>
            <a:r>
              <a:rPr lang="de-DE" sz="1800" dirty="0">
                <a:latin typeface="Calibri"/>
                <a:ea typeface="Calibri"/>
                <a:cs typeface="Calibri"/>
              </a:rPr>
              <a:t>International non-</a:t>
            </a:r>
            <a:r>
              <a:rPr lang="de-DE" sz="1800" dirty="0" err="1">
                <a:latin typeface="Calibri"/>
                <a:ea typeface="Calibri"/>
                <a:cs typeface="Calibri"/>
              </a:rPr>
              <a:t>governmental</a:t>
            </a:r>
            <a:r>
              <a:rPr lang="de-DE" sz="1800" dirty="0">
                <a:latin typeface="Calibri"/>
                <a:ea typeface="Calibri"/>
                <a:cs typeface="Calibri"/>
              </a:rPr>
              <a:t> </a:t>
            </a:r>
            <a:r>
              <a:rPr lang="de-DE" sz="1600" dirty="0" err="1">
                <a:latin typeface="Calibri"/>
                <a:ea typeface="Calibri"/>
                <a:cs typeface="Calibri"/>
              </a:rPr>
              <a:t>organizations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International </a:t>
            </a:r>
            <a:r>
              <a:rPr lang="de-DE" sz="1600" dirty="0" err="1">
                <a:latin typeface="Calibri"/>
                <a:ea typeface="Calibri"/>
                <a:cs typeface="Calibri"/>
              </a:rPr>
              <a:t>Red</a:t>
            </a:r>
            <a:r>
              <a:rPr lang="de-DE" sz="1600" dirty="0">
                <a:latin typeface="Calibri"/>
                <a:ea typeface="Calibri"/>
                <a:cs typeface="Calibri"/>
              </a:rPr>
              <a:t> Cross and </a:t>
            </a:r>
            <a:r>
              <a:rPr lang="de-DE" sz="1600" dirty="0" err="1">
                <a:latin typeface="Calibri"/>
                <a:ea typeface="Calibri"/>
                <a:cs typeface="Calibri"/>
              </a:rPr>
              <a:t>Red</a:t>
            </a:r>
            <a:r>
              <a:rPr lang="de-DE" sz="1600" dirty="0">
                <a:latin typeface="Calibri"/>
                <a:ea typeface="Calibri"/>
                <a:cs typeface="Calibri"/>
              </a:rPr>
              <a:t> Crescent Movement, Médecins Sans </a:t>
            </a:r>
            <a:r>
              <a:rPr lang="de-DE" sz="1600" dirty="0" err="1">
                <a:latin typeface="Calibri"/>
                <a:ea typeface="Calibri"/>
                <a:cs typeface="Calibri"/>
              </a:rPr>
              <a:t>Frontières</a:t>
            </a:r>
            <a:r>
              <a:rPr lang="de-DE" sz="1600" dirty="0">
                <a:latin typeface="Calibri"/>
                <a:ea typeface="Calibri"/>
                <a:cs typeface="Calibri"/>
              </a:rPr>
              <a:t> (MSF), CARE, Save </a:t>
            </a:r>
            <a:r>
              <a:rPr lang="de-DE" sz="1600" dirty="0" err="1">
                <a:latin typeface="Calibri"/>
                <a:ea typeface="Calibri"/>
                <a:cs typeface="Calibri"/>
              </a:rPr>
              <a:t>the</a:t>
            </a:r>
            <a:r>
              <a:rPr lang="de-DE" sz="1600" dirty="0">
                <a:latin typeface="Calibri"/>
                <a:ea typeface="Calibri"/>
                <a:cs typeface="Calibri"/>
              </a:rPr>
              <a:t> Children and </a:t>
            </a:r>
            <a:r>
              <a:rPr lang="de-DE" sz="1600" dirty="0" err="1">
                <a:latin typeface="Calibri"/>
                <a:ea typeface="Calibri"/>
                <a:cs typeface="Calibri"/>
              </a:rPr>
              <a:t>the</a:t>
            </a:r>
            <a:r>
              <a:rPr lang="de-DE" sz="1600" dirty="0">
                <a:latin typeface="Calibri"/>
                <a:ea typeface="Calibri"/>
                <a:cs typeface="Calibri"/>
              </a:rPr>
              <a:t> International Rescue Committee,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well</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local</a:t>
            </a:r>
            <a:r>
              <a:rPr lang="de-DE" sz="1600" dirty="0">
                <a:latin typeface="Calibri"/>
                <a:ea typeface="Calibri"/>
                <a:cs typeface="Calibri"/>
              </a:rPr>
              <a:t> non-</a:t>
            </a:r>
            <a:r>
              <a:rPr lang="de-DE" sz="1600" dirty="0" err="1">
                <a:latin typeface="Calibri"/>
                <a:ea typeface="Calibri"/>
                <a:cs typeface="Calibri"/>
              </a:rPr>
              <a:t>governmental</a:t>
            </a:r>
            <a:r>
              <a:rPr lang="de-DE" sz="1600" dirty="0">
                <a:latin typeface="Calibri"/>
                <a:ea typeface="Calibri"/>
                <a:cs typeface="Calibri"/>
              </a:rPr>
              <a:t> </a:t>
            </a:r>
            <a:r>
              <a:rPr lang="de-DE" sz="1600" dirty="0" err="1">
                <a:latin typeface="Calibri"/>
                <a:ea typeface="Calibri"/>
                <a:cs typeface="Calibri"/>
              </a:rPr>
              <a:t>organizations</a:t>
            </a:r>
            <a:r>
              <a:rPr lang="de-DE" sz="1600" dirty="0">
                <a:latin typeface="Calibri"/>
                <a:ea typeface="Calibri"/>
                <a:cs typeface="Calibri"/>
              </a:rPr>
              <a:t> (NGOs) like National </a:t>
            </a:r>
            <a:r>
              <a:rPr lang="de-DE" sz="1600" dirty="0" err="1">
                <a:latin typeface="Calibri"/>
                <a:ea typeface="Calibri"/>
                <a:cs typeface="Calibri"/>
              </a:rPr>
              <a:t>Red</a:t>
            </a:r>
            <a:r>
              <a:rPr lang="de-DE" sz="1600" dirty="0">
                <a:latin typeface="Calibri"/>
                <a:ea typeface="Calibri"/>
                <a:cs typeface="Calibri"/>
              </a:rPr>
              <a:t> Cross and </a:t>
            </a:r>
            <a:r>
              <a:rPr lang="de-DE" sz="1600" dirty="0" err="1">
                <a:latin typeface="Calibri"/>
                <a:ea typeface="Calibri"/>
                <a:cs typeface="Calibri"/>
              </a:rPr>
              <a:t>Red</a:t>
            </a:r>
            <a:r>
              <a:rPr lang="de-DE" sz="1600" dirty="0">
                <a:latin typeface="Calibri"/>
                <a:ea typeface="Calibri"/>
                <a:cs typeface="Calibri"/>
              </a:rPr>
              <a:t> Crescent </a:t>
            </a:r>
            <a:r>
              <a:rPr lang="de-DE" sz="1600" dirty="0" err="1">
                <a:latin typeface="Calibri"/>
                <a:ea typeface="Calibri"/>
                <a:cs typeface="Calibri"/>
              </a:rPr>
              <a:t>Committees</a:t>
            </a:r>
            <a:r>
              <a:rPr lang="de-DE" sz="1600" dirty="0">
                <a:latin typeface="Calibri"/>
                <a:ea typeface="Calibri"/>
                <a:cs typeface="Calibri"/>
              </a:rPr>
              <a:t>, do </a:t>
            </a:r>
            <a:r>
              <a:rPr lang="de-DE" sz="1600" dirty="0" err="1">
                <a:latin typeface="Calibri"/>
                <a:ea typeface="Calibri"/>
                <a:cs typeface="Calibri"/>
              </a:rPr>
              <a:t>play</a:t>
            </a:r>
            <a:r>
              <a:rPr lang="de-DE" sz="1600" dirty="0">
                <a:latin typeface="Calibri"/>
                <a:ea typeface="Calibri"/>
                <a:cs typeface="Calibri"/>
              </a:rPr>
              <a:t> a </a:t>
            </a:r>
            <a:r>
              <a:rPr lang="de-DE" sz="1600" dirty="0" err="1">
                <a:latin typeface="Calibri"/>
                <a:ea typeface="Calibri"/>
                <a:cs typeface="Calibri"/>
              </a:rPr>
              <a:t>considerable</a:t>
            </a:r>
            <a:r>
              <a:rPr lang="de-DE" sz="1600" dirty="0">
                <a:latin typeface="Calibri"/>
                <a:ea typeface="Calibri"/>
                <a:cs typeface="Calibri"/>
              </a:rPr>
              <a:t> </a:t>
            </a:r>
            <a:r>
              <a:rPr lang="de-DE" sz="1600" dirty="0" err="1">
                <a:latin typeface="Calibri"/>
                <a:ea typeface="Calibri"/>
                <a:cs typeface="Calibri"/>
              </a:rPr>
              <a:t>role</a:t>
            </a:r>
            <a:r>
              <a:rPr lang="de-DE" sz="1600" dirty="0">
                <a:latin typeface="Calibri"/>
                <a:ea typeface="Calibri"/>
                <a:cs typeface="Calibri"/>
              </a:rPr>
              <a:t> in </a:t>
            </a:r>
            <a:r>
              <a:rPr lang="de-DE" sz="1600" dirty="0" err="1">
                <a:latin typeface="Calibri"/>
                <a:ea typeface="Calibri"/>
                <a:cs typeface="Calibri"/>
              </a:rPr>
              <a:t>providing</a:t>
            </a:r>
            <a:r>
              <a:rPr lang="de-DE" sz="1600" dirty="0">
                <a:latin typeface="Calibri"/>
                <a:ea typeface="Calibri"/>
                <a:cs typeface="Calibri"/>
              </a:rPr>
              <a:t> support and </a:t>
            </a:r>
            <a:r>
              <a:rPr lang="de-DE" sz="1600" dirty="0" err="1">
                <a:latin typeface="Calibri"/>
                <a:ea typeface="Calibri"/>
                <a:cs typeface="Calibri"/>
              </a:rPr>
              <a:t>implementing</a:t>
            </a:r>
            <a:r>
              <a:rPr lang="de-DE" sz="1600" dirty="0">
                <a:latin typeface="Calibri"/>
                <a:ea typeface="Calibri"/>
                <a:cs typeface="Calibri"/>
              </a:rPr>
              <a:t> </a:t>
            </a:r>
            <a:r>
              <a:rPr lang="de-DE" sz="1600" dirty="0" err="1">
                <a:latin typeface="Calibri"/>
                <a:ea typeface="Calibri"/>
                <a:cs typeface="Calibri"/>
              </a:rPr>
              <a:t>policies</a:t>
            </a:r>
            <a:r>
              <a:rPr lang="de-DE" sz="1600" dirty="0">
                <a:latin typeface="Calibri"/>
                <a:ea typeface="Calibri"/>
                <a:cs typeface="Calibri"/>
              </a:rPr>
              <a:t> on </a:t>
            </a:r>
            <a:r>
              <a:rPr lang="de-DE" sz="1600" dirty="0" err="1">
                <a:latin typeface="Calibri"/>
                <a:ea typeface="Calibri"/>
                <a:cs typeface="Calibri"/>
              </a:rPr>
              <a:t>migration</a:t>
            </a:r>
            <a:r>
              <a:rPr lang="de-DE" sz="1600" dirty="0">
                <a:latin typeface="Calibri"/>
                <a:ea typeface="Calibri"/>
                <a:cs typeface="Calibri"/>
              </a:rPr>
              <a:t> and </a:t>
            </a:r>
            <a:r>
              <a:rPr lang="de-DE" sz="1600" dirty="0" err="1">
                <a:latin typeface="Calibri"/>
                <a:ea typeface="Calibri"/>
                <a:cs typeface="Calibri"/>
              </a:rPr>
              <a:t>forced</a:t>
            </a:r>
            <a:r>
              <a:rPr lang="de-DE" sz="1600" dirty="0">
                <a:latin typeface="Calibri"/>
                <a:ea typeface="Calibri"/>
                <a:cs typeface="Calibri"/>
              </a:rPr>
              <a:t> </a:t>
            </a:r>
            <a:r>
              <a:rPr lang="de-DE" sz="1600" dirty="0" err="1">
                <a:latin typeface="Calibri"/>
                <a:ea typeface="Calibri"/>
                <a:cs typeface="Calibri"/>
              </a:rPr>
              <a:t>displacement</a:t>
            </a:r>
            <a:r>
              <a:rPr lang="de-DE" sz="1600" dirty="0">
                <a:latin typeface="Calibri"/>
                <a:ea typeface="Calibri"/>
                <a:cs typeface="Calibri"/>
              </a:rPr>
              <a:t> in national </a:t>
            </a:r>
            <a:r>
              <a:rPr lang="de-DE" sz="1600" dirty="0" err="1">
                <a:latin typeface="Calibri"/>
                <a:ea typeface="Calibri"/>
                <a:cs typeface="Calibri"/>
              </a:rPr>
              <a:t>contexts</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well</a:t>
            </a:r>
            <a:r>
              <a:rPr lang="de-DE" sz="1600" dirty="0">
                <a:latin typeface="Calibri"/>
                <a:ea typeface="Calibri"/>
                <a:cs typeface="Calibri"/>
              </a:rPr>
              <a:t>. </a:t>
            </a:r>
            <a:r>
              <a:rPr lang="de-DE" sz="1600" dirty="0" err="1">
                <a:latin typeface="Calibri"/>
                <a:ea typeface="Calibri"/>
                <a:cs typeface="Calibri"/>
              </a:rPr>
              <a:t>They</a:t>
            </a:r>
            <a:r>
              <a:rPr lang="de-DE" sz="1600" dirty="0">
                <a:latin typeface="Calibri"/>
                <a:ea typeface="Calibri"/>
                <a:cs typeface="Calibri"/>
              </a:rPr>
              <a:t> </a:t>
            </a:r>
            <a:r>
              <a:rPr lang="de-DE" sz="1600" dirty="0" err="1">
                <a:latin typeface="Calibri"/>
                <a:ea typeface="Calibri"/>
                <a:cs typeface="Calibri"/>
              </a:rPr>
              <a:t>are</a:t>
            </a:r>
            <a:r>
              <a:rPr lang="de-DE" sz="1600" dirty="0">
                <a:latin typeface="Calibri"/>
                <a:ea typeface="Calibri"/>
                <a:cs typeface="Calibri"/>
              </a:rPr>
              <a:t> also </a:t>
            </a:r>
            <a:r>
              <a:rPr lang="de-DE" sz="1600" dirty="0" err="1">
                <a:latin typeface="Calibri"/>
                <a:ea typeface="Calibri"/>
                <a:cs typeface="Calibri"/>
              </a:rPr>
              <a:t>major</a:t>
            </a:r>
            <a:r>
              <a:rPr lang="de-DE" sz="1600" dirty="0">
                <a:latin typeface="Calibri"/>
                <a:ea typeface="Calibri"/>
                <a:cs typeface="Calibri"/>
              </a:rPr>
              <a:t> </a:t>
            </a:r>
            <a:r>
              <a:rPr lang="de-DE" sz="1600" dirty="0" err="1">
                <a:latin typeface="Calibri"/>
                <a:ea typeface="Calibri"/>
                <a:cs typeface="Calibri"/>
              </a:rPr>
              <a:t>partners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intergovernmental</a:t>
            </a:r>
            <a:r>
              <a:rPr lang="de-DE" sz="1600" dirty="0">
                <a:latin typeface="Calibri"/>
                <a:ea typeface="Calibri"/>
                <a:cs typeface="Calibri"/>
              </a:rPr>
              <a:t> </a:t>
            </a:r>
            <a:r>
              <a:rPr lang="de-DE" sz="1600" dirty="0" err="1">
                <a:latin typeface="Calibri"/>
                <a:ea typeface="Calibri"/>
                <a:cs typeface="Calibri"/>
              </a:rPr>
              <a:t>organizations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UNHCR, </a:t>
            </a:r>
            <a:r>
              <a:rPr lang="de-DE" sz="1600" dirty="0" err="1">
                <a:latin typeface="Calibri"/>
                <a:ea typeface="Calibri"/>
                <a:cs typeface="Calibri"/>
              </a:rPr>
              <a:t>which</a:t>
            </a:r>
            <a:r>
              <a:rPr lang="de-DE" sz="1600" dirty="0">
                <a:latin typeface="Calibri"/>
                <a:ea typeface="Calibri"/>
                <a:cs typeface="Calibri"/>
              </a:rPr>
              <a:t> </a:t>
            </a:r>
            <a:r>
              <a:rPr lang="de-DE" sz="1600" dirty="0" err="1">
                <a:latin typeface="Calibri"/>
                <a:ea typeface="Calibri"/>
                <a:cs typeface="Calibri"/>
              </a:rPr>
              <a:t>disburses</a:t>
            </a:r>
            <a:r>
              <a:rPr lang="de-DE" sz="1600" dirty="0">
                <a:latin typeface="Calibri"/>
                <a:ea typeface="Calibri"/>
                <a:cs typeface="Calibri"/>
              </a:rPr>
              <a:t> </a:t>
            </a:r>
            <a:r>
              <a:rPr lang="de-DE" sz="1600" dirty="0" err="1">
                <a:latin typeface="Calibri"/>
                <a:ea typeface="Calibri"/>
                <a:cs typeface="Calibri"/>
              </a:rPr>
              <a:t>about</a:t>
            </a:r>
            <a:r>
              <a:rPr lang="de-DE" sz="1600" dirty="0">
                <a:latin typeface="Calibri"/>
                <a:ea typeface="Calibri"/>
                <a:cs typeface="Calibri"/>
              </a:rPr>
              <a:t> </a:t>
            </a:r>
            <a:r>
              <a:rPr lang="de-DE" sz="1600" u="sng" dirty="0">
                <a:solidFill>
                  <a:schemeClr val="hlink"/>
                </a:solidFill>
                <a:latin typeface="Calibri"/>
                <a:ea typeface="Calibri"/>
                <a:cs typeface="Calibri"/>
                <a:hlinkClick r:id="rId3" tooltip="https://www.unhcr.org/non-governmental-organizations.html"/>
              </a:rPr>
              <a:t>40 per </a:t>
            </a:r>
            <a:r>
              <a:rPr lang="de-DE" sz="1600" u="sng" dirty="0" err="1">
                <a:solidFill>
                  <a:schemeClr val="hlink"/>
                </a:solidFill>
                <a:latin typeface="Calibri"/>
                <a:ea typeface="Calibri"/>
                <a:cs typeface="Calibri"/>
                <a:hlinkClick r:id="rId3" tooltip="https://www.unhcr.org/non-governmental-organizations.html"/>
              </a:rPr>
              <a:t>cent</a:t>
            </a:r>
            <a:r>
              <a:rPr lang="de-DE" sz="1600" u="sng" dirty="0">
                <a:solidFill>
                  <a:schemeClr val="hlink"/>
                </a:solidFill>
                <a:latin typeface="Calibri"/>
                <a:ea typeface="Calibri"/>
                <a:cs typeface="Calibri"/>
                <a:hlinkClick r:id="rId3" tooltip="https://www.unhcr.org/non-governmental-organizations.html"/>
              </a:rPr>
              <a:t> </a:t>
            </a:r>
            <a:r>
              <a:rPr lang="de-DE" sz="1600" u="sng" dirty="0" err="1">
                <a:solidFill>
                  <a:schemeClr val="hlink"/>
                </a:solidFill>
                <a:latin typeface="Calibri"/>
                <a:ea typeface="Calibri"/>
                <a:cs typeface="Calibri"/>
                <a:hlinkClick r:id="rId3" tooltip="https://www.unhcr.org/non-governmental-organizations.html"/>
              </a:rPr>
              <a:t>of</a:t>
            </a:r>
            <a:r>
              <a:rPr lang="de-DE" sz="1600" u="sng" dirty="0">
                <a:solidFill>
                  <a:schemeClr val="hlink"/>
                </a:solidFill>
                <a:latin typeface="Calibri"/>
                <a:ea typeface="Calibri"/>
                <a:cs typeface="Calibri"/>
                <a:hlinkClick r:id="rId3" tooltip="https://www.unhcr.org/non-governmental-organizations.html"/>
              </a:rPr>
              <a:t> </a:t>
            </a:r>
            <a:r>
              <a:rPr lang="de-DE" sz="1600" u="sng" dirty="0" err="1">
                <a:solidFill>
                  <a:schemeClr val="hlink"/>
                </a:solidFill>
                <a:latin typeface="Calibri"/>
                <a:ea typeface="Calibri"/>
                <a:cs typeface="Calibri"/>
                <a:hlinkClick r:id="rId3" tooltip="https://www.unhcr.org/non-governmental-organizations.html"/>
              </a:rPr>
              <a:t>its</a:t>
            </a:r>
            <a:r>
              <a:rPr lang="de-DE" sz="1600" u="sng" dirty="0">
                <a:solidFill>
                  <a:schemeClr val="hlink"/>
                </a:solidFill>
                <a:latin typeface="Calibri"/>
                <a:ea typeface="Calibri"/>
                <a:cs typeface="Calibri"/>
                <a:hlinkClick r:id="rId3" tooltip="https://www.unhcr.org/non-governmental-organizations.html"/>
              </a:rPr>
              <a:t> annual </a:t>
            </a:r>
            <a:r>
              <a:rPr lang="de-DE" sz="1600" u="sng" dirty="0" err="1">
                <a:solidFill>
                  <a:schemeClr val="hlink"/>
                </a:solidFill>
                <a:latin typeface="Calibri"/>
                <a:ea typeface="Calibri"/>
                <a:cs typeface="Calibri"/>
                <a:hlinkClick r:id="rId3" tooltip="https://www.unhcr.org/non-governmental-organizations.html"/>
              </a:rPr>
              <a:t>expenditure</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partner</a:t>
            </a:r>
            <a:r>
              <a:rPr lang="de-DE" sz="1600" dirty="0">
                <a:latin typeface="Calibri"/>
                <a:ea typeface="Calibri"/>
                <a:cs typeface="Calibri"/>
              </a:rPr>
              <a:t> </a:t>
            </a:r>
            <a:r>
              <a:rPr lang="de-DE" sz="1600" dirty="0" err="1">
                <a:latin typeface="Calibri"/>
                <a:ea typeface="Calibri"/>
                <a:cs typeface="Calibri"/>
              </a:rPr>
              <a:t>organizations</a:t>
            </a:r>
            <a:r>
              <a:rPr lang="de-DE" sz="1600" dirty="0">
                <a:latin typeface="Calibri"/>
                <a:ea typeface="Calibri"/>
                <a:cs typeface="Calibri"/>
              </a:rPr>
              <a:t> (UNHCR, </a:t>
            </a:r>
            <a:r>
              <a:rPr lang="de-DE" sz="1600" dirty="0" err="1">
                <a:latin typeface="Calibri"/>
                <a:ea typeface="Calibri"/>
                <a:cs typeface="Calibri"/>
              </a:rPr>
              <a:t>n.d</a:t>
            </a:r>
            <a:r>
              <a:rPr lang="de-DE" sz="1600" dirty="0">
                <a:latin typeface="Calibri"/>
                <a:ea typeface="Calibri"/>
                <a:cs typeface="Calibri"/>
              </a:rPr>
              <a:t>.). These </a:t>
            </a:r>
            <a:r>
              <a:rPr lang="de-DE" sz="1600" dirty="0" err="1">
                <a:latin typeface="Calibri"/>
                <a:ea typeface="Calibri"/>
                <a:cs typeface="Calibri"/>
              </a:rPr>
              <a:t>partners</a:t>
            </a:r>
            <a:r>
              <a:rPr lang="de-DE" sz="1600" dirty="0">
                <a:latin typeface="Calibri"/>
                <a:ea typeface="Calibri"/>
                <a:cs typeface="Calibri"/>
              </a:rPr>
              <a:t>, in turn, </a:t>
            </a:r>
            <a:r>
              <a:rPr lang="de-DE" sz="1600" dirty="0" err="1">
                <a:latin typeface="Calibri"/>
                <a:ea typeface="Calibri"/>
                <a:cs typeface="Calibri"/>
              </a:rPr>
              <a:t>provide</a:t>
            </a:r>
            <a:r>
              <a:rPr lang="de-DE" sz="1600" dirty="0">
                <a:latin typeface="Calibri"/>
                <a:ea typeface="Calibri"/>
                <a:cs typeface="Calibri"/>
              </a:rPr>
              <a:t> </a:t>
            </a:r>
            <a:r>
              <a:rPr lang="de-DE" sz="1600" dirty="0" err="1">
                <a:latin typeface="Calibri"/>
                <a:ea typeface="Calibri"/>
                <a:cs typeface="Calibri"/>
              </a:rPr>
              <a:t>services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health</a:t>
            </a:r>
            <a:r>
              <a:rPr lang="de-DE" sz="1600" dirty="0">
                <a:latin typeface="Calibri"/>
                <a:ea typeface="Calibri"/>
                <a:cs typeface="Calibri"/>
              </a:rPr>
              <a:t> care, </a:t>
            </a:r>
            <a:r>
              <a:rPr lang="de-DE" sz="1600" dirty="0" err="1">
                <a:latin typeface="Calibri"/>
                <a:ea typeface="Calibri"/>
                <a:cs typeface="Calibri"/>
              </a:rPr>
              <a:t>food</a:t>
            </a:r>
            <a:r>
              <a:rPr lang="de-DE" sz="1600" dirty="0">
                <a:latin typeface="Calibri"/>
                <a:ea typeface="Calibri"/>
                <a:cs typeface="Calibri"/>
              </a:rPr>
              <a:t>, </a:t>
            </a:r>
            <a:r>
              <a:rPr lang="de-DE" sz="1600" dirty="0" err="1">
                <a:latin typeface="Calibri"/>
                <a:ea typeface="Calibri"/>
                <a:cs typeface="Calibri"/>
              </a:rPr>
              <a:t>housing</a:t>
            </a:r>
            <a:r>
              <a:rPr lang="de-DE" sz="1600" dirty="0">
                <a:latin typeface="Calibri"/>
                <a:ea typeface="Calibri"/>
                <a:cs typeface="Calibri"/>
              </a:rPr>
              <a:t>, </a:t>
            </a:r>
            <a:r>
              <a:rPr lang="de-DE" sz="1600" dirty="0" err="1">
                <a:latin typeface="Calibri"/>
                <a:ea typeface="Calibri"/>
                <a:cs typeface="Calibri"/>
              </a:rPr>
              <a:t>capacity</a:t>
            </a:r>
            <a:r>
              <a:rPr lang="de-DE" sz="1600" dirty="0">
                <a:latin typeface="Calibri"/>
                <a:ea typeface="Calibri"/>
                <a:cs typeface="Calibri"/>
              </a:rPr>
              <a:t>-building, </a:t>
            </a:r>
            <a:r>
              <a:rPr lang="de-DE" sz="1600" dirty="0" err="1">
                <a:latin typeface="Calibri"/>
                <a:ea typeface="Calibri"/>
                <a:cs typeface="Calibri"/>
              </a:rPr>
              <a:t>education</a:t>
            </a:r>
            <a:r>
              <a:rPr lang="de-DE" sz="1600" dirty="0">
                <a:latin typeface="Calibri"/>
                <a:ea typeface="Calibri"/>
                <a:cs typeface="Calibri"/>
              </a:rPr>
              <a:t>, legal </a:t>
            </a:r>
            <a:r>
              <a:rPr lang="de-DE" sz="1600" dirty="0" err="1">
                <a:latin typeface="Calibri"/>
                <a:ea typeface="Calibri"/>
                <a:cs typeface="Calibri"/>
              </a:rPr>
              <a:t>counsel</a:t>
            </a:r>
            <a:r>
              <a:rPr lang="de-DE" sz="1600" dirty="0">
                <a:latin typeface="Calibri"/>
                <a:ea typeface="Calibri"/>
                <a:cs typeface="Calibri"/>
              </a:rPr>
              <a:t>, and </a:t>
            </a:r>
            <a:r>
              <a:rPr lang="de-DE" sz="1600" dirty="0" err="1">
                <a:latin typeface="Calibri"/>
                <a:ea typeface="Calibri"/>
                <a:cs typeface="Calibri"/>
              </a:rPr>
              <a:t>many</a:t>
            </a:r>
            <a:r>
              <a:rPr lang="de-DE" sz="1600" dirty="0">
                <a:latin typeface="Calibri"/>
                <a:ea typeface="Calibri"/>
                <a:cs typeface="Calibri"/>
              </a:rPr>
              <a:t> </a:t>
            </a:r>
            <a:r>
              <a:rPr lang="de-DE" sz="1600" dirty="0" err="1">
                <a:latin typeface="Calibri"/>
                <a:ea typeface="Calibri"/>
                <a:cs typeface="Calibri"/>
              </a:rPr>
              <a:t>other</a:t>
            </a:r>
            <a:r>
              <a:rPr lang="de-DE" sz="1600" dirty="0">
                <a:latin typeface="Calibri"/>
                <a:ea typeface="Calibri"/>
                <a:cs typeface="Calibri"/>
              </a:rPr>
              <a:t> </a:t>
            </a:r>
            <a:r>
              <a:rPr lang="de-DE" sz="1600" dirty="0" err="1">
                <a:latin typeface="Calibri"/>
                <a:ea typeface="Calibri"/>
                <a:cs typeface="Calibri"/>
              </a:rPr>
              <a:t>means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support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t>
            </a:r>
            <a:r>
              <a:rPr lang="de-DE" sz="1600" dirty="0" err="1">
                <a:latin typeface="Calibri"/>
                <a:ea typeface="Calibri"/>
                <a:cs typeface="Calibri"/>
              </a:rPr>
              <a:t>refugees</a:t>
            </a:r>
            <a:r>
              <a:rPr lang="de-DE" sz="1600" dirty="0">
                <a:latin typeface="Calibri"/>
                <a:ea typeface="Calibri"/>
                <a:cs typeface="Calibri"/>
              </a:rPr>
              <a:t> and </a:t>
            </a:r>
            <a:r>
              <a:rPr lang="de-DE" sz="1600" dirty="0" err="1">
                <a:latin typeface="Calibri"/>
                <a:ea typeface="Calibri"/>
                <a:cs typeface="Calibri"/>
              </a:rPr>
              <a:t>asylum</a:t>
            </a:r>
            <a:r>
              <a:rPr lang="de-DE" sz="1600" dirty="0">
                <a:latin typeface="Calibri"/>
                <a:ea typeface="Calibri"/>
                <a:cs typeface="Calibri"/>
              </a:rPr>
              <a:t> </a:t>
            </a:r>
            <a:r>
              <a:rPr lang="de-DE" sz="1600" dirty="0" err="1">
                <a:latin typeface="Calibri"/>
                <a:ea typeface="Calibri"/>
                <a:cs typeface="Calibri"/>
              </a:rPr>
              <a:t>seekers</a:t>
            </a:r>
            <a:r>
              <a:rPr lang="de-DE" sz="1600" dirty="0">
                <a:latin typeface="Calibri"/>
                <a:ea typeface="Calibri"/>
                <a:cs typeface="Calibri"/>
              </a:rPr>
              <a:t>.</a:t>
            </a:r>
            <a:endParaRPr sz="1600" dirty="0"/>
          </a:p>
          <a:p>
            <a:pPr marL="0" lvl="0" indent="0" algn="just">
              <a:lnSpc>
                <a:spcPct val="90000"/>
              </a:lnSpc>
              <a:spcBef>
                <a:spcPts val="1000"/>
              </a:spcBef>
              <a:spcAft>
                <a:spcPts val="0"/>
              </a:spcAft>
              <a:buClr>
                <a:schemeClr val="dk1"/>
              </a:buClr>
              <a:buSzPts val="1800"/>
              <a:buNone/>
              <a:defRPr/>
            </a:pPr>
            <a:endParaRPr sz="1600" dirty="0">
              <a:latin typeface="Calibri"/>
              <a:ea typeface="Calibri"/>
              <a:cs typeface="Calibri"/>
            </a:endParaRPr>
          </a:p>
          <a:p>
            <a:pPr marL="0" lvl="0" indent="0" algn="just">
              <a:lnSpc>
                <a:spcPct val="90000"/>
              </a:lnSpc>
              <a:spcBef>
                <a:spcPts val="1000"/>
              </a:spcBef>
              <a:spcAft>
                <a:spcPts val="0"/>
              </a:spcAft>
              <a:buClr>
                <a:schemeClr val="dk1"/>
              </a:buClr>
              <a:buSzPts val="1800"/>
              <a:buNone/>
              <a:defRPr/>
            </a:pPr>
            <a:r>
              <a:rPr lang="de-DE" sz="1600" dirty="0">
                <a:latin typeface="Calibri"/>
                <a:ea typeface="Calibri"/>
                <a:cs typeface="Calibri"/>
              </a:rPr>
              <a:t>The </a:t>
            </a:r>
            <a:r>
              <a:rPr lang="de-DE" sz="1600" dirty="0" err="1">
                <a:latin typeface="Calibri"/>
                <a:ea typeface="Calibri"/>
                <a:cs typeface="Calibri"/>
              </a:rPr>
              <a:t>role</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such NGOs </a:t>
            </a:r>
            <a:r>
              <a:rPr lang="de-DE" sz="1600" dirty="0" err="1">
                <a:latin typeface="Calibri"/>
                <a:ea typeface="Calibri"/>
                <a:cs typeface="Calibri"/>
              </a:rPr>
              <a:t>often</a:t>
            </a:r>
            <a:r>
              <a:rPr lang="de-DE" sz="1600" dirty="0">
                <a:latin typeface="Calibri"/>
                <a:ea typeface="Calibri"/>
                <a:cs typeface="Calibri"/>
              </a:rPr>
              <a:t> </a:t>
            </a:r>
            <a:r>
              <a:rPr lang="de-DE" sz="1600" dirty="0" err="1">
                <a:latin typeface="Calibri"/>
                <a:ea typeface="Calibri"/>
                <a:cs typeface="Calibri"/>
              </a:rPr>
              <a:t>spreads</a:t>
            </a:r>
            <a:r>
              <a:rPr lang="de-DE" sz="1600" dirty="0">
                <a:latin typeface="Calibri"/>
                <a:ea typeface="Calibri"/>
                <a:cs typeface="Calibri"/>
              </a:rPr>
              <a:t> </a:t>
            </a:r>
            <a:r>
              <a:rPr lang="de-DE" sz="1600" dirty="0" err="1">
                <a:latin typeface="Calibri"/>
                <a:ea typeface="Calibri"/>
                <a:cs typeface="Calibri"/>
              </a:rPr>
              <a:t>beyond</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provision</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support and </a:t>
            </a:r>
            <a:r>
              <a:rPr lang="de-DE" sz="1600" dirty="0" err="1">
                <a:latin typeface="Calibri"/>
                <a:ea typeface="Calibri"/>
                <a:cs typeface="Calibri"/>
              </a:rPr>
              <a:t>implementation</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policies</a:t>
            </a:r>
            <a:r>
              <a:rPr lang="de-DE" sz="1600" dirty="0">
                <a:latin typeface="Calibri"/>
                <a:ea typeface="Calibri"/>
                <a:cs typeface="Calibri"/>
              </a:rPr>
              <a:t> on </a:t>
            </a:r>
            <a:r>
              <a:rPr lang="de-DE" sz="1600" dirty="0" err="1">
                <a:latin typeface="Calibri"/>
                <a:ea typeface="Calibri"/>
                <a:cs typeface="Calibri"/>
              </a:rPr>
              <a:t>migration</a:t>
            </a:r>
            <a:r>
              <a:rPr lang="de-DE" sz="1600" dirty="0">
                <a:latin typeface="Calibri"/>
                <a:ea typeface="Calibri"/>
                <a:cs typeface="Calibri"/>
              </a:rPr>
              <a:t> and </a:t>
            </a:r>
            <a:r>
              <a:rPr lang="de-DE" sz="1600" dirty="0" err="1">
                <a:latin typeface="Calibri"/>
                <a:ea typeface="Calibri"/>
                <a:cs typeface="Calibri"/>
              </a:rPr>
              <a:t>forced</a:t>
            </a:r>
            <a:r>
              <a:rPr lang="de-DE" sz="1600" dirty="0">
                <a:latin typeface="Calibri"/>
                <a:ea typeface="Calibri"/>
                <a:cs typeface="Calibri"/>
              </a:rPr>
              <a:t> </a:t>
            </a:r>
            <a:r>
              <a:rPr lang="de-DE" sz="1600" dirty="0" err="1">
                <a:latin typeface="Calibri"/>
                <a:ea typeface="Calibri"/>
                <a:cs typeface="Calibri"/>
              </a:rPr>
              <a:t>displacement</a:t>
            </a:r>
            <a:r>
              <a:rPr lang="de-DE" sz="1600" dirty="0">
                <a:latin typeface="Calibri"/>
                <a:ea typeface="Calibri"/>
                <a:cs typeface="Calibri"/>
              </a:rPr>
              <a:t>. </a:t>
            </a:r>
            <a:r>
              <a:rPr lang="de-DE" sz="1600" dirty="0" err="1">
                <a:latin typeface="Calibri"/>
                <a:ea typeface="Calibri"/>
                <a:cs typeface="Calibri"/>
              </a:rPr>
              <a:t>They</a:t>
            </a:r>
            <a:r>
              <a:rPr lang="de-DE" sz="1600" dirty="0">
                <a:latin typeface="Calibri"/>
                <a:ea typeface="Calibri"/>
                <a:cs typeface="Calibri"/>
              </a:rPr>
              <a:t> also </a:t>
            </a:r>
            <a:r>
              <a:rPr lang="de-DE" sz="1600" dirty="0" err="1">
                <a:latin typeface="Calibri"/>
                <a:ea typeface="Calibri"/>
                <a:cs typeface="Calibri"/>
              </a:rPr>
              <a:t>shape</a:t>
            </a:r>
            <a:r>
              <a:rPr lang="de-DE" sz="1600" dirty="0">
                <a:latin typeface="Calibri"/>
                <a:ea typeface="Calibri"/>
                <a:cs typeface="Calibri"/>
              </a:rPr>
              <a:t> and </a:t>
            </a:r>
            <a:r>
              <a:rPr lang="de-DE" sz="1600" dirty="0" err="1">
                <a:latin typeface="Calibri"/>
                <a:ea typeface="Calibri"/>
                <a:cs typeface="Calibri"/>
              </a:rPr>
              <a:t>influence</a:t>
            </a:r>
            <a:r>
              <a:rPr lang="de-DE" sz="1600" dirty="0">
                <a:latin typeface="Calibri"/>
                <a:ea typeface="Calibri"/>
                <a:cs typeface="Calibri"/>
              </a:rPr>
              <a:t> </a:t>
            </a:r>
            <a:r>
              <a:rPr lang="de-DE" sz="1600" dirty="0" err="1">
                <a:latin typeface="Calibri"/>
                <a:ea typeface="Calibri"/>
                <a:cs typeface="Calibri"/>
              </a:rPr>
              <a:t>these</a:t>
            </a:r>
            <a:r>
              <a:rPr lang="de-DE" sz="1600" dirty="0">
                <a:latin typeface="Calibri"/>
                <a:ea typeface="Calibri"/>
                <a:cs typeface="Calibri"/>
              </a:rPr>
              <a:t> </a:t>
            </a:r>
            <a:r>
              <a:rPr lang="de-DE" sz="1600" dirty="0" err="1">
                <a:latin typeface="Calibri"/>
                <a:ea typeface="Calibri"/>
                <a:cs typeface="Calibri"/>
              </a:rPr>
              <a:t>policies</a:t>
            </a:r>
            <a:r>
              <a:rPr lang="de-DE" sz="1600" dirty="0">
                <a:latin typeface="Calibri"/>
                <a:ea typeface="Calibri"/>
                <a:cs typeface="Calibri"/>
              </a:rPr>
              <a:t> </a:t>
            </a:r>
            <a:r>
              <a:rPr lang="de-DE" sz="1600" dirty="0" err="1">
                <a:latin typeface="Calibri"/>
                <a:ea typeface="Calibri"/>
                <a:cs typeface="Calibri"/>
              </a:rPr>
              <a:t>decisively</a:t>
            </a:r>
            <a:r>
              <a:rPr lang="de-DE" sz="1600" dirty="0">
                <a:latin typeface="Calibri"/>
                <a:ea typeface="Calibri"/>
                <a:cs typeface="Calibri"/>
              </a:rPr>
              <a:t>, e.g. </a:t>
            </a:r>
            <a:r>
              <a:rPr lang="de-DE" sz="1600" dirty="0" err="1">
                <a:latin typeface="Calibri"/>
                <a:ea typeface="Calibri"/>
                <a:cs typeface="Calibri"/>
              </a:rPr>
              <a:t>through</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participation</a:t>
            </a:r>
            <a:r>
              <a:rPr lang="de-DE" sz="1600" dirty="0">
                <a:latin typeface="Calibri"/>
                <a:ea typeface="Calibri"/>
                <a:cs typeface="Calibri"/>
              </a:rPr>
              <a:t> in </a:t>
            </a:r>
            <a:r>
              <a:rPr lang="de-DE" sz="1600" dirty="0" err="1">
                <a:latin typeface="Calibri"/>
                <a:ea typeface="Calibri"/>
                <a:cs typeface="Calibri"/>
              </a:rPr>
              <a:t>policy</a:t>
            </a:r>
            <a:r>
              <a:rPr lang="de-DE" sz="1600" dirty="0">
                <a:latin typeface="Calibri"/>
                <a:ea typeface="Calibri"/>
                <a:cs typeface="Calibri"/>
              </a:rPr>
              <a:t> </a:t>
            </a:r>
            <a:r>
              <a:rPr lang="de-DE" sz="1600" dirty="0" err="1">
                <a:latin typeface="Calibri"/>
                <a:ea typeface="Calibri"/>
                <a:cs typeface="Calibri"/>
              </a:rPr>
              <a:t>consultations</a:t>
            </a:r>
            <a:r>
              <a:rPr lang="de-DE" sz="1600" dirty="0">
                <a:latin typeface="Calibri"/>
                <a:ea typeface="Calibri"/>
                <a:cs typeface="Calibri"/>
              </a:rPr>
              <a:t>.</a:t>
            </a:r>
            <a:endParaRPr sz="1600" dirty="0"/>
          </a:p>
          <a:p>
            <a:pPr marL="0" lvl="0" indent="0" algn="just">
              <a:lnSpc>
                <a:spcPct val="90000"/>
              </a:lnSpc>
              <a:spcBef>
                <a:spcPts val="1000"/>
              </a:spcBef>
              <a:spcAft>
                <a:spcPts val="0"/>
              </a:spcAft>
              <a:buClr>
                <a:schemeClr val="dk1"/>
              </a:buClr>
              <a:buSzPts val="1800"/>
              <a:buNone/>
              <a:defRPr/>
            </a:pPr>
            <a:endParaRPr sz="1600" dirty="0">
              <a:latin typeface="Calibri"/>
              <a:ea typeface="Calibri"/>
              <a:cs typeface="Calibri"/>
            </a:endParaRPr>
          </a:p>
          <a:p>
            <a:pPr marL="0" lvl="0" indent="0" algn="just">
              <a:lnSpc>
                <a:spcPct val="90000"/>
              </a:lnSpc>
              <a:spcBef>
                <a:spcPts val="1000"/>
              </a:spcBef>
              <a:spcAft>
                <a:spcPts val="0"/>
              </a:spcAft>
              <a:buClr>
                <a:schemeClr val="dk1"/>
              </a:buClr>
              <a:buSzPts val="1800"/>
              <a:buNone/>
              <a:defRPr/>
            </a:pPr>
            <a:r>
              <a:rPr lang="de-DE" sz="1600" dirty="0" err="1">
                <a:latin typeface="Calibri"/>
                <a:ea typeface="Calibri"/>
                <a:cs typeface="Calibri"/>
              </a:rPr>
              <a:t>Beyond</a:t>
            </a:r>
            <a:r>
              <a:rPr lang="de-DE" sz="1600" dirty="0">
                <a:latin typeface="Calibri"/>
                <a:ea typeface="Calibri"/>
                <a:cs typeface="Calibri"/>
              </a:rPr>
              <a:t> such </a:t>
            </a:r>
            <a:r>
              <a:rPr lang="de-DE" sz="1600" dirty="0" err="1">
                <a:latin typeface="Calibri"/>
                <a:ea typeface="Calibri"/>
                <a:cs typeface="Calibri"/>
              </a:rPr>
              <a:t>major</a:t>
            </a:r>
            <a:r>
              <a:rPr lang="de-DE" sz="1600" dirty="0">
                <a:latin typeface="Calibri"/>
                <a:ea typeface="Calibri"/>
                <a:cs typeface="Calibri"/>
              </a:rPr>
              <a:t> and </a:t>
            </a:r>
            <a:r>
              <a:rPr lang="de-DE" sz="1600" dirty="0" err="1">
                <a:latin typeface="Calibri"/>
                <a:ea typeface="Calibri"/>
                <a:cs typeface="Calibri"/>
              </a:rPr>
              <a:t>often</a:t>
            </a:r>
            <a:r>
              <a:rPr lang="de-DE" sz="1600" dirty="0">
                <a:latin typeface="Calibri"/>
                <a:ea typeface="Calibri"/>
                <a:cs typeface="Calibri"/>
              </a:rPr>
              <a:t> </a:t>
            </a:r>
            <a:r>
              <a:rPr lang="de-DE" sz="1600" dirty="0" err="1">
                <a:latin typeface="Calibri"/>
                <a:ea typeface="Calibri"/>
                <a:cs typeface="Calibri"/>
              </a:rPr>
              <a:t>officially</a:t>
            </a:r>
            <a:r>
              <a:rPr lang="de-DE" sz="1600" dirty="0">
                <a:latin typeface="Calibri"/>
                <a:ea typeface="Calibri"/>
                <a:cs typeface="Calibri"/>
              </a:rPr>
              <a:t> </a:t>
            </a:r>
            <a:r>
              <a:rPr lang="de-DE" sz="1600" dirty="0" err="1">
                <a:latin typeface="Calibri"/>
                <a:ea typeface="Calibri"/>
                <a:cs typeface="Calibri"/>
              </a:rPr>
              <a:t>mandated</a:t>
            </a:r>
            <a:r>
              <a:rPr lang="de-DE" sz="1600" dirty="0">
                <a:latin typeface="Calibri"/>
                <a:ea typeface="Calibri"/>
                <a:cs typeface="Calibri"/>
              </a:rPr>
              <a:t> </a:t>
            </a:r>
            <a:r>
              <a:rPr lang="de-DE" sz="1600" dirty="0" err="1">
                <a:latin typeface="Calibri"/>
                <a:ea typeface="Calibri"/>
                <a:cs typeface="Calibri"/>
              </a:rPr>
              <a:t>organizations</a:t>
            </a:r>
            <a:r>
              <a:rPr lang="de-DE" sz="1600" dirty="0">
                <a:latin typeface="Calibri"/>
                <a:ea typeface="Calibri"/>
                <a:cs typeface="Calibri"/>
              </a:rPr>
              <a:t>, a </a:t>
            </a:r>
            <a:r>
              <a:rPr lang="de-DE" sz="1600" dirty="0" err="1">
                <a:latin typeface="Calibri"/>
                <a:ea typeface="Calibri"/>
                <a:cs typeface="Calibri"/>
              </a:rPr>
              <a:t>wide</a:t>
            </a:r>
            <a:r>
              <a:rPr lang="de-DE" sz="1600" dirty="0">
                <a:latin typeface="Calibri"/>
                <a:ea typeface="Calibri"/>
                <a:cs typeface="Calibri"/>
              </a:rPr>
              <a:t> </a:t>
            </a:r>
            <a:r>
              <a:rPr lang="de-DE" sz="1600" dirty="0" err="1">
                <a:latin typeface="Calibri"/>
                <a:ea typeface="Calibri"/>
                <a:cs typeface="Calibri"/>
              </a:rPr>
              <a:t>range</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NGOs and </a:t>
            </a:r>
            <a:r>
              <a:rPr lang="de-DE" sz="1600" dirty="0" err="1">
                <a:latin typeface="Calibri"/>
                <a:ea typeface="Calibri"/>
                <a:cs typeface="Calibri"/>
              </a:rPr>
              <a:t>civil</a:t>
            </a:r>
            <a:r>
              <a:rPr lang="de-DE" sz="1600" dirty="0">
                <a:latin typeface="Calibri"/>
                <a:ea typeface="Calibri"/>
                <a:cs typeface="Calibri"/>
              </a:rPr>
              <a:t> </a:t>
            </a:r>
            <a:r>
              <a:rPr lang="de-DE" sz="1600" dirty="0" err="1">
                <a:latin typeface="Calibri"/>
                <a:ea typeface="Calibri"/>
                <a:cs typeface="Calibri"/>
              </a:rPr>
              <a:t>society</a:t>
            </a:r>
            <a:r>
              <a:rPr lang="de-DE" sz="1600" dirty="0">
                <a:latin typeface="Calibri"/>
                <a:ea typeface="Calibri"/>
                <a:cs typeface="Calibri"/>
              </a:rPr>
              <a:t> initiatives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active</a:t>
            </a:r>
            <a:r>
              <a:rPr lang="de-DE" sz="1600" dirty="0">
                <a:latin typeface="Calibri"/>
                <a:ea typeface="Calibri"/>
                <a:cs typeface="Calibri"/>
              </a:rPr>
              <a:t> in </a:t>
            </a:r>
            <a:r>
              <a:rPr lang="de-DE" sz="1600" dirty="0" err="1">
                <a:latin typeface="Calibri"/>
                <a:ea typeface="Calibri"/>
                <a:cs typeface="Calibri"/>
              </a:rPr>
              <a:t>providing</a:t>
            </a:r>
            <a:r>
              <a:rPr lang="de-DE" sz="1600" dirty="0">
                <a:latin typeface="Calibri"/>
                <a:ea typeface="Calibri"/>
                <a:cs typeface="Calibri"/>
              </a:rPr>
              <a:t> support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and </a:t>
            </a:r>
            <a:r>
              <a:rPr lang="de-DE" sz="1600" dirty="0" err="1">
                <a:latin typeface="Calibri"/>
                <a:ea typeface="Calibri"/>
                <a:cs typeface="Calibri"/>
              </a:rPr>
              <a:t>refugees</a:t>
            </a:r>
            <a:r>
              <a:rPr lang="de-DE" sz="1600" dirty="0">
                <a:latin typeface="Calibri"/>
                <a:ea typeface="Calibri"/>
                <a:cs typeface="Calibri"/>
              </a:rPr>
              <a:t> </a:t>
            </a:r>
            <a:r>
              <a:rPr lang="de-DE" sz="1600" dirty="0" err="1">
                <a:latin typeface="Calibri"/>
                <a:ea typeface="Calibri"/>
                <a:cs typeface="Calibri"/>
              </a:rPr>
              <a:t>worldwide</a:t>
            </a:r>
            <a:r>
              <a:rPr lang="de-DE" sz="1600" dirty="0">
                <a:latin typeface="Calibri"/>
                <a:ea typeface="Calibri"/>
                <a:cs typeface="Calibri"/>
              </a:rPr>
              <a:t>. As an </a:t>
            </a:r>
            <a:r>
              <a:rPr lang="de-DE" sz="1600" dirty="0" err="1">
                <a:latin typeface="Calibri"/>
                <a:ea typeface="Calibri"/>
                <a:cs typeface="Calibri"/>
              </a:rPr>
              <a:t>example</a:t>
            </a:r>
            <a:r>
              <a:rPr lang="de-DE" sz="1600" dirty="0">
                <a:latin typeface="Calibri"/>
                <a:ea typeface="Calibri"/>
                <a:cs typeface="Calibri"/>
              </a:rPr>
              <a:t>, </a:t>
            </a:r>
            <a:r>
              <a:rPr lang="de-DE" sz="1600" dirty="0" err="1">
                <a:latin typeface="Calibri"/>
                <a:ea typeface="Calibri"/>
                <a:cs typeface="Calibri"/>
              </a:rPr>
              <a:t>several</a:t>
            </a:r>
            <a:r>
              <a:rPr lang="de-DE" sz="1600" dirty="0">
                <a:latin typeface="Calibri"/>
                <a:ea typeface="Calibri"/>
                <a:cs typeface="Calibri"/>
              </a:rPr>
              <a:t> non-profit </a:t>
            </a:r>
            <a:r>
              <a:rPr lang="de-DE" sz="1600" dirty="0" err="1">
                <a:latin typeface="Calibri"/>
                <a:ea typeface="Calibri"/>
                <a:cs typeface="Calibri"/>
              </a:rPr>
              <a:t>organizations</a:t>
            </a:r>
            <a:r>
              <a:rPr lang="de-DE" sz="1600" dirty="0">
                <a:latin typeface="Calibri"/>
                <a:ea typeface="Calibri"/>
                <a:cs typeface="Calibri"/>
              </a:rPr>
              <a:t> </a:t>
            </a:r>
            <a:r>
              <a:rPr lang="de-DE" sz="1600" dirty="0" err="1">
                <a:latin typeface="Calibri"/>
                <a:ea typeface="Calibri"/>
                <a:cs typeface="Calibri"/>
              </a:rPr>
              <a:t>conduct</a:t>
            </a:r>
            <a:r>
              <a:rPr lang="de-DE" sz="1600" dirty="0">
                <a:latin typeface="Calibri"/>
                <a:ea typeface="Calibri"/>
                <a:cs typeface="Calibri"/>
              </a:rPr>
              <a:t> </a:t>
            </a:r>
            <a:r>
              <a:rPr lang="de-DE" sz="1600" dirty="0" err="1">
                <a:latin typeface="Calibri"/>
                <a:ea typeface="Calibri"/>
                <a:cs typeface="Calibri"/>
              </a:rPr>
              <a:t>civil</a:t>
            </a:r>
            <a:r>
              <a:rPr lang="de-DE" sz="1600" dirty="0">
                <a:latin typeface="Calibri"/>
                <a:ea typeface="Calibri"/>
                <a:cs typeface="Calibri"/>
              </a:rPr>
              <a:t> </a:t>
            </a:r>
            <a:r>
              <a:rPr lang="de-DE" sz="1600" dirty="0" err="1">
                <a:latin typeface="Calibri"/>
                <a:ea typeface="Calibri"/>
                <a:cs typeface="Calibri"/>
              </a:rPr>
              <a:t>search</a:t>
            </a:r>
            <a:r>
              <a:rPr lang="de-DE" sz="1600" dirty="0">
                <a:latin typeface="Calibri"/>
                <a:ea typeface="Calibri"/>
                <a:cs typeface="Calibri"/>
              </a:rPr>
              <a:t> and </a:t>
            </a:r>
            <a:r>
              <a:rPr lang="de-DE" sz="1600" dirty="0" err="1">
                <a:latin typeface="Calibri"/>
                <a:ea typeface="Calibri"/>
                <a:cs typeface="Calibri"/>
              </a:rPr>
              <a:t>rescue</a:t>
            </a:r>
            <a:r>
              <a:rPr lang="de-DE" sz="1600" dirty="0">
                <a:latin typeface="Calibri"/>
                <a:ea typeface="Calibri"/>
                <a:cs typeface="Calibri"/>
              </a:rPr>
              <a:t> </a:t>
            </a:r>
            <a:r>
              <a:rPr lang="de-DE" sz="1600" dirty="0" err="1">
                <a:latin typeface="Calibri"/>
                <a:ea typeface="Calibri"/>
                <a:cs typeface="Calibri"/>
              </a:rPr>
              <a:t>operations</a:t>
            </a:r>
            <a:r>
              <a:rPr lang="de-DE" sz="1600" dirty="0">
                <a:latin typeface="Calibri"/>
                <a:ea typeface="Calibri"/>
                <a:cs typeface="Calibri"/>
              </a:rPr>
              <a:t> in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Mediterranean</a:t>
            </a:r>
            <a:r>
              <a:rPr lang="de-DE" sz="1600" dirty="0">
                <a:latin typeface="Calibri"/>
                <a:ea typeface="Calibri"/>
                <a:cs typeface="Calibri"/>
              </a:rPr>
              <a:t> </a:t>
            </a:r>
            <a:r>
              <a:rPr lang="de-DE" sz="1600" dirty="0" err="1">
                <a:latin typeface="Calibri"/>
                <a:ea typeface="Calibri"/>
                <a:cs typeface="Calibri"/>
              </a:rPr>
              <a:t>Sea</a:t>
            </a:r>
            <a:r>
              <a:rPr lang="de-DE" sz="1600" dirty="0">
                <a:latin typeface="Calibri"/>
                <a:ea typeface="Calibri"/>
                <a:cs typeface="Calibri"/>
              </a:rPr>
              <a:t>.</a:t>
            </a:r>
            <a:endParaRPr sz="1600" dirty="0"/>
          </a:p>
          <a:p>
            <a:pPr marL="0" lvl="0" indent="0" algn="l">
              <a:lnSpc>
                <a:spcPct val="90000"/>
              </a:lnSpc>
              <a:spcBef>
                <a:spcPts val="1000"/>
              </a:spcBef>
              <a:spcAft>
                <a:spcPts val="0"/>
              </a:spcAft>
              <a:buClr>
                <a:schemeClr val="dk1"/>
              </a:buClr>
              <a:buSzPts val="1600"/>
              <a:buNone/>
              <a:defRPr/>
            </a:pPr>
            <a:endParaRPr sz="1600" b="1" dirty="0">
              <a:latin typeface="Calibri"/>
              <a:ea typeface="Calibri"/>
              <a:cs typeface="Calibri"/>
            </a:endParaRPr>
          </a:p>
          <a:p>
            <a:pPr marL="0" lvl="0" indent="0" algn="l">
              <a:lnSpc>
                <a:spcPct val="90000"/>
              </a:lnSpc>
              <a:spcBef>
                <a:spcPts val="1000"/>
              </a:spcBef>
              <a:spcAft>
                <a:spcPts val="0"/>
              </a:spcAft>
              <a:buClr>
                <a:schemeClr val="dk1"/>
              </a:buClr>
              <a:buSzPts val="1800"/>
              <a:buNone/>
              <a:defRPr/>
            </a:pPr>
            <a:endParaRPr sz="1800" dirty="0">
              <a:latin typeface="Calibri"/>
              <a:ea typeface="Calibri"/>
              <a:cs typeface="Calibri"/>
            </a:endParaRPr>
          </a:p>
        </p:txBody>
      </p:sp>
      <p:sp>
        <p:nvSpPr>
          <p:cNvPr id="253" name="Google Shape;253;p24"/>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pic>
        <p:nvPicPr>
          <p:cNvPr id="3" name="Grafik 2" descr="Ein Bild, das Boden, Himmel enthält.&#10;&#10;Automatisch generierte Beschreibung"/>
          <p:cNvPicPr>
            <a:picLocks noChangeAspect="1"/>
          </p:cNvPicPr>
          <p:nvPr/>
        </p:nvPicPr>
        <p:blipFill>
          <a:blip r:embed="rId4"/>
          <a:stretch/>
        </p:blipFill>
        <p:spPr bwMode="auto">
          <a:xfrm>
            <a:off x="8969776" y="3031282"/>
            <a:ext cx="2910036" cy="1940024"/>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9" name="Google Shape;259;p25"/>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MIGRANTS AS ACTORS</a:t>
            </a:r>
            <a:endParaRPr/>
          </a:p>
        </p:txBody>
      </p:sp>
      <p:sp>
        <p:nvSpPr>
          <p:cNvPr id="260" name="Google Shape;260;p25"/>
          <p:cNvSpPr txBox="1">
            <a:spLocks noGrp="1"/>
          </p:cNvSpPr>
          <p:nvPr>
            <p:ph type="body" idx="1"/>
          </p:nvPr>
        </p:nvSpPr>
        <p:spPr bwMode="auto">
          <a:xfrm>
            <a:off x="3863752" y="1584180"/>
            <a:ext cx="7922096" cy="4351338"/>
          </a:xfrm>
          <a:prstGeom prst="rect">
            <a:avLst/>
          </a:prstGeom>
          <a:noFill/>
          <a:ln>
            <a:noFill/>
          </a:ln>
        </p:spPr>
        <p:txBody>
          <a:bodyPr spcFirstLastPara="1" wrap="square" lIns="91425" tIns="45700" rIns="91425" bIns="45700" anchor="t" anchorCtr="0">
            <a:noAutofit/>
          </a:bodyPr>
          <a:lstStyle/>
          <a:p>
            <a:pPr marL="0" lvl="0" indent="0" algn="just">
              <a:lnSpc>
                <a:spcPct val="90000"/>
              </a:lnSpc>
              <a:spcBef>
                <a:spcPts val="0"/>
              </a:spcBef>
              <a:spcAft>
                <a:spcPts val="0"/>
              </a:spcAft>
              <a:buClr>
                <a:schemeClr val="dk1"/>
              </a:buClr>
              <a:buSzPts val="1800"/>
              <a:buNone/>
              <a:defRPr/>
            </a:pPr>
            <a:r>
              <a:rPr lang="de-DE" sz="1800" dirty="0">
                <a:latin typeface="Calibri"/>
                <a:ea typeface="Calibri"/>
                <a:cs typeface="Calibri"/>
              </a:rPr>
              <a:t>Common </a:t>
            </a:r>
            <a:r>
              <a:rPr lang="de-DE" sz="1600" dirty="0" err="1">
                <a:latin typeface="Calibri"/>
                <a:ea typeface="Calibri"/>
                <a:cs typeface="Calibri"/>
              </a:rPr>
              <a:t>public</a:t>
            </a:r>
            <a:r>
              <a:rPr lang="de-DE" sz="1600" dirty="0">
                <a:latin typeface="Calibri"/>
                <a:ea typeface="Calibri"/>
                <a:cs typeface="Calibri"/>
              </a:rPr>
              <a:t> </a:t>
            </a:r>
            <a:r>
              <a:rPr lang="de-DE" sz="1600" dirty="0" err="1">
                <a:latin typeface="Calibri"/>
                <a:ea typeface="Calibri"/>
                <a:cs typeface="Calibri"/>
              </a:rPr>
              <a:t>images</a:t>
            </a:r>
            <a:r>
              <a:rPr lang="de-DE" sz="1600" dirty="0">
                <a:latin typeface="Calibri"/>
                <a:ea typeface="Calibri"/>
                <a:cs typeface="Calibri"/>
              </a:rPr>
              <a:t> </a:t>
            </a:r>
            <a:r>
              <a:rPr lang="de-DE" sz="1600" dirty="0" err="1">
                <a:latin typeface="Calibri"/>
                <a:ea typeface="Calibri"/>
                <a:cs typeface="Calibri"/>
              </a:rPr>
              <a:t>refer</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and </a:t>
            </a:r>
            <a:r>
              <a:rPr lang="de-DE" sz="1600" dirty="0" err="1">
                <a:latin typeface="Calibri"/>
                <a:ea typeface="Calibri"/>
                <a:cs typeface="Calibri"/>
              </a:rPr>
              <a:t>refugees</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victims</a:t>
            </a:r>
            <a:r>
              <a:rPr lang="de-DE" sz="1600" dirty="0">
                <a:latin typeface="Calibri"/>
                <a:ea typeface="Calibri"/>
                <a:cs typeface="Calibri"/>
              </a:rPr>
              <a:t> in </a:t>
            </a:r>
            <a:r>
              <a:rPr lang="de-DE" sz="1600" dirty="0" err="1">
                <a:latin typeface="Calibri"/>
                <a:ea typeface="Calibri"/>
                <a:cs typeface="Calibri"/>
              </a:rPr>
              <a:t>need</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support, </a:t>
            </a:r>
            <a:r>
              <a:rPr lang="de-DE" sz="1600" dirty="0" err="1">
                <a:latin typeface="Calibri"/>
                <a:ea typeface="Calibri"/>
                <a:cs typeface="Calibri"/>
              </a:rPr>
              <a:t>or</a:t>
            </a:r>
            <a:r>
              <a:rPr lang="de-DE" sz="1600" dirty="0">
                <a:latin typeface="Calibri"/>
                <a:ea typeface="Calibri"/>
                <a:cs typeface="Calibri"/>
              </a:rPr>
              <a:t>, on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contrary</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 </a:t>
            </a:r>
            <a:r>
              <a:rPr lang="de-DE" sz="1600" dirty="0" err="1">
                <a:latin typeface="Calibri"/>
                <a:ea typeface="Calibri"/>
                <a:cs typeface="Calibri"/>
              </a:rPr>
              <a:t>threat</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security</a:t>
            </a:r>
            <a:r>
              <a:rPr lang="de-DE" sz="1600" dirty="0">
                <a:latin typeface="Calibri"/>
                <a:ea typeface="Calibri"/>
                <a:cs typeface="Calibri"/>
              </a:rPr>
              <a:t> and </a:t>
            </a:r>
            <a:r>
              <a:rPr lang="de-DE" sz="1600" dirty="0" err="1">
                <a:latin typeface="Calibri"/>
                <a:ea typeface="Calibri"/>
                <a:cs typeface="Calibri"/>
              </a:rPr>
              <a:t>identity</a:t>
            </a:r>
            <a:r>
              <a:rPr lang="de-DE" sz="1600" dirty="0">
                <a:latin typeface="Calibri"/>
                <a:ea typeface="Calibri"/>
                <a:cs typeface="Calibri"/>
              </a:rPr>
              <a:t>. Public </a:t>
            </a:r>
            <a:r>
              <a:rPr lang="de-DE" sz="1600" dirty="0" err="1">
                <a:latin typeface="Calibri"/>
                <a:ea typeface="Calibri"/>
                <a:cs typeface="Calibri"/>
              </a:rPr>
              <a:t>debate</a:t>
            </a:r>
            <a:r>
              <a:rPr lang="de-DE" sz="1600" dirty="0">
                <a:latin typeface="Calibri"/>
                <a:ea typeface="Calibri"/>
                <a:cs typeface="Calibri"/>
              </a:rPr>
              <a:t> </a:t>
            </a:r>
            <a:r>
              <a:rPr lang="de-DE" sz="1600" dirty="0" err="1">
                <a:latin typeface="Calibri"/>
                <a:ea typeface="Calibri"/>
                <a:cs typeface="Calibri"/>
              </a:rPr>
              <a:t>tends</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depict</a:t>
            </a:r>
            <a:r>
              <a:rPr lang="de-DE" sz="1600" dirty="0">
                <a:latin typeface="Calibri"/>
                <a:ea typeface="Calibri"/>
                <a:cs typeface="Calibri"/>
              </a:rPr>
              <a:t> </a:t>
            </a:r>
            <a:r>
              <a:rPr lang="de-DE" sz="1600" dirty="0" err="1">
                <a:latin typeface="Calibri"/>
                <a:ea typeface="Calibri"/>
                <a:cs typeface="Calibri"/>
              </a:rPr>
              <a:t>them</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largely</a:t>
            </a:r>
            <a:r>
              <a:rPr lang="de-DE" sz="1600" dirty="0">
                <a:latin typeface="Calibri"/>
                <a:ea typeface="Calibri"/>
                <a:cs typeface="Calibri"/>
              </a:rPr>
              <a:t> </a:t>
            </a:r>
            <a:r>
              <a:rPr lang="de-DE" sz="1600" dirty="0" err="1">
                <a:latin typeface="Calibri"/>
                <a:ea typeface="Calibri"/>
                <a:cs typeface="Calibri"/>
              </a:rPr>
              <a:t>anonymous</a:t>
            </a:r>
            <a:r>
              <a:rPr lang="de-DE" sz="1600" dirty="0">
                <a:latin typeface="Calibri"/>
                <a:ea typeface="Calibri"/>
                <a:cs typeface="Calibri"/>
              </a:rPr>
              <a:t> </a:t>
            </a:r>
            <a:r>
              <a:rPr lang="de-DE" sz="1600" dirty="0" err="1">
                <a:latin typeface="Calibri"/>
                <a:ea typeface="Calibri"/>
                <a:cs typeface="Calibri"/>
              </a:rPr>
              <a:t>groups</a:t>
            </a:r>
            <a:r>
              <a:rPr lang="de-DE" sz="1600" dirty="0">
                <a:latin typeface="Calibri"/>
                <a:ea typeface="Calibri"/>
                <a:cs typeface="Calibri"/>
              </a:rPr>
              <a:t>. Thus, </a:t>
            </a:r>
            <a:r>
              <a:rPr lang="de-DE" sz="1600" dirty="0" err="1">
                <a:latin typeface="Calibri"/>
                <a:ea typeface="Calibri"/>
                <a:cs typeface="Calibri"/>
              </a:rPr>
              <a:t>when</a:t>
            </a:r>
            <a:r>
              <a:rPr lang="de-DE" sz="1600" dirty="0">
                <a:latin typeface="Calibri"/>
                <a:ea typeface="Calibri"/>
                <a:cs typeface="Calibri"/>
              </a:rPr>
              <a:t> </a:t>
            </a:r>
            <a:r>
              <a:rPr lang="de-DE" sz="1600" dirty="0" err="1">
                <a:latin typeface="Calibri"/>
                <a:ea typeface="Calibri"/>
                <a:cs typeface="Calibri"/>
              </a:rPr>
              <a:t>we</a:t>
            </a:r>
            <a:r>
              <a:rPr lang="de-DE" sz="1600" dirty="0">
                <a:latin typeface="Calibri"/>
                <a:ea typeface="Calibri"/>
                <a:cs typeface="Calibri"/>
              </a:rPr>
              <a:t> </a:t>
            </a:r>
            <a:r>
              <a:rPr lang="de-DE" sz="1600" dirty="0" err="1">
                <a:latin typeface="Calibri"/>
                <a:ea typeface="Calibri"/>
                <a:cs typeface="Calibri"/>
              </a:rPr>
              <a:t>think</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migration</a:t>
            </a:r>
            <a:r>
              <a:rPr lang="de-DE" sz="1600" dirty="0">
                <a:latin typeface="Calibri"/>
                <a:ea typeface="Calibri"/>
                <a:cs typeface="Calibri"/>
              </a:rPr>
              <a:t> and </a:t>
            </a:r>
            <a:r>
              <a:rPr lang="de-DE" sz="1600" dirty="0" err="1">
                <a:latin typeface="Calibri"/>
                <a:ea typeface="Calibri"/>
                <a:cs typeface="Calibri"/>
              </a:rPr>
              <a:t>forced</a:t>
            </a:r>
            <a:r>
              <a:rPr lang="de-DE" sz="1600" dirty="0">
                <a:latin typeface="Calibri"/>
                <a:ea typeface="Calibri"/>
                <a:cs typeface="Calibri"/>
              </a:rPr>
              <a:t> </a:t>
            </a:r>
            <a:r>
              <a:rPr lang="de-DE" sz="1600" dirty="0" err="1">
                <a:latin typeface="Calibri"/>
                <a:ea typeface="Calibri"/>
                <a:cs typeface="Calibri"/>
              </a:rPr>
              <a:t>displacement</a:t>
            </a:r>
            <a:r>
              <a:rPr lang="de-DE" sz="1600" dirty="0">
                <a:latin typeface="Calibri"/>
                <a:ea typeface="Calibri"/>
                <a:cs typeface="Calibri"/>
              </a:rPr>
              <a:t>, </a:t>
            </a:r>
            <a:r>
              <a:rPr lang="de-DE" sz="1600" dirty="0" err="1">
                <a:latin typeface="Calibri"/>
                <a:ea typeface="Calibri"/>
                <a:cs typeface="Calibri"/>
              </a:rPr>
              <a:t>it</a:t>
            </a:r>
            <a:r>
              <a:rPr lang="de-DE" sz="1600" dirty="0">
                <a:latin typeface="Calibri"/>
                <a:ea typeface="Calibri"/>
                <a:cs typeface="Calibri"/>
              </a:rPr>
              <a:t> </a:t>
            </a:r>
            <a:r>
              <a:rPr lang="de-DE" sz="1600" dirty="0" err="1">
                <a:latin typeface="Calibri"/>
                <a:ea typeface="Calibri"/>
                <a:cs typeface="Calibri"/>
              </a:rPr>
              <a:t>is</a:t>
            </a:r>
            <a:r>
              <a:rPr lang="de-DE" sz="1600" dirty="0">
                <a:latin typeface="Calibri"/>
                <a:ea typeface="Calibri"/>
                <a:cs typeface="Calibri"/>
              </a:rPr>
              <a:t> </a:t>
            </a:r>
            <a:r>
              <a:rPr lang="de-DE" sz="1600" dirty="0" err="1">
                <a:latin typeface="Calibri"/>
                <a:ea typeface="Calibri"/>
                <a:cs typeface="Calibri"/>
              </a:rPr>
              <a:t>often</a:t>
            </a:r>
            <a:r>
              <a:rPr lang="de-DE" sz="1600" dirty="0">
                <a:latin typeface="Calibri"/>
                <a:ea typeface="Calibri"/>
                <a:cs typeface="Calibri"/>
              </a:rPr>
              <a:t> national and international </a:t>
            </a:r>
            <a:r>
              <a:rPr lang="de-DE" sz="1600" dirty="0" err="1">
                <a:latin typeface="Calibri"/>
                <a:ea typeface="Calibri"/>
                <a:cs typeface="Calibri"/>
              </a:rPr>
              <a:t>political</a:t>
            </a:r>
            <a:r>
              <a:rPr lang="de-DE" sz="1600" dirty="0">
                <a:latin typeface="Calibri"/>
                <a:ea typeface="Calibri"/>
                <a:cs typeface="Calibri"/>
              </a:rPr>
              <a:t> </a:t>
            </a:r>
            <a:r>
              <a:rPr lang="de-DE" sz="1600" dirty="0" err="1">
                <a:latin typeface="Calibri"/>
                <a:ea typeface="Calibri"/>
                <a:cs typeface="Calibri"/>
              </a:rPr>
              <a:t>actors</a:t>
            </a:r>
            <a:r>
              <a:rPr lang="de-DE" sz="1600" dirty="0">
                <a:latin typeface="Calibri"/>
                <a:ea typeface="Calibri"/>
                <a:cs typeface="Calibri"/>
              </a:rPr>
              <a:t> </a:t>
            </a:r>
            <a:r>
              <a:rPr lang="de-DE" sz="1600" dirty="0" err="1">
                <a:latin typeface="Calibri"/>
                <a:ea typeface="Calibri"/>
                <a:cs typeface="Calibri"/>
              </a:rPr>
              <a:t>that</a:t>
            </a:r>
            <a:r>
              <a:rPr lang="de-DE" sz="1600" dirty="0">
                <a:latin typeface="Calibri"/>
                <a:ea typeface="Calibri"/>
                <a:cs typeface="Calibri"/>
              </a:rPr>
              <a:t> </a:t>
            </a:r>
            <a:r>
              <a:rPr lang="de-DE" sz="1600" dirty="0" err="1">
                <a:latin typeface="Calibri"/>
                <a:ea typeface="Calibri"/>
                <a:cs typeface="Calibri"/>
              </a:rPr>
              <a:t>come</a:t>
            </a:r>
            <a:r>
              <a:rPr lang="de-DE" sz="1600" dirty="0">
                <a:latin typeface="Calibri"/>
                <a:ea typeface="Calibri"/>
                <a:cs typeface="Calibri"/>
              </a:rPr>
              <a:t> </a:t>
            </a:r>
            <a:r>
              <a:rPr lang="de-DE" sz="1600" dirty="0" err="1">
                <a:latin typeface="Calibri"/>
                <a:ea typeface="Calibri"/>
                <a:cs typeface="Calibri"/>
              </a:rPr>
              <a:t>to</a:t>
            </a:r>
            <a:r>
              <a:rPr lang="de-DE" sz="1600" dirty="0">
                <a:latin typeface="Calibri"/>
                <a:ea typeface="Calibri"/>
                <a:cs typeface="Calibri"/>
              </a:rPr>
              <a:t> </a:t>
            </a:r>
            <a:r>
              <a:rPr lang="de-DE" sz="1600" dirty="0" err="1">
                <a:latin typeface="Calibri"/>
                <a:ea typeface="Calibri"/>
                <a:cs typeface="Calibri"/>
              </a:rPr>
              <a:t>our</a:t>
            </a:r>
            <a:r>
              <a:rPr lang="de-DE" sz="1600" dirty="0">
                <a:latin typeface="Calibri"/>
                <a:ea typeface="Calibri"/>
                <a:cs typeface="Calibri"/>
              </a:rPr>
              <a:t> mind. </a:t>
            </a:r>
            <a:r>
              <a:rPr lang="de-DE" sz="1600" dirty="0" err="1">
                <a:latin typeface="Calibri"/>
                <a:ea typeface="Calibri"/>
                <a:cs typeface="Calibri"/>
              </a:rPr>
              <a:t>However</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t>
            </a:r>
            <a:r>
              <a:rPr lang="de-DE" sz="1600" dirty="0" err="1">
                <a:latin typeface="Calibri"/>
                <a:ea typeface="Calibri"/>
                <a:cs typeface="Calibri"/>
              </a:rPr>
              <a:t>should</a:t>
            </a:r>
            <a:r>
              <a:rPr lang="de-DE" sz="1600" dirty="0">
                <a:latin typeface="Calibri"/>
                <a:ea typeface="Calibri"/>
                <a:cs typeface="Calibri"/>
              </a:rPr>
              <a:t> </a:t>
            </a:r>
            <a:r>
              <a:rPr lang="de-DE" sz="1600" dirty="0" err="1">
                <a:latin typeface="Calibri"/>
                <a:ea typeface="Calibri"/>
                <a:cs typeface="Calibri"/>
              </a:rPr>
              <a:t>be</a:t>
            </a:r>
            <a:r>
              <a:rPr lang="de-DE" sz="1600" dirty="0">
                <a:latin typeface="Calibri"/>
                <a:ea typeface="Calibri"/>
                <a:cs typeface="Calibri"/>
              </a:rPr>
              <a:t> </a:t>
            </a:r>
            <a:r>
              <a:rPr lang="de-DE" sz="1600" dirty="0" err="1">
                <a:latin typeface="Calibri"/>
                <a:ea typeface="Calibri"/>
                <a:cs typeface="Calibri"/>
              </a:rPr>
              <a:t>considered</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individuals</a:t>
            </a:r>
            <a:r>
              <a:rPr lang="de-DE" sz="1600" dirty="0">
                <a:latin typeface="Calibri"/>
                <a:ea typeface="Calibri"/>
                <a:cs typeface="Calibri"/>
              </a:rPr>
              <a:t> </a:t>
            </a:r>
            <a:r>
              <a:rPr lang="de-DE" sz="1600" dirty="0" err="1">
                <a:latin typeface="Calibri"/>
                <a:ea typeface="Calibri"/>
                <a:cs typeface="Calibri"/>
              </a:rPr>
              <a:t>with</a:t>
            </a:r>
            <a:r>
              <a:rPr lang="de-DE" sz="1600" dirty="0">
                <a:latin typeface="Calibri"/>
                <a:ea typeface="Calibri"/>
                <a:cs typeface="Calibri"/>
              </a:rPr>
              <a:t> </a:t>
            </a:r>
            <a:r>
              <a:rPr lang="de-DE" sz="1600" dirty="0" err="1">
                <a:latin typeface="Calibri"/>
                <a:ea typeface="Calibri"/>
                <a:cs typeface="Calibri"/>
              </a:rPr>
              <a:t>agency</a:t>
            </a:r>
            <a:r>
              <a:rPr lang="de-DE" sz="1600" dirty="0">
                <a:latin typeface="Calibri"/>
                <a:ea typeface="Calibri"/>
                <a:cs typeface="Calibri"/>
              </a:rPr>
              <a:t>, and </a:t>
            </a:r>
            <a:r>
              <a:rPr lang="de-DE" sz="1600" dirty="0" err="1">
                <a:latin typeface="Calibri"/>
                <a:ea typeface="Calibri"/>
                <a:cs typeface="Calibri"/>
              </a:rPr>
              <a:t>driving</a:t>
            </a:r>
            <a:r>
              <a:rPr lang="de-DE" sz="1600" dirty="0">
                <a:latin typeface="Calibri"/>
                <a:ea typeface="Calibri"/>
                <a:cs typeface="Calibri"/>
              </a:rPr>
              <a:t> </a:t>
            </a:r>
            <a:r>
              <a:rPr lang="de-DE" sz="1600" dirty="0" err="1">
                <a:latin typeface="Calibri"/>
                <a:ea typeface="Calibri"/>
                <a:cs typeface="Calibri"/>
              </a:rPr>
              <a:t>forces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globalization</a:t>
            </a:r>
            <a:r>
              <a:rPr lang="de-DE" sz="1600" dirty="0">
                <a:latin typeface="Calibri"/>
                <a:ea typeface="Calibri"/>
                <a:cs typeface="Calibri"/>
              </a:rPr>
              <a:t> and transnational social </a:t>
            </a:r>
            <a:r>
              <a:rPr lang="de-DE" sz="1600" dirty="0" err="1">
                <a:latin typeface="Calibri"/>
                <a:ea typeface="Calibri"/>
                <a:cs typeface="Calibri"/>
              </a:rPr>
              <a:t>practices</a:t>
            </a:r>
            <a:r>
              <a:rPr lang="de-DE" sz="1600" dirty="0">
                <a:latin typeface="Calibri"/>
                <a:ea typeface="Calibri"/>
                <a:cs typeface="Calibri"/>
              </a:rPr>
              <a:t>. </a:t>
            </a:r>
            <a:endParaRPr sz="1600" dirty="0"/>
          </a:p>
          <a:p>
            <a:pPr marL="0" lvl="0" indent="0" algn="just">
              <a:lnSpc>
                <a:spcPct val="90000"/>
              </a:lnSpc>
              <a:spcBef>
                <a:spcPts val="1000"/>
              </a:spcBef>
              <a:spcAft>
                <a:spcPts val="0"/>
              </a:spcAft>
              <a:buClr>
                <a:schemeClr val="dk1"/>
              </a:buClr>
              <a:buSzPts val="1800"/>
              <a:buNone/>
              <a:defRPr/>
            </a:pPr>
            <a:endParaRPr sz="1600" dirty="0">
              <a:latin typeface="Calibri"/>
              <a:ea typeface="Calibri"/>
              <a:cs typeface="Calibri"/>
            </a:endParaRPr>
          </a:p>
          <a:p>
            <a:pPr marL="0" lvl="0" indent="0" algn="just">
              <a:lnSpc>
                <a:spcPct val="90000"/>
              </a:lnSpc>
              <a:spcBef>
                <a:spcPts val="1000"/>
              </a:spcBef>
              <a:spcAft>
                <a:spcPts val="0"/>
              </a:spcAft>
              <a:buClr>
                <a:schemeClr val="dk1"/>
              </a:buClr>
              <a:buSzPts val="1800"/>
              <a:buNone/>
              <a:defRPr/>
            </a:pPr>
            <a:r>
              <a:rPr lang="de-DE" sz="1600" dirty="0">
                <a:latin typeface="Calibri"/>
                <a:ea typeface="Calibri"/>
                <a:cs typeface="Calibri"/>
              </a:rPr>
              <a:t>„Migration </a:t>
            </a:r>
            <a:r>
              <a:rPr lang="de-DE" sz="1600" dirty="0" err="1">
                <a:latin typeface="Calibri"/>
                <a:ea typeface="Calibri"/>
                <a:cs typeface="Calibri"/>
              </a:rPr>
              <a:t>can</a:t>
            </a:r>
            <a:r>
              <a:rPr lang="de-DE" sz="1600" dirty="0">
                <a:latin typeface="Calibri"/>
                <a:ea typeface="Calibri"/>
                <a:cs typeface="Calibri"/>
              </a:rPr>
              <a:t> </a:t>
            </a:r>
            <a:r>
              <a:rPr lang="de-DE" sz="1600" dirty="0" err="1">
                <a:latin typeface="Calibri"/>
                <a:ea typeface="Calibri"/>
                <a:cs typeface="Calibri"/>
              </a:rPr>
              <a:t>no</a:t>
            </a:r>
            <a:r>
              <a:rPr lang="de-DE" sz="1600" dirty="0">
                <a:latin typeface="Calibri"/>
                <a:ea typeface="Calibri"/>
                <a:cs typeface="Calibri"/>
              </a:rPr>
              <a:t> </a:t>
            </a:r>
            <a:r>
              <a:rPr lang="de-DE" sz="1600" dirty="0" err="1">
                <a:latin typeface="Calibri"/>
                <a:ea typeface="Calibri"/>
                <a:cs typeface="Calibri"/>
              </a:rPr>
              <a:t>longer</a:t>
            </a:r>
            <a:r>
              <a:rPr lang="de-DE" sz="1600" dirty="0">
                <a:latin typeface="Calibri"/>
                <a:ea typeface="Calibri"/>
                <a:cs typeface="Calibri"/>
              </a:rPr>
              <a:t> </a:t>
            </a:r>
            <a:r>
              <a:rPr lang="de-DE" sz="1600" dirty="0" err="1">
                <a:latin typeface="Calibri"/>
                <a:ea typeface="Calibri"/>
                <a:cs typeface="Calibri"/>
              </a:rPr>
              <a:t>be</a:t>
            </a:r>
            <a:r>
              <a:rPr lang="de-DE" sz="1600" dirty="0">
                <a:latin typeface="Calibri"/>
                <a:ea typeface="Calibri"/>
                <a:cs typeface="Calibri"/>
              </a:rPr>
              <a:t> </a:t>
            </a:r>
            <a:r>
              <a:rPr lang="de-DE" sz="1600" dirty="0" err="1">
                <a:latin typeface="Calibri"/>
                <a:ea typeface="Calibri"/>
                <a:cs typeface="Calibri"/>
              </a:rPr>
              <a:t>conceptualized</a:t>
            </a:r>
            <a:r>
              <a:rPr lang="de-DE" sz="1600" dirty="0">
                <a:latin typeface="Calibri"/>
                <a:ea typeface="Calibri"/>
                <a:cs typeface="Calibri"/>
              </a:rPr>
              <a:t> </a:t>
            </a:r>
            <a:r>
              <a:rPr lang="de-DE" sz="1600" dirty="0" err="1">
                <a:latin typeface="Calibri"/>
                <a:ea typeface="Calibri"/>
                <a:cs typeface="Calibri"/>
              </a:rPr>
              <a:t>only</a:t>
            </a:r>
            <a:r>
              <a:rPr lang="de-DE" sz="1600" dirty="0">
                <a:latin typeface="Calibri"/>
                <a:ea typeface="Calibri"/>
                <a:cs typeface="Calibri"/>
              </a:rPr>
              <a:t> in </a:t>
            </a:r>
            <a:r>
              <a:rPr lang="de-DE" sz="1600" dirty="0" err="1">
                <a:latin typeface="Calibri"/>
                <a:ea typeface="Calibri"/>
                <a:cs typeface="Calibri"/>
              </a:rPr>
              <a:t>terms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nation-state</a:t>
            </a:r>
            <a:r>
              <a:rPr lang="de-DE" sz="1600" dirty="0">
                <a:latin typeface="Calibri"/>
                <a:ea typeface="Calibri"/>
                <a:cs typeface="Calibri"/>
              </a:rPr>
              <a:t> </a:t>
            </a:r>
            <a:r>
              <a:rPr lang="de-DE" sz="1600" dirty="0" err="1">
                <a:latin typeface="Calibri"/>
                <a:ea typeface="Calibri"/>
                <a:cs typeface="Calibri"/>
              </a:rPr>
              <a:t>policies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assimilation</a:t>
            </a:r>
            <a:r>
              <a:rPr lang="de-DE" sz="1600" dirty="0">
                <a:latin typeface="Calibri"/>
                <a:ea typeface="Calibri"/>
                <a:cs typeface="Calibri"/>
              </a:rPr>
              <a:t>, </a:t>
            </a:r>
            <a:r>
              <a:rPr lang="de-DE" sz="1600" dirty="0" err="1">
                <a:latin typeface="Calibri"/>
                <a:ea typeface="Calibri"/>
                <a:cs typeface="Calibri"/>
              </a:rPr>
              <a:t>integration</a:t>
            </a:r>
            <a:r>
              <a:rPr lang="de-DE" sz="1600" dirty="0">
                <a:latin typeface="Calibri"/>
                <a:ea typeface="Calibri"/>
                <a:cs typeface="Calibri"/>
              </a:rPr>
              <a:t>, </a:t>
            </a:r>
            <a:r>
              <a:rPr lang="de-DE" sz="1600" dirty="0" err="1">
                <a:latin typeface="Calibri"/>
                <a:ea typeface="Calibri"/>
                <a:cs typeface="Calibri"/>
              </a:rPr>
              <a:t>or</a:t>
            </a:r>
            <a:r>
              <a:rPr lang="de-DE" sz="1600" dirty="0">
                <a:latin typeface="Calibri"/>
                <a:ea typeface="Calibri"/>
                <a:cs typeface="Calibri"/>
              </a:rPr>
              <a:t> </a:t>
            </a:r>
            <a:r>
              <a:rPr lang="de-DE" sz="1600" dirty="0" err="1">
                <a:latin typeface="Calibri"/>
                <a:ea typeface="Calibri"/>
                <a:cs typeface="Calibri"/>
              </a:rPr>
              <a:t>multiculturalism</a:t>
            </a:r>
            <a:r>
              <a:rPr lang="de-DE" sz="1600" dirty="0">
                <a:latin typeface="Calibri"/>
                <a:ea typeface="Calibri"/>
                <a:cs typeface="Calibri"/>
              </a:rPr>
              <a:t>. In </a:t>
            </a:r>
            <a:r>
              <a:rPr lang="de-DE" sz="1600" dirty="0" err="1">
                <a:latin typeface="Calibri"/>
                <a:ea typeface="Calibri"/>
                <a:cs typeface="Calibri"/>
              </a:rPr>
              <a:t>fact</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do </a:t>
            </a:r>
            <a:r>
              <a:rPr lang="de-DE" sz="1600" dirty="0" err="1">
                <a:latin typeface="Calibri"/>
                <a:ea typeface="Calibri"/>
                <a:cs typeface="Calibri"/>
              </a:rPr>
              <a:t>maintain</a:t>
            </a:r>
            <a:r>
              <a:rPr lang="de-DE" sz="1600" dirty="0">
                <a:latin typeface="Calibri"/>
                <a:ea typeface="Calibri"/>
                <a:cs typeface="Calibri"/>
              </a:rPr>
              <a:t> </a:t>
            </a:r>
            <a:r>
              <a:rPr lang="de-DE" sz="1600" dirty="0" err="1">
                <a:latin typeface="Calibri"/>
                <a:ea typeface="Calibri"/>
                <a:cs typeface="Calibri"/>
              </a:rPr>
              <a:t>ties</a:t>
            </a:r>
            <a:r>
              <a:rPr lang="de-DE" sz="1600" dirty="0">
                <a:latin typeface="Calibri"/>
                <a:ea typeface="Calibri"/>
                <a:cs typeface="Calibri"/>
              </a:rPr>
              <a:t>, </a:t>
            </a:r>
            <a:r>
              <a:rPr lang="de-DE" sz="1600" dirty="0" err="1">
                <a:latin typeface="Calibri"/>
                <a:ea typeface="Calibri"/>
                <a:cs typeface="Calibri"/>
              </a:rPr>
              <a:t>build</a:t>
            </a:r>
            <a:r>
              <a:rPr lang="de-DE" sz="1600" dirty="0">
                <a:latin typeface="Calibri"/>
                <a:ea typeface="Calibri"/>
                <a:cs typeface="Calibri"/>
              </a:rPr>
              <a:t> </a:t>
            </a:r>
            <a:r>
              <a:rPr lang="de-DE" sz="1600" dirty="0" err="1">
                <a:latin typeface="Calibri"/>
                <a:ea typeface="Calibri"/>
                <a:cs typeface="Calibri"/>
              </a:rPr>
              <a:t>up</a:t>
            </a:r>
            <a:r>
              <a:rPr lang="de-DE" sz="1600" dirty="0">
                <a:latin typeface="Calibri"/>
                <a:ea typeface="Calibri"/>
                <a:cs typeface="Calibri"/>
              </a:rPr>
              <a:t> </a:t>
            </a:r>
            <a:r>
              <a:rPr lang="de-DE" sz="1600" dirty="0" err="1">
                <a:latin typeface="Calibri"/>
                <a:ea typeface="Calibri"/>
                <a:cs typeface="Calibri"/>
              </a:rPr>
              <a:t>networks</a:t>
            </a:r>
            <a:r>
              <a:rPr lang="de-DE" sz="1600" dirty="0">
                <a:latin typeface="Calibri"/>
                <a:ea typeface="Calibri"/>
                <a:cs typeface="Calibri"/>
              </a:rPr>
              <a:t>, and </a:t>
            </a:r>
            <a:r>
              <a:rPr lang="de-DE" sz="1600" dirty="0" err="1">
                <a:latin typeface="Calibri"/>
                <a:ea typeface="Calibri"/>
                <a:cs typeface="Calibri"/>
              </a:rPr>
              <a:t>construct</a:t>
            </a:r>
            <a:r>
              <a:rPr lang="de-DE" sz="1600" dirty="0">
                <a:latin typeface="Calibri"/>
                <a:ea typeface="Calibri"/>
                <a:cs typeface="Calibri"/>
              </a:rPr>
              <a:t> transnational social </a:t>
            </a:r>
            <a:r>
              <a:rPr lang="de-DE" sz="1600" dirty="0" err="1">
                <a:latin typeface="Calibri"/>
                <a:ea typeface="Calibri"/>
                <a:cs typeface="Calibri"/>
              </a:rPr>
              <a:t>fields</a:t>
            </a:r>
            <a:r>
              <a:rPr lang="de-DE" sz="1600" dirty="0">
                <a:latin typeface="Calibri"/>
                <a:ea typeface="Calibri"/>
                <a:cs typeface="Calibri"/>
              </a:rPr>
              <a:t> </a:t>
            </a:r>
            <a:r>
              <a:rPr lang="de-DE" sz="1600" dirty="0" err="1">
                <a:latin typeface="Calibri"/>
                <a:ea typeface="Calibri"/>
                <a:cs typeface="Calibri"/>
              </a:rPr>
              <a:t>across</a:t>
            </a:r>
            <a:r>
              <a:rPr lang="de-DE" sz="1600" dirty="0">
                <a:latin typeface="Calibri"/>
                <a:ea typeface="Calibri"/>
                <a:cs typeface="Calibri"/>
              </a:rPr>
              <a:t> national </a:t>
            </a:r>
            <a:r>
              <a:rPr lang="de-DE" sz="1600" dirty="0" err="1">
                <a:latin typeface="Calibri"/>
                <a:ea typeface="Calibri"/>
                <a:cs typeface="Calibri"/>
              </a:rPr>
              <a:t>boundaries</a:t>
            </a:r>
            <a:r>
              <a:rPr lang="de-DE" sz="1600" dirty="0">
                <a:latin typeface="Calibri"/>
                <a:ea typeface="Calibri"/>
                <a:cs typeface="Calibri"/>
              </a:rPr>
              <a:t> […] </a:t>
            </a:r>
            <a:r>
              <a:rPr lang="de-DE" sz="1600" dirty="0" err="1">
                <a:latin typeface="Calibri"/>
                <a:ea typeface="Calibri"/>
                <a:cs typeface="Calibri"/>
              </a:rPr>
              <a:t>Migrants</a:t>
            </a:r>
            <a:r>
              <a:rPr lang="de-DE" sz="1600" dirty="0">
                <a:latin typeface="Calibri"/>
                <a:ea typeface="Calibri"/>
                <a:cs typeface="Calibri"/>
              </a:rPr>
              <a:t> </a:t>
            </a:r>
            <a:r>
              <a:rPr lang="de-DE" sz="1600" dirty="0" err="1">
                <a:latin typeface="Calibri"/>
                <a:ea typeface="Calibri"/>
                <a:cs typeface="Calibri"/>
              </a:rPr>
              <a:t>are</a:t>
            </a:r>
            <a:r>
              <a:rPr lang="de-DE" sz="1600" dirty="0">
                <a:latin typeface="Calibri"/>
                <a:ea typeface="Calibri"/>
                <a:cs typeface="Calibri"/>
              </a:rPr>
              <a:t> </a:t>
            </a:r>
            <a:r>
              <a:rPr lang="de-DE" sz="1600" dirty="0" err="1">
                <a:latin typeface="Calibri"/>
                <a:ea typeface="Calibri"/>
                <a:cs typeface="Calibri"/>
              </a:rPr>
              <a:t>no</a:t>
            </a:r>
            <a:r>
              <a:rPr lang="de-DE" sz="1600" dirty="0">
                <a:latin typeface="Calibri"/>
                <a:ea typeface="Calibri"/>
                <a:cs typeface="Calibri"/>
              </a:rPr>
              <a:t> </a:t>
            </a:r>
            <a:r>
              <a:rPr lang="de-DE" sz="1600" dirty="0" err="1">
                <a:latin typeface="Calibri"/>
                <a:ea typeface="Calibri"/>
                <a:cs typeface="Calibri"/>
              </a:rPr>
              <a:t>longer</a:t>
            </a:r>
            <a:r>
              <a:rPr lang="de-DE" sz="1600" dirty="0">
                <a:latin typeface="Calibri"/>
                <a:ea typeface="Calibri"/>
                <a:cs typeface="Calibri"/>
              </a:rPr>
              <a:t> </a:t>
            </a:r>
            <a:r>
              <a:rPr lang="de-DE" sz="1600" dirty="0" err="1">
                <a:latin typeface="Calibri"/>
                <a:ea typeface="Calibri"/>
                <a:cs typeface="Calibri"/>
              </a:rPr>
              <a:t>conceptualized</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victims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economic</a:t>
            </a:r>
            <a:r>
              <a:rPr lang="de-DE" sz="1600" dirty="0">
                <a:latin typeface="Calibri"/>
                <a:ea typeface="Calibri"/>
                <a:cs typeface="Calibri"/>
              </a:rPr>
              <a:t> </a:t>
            </a:r>
            <a:r>
              <a:rPr lang="de-DE" sz="1600" dirty="0" err="1">
                <a:latin typeface="Calibri"/>
                <a:ea typeface="Calibri"/>
                <a:cs typeface="Calibri"/>
              </a:rPr>
              <a:t>globalization</a:t>
            </a:r>
            <a:r>
              <a:rPr lang="de-DE" sz="1600" dirty="0">
                <a:latin typeface="Calibri"/>
                <a:ea typeface="Calibri"/>
                <a:cs typeface="Calibri"/>
              </a:rPr>
              <a:t> </a:t>
            </a:r>
            <a:r>
              <a:rPr lang="de-DE" sz="1600" dirty="0" err="1">
                <a:latin typeface="Calibri"/>
                <a:ea typeface="Calibri"/>
                <a:cs typeface="Calibri"/>
              </a:rPr>
              <a:t>or</a:t>
            </a:r>
            <a:r>
              <a:rPr lang="de-DE" sz="1600" dirty="0">
                <a:latin typeface="Calibri"/>
                <a:ea typeface="Calibri"/>
                <a:cs typeface="Calibri"/>
              </a:rPr>
              <a:t> neoliberal </a:t>
            </a:r>
            <a:r>
              <a:rPr lang="de-DE" sz="1600" dirty="0" err="1">
                <a:latin typeface="Calibri"/>
                <a:ea typeface="Calibri"/>
                <a:cs typeface="Calibri"/>
              </a:rPr>
              <a:t>governmentality</a:t>
            </a:r>
            <a:r>
              <a:rPr lang="de-DE" sz="1600" dirty="0">
                <a:latin typeface="Calibri"/>
                <a:ea typeface="Calibri"/>
                <a:cs typeface="Calibri"/>
              </a:rPr>
              <a:t>, but </a:t>
            </a:r>
            <a:r>
              <a:rPr lang="de-DE" sz="1600" dirty="0" err="1">
                <a:latin typeface="Calibri"/>
                <a:ea typeface="Calibri"/>
                <a:cs typeface="Calibri"/>
              </a:rPr>
              <a:t>are</a:t>
            </a:r>
            <a:r>
              <a:rPr lang="de-DE" sz="1600" dirty="0">
                <a:latin typeface="Calibri"/>
                <a:ea typeface="Calibri"/>
                <a:cs typeface="Calibri"/>
              </a:rPr>
              <a:t> </a:t>
            </a:r>
            <a:r>
              <a:rPr lang="de-DE" sz="1600" dirty="0" err="1">
                <a:latin typeface="Calibri"/>
                <a:ea typeface="Calibri"/>
                <a:cs typeface="Calibri"/>
              </a:rPr>
              <a:t>instead</a:t>
            </a:r>
            <a:r>
              <a:rPr lang="de-DE" sz="1600" dirty="0">
                <a:latin typeface="Calibri"/>
                <a:ea typeface="Calibri"/>
                <a:cs typeface="Calibri"/>
              </a:rPr>
              <a:t> </a:t>
            </a:r>
            <a:r>
              <a:rPr lang="de-DE" sz="1600" dirty="0" err="1">
                <a:latin typeface="Calibri"/>
                <a:ea typeface="Calibri"/>
                <a:cs typeface="Calibri"/>
              </a:rPr>
              <a:t>perceived</a:t>
            </a:r>
            <a:r>
              <a:rPr lang="de-DE" sz="1600" dirty="0">
                <a:latin typeface="Calibri"/>
                <a:ea typeface="Calibri"/>
                <a:cs typeface="Calibri"/>
              </a:rPr>
              <a:t> </a:t>
            </a:r>
            <a:r>
              <a:rPr lang="de-DE" sz="1600" dirty="0" err="1">
                <a:latin typeface="Calibri"/>
                <a:ea typeface="Calibri"/>
                <a:cs typeface="Calibri"/>
              </a:rPr>
              <a:t>as</a:t>
            </a:r>
            <a:r>
              <a:rPr lang="de-DE" sz="1600" dirty="0">
                <a:latin typeface="Calibri"/>
                <a:ea typeface="Calibri"/>
                <a:cs typeface="Calibri"/>
              </a:rPr>
              <a:t> transnational </a:t>
            </a:r>
            <a:r>
              <a:rPr lang="de-DE" sz="1600" dirty="0" err="1">
                <a:latin typeface="Calibri"/>
                <a:ea typeface="Calibri"/>
                <a:cs typeface="Calibri"/>
              </a:rPr>
              <a:t>actors</a:t>
            </a:r>
            <a:r>
              <a:rPr lang="de-DE" sz="1600" dirty="0">
                <a:latin typeface="Calibri"/>
                <a:ea typeface="Calibri"/>
                <a:cs typeface="Calibri"/>
              </a:rPr>
              <a:t> in a </a:t>
            </a:r>
            <a:r>
              <a:rPr lang="de-DE" sz="1600" dirty="0" err="1">
                <a:latin typeface="Calibri"/>
                <a:ea typeface="Calibri"/>
                <a:cs typeface="Calibri"/>
              </a:rPr>
              <a:t>world</a:t>
            </a:r>
            <a:r>
              <a:rPr lang="de-DE" sz="1600" dirty="0">
                <a:latin typeface="Calibri"/>
                <a:ea typeface="Calibri"/>
                <a:cs typeface="Calibri"/>
              </a:rPr>
              <a:t> </a:t>
            </a:r>
            <a:r>
              <a:rPr lang="de-DE" sz="1600" dirty="0" err="1">
                <a:latin typeface="Calibri"/>
                <a:ea typeface="Calibri"/>
                <a:cs typeface="Calibri"/>
              </a:rPr>
              <a:t>characterized</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social </a:t>
            </a:r>
            <a:r>
              <a:rPr lang="de-DE" sz="1600" dirty="0" err="1">
                <a:latin typeface="Calibri"/>
                <a:ea typeface="Calibri"/>
                <a:cs typeface="Calibri"/>
              </a:rPr>
              <a:t>inequalities</a:t>
            </a:r>
            <a:r>
              <a:rPr lang="de-DE" sz="1600" dirty="0">
                <a:latin typeface="Calibri"/>
                <a:ea typeface="Calibri"/>
                <a:cs typeface="Calibri"/>
              </a:rPr>
              <a:t> and power </a:t>
            </a:r>
            <a:r>
              <a:rPr lang="de-DE" sz="1600" dirty="0" err="1">
                <a:latin typeface="Calibri"/>
                <a:ea typeface="Calibri"/>
                <a:cs typeface="Calibri"/>
              </a:rPr>
              <a:t>relations</a:t>
            </a:r>
            <a:r>
              <a:rPr lang="de-DE" sz="1600" dirty="0">
                <a:latin typeface="Calibri"/>
                <a:ea typeface="Calibri"/>
                <a:cs typeface="Calibri"/>
              </a:rPr>
              <a:t>” (</a:t>
            </a:r>
            <a:r>
              <a:rPr lang="de-DE" sz="1600" u="sng" dirty="0">
                <a:solidFill>
                  <a:schemeClr val="hlink"/>
                </a:solidFill>
                <a:latin typeface="Calibri"/>
                <a:ea typeface="Calibri"/>
                <a:cs typeface="Calibri"/>
                <a:hlinkClick r:id="rId4" tooltip="https://www.routledge.com/Transnational-Agency-and-Migration-Actors-Movements-and-Social-Support/Kongeter-Smith/p/book/9780415899079"/>
              </a:rPr>
              <a:t>Köngeter &amp; Smith, 2015, pp. 1-2</a:t>
            </a:r>
            <a:r>
              <a:rPr lang="de-DE" sz="1600" dirty="0">
                <a:latin typeface="Calibri"/>
                <a:ea typeface="Calibri"/>
                <a:cs typeface="Calibri"/>
              </a:rPr>
              <a:t>)”</a:t>
            </a:r>
            <a:endParaRPr sz="1600" dirty="0"/>
          </a:p>
          <a:p>
            <a:pPr marL="0" lvl="0" indent="0" algn="just">
              <a:lnSpc>
                <a:spcPct val="90000"/>
              </a:lnSpc>
              <a:spcBef>
                <a:spcPts val="1000"/>
              </a:spcBef>
              <a:spcAft>
                <a:spcPts val="0"/>
              </a:spcAft>
              <a:buClr>
                <a:schemeClr val="dk1"/>
              </a:buClr>
              <a:buSzPts val="1800"/>
              <a:buNone/>
              <a:defRPr/>
            </a:pPr>
            <a:endParaRPr sz="1600" dirty="0">
              <a:latin typeface="Calibri"/>
              <a:ea typeface="Calibri"/>
              <a:cs typeface="Calibri"/>
            </a:endParaRPr>
          </a:p>
          <a:p>
            <a:pPr marL="0" lvl="0" indent="0" algn="just">
              <a:lnSpc>
                <a:spcPct val="90000"/>
              </a:lnSpc>
              <a:spcBef>
                <a:spcPts val="1000"/>
              </a:spcBef>
              <a:spcAft>
                <a:spcPts val="0"/>
              </a:spcAft>
              <a:buClr>
                <a:schemeClr val="dk1"/>
              </a:buClr>
              <a:buSzPts val="1800"/>
              <a:buNone/>
              <a:defRPr/>
            </a:pPr>
            <a:r>
              <a:rPr lang="de-DE" sz="1600" dirty="0">
                <a:latin typeface="Calibri"/>
                <a:ea typeface="Calibri"/>
                <a:cs typeface="Calibri"/>
              </a:rPr>
              <a:t>“Policy, </a:t>
            </a:r>
            <a:r>
              <a:rPr lang="de-DE" sz="1600" dirty="0" err="1">
                <a:latin typeface="Calibri"/>
                <a:ea typeface="Calibri"/>
                <a:cs typeface="Calibri"/>
              </a:rPr>
              <a:t>media</a:t>
            </a:r>
            <a:r>
              <a:rPr lang="de-DE" sz="1600" dirty="0">
                <a:latin typeface="Calibri"/>
                <a:ea typeface="Calibri"/>
                <a:cs typeface="Calibri"/>
              </a:rPr>
              <a:t>, </a:t>
            </a:r>
            <a:r>
              <a:rPr lang="de-DE" sz="1600" dirty="0" err="1">
                <a:latin typeface="Calibri"/>
                <a:ea typeface="Calibri"/>
                <a:cs typeface="Calibri"/>
              </a:rPr>
              <a:t>activist</a:t>
            </a:r>
            <a:r>
              <a:rPr lang="de-DE" sz="1600" dirty="0">
                <a:latin typeface="Calibri"/>
                <a:ea typeface="Calibri"/>
                <a:cs typeface="Calibri"/>
              </a:rPr>
              <a:t> and </a:t>
            </a:r>
            <a:r>
              <a:rPr lang="de-DE" sz="1600" dirty="0" err="1">
                <a:latin typeface="Calibri"/>
                <a:ea typeface="Calibri"/>
                <a:cs typeface="Calibri"/>
              </a:rPr>
              <a:t>academic</a:t>
            </a:r>
            <a:r>
              <a:rPr lang="de-DE" sz="1600" dirty="0">
                <a:latin typeface="Calibri"/>
                <a:ea typeface="Calibri"/>
                <a:cs typeface="Calibri"/>
              </a:rPr>
              <a:t> </a:t>
            </a:r>
            <a:r>
              <a:rPr lang="de-DE" sz="1600" dirty="0" err="1">
                <a:latin typeface="Calibri"/>
                <a:ea typeface="Calibri"/>
                <a:cs typeface="Calibri"/>
              </a:rPr>
              <a:t>discourses</a:t>
            </a:r>
            <a:r>
              <a:rPr lang="de-DE" sz="1600" dirty="0">
                <a:latin typeface="Calibri"/>
                <a:ea typeface="Calibri"/>
                <a:cs typeface="Calibri"/>
              </a:rPr>
              <a:t> </a:t>
            </a:r>
            <a:r>
              <a:rPr lang="de-DE" sz="1600" dirty="0" err="1">
                <a:latin typeface="Calibri"/>
                <a:ea typeface="Calibri"/>
                <a:cs typeface="Calibri"/>
              </a:rPr>
              <a:t>often</a:t>
            </a:r>
            <a:r>
              <a:rPr lang="de-DE" sz="1600" dirty="0">
                <a:latin typeface="Calibri"/>
                <a:ea typeface="Calibri"/>
                <a:cs typeface="Calibri"/>
              </a:rPr>
              <a:t> </a:t>
            </a:r>
            <a:r>
              <a:rPr lang="de-DE" sz="1600" dirty="0" err="1">
                <a:latin typeface="Calibri"/>
                <a:ea typeface="Calibri"/>
                <a:cs typeface="Calibri"/>
              </a:rPr>
              <a:t>portray</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and </a:t>
            </a:r>
            <a:r>
              <a:rPr lang="de-DE" sz="1600" dirty="0" err="1">
                <a:latin typeface="Calibri"/>
                <a:ea typeface="Calibri"/>
                <a:cs typeface="Calibri"/>
              </a:rPr>
              <a:t>refugees</a:t>
            </a:r>
            <a:r>
              <a:rPr lang="de-DE" sz="1600" dirty="0">
                <a:latin typeface="Calibri"/>
                <a:ea typeface="Calibri"/>
                <a:cs typeface="Calibri"/>
              </a:rPr>
              <a:t> in </a:t>
            </a:r>
            <a:r>
              <a:rPr lang="de-DE" sz="1600" dirty="0" err="1">
                <a:latin typeface="Calibri"/>
                <a:ea typeface="Calibri"/>
                <a:cs typeface="Calibri"/>
              </a:rPr>
              <a:t>the</a:t>
            </a:r>
            <a:r>
              <a:rPr lang="de-DE" sz="1600" dirty="0">
                <a:latin typeface="Calibri"/>
                <a:ea typeface="Calibri"/>
                <a:cs typeface="Calibri"/>
              </a:rPr>
              <a:t> extreme,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victims</a:t>
            </a:r>
            <a:r>
              <a:rPr lang="de-DE" sz="1600" dirty="0">
                <a:latin typeface="Calibri"/>
                <a:ea typeface="Calibri"/>
                <a:cs typeface="Calibri"/>
              </a:rPr>
              <a:t> </a:t>
            </a:r>
            <a:r>
              <a:rPr lang="de-DE" sz="1600" dirty="0" err="1">
                <a:latin typeface="Calibri"/>
                <a:ea typeface="Calibri"/>
                <a:cs typeface="Calibri"/>
              </a:rPr>
              <a:t>or</a:t>
            </a:r>
            <a:r>
              <a:rPr lang="de-DE" sz="1600" dirty="0">
                <a:latin typeface="Calibri"/>
                <a:ea typeface="Calibri"/>
                <a:cs typeface="Calibri"/>
              </a:rPr>
              <a:t> </a:t>
            </a:r>
            <a:r>
              <a:rPr lang="de-DE" sz="1600" dirty="0" err="1">
                <a:latin typeface="Calibri"/>
                <a:ea typeface="Calibri"/>
                <a:cs typeface="Calibri"/>
              </a:rPr>
              <a:t>villains</a:t>
            </a:r>
            <a:r>
              <a:rPr lang="de-DE" sz="1600" dirty="0">
                <a:latin typeface="Calibri"/>
                <a:ea typeface="Calibri"/>
                <a:cs typeface="Calibri"/>
              </a:rPr>
              <a:t>. This </a:t>
            </a:r>
            <a:r>
              <a:rPr lang="de-DE" sz="1600" dirty="0" err="1">
                <a:latin typeface="Calibri"/>
                <a:ea typeface="Calibri"/>
                <a:cs typeface="Calibri"/>
              </a:rPr>
              <a:t>portrayal</a:t>
            </a:r>
            <a:r>
              <a:rPr lang="de-DE" sz="1600" dirty="0">
                <a:latin typeface="Calibri"/>
                <a:ea typeface="Calibri"/>
                <a:cs typeface="Calibri"/>
              </a:rPr>
              <a:t> </a:t>
            </a:r>
            <a:r>
              <a:rPr lang="de-DE" sz="1600" dirty="0" err="1">
                <a:latin typeface="Calibri"/>
                <a:ea typeface="Calibri"/>
                <a:cs typeface="Calibri"/>
              </a:rPr>
              <a:t>obscures</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agency</a:t>
            </a:r>
            <a:r>
              <a:rPr lang="de-DE" sz="1600" dirty="0">
                <a:latin typeface="Calibri"/>
                <a:ea typeface="Calibri"/>
                <a:cs typeface="Calibri"/>
              </a:rPr>
              <a:t> </a:t>
            </a:r>
            <a:r>
              <a:rPr lang="de-DE" sz="1600" dirty="0" err="1">
                <a:latin typeface="Calibri"/>
                <a:ea typeface="Calibri"/>
                <a:cs typeface="Calibri"/>
              </a:rPr>
              <a:t>demonstrated</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and </a:t>
            </a:r>
            <a:r>
              <a:rPr lang="de-DE" sz="1600" dirty="0" err="1">
                <a:latin typeface="Calibri"/>
                <a:ea typeface="Calibri"/>
                <a:cs typeface="Calibri"/>
              </a:rPr>
              <a:t>refugees</a:t>
            </a:r>
            <a:r>
              <a:rPr lang="de-DE" sz="1600" dirty="0">
                <a:latin typeface="Calibri"/>
                <a:ea typeface="Calibri"/>
                <a:cs typeface="Calibri"/>
              </a:rPr>
              <a:t> and </a:t>
            </a:r>
            <a:r>
              <a:rPr lang="de-DE" sz="1600" dirty="0" err="1">
                <a:latin typeface="Calibri"/>
                <a:ea typeface="Calibri"/>
                <a:cs typeface="Calibri"/>
              </a:rPr>
              <a:t>evidenced</a:t>
            </a:r>
            <a:r>
              <a:rPr lang="de-DE" sz="1600" dirty="0">
                <a:latin typeface="Calibri"/>
                <a:ea typeface="Calibri"/>
                <a:cs typeface="Calibri"/>
              </a:rPr>
              <a:t> in </a:t>
            </a:r>
            <a:r>
              <a:rPr lang="de-DE" sz="1600" dirty="0" err="1">
                <a:latin typeface="Calibri"/>
                <a:ea typeface="Calibri"/>
                <a:cs typeface="Calibri"/>
              </a:rPr>
              <a:t>their</a:t>
            </a:r>
            <a:r>
              <a:rPr lang="de-DE" sz="1600" dirty="0">
                <a:latin typeface="Calibri"/>
                <a:ea typeface="Calibri"/>
                <a:cs typeface="Calibri"/>
              </a:rPr>
              <a:t> own </a:t>
            </a:r>
            <a:r>
              <a:rPr lang="de-DE" sz="1600" dirty="0" err="1">
                <a:latin typeface="Calibri"/>
                <a:ea typeface="Calibri"/>
                <a:cs typeface="Calibri"/>
              </a:rPr>
              <a:t>accounts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their</a:t>
            </a:r>
            <a:r>
              <a:rPr lang="de-DE" sz="1600" dirty="0">
                <a:latin typeface="Calibri"/>
                <a:ea typeface="Calibri"/>
                <a:cs typeface="Calibri"/>
              </a:rPr>
              <a:t> </a:t>
            </a:r>
            <a:r>
              <a:rPr lang="de-DE" sz="1600" dirty="0" err="1">
                <a:latin typeface="Calibri"/>
                <a:ea typeface="Calibri"/>
                <a:cs typeface="Calibri"/>
              </a:rPr>
              <a:t>journeys</a:t>
            </a:r>
            <a:r>
              <a:rPr lang="de-DE" sz="1600" dirty="0">
                <a:latin typeface="Calibri"/>
                <a:ea typeface="Calibri"/>
                <a:cs typeface="Calibri"/>
              </a:rPr>
              <a:t>.” (</a:t>
            </a:r>
            <a:r>
              <a:rPr lang="de-DE" sz="1600" u="sng" dirty="0" err="1">
                <a:solidFill>
                  <a:schemeClr val="hlink"/>
                </a:solidFill>
                <a:latin typeface="Calibri"/>
                <a:ea typeface="Calibri"/>
                <a:cs typeface="Calibri"/>
                <a:hlinkClick r:id="rId5" tooltip="https://doi.org/10.1093/migration/mnw013"/>
              </a:rPr>
              <a:t>Mainwaring</a:t>
            </a:r>
            <a:r>
              <a:rPr lang="de-DE" sz="1600" u="sng" dirty="0">
                <a:solidFill>
                  <a:schemeClr val="hlink"/>
                </a:solidFill>
                <a:latin typeface="Calibri"/>
                <a:ea typeface="Calibri"/>
                <a:cs typeface="Calibri"/>
                <a:hlinkClick r:id="rId5" tooltip="https://doi.org/10.1093/migration/mnw013"/>
              </a:rPr>
              <a:t>, 2016</a:t>
            </a:r>
            <a:r>
              <a:rPr lang="de-DE" sz="1600" dirty="0">
                <a:latin typeface="Calibri"/>
                <a:ea typeface="Calibri"/>
                <a:cs typeface="Calibri"/>
              </a:rPr>
              <a:t>) </a:t>
            </a:r>
            <a:endParaRPr sz="1600" dirty="0"/>
          </a:p>
          <a:p>
            <a:pPr marL="0" lvl="0" indent="0" algn="l">
              <a:lnSpc>
                <a:spcPct val="90000"/>
              </a:lnSpc>
              <a:spcBef>
                <a:spcPts val="1000"/>
              </a:spcBef>
              <a:spcAft>
                <a:spcPts val="0"/>
              </a:spcAft>
              <a:buClr>
                <a:schemeClr val="dk1"/>
              </a:buClr>
              <a:buSzPts val="2000"/>
              <a:buNone/>
              <a:defRPr/>
            </a:pPr>
            <a:endParaRPr sz="2000" dirty="0">
              <a:latin typeface="Calibri"/>
              <a:ea typeface="Calibri"/>
              <a:cs typeface="Calibri"/>
            </a:endParaRPr>
          </a:p>
          <a:p>
            <a:pPr marL="0" lvl="0" indent="0" algn="l">
              <a:lnSpc>
                <a:spcPct val="90000"/>
              </a:lnSpc>
              <a:spcBef>
                <a:spcPts val="1000"/>
              </a:spcBef>
              <a:spcAft>
                <a:spcPts val="0"/>
              </a:spcAft>
              <a:buClr>
                <a:schemeClr val="dk1"/>
              </a:buClr>
              <a:buSzPts val="2000"/>
              <a:buNone/>
              <a:defRPr/>
            </a:pPr>
            <a:endParaRPr sz="2000" dirty="0">
              <a:latin typeface="Calibri"/>
              <a:ea typeface="Calibri"/>
              <a:cs typeface="Calibri"/>
            </a:endParaRPr>
          </a:p>
          <a:p>
            <a:pPr marL="0" lvl="0" indent="0" algn="l">
              <a:lnSpc>
                <a:spcPct val="90000"/>
              </a:lnSpc>
              <a:spcBef>
                <a:spcPts val="1000"/>
              </a:spcBef>
              <a:spcAft>
                <a:spcPts val="0"/>
              </a:spcAft>
              <a:buClr>
                <a:schemeClr val="dk1"/>
              </a:buClr>
              <a:buSzPts val="2000"/>
              <a:buNone/>
              <a:defRPr/>
            </a:pPr>
            <a:endParaRPr sz="2000" dirty="0">
              <a:latin typeface="Calibri"/>
              <a:ea typeface="Calibri"/>
              <a:cs typeface="Calibri"/>
            </a:endParaRPr>
          </a:p>
          <a:p>
            <a:pPr marL="0" lvl="0" indent="0" algn="l">
              <a:lnSpc>
                <a:spcPct val="90000"/>
              </a:lnSpc>
              <a:spcBef>
                <a:spcPts val="1000"/>
              </a:spcBef>
              <a:spcAft>
                <a:spcPts val="0"/>
              </a:spcAft>
              <a:buClr>
                <a:schemeClr val="dk1"/>
              </a:buClr>
              <a:buSzPts val="2000"/>
              <a:buNone/>
              <a:defRPr/>
            </a:pPr>
            <a:r>
              <a:rPr lang="de-DE" sz="2000" dirty="0">
                <a:latin typeface="Calibri"/>
                <a:ea typeface="Calibri"/>
                <a:cs typeface="Calibri"/>
              </a:rPr>
              <a:t>“</a:t>
            </a:r>
            <a:endParaRPr sz="2000" dirty="0">
              <a:latin typeface="Calibri"/>
              <a:ea typeface="Calibri"/>
              <a:cs typeface="Calibri"/>
            </a:endParaRPr>
          </a:p>
        </p:txBody>
      </p:sp>
      <p:sp>
        <p:nvSpPr>
          <p:cNvPr id="261" name="Google Shape;261;p25"/>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pic>
        <p:nvPicPr>
          <p:cNvPr id="3" name="Grafik 2" descr="Ein Bild, das Wasser enthält.&#10;&#10;Automatisch generierte Beschreibung"/>
          <p:cNvPicPr>
            <a:picLocks noChangeAspect="1"/>
          </p:cNvPicPr>
          <p:nvPr/>
        </p:nvPicPr>
        <p:blipFill>
          <a:blip r:embed="rId6"/>
          <a:stretch/>
        </p:blipFill>
        <p:spPr bwMode="auto">
          <a:xfrm>
            <a:off x="406152" y="2243068"/>
            <a:ext cx="3168352" cy="2371863"/>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7" name="Google Shape;267;p26"/>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THE ECONOMY SURROUNDING MIGRATION AND FORCED DISPLACEMENT</a:t>
            </a:r>
            <a:endParaRPr/>
          </a:p>
        </p:txBody>
      </p:sp>
      <p:sp>
        <p:nvSpPr>
          <p:cNvPr id="268" name="Google Shape;268;p26"/>
          <p:cNvSpPr txBox="1">
            <a:spLocks noGrp="1"/>
          </p:cNvSpPr>
          <p:nvPr>
            <p:ph type="body" idx="1"/>
          </p:nvPr>
        </p:nvSpPr>
        <p:spPr bwMode="auto">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1600"/>
              <a:buNone/>
              <a:defRPr/>
            </a:pPr>
            <a:r>
              <a:rPr lang="de-DE" sz="1600">
                <a:latin typeface="Calibri"/>
                <a:ea typeface="Calibri"/>
                <a:cs typeface="Calibri"/>
              </a:rPr>
              <a:t>A “migration industry” has evolved with growing commercialization. Some of its businesses are legal, others are not. Economic actors thus decisively shape international migration movements. These may include:</a:t>
            </a:r>
            <a:endParaRPr/>
          </a:p>
          <a:p>
            <a:pPr marL="0" lvl="0" indent="0" algn="l">
              <a:lnSpc>
                <a:spcPct val="90000"/>
              </a:lnSpc>
              <a:spcBef>
                <a:spcPts val="1000"/>
              </a:spcBef>
              <a:spcAft>
                <a:spcPts val="0"/>
              </a:spcAft>
              <a:buClr>
                <a:schemeClr val="dk1"/>
              </a:buClr>
              <a:buSzPts val="1600"/>
              <a:buNone/>
              <a:defRPr/>
            </a:pPr>
            <a:endParaRPr sz="1600">
              <a:latin typeface="Calibri"/>
              <a:ea typeface="Calibri"/>
              <a:cs typeface="Calibri"/>
            </a:endParaRPr>
          </a:p>
          <a:p>
            <a:pPr marL="228600" lvl="0" indent="-228600" algn="l">
              <a:lnSpc>
                <a:spcPct val="90000"/>
              </a:lnSpc>
              <a:spcBef>
                <a:spcPts val="1000"/>
              </a:spcBef>
              <a:spcAft>
                <a:spcPts val="0"/>
              </a:spcAft>
              <a:buClr>
                <a:schemeClr val="dk1"/>
              </a:buClr>
              <a:buSzPts val="1600"/>
              <a:buChar char="•"/>
              <a:defRPr/>
            </a:pPr>
            <a:r>
              <a:rPr lang="de-DE" sz="1600">
                <a:latin typeface="Calibri"/>
                <a:ea typeface="Calibri"/>
                <a:cs typeface="Calibri"/>
              </a:rPr>
              <a:t>Specialized transportation or labour immigration companies</a:t>
            </a:r>
            <a:endParaRPr/>
          </a:p>
          <a:p>
            <a:pPr marL="0" lvl="0" indent="0" algn="l">
              <a:lnSpc>
                <a:spcPct val="90000"/>
              </a:lnSpc>
              <a:spcBef>
                <a:spcPts val="1000"/>
              </a:spcBef>
              <a:spcAft>
                <a:spcPts val="0"/>
              </a:spcAft>
              <a:buClr>
                <a:schemeClr val="dk1"/>
              </a:buClr>
              <a:buSzPts val="1600"/>
              <a:buNone/>
              <a:defRPr/>
            </a:pPr>
            <a:endParaRPr sz="1600">
              <a:latin typeface="Calibri"/>
              <a:ea typeface="Calibri"/>
              <a:cs typeface="Calibri"/>
            </a:endParaRPr>
          </a:p>
          <a:p>
            <a:pPr marL="228600" lvl="0" indent="-228600" algn="l">
              <a:lnSpc>
                <a:spcPct val="90000"/>
              </a:lnSpc>
              <a:spcBef>
                <a:spcPts val="1000"/>
              </a:spcBef>
              <a:spcAft>
                <a:spcPts val="0"/>
              </a:spcAft>
              <a:buClr>
                <a:schemeClr val="dk1"/>
              </a:buClr>
              <a:buSzPts val="1600"/>
              <a:buChar char="•"/>
              <a:defRPr/>
            </a:pPr>
            <a:r>
              <a:rPr lang="de-DE" sz="1600">
                <a:latin typeface="Calibri"/>
                <a:ea typeface="Calibri"/>
                <a:cs typeface="Calibri"/>
              </a:rPr>
              <a:t>Multinational companies managing detention centres or monitoring border securities</a:t>
            </a:r>
            <a:endParaRPr/>
          </a:p>
          <a:p>
            <a:pPr marL="228600" lvl="0" indent="-127000" algn="l">
              <a:lnSpc>
                <a:spcPct val="90000"/>
              </a:lnSpc>
              <a:spcBef>
                <a:spcPts val="1000"/>
              </a:spcBef>
              <a:spcAft>
                <a:spcPts val="0"/>
              </a:spcAft>
              <a:buClr>
                <a:schemeClr val="dk1"/>
              </a:buClr>
              <a:buSzPts val="1600"/>
              <a:buNone/>
              <a:defRPr/>
            </a:pPr>
            <a:endParaRPr sz="1600">
              <a:latin typeface="Calibri"/>
              <a:ea typeface="Calibri"/>
              <a:cs typeface="Calibri"/>
            </a:endParaRPr>
          </a:p>
          <a:p>
            <a:pPr marL="228600" lvl="0" indent="-228600" algn="l">
              <a:lnSpc>
                <a:spcPct val="90000"/>
              </a:lnSpc>
              <a:spcBef>
                <a:spcPts val="1000"/>
              </a:spcBef>
              <a:spcAft>
                <a:spcPts val="0"/>
              </a:spcAft>
              <a:buClr>
                <a:schemeClr val="dk1"/>
              </a:buClr>
              <a:buSzPts val="1600"/>
              <a:buChar char="•"/>
              <a:defRPr/>
            </a:pPr>
            <a:r>
              <a:rPr lang="de-DE" sz="1600">
                <a:latin typeface="Calibri"/>
                <a:ea typeface="Calibri"/>
                <a:cs typeface="Calibri"/>
              </a:rPr>
              <a:t>Organized criminal networks active in human smuggling and trafficking</a:t>
            </a:r>
            <a:endParaRPr/>
          </a:p>
          <a:p>
            <a:pPr marL="228600" lvl="0" indent="-127000" algn="l">
              <a:lnSpc>
                <a:spcPct val="90000"/>
              </a:lnSpc>
              <a:spcBef>
                <a:spcPts val="1000"/>
              </a:spcBef>
              <a:spcAft>
                <a:spcPts val="0"/>
              </a:spcAft>
              <a:buClr>
                <a:schemeClr val="dk1"/>
              </a:buClr>
              <a:buSzPts val="1600"/>
              <a:buNone/>
              <a:defRPr/>
            </a:pPr>
            <a:endParaRPr sz="1600">
              <a:latin typeface="Calibri"/>
              <a:ea typeface="Calibri"/>
              <a:cs typeface="Calibri"/>
            </a:endParaRPr>
          </a:p>
          <a:p>
            <a:pPr marL="228600" lvl="0" indent="-228600" algn="l">
              <a:lnSpc>
                <a:spcPct val="90000"/>
              </a:lnSpc>
              <a:spcBef>
                <a:spcPts val="1000"/>
              </a:spcBef>
              <a:spcAft>
                <a:spcPts val="0"/>
              </a:spcAft>
              <a:buClr>
                <a:schemeClr val="dk1"/>
              </a:buClr>
              <a:buSzPts val="1600"/>
              <a:buChar char="•"/>
              <a:defRPr/>
            </a:pPr>
            <a:r>
              <a:rPr lang="de-DE" sz="1600">
                <a:latin typeface="Calibri"/>
                <a:ea typeface="Calibri"/>
                <a:cs typeface="Calibri"/>
              </a:rPr>
              <a:t>Officials involved in bribery and corruption</a:t>
            </a:r>
            <a:endParaRPr/>
          </a:p>
          <a:p>
            <a:pPr marL="228600" lvl="0" indent="-127000" algn="l">
              <a:lnSpc>
                <a:spcPct val="90000"/>
              </a:lnSpc>
              <a:spcBef>
                <a:spcPts val="1000"/>
              </a:spcBef>
              <a:spcAft>
                <a:spcPts val="0"/>
              </a:spcAft>
              <a:buClr>
                <a:schemeClr val="dk1"/>
              </a:buClr>
              <a:buSzPts val="1600"/>
              <a:buNone/>
              <a:defRPr/>
            </a:pPr>
            <a:endParaRPr sz="1600">
              <a:latin typeface="Calibri"/>
              <a:ea typeface="Calibri"/>
              <a:cs typeface="Calibri"/>
            </a:endParaRPr>
          </a:p>
          <a:p>
            <a:pPr marL="0" lvl="0" indent="0" algn="l">
              <a:lnSpc>
                <a:spcPct val="90000"/>
              </a:lnSpc>
              <a:spcBef>
                <a:spcPts val="1000"/>
              </a:spcBef>
              <a:spcAft>
                <a:spcPts val="0"/>
              </a:spcAft>
              <a:buClr>
                <a:schemeClr val="dk1"/>
              </a:buClr>
              <a:buSzPts val="1600"/>
              <a:buNone/>
              <a:defRPr/>
            </a:pPr>
            <a:r>
              <a:rPr lang="de-DE" sz="1600">
                <a:latin typeface="Calibri"/>
                <a:ea typeface="Calibri"/>
                <a:cs typeface="Calibri"/>
              </a:rPr>
              <a:t>(Source: </a:t>
            </a:r>
            <a:r>
              <a:rPr lang="de-DE" sz="1600" u="sng">
                <a:solidFill>
                  <a:schemeClr val="hlink"/>
                </a:solidFill>
                <a:latin typeface="Calibri"/>
                <a:ea typeface="Calibri"/>
                <a:cs typeface="Calibri"/>
                <a:hlinkClick r:id="rId3" tooltip="https://www.routledge.com/The-Migration-Industry-and-the-Commercialization-of-International-Migration/Gammeltoft-Hansen-Sorensen/p/book/9780415623797"/>
              </a:rPr>
              <a:t>Gammeltoft-Hansen &amp; Nyberg Sorensen, 2012</a:t>
            </a:r>
            <a:r>
              <a:rPr lang="de-DE" sz="1600">
                <a:latin typeface="Calibri"/>
                <a:ea typeface="Calibri"/>
                <a:cs typeface="Calibri"/>
              </a:rPr>
              <a:t>)</a:t>
            </a:r>
            <a:endParaRPr/>
          </a:p>
          <a:p>
            <a:pPr marL="228600" lvl="0" indent="-127000" algn="l">
              <a:lnSpc>
                <a:spcPct val="90000"/>
              </a:lnSpc>
              <a:spcBef>
                <a:spcPts val="1000"/>
              </a:spcBef>
              <a:spcAft>
                <a:spcPts val="0"/>
              </a:spcAft>
              <a:buClr>
                <a:schemeClr val="dk1"/>
              </a:buClr>
              <a:buSzPts val="1600"/>
              <a:buNone/>
              <a:defRPr/>
            </a:pPr>
            <a:endParaRPr sz="1600">
              <a:latin typeface="Calibri"/>
              <a:ea typeface="Calibri"/>
              <a:cs typeface="Calibri"/>
            </a:endParaRPr>
          </a:p>
          <a:p>
            <a:pPr marL="0" lvl="0" indent="0" algn="l">
              <a:lnSpc>
                <a:spcPct val="90000"/>
              </a:lnSpc>
              <a:spcBef>
                <a:spcPts val="1000"/>
              </a:spcBef>
              <a:spcAft>
                <a:spcPts val="0"/>
              </a:spcAft>
              <a:buClr>
                <a:schemeClr val="dk1"/>
              </a:buClr>
              <a:buSzPts val="1600"/>
              <a:buNone/>
              <a:defRPr/>
            </a:pPr>
            <a:endParaRPr sz="1600">
              <a:latin typeface="Calibri"/>
              <a:ea typeface="Calibri"/>
              <a:cs typeface="Calibri"/>
            </a:endParaRPr>
          </a:p>
          <a:p>
            <a:pPr marL="0" lvl="0" indent="0" algn="l">
              <a:lnSpc>
                <a:spcPct val="90000"/>
              </a:lnSpc>
              <a:spcBef>
                <a:spcPts val="1000"/>
              </a:spcBef>
              <a:spcAft>
                <a:spcPts val="0"/>
              </a:spcAft>
              <a:buClr>
                <a:schemeClr val="dk1"/>
              </a:buClr>
              <a:buSzPts val="1600"/>
              <a:buNone/>
              <a:defRPr/>
            </a:pPr>
            <a:endParaRPr sz="1600">
              <a:latin typeface="Calibri"/>
              <a:ea typeface="Calibri"/>
              <a:cs typeface="Calibri"/>
            </a:endParaRPr>
          </a:p>
        </p:txBody>
      </p:sp>
      <p:sp>
        <p:nvSpPr>
          <p:cNvPr id="269" name="Google Shape;269;p26"/>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pic>
        <p:nvPicPr>
          <p:cNvPr id="3" name="Grafik 2" descr="Ein Bild, das Text, Kompass, Gerät enthält.&#10;&#10;Automatisch generierte Beschreibung"/>
          <p:cNvPicPr>
            <a:picLocks noChangeAspect="1"/>
          </p:cNvPicPr>
          <p:nvPr/>
        </p:nvPicPr>
        <p:blipFill>
          <a:blip r:embed="rId4"/>
          <a:stretch/>
        </p:blipFill>
        <p:spPr bwMode="auto">
          <a:xfrm>
            <a:off x="8544272" y="3645024"/>
            <a:ext cx="2501744" cy="1667829"/>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8200" y="330835"/>
            <a:ext cx="10515600" cy="1325563"/>
          </a:xfrm>
        </p:spPr>
        <p:txBody>
          <a:bodyPr/>
          <a:lstStyle/>
          <a:p>
            <a:pPr>
              <a:defRPr/>
            </a:pPr>
            <a:r>
              <a:rPr lang="hu-HU"/>
              <a:t>The Course</a:t>
            </a:r>
          </a:p>
        </p:txBody>
      </p:sp>
      <p:sp>
        <p:nvSpPr>
          <p:cNvPr id="3" name="Tartalom helye 2"/>
          <p:cNvSpPr>
            <a:spLocks noGrp="1"/>
          </p:cNvSpPr>
          <p:nvPr>
            <p:ph idx="1"/>
          </p:nvPr>
        </p:nvSpPr>
        <p:spPr bwMode="auto">
          <a:xfrm>
            <a:off x="983432" y="2141537"/>
            <a:ext cx="10515600" cy="4351338"/>
          </a:xfrm>
        </p:spPr>
        <p:txBody>
          <a:bodyPr/>
          <a:lstStyle/>
          <a:p>
            <a:pPr>
              <a:defRPr/>
            </a:pPr>
            <a:r>
              <a:rPr lang="hu-HU" b="1" dirty="0" err="1"/>
              <a:t>Lesson</a:t>
            </a:r>
            <a:r>
              <a:rPr lang="hu-HU" b="1" dirty="0"/>
              <a:t> 1 - </a:t>
            </a:r>
            <a:r>
              <a:rPr lang="de-DE" b="1" dirty="0" err="1"/>
              <a:t>Terminologies</a:t>
            </a:r>
            <a:r>
              <a:rPr lang="de-DE" b="1" dirty="0"/>
              <a:t>, legal </a:t>
            </a:r>
            <a:r>
              <a:rPr lang="de-DE" b="1" dirty="0" err="1"/>
              <a:t>frameworks</a:t>
            </a:r>
            <a:r>
              <a:rPr lang="de-DE" b="1" dirty="0"/>
              <a:t>, </a:t>
            </a:r>
            <a:r>
              <a:rPr lang="de-DE" b="1" dirty="0" err="1"/>
              <a:t>actors</a:t>
            </a:r>
            <a:endParaRPr lang="de-DE" b="1" dirty="0"/>
          </a:p>
          <a:p>
            <a:pPr>
              <a:defRPr/>
            </a:pPr>
            <a:r>
              <a:rPr lang="hu-HU" dirty="0" err="1"/>
              <a:t>Lesson</a:t>
            </a:r>
            <a:r>
              <a:rPr lang="hu-HU" dirty="0"/>
              <a:t> 2 - </a:t>
            </a:r>
            <a:r>
              <a:rPr lang="de-DE" dirty="0" err="1"/>
              <a:t>Context</a:t>
            </a:r>
            <a:r>
              <a:rPr lang="de-DE" dirty="0"/>
              <a:t> </a:t>
            </a:r>
            <a:r>
              <a:rPr lang="de-DE" dirty="0" err="1"/>
              <a:t>factors</a:t>
            </a:r>
            <a:r>
              <a:rPr lang="de-DE" dirty="0"/>
              <a:t> &amp; </a:t>
            </a:r>
            <a:r>
              <a:rPr lang="de-DE" dirty="0" err="1"/>
              <a:t>geographies</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dirty="0" err="1"/>
              <a:t>Lesson</a:t>
            </a:r>
            <a:r>
              <a:rPr lang="hu-HU" dirty="0"/>
              <a:t> 3 - </a:t>
            </a:r>
            <a:r>
              <a:rPr lang="de-DE" dirty="0"/>
              <a:t>Media </a:t>
            </a:r>
            <a:r>
              <a:rPr lang="de-DE" dirty="0" err="1"/>
              <a:t>coverage</a:t>
            </a:r>
            <a:r>
              <a:rPr lang="de-DE" dirty="0"/>
              <a:t> </a:t>
            </a:r>
            <a:r>
              <a:rPr lang="de-DE" dirty="0" err="1"/>
              <a:t>of</a:t>
            </a:r>
            <a:r>
              <a:rPr lang="de-DE" dirty="0"/>
              <a:t> </a:t>
            </a:r>
            <a:r>
              <a:rPr lang="de-DE" dirty="0" err="1"/>
              <a:t>migration</a:t>
            </a:r>
            <a:r>
              <a:rPr lang="de-DE" dirty="0"/>
              <a:t> &amp; </a:t>
            </a:r>
            <a:r>
              <a:rPr lang="de-DE" dirty="0" err="1"/>
              <a:t>forced</a:t>
            </a:r>
            <a:r>
              <a:rPr lang="de-DE" dirty="0"/>
              <a:t> </a:t>
            </a:r>
            <a:r>
              <a:rPr lang="de-DE" dirty="0" err="1"/>
              <a:t>displacement</a:t>
            </a:r>
            <a:endParaRPr lang="de-DE" dirty="0"/>
          </a:p>
          <a:p>
            <a:pPr>
              <a:defRPr/>
            </a:pPr>
            <a:r>
              <a:rPr lang="hu-HU" dirty="0" err="1"/>
              <a:t>Lesson</a:t>
            </a:r>
            <a:r>
              <a:rPr lang="hu-HU" dirty="0"/>
              <a:t> 4 - </a:t>
            </a:r>
            <a:r>
              <a:rPr lang="de-DE" dirty="0"/>
              <a:t>The </a:t>
            </a:r>
            <a:r>
              <a:rPr lang="de-DE" dirty="0" err="1"/>
              <a:t>ethics</a:t>
            </a:r>
            <a:r>
              <a:rPr lang="de-DE" dirty="0"/>
              <a:t> </a:t>
            </a:r>
            <a:r>
              <a:rPr lang="de-DE" dirty="0" err="1"/>
              <a:t>of</a:t>
            </a:r>
            <a:r>
              <a:rPr lang="de-DE" dirty="0"/>
              <a:t> </a:t>
            </a:r>
            <a:r>
              <a:rPr lang="de-DE" dirty="0" err="1"/>
              <a:t>covering</a:t>
            </a:r>
            <a:r>
              <a:rPr lang="de-DE" dirty="0"/>
              <a:t> </a:t>
            </a:r>
            <a:r>
              <a:rPr lang="de-DE" dirty="0" err="1"/>
              <a:t>migration</a:t>
            </a:r>
            <a:r>
              <a:rPr lang="de-DE" dirty="0"/>
              <a:t> &amp; </a:t>
            </a:r>
            <a:r>
              <a:rPr lang="de-DE" dirty="0" err="1"/>
              <a:t>forced</a:t>
            </a:r>
            <a:r>
              <a:rPr lang="de-DE" dirty="0"/>
              <a:t> </a:t>
            </a:r>
            <a:r>
              <a:rPr lang="de-DE" dirty="0" err="1"/>
              <a:t>displacement</a:t>
            </a:r>
            <a:endParaRPr lang="de-DE" dirty="0"/>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4" name="Google Shape;274;p29"/>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a:t>RECOMMENDED DATA SOURCES</a:t>
            </a:r>
            <a:endParaRPr/>
          </a:p>
        </p:txBody>
      </p:sp>
      <p:sp>
        <p:nvSpPr>
          <p:cNvPr id="275" name="Google Shape;275;p29"/>
          <p:cNvSpPr txBox="1">
            <a:spLocks noGrp="1"/>
          </p:cNvSpPr>
          <p:nvPr>
            <p:ph type="body" idx="1"/>
          </p:nvPr>
        </p:nvSpPr>
        <p:spPr bwMode="auto">
          <a:xfrm>
            <a:off x="3719736" y="1767523"/>
            <a:ext cx="7922096"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just">
              <a:lnSpc>
                <a:spcPct val="90000"/>
              </a:lnSpc>
              <a:spcBef>
                <a:spcPts val="0"/>
              </a:spcBef>
              <a:spcAft>
                <a:spcPts val="0"/>
              </a:spcAft>
              <a:buClr>
                <a:schemeClr val="dk1"/>
              </a:buClr>
              <a:buSzPct val="100000"/>
              <a:buNone/>
              <a:defRPr/>
            </a:pPr>
            <a:r>
              <a:rPr lang="de-DE" sz="1600" u="sng" dirty="0" err="1">
                <a:solidFill>
                  <a:schemeClr val="hlink"/>
                </a:solidFill>
                <a:latin typeface="Calibri"/>
                <a:ea typeface="Calibri"/>
                <a:cs typeface="Calibri"/>
                <a:hlinkClick r:id="rId3" tooltip="https://www.migrationdataportal.org/"/>
              </a:rPr>
              <a:t>To</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cover</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migration</a:t>
            </a:r>
            <a:r>
              <a:rPr lang="de-DE" sz="1600" u="sng" dirty="0">
                <a:solidFill>
                  <a:schemeClr val="hlink"/>
                </a:solidFill>
                <a:latin typeface="Calibri"/>
                <a:ea typeface="Calibri"/>
                <a:cs typeface="Calibri"/>
                <a:hlinkClick r:id="rId3" tooltip="https://www.migrationdataportal.org/"/>
              </a:rPr>
              <a:t> and </a:t>
            </a:r>
            <a:r>
              <a:rPr lang="de-DE" sz="1600" u="sng" dirty="0" err="1">
                <a:solidFill>
                  <a:schemeClr val="hlink"/>
                </a:solidFill>
                <a:latin typeface="Calibri"/>
                <a:ea typeface="Calibri"/>
                <a:cs typeface="Calibri"/>
                <a:hlinkClick r:id="rId3" tooltip="https://www.migrationdataportal.org/"/>
              </a:rPr>
              <a:t>forced</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displacement</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journalists</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are</a:t>
            </a:r>
            <a:r>
              <a:rPr lang="de-DE" sz="1600" u="sng" dirty="0">
                <a:solidFill>
                  <a:schemeClr val="hlink"/>
                </a:solidFill>
                <a:latin typeface="Calibri"/>
                <a:ea typeface="Calibri"/>
                <a:cs typeface="Calibri"/>
                <a:hlinkClick r:id="rId3" tooltip="https://www.migrationdataportal.org/"/>
              </a:rPr>
              <a:t> in </a:t>
            </a:r>
            <a:r>
              <a:rPr lang="de-DE" sz="1600" u="sng" dirty="0" err="1">
                <a:solidFill>
                  <a:schemeClr val="hlink"/>
                </a:solidFill>
                <a:latin typeface="Calibri"/>
                <a:ea typeface="Calibri"/>
                <a:cs typeface="Calibri"/>
                <a:hlinkClick r:id="rId3" tooltip="https://www.migrationdataportal.org/"/>
              </a:rPr>
              <a:t>need</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of</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data</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We</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recommend</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the</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following</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sources</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containing</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official</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numbers</a:t>
            </a:r>
            <a:r>
              <a:rPr lang="de-DE" sz="1600" u="sng" dirty="0">
                <a:solidFill>
                  <a:schemeClr val="hlink"/>
                </a:solidFill>
                <a:latin typeface="Calibri"/>
                <a:ea typeface="Calibri"/>
                <a:cs typeface="Calibri"/>
                <a:hlinkClick r:id="rId3" tooltip="https://www.migrationdataportal.org/"/>
              </a:rPr>
              <a:t> on </a:t>
            </a:r>
            <a:r>
              <a:rPr lang="de-DE" sz="1600" u="sng" dirty="0" err="1">
                <a:solidFill>
                  <a:schemeClr val="hlink"/>
                </a:solidFill>
                <a:latin typeface="Calibri"/>
                <a:ea typeface="Calibri"/>
                <a:cs typeface="Calibri"/>
                <a:hlinkClick r:id="rId3" tooltip="https://www.migrationdataportal.org/"/>
              </a:rPr>
              <a:t>the</a:t>
            </a:r>
            <a:r>
              <a:rPr lang="de-DE" sz="1600" u="sng" dirty="0">
                <a:solidFill>
                  <a:schemeClr val="hlink"/>
                </a:solidFill>
                <a:latin typeface="Calibri"/>
                <a:ea typeface="Calibri"/>
                <a:cs typeface="Calibri"/>
                <a:hlinkClick r:id="rId3" tooltip="https://www.migrationdataportal.org/"/>
              </a:rPr>
              <a:t> global </a:t>
            </a:r>
            <a:r>
              <a:rPr lang="de-DE" sz="1600" u="sng" dirty="0" err="1">
                <a:solidFill>
                  <a:schemeClr val="hlink"/>
                </a:solidFill>
                <a:latin typeface="Calibri"/>
                <a:ea typeface="Calibri"/>
                <a:cs typeface="Calibri"/>
                <a:hlinkClick r:id="rId3" tooltip="https://www.migrationdataportal.org/"/>
              </a:rPr>
              <a:t>migrant</a:t>
            </a:r>
            <a:r>
              <a:rPr lang="de-DE" sz="1600" u="sng" dirty="0">
                <a:solidFill>
                  <a:schemeClr val="hlink"/>
                </a:solidFill>
                <a:latin typeface="Calibri"/>
                <a:ea typeface="Calibri"/>
                <a:cs typeface="Calibri"/>
                <a:hlinkClick r:id="rId3" tooltip="https://www.migrationdataportal.org/"/>
              </a:rPr>
              <a:t> and </a:t>
            </a:r>
            <a:r>
              <a:rPr lang="de-DE" sz="1600" u="sng" dirty="0" err="1">
                <a:solidFill>
                  <a:schemeClr val="hlink"/>
                </a:solidFill>
                <a:latin typeface="Calibri"/>
                <a:ea typeface="Calibri"/>
                <a:cs typeface="Calibri"/>
                <a:hlinkClick r:id="rId3" tooltip="https://www.migrationdataportal.org/"/>
              </a:rPr>
              <a:t>refugee</a:t>
            </a:r>
            <a:r>
              <a:rPr lang="de-DE" sz="1600" u="sng" dirty="0">
                <a:solidFill>
                  <a:schemeClr val="hlink"/>
                </a:solidFill>
                <a:latin typeface="Calibri"/>
                <a:ea typeface="Calibri"/>
                <a:cs typeface="Calibri"/>
                <a:hlinkClick r:id="rId3" tooltip="https://www.migrationdataportal.org/"/>
              </a:rPr>
              <a:t> </a:t>
            </a:r>
            <a:r>
              <a:rPr lang="de-DE" sz="1600" u="sng" dirty="0" err="1">
                <a:solidFill>
                  <a:schemeClr val="hlink"/>
                </a:solidFill>
                <a:latin typeface="Calibri"/>
                <a:ea typeface="Calibri"/>
                <a:cs typeface="Calibri"/>
                <a:hlinkClick r:id="rId3" tooltip="https://www.migrationdataportal.org/"/>
              </a:rPr>
              <a:t>population</a:t>
            </a:r>
            <a:r>
              <a:rPr lang="de-DE" sz="1600" u="sng" dirty="0">
                <a:solidFill>
                  <a:schemeClr val="hlink"/>
                </a:solidFill>
                <a:latin typeface="Calibri"/>
                <a:ea typeface="Calibri"/>
                <a:cs typeface="Calibri"/>
                <a:hlinkClick r:id="rId3" tooltip="https://www.migrationdataportal.org/"/>
              </a:rPr>
              <a:t>: </a:t>
            </a:r>
            <a:endParaRPr dirty="0"/>
          </a:p>
          <a:p>
            <a:pPr marL="0" lvl="0" indent="0" algn="just">
              <a:lnSpc>
                <a:spcPct val="90000"/>
              </a:lnSpc>
              <a:spcBef>
                <a:spcPts val="1000"/>
              </a:spcBef>
              <a:spcAft>
                <a:spcPts val="0"/>
              </a:spcAft>
              <a:buClr>
                <a:schemeClr val="dk1"/>
              </a:buClr>
              <a:buSzPct val="100000"/>
              <a:buNone/>
              <a:defRPr/>
            </a:pPr>
            <a:endParaRPr sz="1600" b="1" u="sng" dirty="0">
              <a:solidFill>
                <a:srgbClr val="0563C1"/>
              </a:solidFill>
              <a:latin typeface="Calibri"/>
              <a:ea typeface="Calibri"/>
              <a:cs typeface="Calibri"/>
            </a:endParaRPr>
          </a:p>
          <a:p>
            <a:pPr marL="0" lvl="0" indent="0" algn="just">
              <a:lnSpc>
                <a:spcPct val="90000"/>
              </a:lnSpc>
              <a:spcBef>
                <a:spcPts val="1000"/>
              </a:spcBef>
              <a:spcAft>
                <a:spcPts val="0"/>
              </a:spcAft>
              <a:buClr>
                <a:schemeClr val="dk1"/>
              </a:buClr>
              <a:buSzPct val="100000"/>
              <a:buNone/>
              <a:defRPr/>
            </a:pPr>
            <a:endParaRPr sz="1600" b="1" u="sng" dirty="0">
              <a:solidFill>
                <a:srgbClr val="0563C1"/>
              </a:solidFill>
              <a:latin typeface="Calibri"/>
              <a:ea typeface="Calibri"/>
              <a:cs typeface="Calibri"/>
            </a:endParaRPr>
          </a:p>
          <a:p>
            <a:pPr marL="228600" lvl="0" indent="-228600" algn="just">
              <a:lnSpc>
                <a:spcPct val="90000"/>
              </a:lnSpc>
              <a:spcBef>
                <a:spcPts val="1000"/>
              </a:spcBef>
              <a:spcAft>
                <a:spcPts val="0"/>
              </a:spcAft>
              <a:buClr>
                <a:srgbClr val="0563C1"/>
              </a:buClr>
              <a:buSzPct val="100000"/>
              <a:buChar char="•"/>
              <a:defRPr/>
            </a:pPr>
            <a:r>
              <a:rPr lang="de-DE" sz="1600" b="1" u="sng" dirty="0">
                <a:solidFill>
                  <a:srgbClr val="0563C1"/>
                </a:solidFill>
                <a:latin typeface="Calibri"/>
                <a:ea typeface="Calibri"/>
                <a:cs typeface="Calibri"/>
                <a:hlinkClick r:id="rId3" tooltip="https://www.migrationdataportal.org/"/>
              </a:rPr>
              <a:t>Migration Data Portal</a:t>
            </a:r>
            <a:r>
              <a:rPr lang="de-DE" sz="1600" b="1" dirty="0">
                <a:latin typeface="Calibri"/>
                <a:ea typeface="Calibri"/>
                <a:cs typeface="Calibri"/>
              </a:rPr>
              <a:t>: </a:t>
            </a:r>
            <a:r>
              <a:rPr lang="de-DE" sz="1600" dirty="0">
                <a:latin typeface="Calibri"/>
                <a:ea typeface="Calibri"/>
                <a:cs typeface="Calibri"/>
              </a:rPr>
              <a:t>A </a:t>
            </a:r>
            <a:r>
              <a:rPr lang="de-DE" sz="1600" dirty="0" err="1">
                <a:latin typeface="Calibri"/>
                <a:ea typeface="Calibri"/>
                <a:cs typeface="Calibri"/>
              </a:rPr>
              <a:t>database</a:t>
            </a:r>
            <a:r>
              <a:rPr lang="de-DE" sz="1600" dirty="0">
                <a:latin typeface="Calibri"/>
                <a:ea typeface="Calibri"/>
                <a:cs typeface="Calibri"/>
              </a:rPr>
              <a:t> </a:t>
            </a:r>
            <a:r>
              <a:rPr lang="de-DE" sz="1600" dirty="0" err="1">
                <a:latin typeface="Calibri"/>
                <a:ea typeface="Calibri"/>
                <a:cs typeface="Calibri"/>
              </a:rPr>
              <a:t>driven</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International </a:t>
            </a:r>
            <a:r>
              <a:rPr lang="de-DE" sz="1600" dirty="0" err="1">
                <a:latin typeface="Calibri"/>
                <a:ea typeface="Calibri"/>
                <a:cs typeface="Calibri"/>
              </a:rPr>
              <a:t>Organization</a:t>
            </a:r>
            <a:r>
              <a:rPr lang="de-DE" sz="1600" dirty="0">
                <a:latin typeface="Calibri"/>
                <a:ea typeface="Calibri"/>
                <a:cs typeface="Calibri"/>
              </a:rPr>
              <a:t> </a:t>
            </a:r>
            <a:r>
              <a:rPr lang="de-DE" sz="1600" dirty="0" err="1">
                <a:latin typeface="Calibri"/>
                <a:ea typeface="Calibri"/>
                <a:cs typeface="Calibri"/>
              </a:rPr>
              <a:t>for</a:t>
            </a:r>
            <a:r>
              <a:rPr lang="de-DE" sz="1600" dirty="0">
                <a:latin typeface="Calibri"/>
                <a:ea typeface="Calibri"/>
                <a:cs typeface="Calibri"/>
              </a:rPr>
              <a:t> Migration (IOM) and </a:t>
            </a:r>
            <a:r>
              <a:rPr lang="de-DE" sz="1600" dirty="0" err="1">
                <a:latin typeface="Calibri"/>
                <a:ea typeface="Calibri"/>
                <a:cs typeface="Calibri"/>
              </a:rPr>
              <a:t>supported</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a:t>
            </a:r>
            <a:r>
              <a:rPr lang="de-DE" sz="1600" dirty="0" err="1">
                <a:latin typeface="Calibri"/>
                <a:ea typeface="Calibri"/>
                <a:cs typeface="Calibri"/>
              </a:rPr>
              <a:t>several</a:t>
            </a:r>
            <a:r>
              <a:rPr lang="de-DE" sz="1600" dirty="0">
                <a:latin typeface="Calibri"/>
                <a:ea typeface="Calibri"/>
                <a:cs typeface="Calibri"/>
              </a:rPr>
              <a:t> national </a:t>
            </a:r>
            <a:r>
              <a:rPr lang="de-DE" sz="1600" dirty="0" err="1">
                <a:latin typeface="Calibri"/>
                <a:ea typeface="Calibri"/>
                <a:cs typeface="Calibri"/>
              </a:rPr>
              <a:t>governments</a:t>
            </a:r>
            <a:r>
              <a:rPr lang="de-DE" sz="1600" dirty="0">
                <a:latin typeface="Calibri"/>
                <a:ea typeface="Calibri"/>
                <a:cs typeface="Calibri"/>
              </a:rPr>
              <a:t>. </a:t>
            </a:r>
            <a:r>
              <a:rPr lang="de-DE" sz="1600" dirty="0" err="1">
                <a:latin typeface="Calibri"/>
                <a:ea typeface="Calibri"/>
                <a:cs typeface="Calibri"/>
              </a:rPr>
              <a:t>It</a:t>
            </a:r>
            <a:r>
              <a:rPr lang="de-DE" sz="1600" dirty="0">
                <a:latin typeface="Calibri"/>
                <a:ea typeface="Calibri"/>
                <a:cs typeface="Calibri"/>
              </a:rPr>
              <a:t> </a:t>
            </a:r>
            <a:r>
              <a:rPr lang="de-DE" sz="1600" dirty="0" err="1">
                <a:latin typeface="Calibri"/>
                <a:ea typeface="Calibri"/>
                <a:cs typeface="Calibri"/>
              </a:rPr>
              <a:t>offers</a:t>
            </a:r>
            <a:r>
              <a:rPr lang="de-DE" sz="1600" dirty="0">
                <a:latin typeface="Calibri"/>
                <a:ea typeface="Calibri"/>
                <a:cs typeface="Calibri"/>
              </a:rPr>
              <a:t> a </a:t>
            </a:r>
            <a:r>
              <a:rPr lang="de-DE" sz="1600" dirty="0" err="1">
                <a:latin typeface="Calibri"/>
                <a:ea typeface="Calibri"/>
                <a:cs typeface="Calibri"/>
              </a:rPr>
              <a:t>wide</a:t>
            </a:r>
            <a:r>
              <a:rPr lang="de-DE" sz="1600" dirty="0">
                <a:latin typeface="Calibri"/>
                <a:ea typeface="Calibri"/>
                <a:cs typeface="Calibri"/>
              </a:rPr>
              <a:t> </a:t>
            </a:r>
            <a:r>
              <a:rPr lang="de-DE" sz="1600" dirty="0" err="1">
                <a:latin typeface="Calibri"/>
                <a:ea typeface="Calibri"/>
                <a:cs typeface="Calibri"/>
              </a:rPr>
              <a:t>variety</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features</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 </a:t>
            </a:r>
            <a:r>
              <a:rPr lang="de-DE" sz="1600" dirty="0" err="1">
                <a:latin typeface="Calibri"/>
                <a:ea typeface="Calibri"/>
                <a:cs typeface="Calibri"/>
              </a:rPr>
              <a:t>comparison</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countries, </a:t>
            </a:r>
            <a:r>
              <a:rPr lang="de-DE" sz="1600" dirty="0" err="1">
                <a:latin typeface="Calibri"/>
                <a:ea typeface="Calibri"/>
                <a:cs typeface="Calibri"/>
              </a:rPr>
              <a:t>regions</a:t>
            </a:r>
            <a:r>
              <a:rPr lang="de-DE" sz="1600" dirty="0">
                <a:latin typeface="Calibri"/>
                <a:ea typeface="Calibri"/>
                <a:cs typeface="Calibri"/>
              </a:rPr>
              <a:t>, and </a:t>
            </a:r>
            <a:r>
              <a:rPr lang="de-DE" sz="1600" dirty="0" err="1">
                <a:latin typeface="Calibri"/>
                <a:ea typeface="Calibri"/>
                <a:cs typeface="Calibri"/>
              </a:rPr>
              <a:t>specific</a:t>
            </a:r>
            <a:r>
              <a:rPr lang="de-DE" sz="1600" dirty="0">
                <a:latin typeface="Calibri"/>
                <a:ea typeface="Calibri"/>
                <a:cs typeface="Calibri"/>
              </a:rPr>
              <a:t> </a:t>
            </a:r>
            <a:r>
              <a:rPr lang="de-DE" sz="1600" dirty="0" err="1">
                <a:latin typeface="Calibri"/>
                <a:ea typeface="Calibri"/>
                <a:cs typeface="Calibri"/>
              </a:rPr>
              <a:t>indicators</a:t>
            </a:r>
            <a:r>
              <a:rPr lang="de-DE" sz="1600" dirty="0">
                <a:latin typeface="Calibri"/>
                <a:ea typeface="Calibri"/>
                <a:cs typeface="Calibri"/>
              </a:rPr>
              <a:t>.</a:t>
            </a:r>
            <a:endParaRPr dirty="0"/>
          </a:p>
          <a:p>
            <a:pPr marL="0" lvl="0" indent="0" algn="just">
              <a:lnSpc>
                <a:spcPct val="90000"/>
              </a:lnSpc>
              <a:spcBef>
                <a:spcPts val="1000"/>
              </a:spcBef>
              <a:spcAft>
                <a:spcPts val="0"/>
              </a:spcAft>
              <a:buClr>
                <a:schemeClr val="dk1"/>
              </a:buClr>
              <a:buSzPct val="100000"/>
              <a:buNone/>
              <a:defRPr/>
            </a:pPr>
            <a:endParaRPr sz="1600"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dirty="0">
                <a:latin typeface="Calibri"/>
                <a:ea typeface="Calibri"/>
                <a:cs typeface="Calibri"/>
              </a:rPr>
              <a:t> </a:t>
            </a:r>
            <a:r>
              <a:rPr lang="de-DE" sz="1600" b="1" u="sng" dirty="0">
                <a:solidFill>
                  <a:schemeClr val="hlink"/>
                </a:solidFill>
                <a:latin typeface="Calibri"/>
                <a:ea typeface="Calibri"/>
                <a:cs typeface="Calibri"/>
                <a:hlinkClick r:id="rId4" tooltip="https://www.un.org/development/desa/pd/content/international-migrant-stock"/>
              </a:rPr>
              <a:t>United </a:t>
            </a:r>
            <a:r>
              <a:rPr lang="de-DE" sz="1600" b="1" u="sng" dirty="0" err="1">
                <a:solidFill>
                  <a:schemeClr val="hlink"/>
                </a:solidFill>
                <a:latin typeface="Calibri"/>
                <a:ea typeface="Calibri"/>
                <a:cs typeface="Calibri"/>
                <a:hlinkClick r:id="rId4" tooltip="https://www.un.org/development/desa/pd/content/international-migrant-stock"/>
              </a:rPr>
              <a:t>Nations</a:t>
            </a:r>
            <a:r>
              <a:rPr lang="de-DE" sz="1600" b="1" u="sng" dirty="0">
                <a:solidFill>
                  <a:schemeClr val="hlink"/>
                </a:solidFill>
                <a:latin typeface="Calibri"/>
                <a:ea typeface="Calibri"/>
                <a:cs typeface="Calibri"/>
                <a:hlinkClick r:id="rId4" tooltip="https://www.un.org/development/desa/pd/content/international-migrant-stock"/>
              </a:rPr>
              <a:t> Population Division: International Migrant Stock</a:t>
            </a:r>
            <a:r>
              <a:rPr lang="de-DE" sz="1600" b="1" dirty="0">
                <a:latin typeface="Calibri"/>
                <a:ea typeface="Calibri"/>
                <a:cs typeface="Calibri"/>
              </a:rPr>
              <a:t>: </a:t>
            </a:r>
            <a:r>
              <a:rPr lang="de-DE" sz="1600" dirty="0">
                <a:latin typeface="Calibri"/>
                <a:ea typeface="Calibri"/>
                <a:cs typeface="Calibri"/>
              </a:rPr>
              <a:t>These annual </a:t>
            </a:r>
            <a:r>
              <a:rPr lang="de-DE" sz="1600" dirty="0" err="1">
                <a:latin typeface="Calibri"/>
                <a:ea typeface="Calibri"/>
                <a:cs typeface="Calibri"/>
              </a:rPr>
              <a:t>estimates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migrant</a:t>
            </a:r>
            <a:r>
              <a:rPr lang="de-DE" sz="1600" dirty="0">
                <a:latin typeface="Calibri"/>
                <a:ea typeface="Calibri"/>
                <a:cs typeface="Calibri"/>
              </a:rPr>
              <a:t> </a:t>
            </a:r>
            <a:r>
              <a:rPr lang="de-DE" sz="1600" dirty="0" err="1">
                <a:latin typeface="Calibri"/>
                <a:ea typeface="Calibri"/>
                <a:cs typeface="Calibri"/>
              </a:rPr>
              <a:t>stocks</a:t>
            </a:r>
            <a:r>
              <a:rPr lang="de-DE" sz="1600" dirty="0">
                <a:latin typeface="Calibri"/>
                <a:ea typeface="Calibri"/>
                <a:cs typeface="Calibri"/>
              </a:rPr>
              <a:t> </a:t>
            </a:r>
            <a:r>
              <a:rPr lang="de-DE" sz="1600" dirty="0" err="1">
                <a:latin typeface="Calibri"/>
                <a:ea typeface="Calibri"/>
                <a:cs typeface="Calibri"/>
              </a:rPr>
              <a:t>for</a:t>
            </a:r>
            <a:r>
              <a:rPr lang="de-DE" sz="1600" dirty="0">
                <a:latin typeface="Calibri"/>
                <a:ea typeface="Calibri"/>
                <a:cs typeface="Calibri"/>
              </a:rPr>
              <a:t> </a:t>
            </a:r>
            <a:r>
              <a:rPr lang="de-DE" sz="1600" dirty="0" err="1">
                <a:latin typeface="Calibri"/>
                <a:ea typeface="Calibri"/>
                <a:cs typeface="Calibri"/>
              </a:rPr>
              <a:t>each</a:t>
            </a:r>
            <a:r>
              <a:rPr lang="de-DE" sz="1600" dirty="0">
                <a:latin typeface="Calibri"/>
                <a:ea typeface="Calibri"/>
                <a:cs typeface="Calibri"/>
              </a:rPr>
              <a:t> </a:t>
            </a:r>
            <a:r>
              <a:rPr lang="de-DE" sz="1600" dirty="0" err="1">
                <a:latin typeface="Calibri"/>
                <a:ea typeface="Calibri"/>
                <a:cs typeface="Calibri"/>
              </a:rPr>
              <a:t>country</a:t>
            </a:r>
            <a:r>
              <a:rPr lang="de-DE" sz="1600" dirty="0">
                <a:latin typeface="Calibri"/>
                <a:ea typeface="Calibri"/>
                <a:cs typeface="Calibri"/>
              </a:rPr>
              <a:t> </a:t>
            </a:r>
            <a:r>
              <a:rPr lang="de-DE" sz="1600" dirty="0" err="1">
                <a:latin typeface="Calibri"/>
                <a:ea typeface="Calibri"/>
                <a:cs typeface="Calibri"/>
              </a:rPr>
              <a:t>uses</a:t>
            </a:r>
            <a:r>
              <a:rPr lang="de-DE" sz="1600" dirty="0">
                <a:latin typeface="Calibri"/>
                <a:ea typeface="Calibri"/>
                <a:cs typeface="Calibri"/>
              </a:rPr>
              <a:t> </a:t>
            </a:r>
            <a:r>
              <a:rPr lang="de-DE" sz="1600" dirty="0" err="1">
                <a:latin typeface="Calibri"/>
                <a:ea typeface="Calibri"/>
                <a:cs typeface="Calibri"/>
              </a:rPr>
              <a:t>data</a:t>
            </a:r>
            <a:r>
              <a:rPr lang="de-DE" sz="1600" dirty="0">
                <a:latin typeface="Calibri"/>
                <a:ea typeface="Calibri"/>
                <a:cs typeface="Calibri"/>
              </a:rPr>
              <a:t> </a:t>
            </a:r>
            <a:r>
              <a:rPr lang="de-DE" sz="1600" dirty="0" err="1">
                <a:latin typeface="Calibri"/>
                <a:ea typeface="Calibri"/>
                <a:cs typeface="Calibri"/>
              </a:rPr>
              <a:t>from</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United Nation </a:t>
            </a:r>
            <a:r>
              <a:rPr lang="de-DE" sz="1600" dirty="0" err="1">
                <a:latin typeface="Calibri"/>
                <a:ea typeface="Calibri"/>
                <a:cs typeface="Calibri"/>
              </a:rPr>
              <a:t>Statistics</a:t>
            </a:r>
            <a:r>
              <a:rPr lang="de-DE" sz="1600" dirty="0">
                <a:latin typeface="Calibri"/>
                <a:ea typeface="Calibri"/>
                <a:cs typeface="Calibri"/>
              </a:rPr>
              <a:t> </a:t>
            </a:r>
            <a:r>
              <a:rPr lang="de-DE" sz="1600" dirty="0" err="1">
                <a:latin typeface="Calibri"/>
                <a:ea typeface="Calibri"/>
                <a:cs typeface="Calibri"/>
              </a:rPr>
              <a:t>Divsion</a:t>
            </a:r>
            <a:r>
              <a:rPr lang="de-DE" sz="1600" dirty="0">
                <a:latin typeface="Calibri"/>
                <a:ea typeface="Calibri"/>
                <a:cs typeface="Calibri"/>
              </a:rPr>
              <a:t> (UNSD) and </a:t>
            </a:r>
            <a:r>
              <a:rPr lang="de-DE" sz="1600" dirty="0" err="1">
                <a:latin typeface="Calibri"/>
                <a:ea typeface="Calibri"/>
                <a:cs typeface="Calibri"/>
              </a:rPr>
              <a:t>allows</a:t>
            </a:r>
            <a:r>
              <a:rPr lang="de-DE" sz="1600" dirty="0">
                <a:latin typeface="Calibri"/>
                <a:ea typeface="Calibri"/>
                <a:cs typeface="Calibri"/>
              </a:rPr>
              <a:t> </a:t>
            </a:r>
            <a:r>
              <a:rPr lang="de-DE" sz="1600" dirty="0" err="1">
                <a:latin typeface="Calibri"/>
                <a:ea typeface="Calibri"/>
                <a:cs typeface="Calibri"/>
              </a:rPr>
              <a:t>for</a:t>
            </a:r>
            <a:r>
              <a:rPr lang="de-DE" sz="1600" dirty="0">
                <a:latin typeface="Calibri"/>
                <a:ea typeface="Calibri"/>
                <a:cs typeface="Calibri"/>
              </a:rPr>
              <a:t> </a:t>
            </a:r>
            <a:r>
              <a:rPr lang="de-DE" sz="1600" dirty="0" err="1">
                <a:latin typeface="Calibri"/>
                <a:ea typeface="Calibri"/>
                <a:cs typeface="Calibri"/>
              </a:rPr>
              <a:t>comparison</a:t>
            </a:r>
            <a:r>
              <a:rPr lang="de-DE" sz="1600" dirty="0">
                <a:latin typeface="Calibri"/>
                <a:ea typeface="Calibri"/>
                <a:cs typeface="Calibri"/>
              </a:rPr>
              <a:t> </a:t>
            </a:r>
            <a:r>
              <a:rPr lang="de-DE" sz="1600" dirty="0" err="1">
                <a:latin typeface="Calibri"/>
                <a:ea typeface="Calibri"/>
                <a:cs typeface="Calibri"/>
              </a:rPr>
              <a:t>across</a:t>
            </a:r>
            <a:r>
              <a:rPr lang="de-DE" sz="1600" dirty="0">
                <a:latin typeface="Calibri"/>
                <a:ea typeface="Calibri"/>
                <a:cs typeface="Calibri"/>
              </a:rPr>
              <a:t> </a:t>
            </a:r>
            <a:r>
              <a:rPr lang="de-DE" sz="1600" dirty="0" err="1">
                <a:latin typeface="Calibri"/>
                <a:ea typeface="Calibri"/>
                <a:cs typeface="Calibri"/>
              </a:rPr>
              <a:t>continents</a:t>
            </a:r>
            <a:r>
              <a:rPr lang="de-DE" sz="1600" dirty="0">
                <a:latin typeface="Calibri"/>
                <a:ea typeface="Calibri"/>
                <a:cs typeface="Calibri"/>
              </a:rPr>
              <a:t>, countries and time.</a:t>
            </a:r>
            <a:endParaRPr dirty="0"/>
          </a:p>
          <a:p>
            <a:pPr marL="228600" lvl="0" indent="-134620" algn="just">
              <a:lnSpc>
                <a:spcPct val="90000"/>
              </a:lnSpc>
              <a:spcBef>
                <a:spcPts val="1000"/>
              </a:spcBef>
              <a:spcAft>
                <a:spcPts val="0"/>
              </a:spcAft>
              <a:buClr>
                <a:schemeClr val="dk1"/>
              </a:buClr>
              <a:buSzPct val="100000"/>
              <a:buNone/>
              <a:defRPr/>
            </a:pPr>
            <a:endParaRPr sz="1600" b="1"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u="sng" dirty="0" err="1">
                <a:solidFill>
                  <a:schemeClr val="hlink"/>
                </a:solidFill>
                <a:latin typeface="Calibri"/>
                <a:ea typeface="Calibri"/>
                <a:cs typeface="Calibri"/>
                <a:hlinkClick r:id="rId5" tooltip="https://www.unhcr.org/refugee-statistics/download/"/>
              </a:rPr>
              <a:t>Refugee</a:t>
            </a:r>
            <a:r>
              <a:rPr lang="de-DE" sz="1600" b="1" u="sng" dirty="0">
                <a:solidFill>
                  <a:schemeClr val="hlink"/>
                </a:solidFill>
                <a:latin typeface="Calibri"/>
                <a:ea typeface="Calibri"/>
                <a:cs typeface="Calibri"/>
                <a:hlinkClick r:id="rId5" tooltip="https://www.unhcr.org/refugee-statistics/download/"/>
              </a:rPr>
              <a:t> Data Finder</a:t>
            </a:r>
            <a:r>
              <a:rPr lang="de-DE" sz="1600" b="1" dirty="0">
                <a:latin typeface="Calibri"/>
                <a:ea typeface="Calibri"/>
                <a:cs typeface="Calibri"/>
              </a:rPr>
              <a:t>: </a:t>
            </a:r>
            <a:r>
              <a:rPr lang="de-DE" sz="1600" dirty="0">
                <a:latin typeface="Calibri"/>
                <a:ea typeface="Calibri"/>
                <a:cs typeface="Calibri"/>
              </a:rPr>
              <a:t>This </a:t>
            </a:r>
            <a:r>
              <a:rPr lang="de-DE" sz="1600" dirty="0" err="1">
                <a:latin typeface="Calibri"/>
                <a:ea typeface="Calibri"/>
                <a:cs typeface="Calibri"/>
              </a:rPr>
              <a:t>offer</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UNHCR </a:t>
            </a:r>
            <a:r>
              <a:rPr lang="de-DE" sz="1600" dirty="0" err="1">
                <a:latin typeface="Calibri"/>
                <a:ea typeface="Calibri"/>
                <a:cs typeface="Calibri"/>
              </a:rPr>
              <a:t>offers</a:t>
            </a:r>
            <a:r>
              <a:rPr lang="de-DE" sz="1600" dirty="0">
                <a:latin typeface="Calibri"/>
                <a:ea typeface="Calibri"/>
                <a:cs typeface="Calibri"/>
              </a:rPr>
              <a:t> a </a:t>
            </a:r>
            <a:r>
              <a:rPr lang="de-DE" sz="1600" dirty="0" err="1">
                <a:latin typeface="Calibri"/>
                <a:ea typeface="Calibri"/>
                <a:cs typeface="Calibri"/>
              </a:rPr>
              <a:t>variety</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information</a:t>
            </a:r>
            <a:r>
              <a:rPr lang="de-DE" sz="1600" dirty="0">
                <a:latin typeface="Calibri"/>
                <a:ea typeface="Calibri"/>
                <a:cs typeface="Calibri"/>
              </a:rPr>
              <a:t> on </a:t>
            </a:r>
            <a:r>
              <a:rPr lang="de-DE" sz="1600" dirty="0" err="1">
                <a:latin typeface="Calibri"/>
                <a:ea typeface="Calibri"/>
                <a:cs typeface="Calibri"/>
              </a:rPr>
              <a:t>displacement</a:t>
            </a:r>
            <a:r>
              <a:rPr lang="de-DE" sz="1600" dirty="0">
                <a:latin typeface="Calibri"/>
                <a:ea typeface="Calibri"/>
                <a:cs typeface="Calibri"/>
              </a:rPr>
              <a:t>, such </a:t>
            </a:r>
            <a:r>
              <a:rPr lang="de-DE" sz="1600" dirty="0" err="1">
                <a:latin typeface="Calibri"/>
                <a:ea typeface="Calibri"/>
                <a:cs typeface="Calibri"/>
              </a:rPr>
              <a:t>as</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number</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asylum</a:t>
            </a:r>
            <a:r>
              <a:rPr lang="de-DE" sz="1600" dirty="0">
                <a:latin typeface="Calibri"/>
                <a:ea typeface="Calibri"/>
                <a:cs typeface="Calibri"/>
              </a:rPr>
              <a:t> </a:t>
            </a:r>
            <a:r>
              <a:rPr lang="de-DE" sz="1600" dirty="0" err="1">
                <a:latin typeface="Calibri"/>
                <a:ea typeface="Calibri"/>
                <a:cs typeface="Calibri"/>
              </a:rPr>
              <a:t>applications</a:t>
            </a:r>
            <a:r>
              <a:rPr lang="de-DE" sz="1600" dirty="0">
                <a:latin typeface="Calibri"/>
                <a:ea typeface="Calibri"/>
                <a:cs typeface="Calibri"/>
              </a:rPr>
              <a:t> and </a:t>
            </a:r>
            <a:r>
              <a:rPr lang="de-DE" sz="1600" dirty="0" err="1">
                <a:latin typeface="Calibri"/>
                <a:ea typeface="Calibri"/>
                <a:cs typeface="Calibri"/>
              </a:rPr>
              <a:t>decisions</a:t>
            </a:r>
            <a:r>
              <a:rPr lang="de-DE" sz="1600" dirty="0">
                <a:latin typeface="Calibri"/>
                <a:ea typeface="Calibri"/>
                <a:cs typeface="Calibri"/>
              </a:rPr>
              <a:t> </a:t>
            </a:r>
            <a:r>
              <a:rPr lang="de-DE" sz="1600" dirty="0" err="1">
                <a:latin typeface="Calibri"/>
                <a:ea typeface="Calibri"/>
                <a:cs typeface="Calibri"/>
              </a:rPr>
              <a:t>taken</a:t>
            </a:r>
            <a:r>
              <a:rPr lang="de-DE" sz="1600" dirty="0">
                <a:latin typeface="Calibri"/>
                <a:ea typeface="Calibri"/>
                <a:cs typeface="Calibri"/>
              </a:rPr>
              <a:t>, </a:t>
            </a:r>
            <a:r>
              <a:rPr lang="de-DE" sz="1600" dirty="0" err="1">
                <a:latin typeface="Calibri"/>
                <a:ea typeface="Calibri"/>
                <a:cs typeface="Calibri"/>
              </a:rPr>
              <a:t>or</a:t>
            </a:r>
            <a:r>
              <a:rPr lang="de-DE" sz="1600" dirty="0">
                <a:latin typeface="Calibri"/>
                <a:ea typeface="Calibri"/>
                <a:cs typeface="Calibri"/>
              </a:rPr>
              <a:t> </a:t>
            </a:r>
            <a:r>
              <a:rPr lang="de-DE" sz="1600" dirty="0" err="1">
                <a:latin typeface="Calibri"/>
                <a:ea typeface="Calibri"/>
                <a:cs typeface="Calibri"/>
              </a:rPr>
              <a:t>the</a:t>
            </a:r>
            <a:r>
              <a:rPr lang="de-DE" sz="1600" dirty="0">
                <a:latin typeface="Calibri"/>
                <a:ea typeface="Calibri"/>
                <a:cs typeface="Calibri"/>
              </a:rPr>
              <a:t> </a:t>
            </a:r>
            <a:r>
              <a:rPr lang="de-DE" sz="1600" dirty="0" err="1">
                <a:latin typeface="Calibri"/>
                <a:ea typeface="Calibri"/>
                <a:cs typeface="Calibri"/>
              </a:rPr>
              <a:t>demographics</a:t>
            </a:r>
            <a:r>
              <a:rPr lang="de-DE" sz="1600" dirty="0">
                <a:latin typeface="Calibri"/>
                <a:ea typeface="Calibri"/>
                <a:cs typeface="Calibri"/>
              </a:rPr>
              <a:t> </a:t>
            </a:r>
            <a:r>
              <a:rPr lang="de-DE" sz="1600" dirty="0" err="1">
                <a:latin typeface="Calibri"/>
                <a:ea typeface="Calibri"/>
                <a:cs typeface="Calibri"/>
              </a:rPr>
              <a:t>of</a:t>
            </a:r>
            <a:r>
              <a:rPr lang="de-DE" sz="1600" dirty="0">
                <a:latin typeface="Calibri"/>
                <a:ea typeface="Calibri"/>
                <a:cs typeface="Calibri"/>
              </a:rPr>
              <a:t> </a:t>
            </a:r>
            <a:r>
              <a:rPr lang="de-DE" sz="1600" dirty="0" err="1">
                <a:latin typeface="Calibri"/>
                <a:ea typeface="Calibri"/>
                <a:cs typeface="Calibri"/>
              </a:rPr>
              <a:t>refugees</a:t>
            </a:r>
            <a:r>
              <a:rPr lang="de-DE" sz="1600" dirty="0">
                <a:latin typeface="Calibri"/>
                <a:ea typeface="Calibri"/>
                <a:cs typeface="Calibri"/>
              </a:rPr>
              <a:t>, also </a:t>
            </a:r>
            <a:r>
              <a:rPr lang="de-DE" sz="1600" dirty="0" err="1">
                <a:latin typeface="Calibri"/>
                <a:ea typeface="Calibri"/>
                <a:cs typeface="Calibri"/>
              </a:rPr>
              <a:t>including</a:t>
            </a:r>
            <a:r>
              <a:rPr lang="de-DE" sz="1600" dirty="0">
                <a:latin typeface="Calibri"/>
                <a:ea typeface="Calibri"/>
                <a:cs typeface="Calibri"/>
              </a:rPr>
              <a:t> </a:t>
            </a:r>
            <a:r>
              <a:rPr lang="de-DE" sz="1600" dirty="0" err="1">
                <a:latin typeface="Calibri"/>
                <a:ea typeface="Calibri"/>
                <a:cs typeface="Calibri"/>
              </a:rPr>
              <a:t>data</a:t>
            </a:r>
            <a:r>
              <a:rPr lang="de-DE" sz="1600" dirty="0">
                <a:latin typeface="Calibri"/>
                <a:ea typeface="Calibri"/>
                <a:cs typeface="Calibri"/>
              </a:rPr>
              <a:t> </a:t>
            </a:r>
            <a:r>
              <a:rPr lang="de-DE" sz="1600" dirty="0" err="1">
                <a:latin typeface="Calibri"/>
                <a:ea typeface="Calibri"/>
                <a:cs typeface="Calibri"/>
              </a:rPr>
              <a:t>by</a:t>
            </a:r>
            <a:r>
              <a:rPr lang="de-DE" sz="1600" dirty="0">
                <a:latin typeface="Calibri"/>
                <a:ea typeface="Calibri"/>
                <a:cs typeface="Calibri"/>
              </a:rPr>
              <a:t> UNRWA. </a:t>
            </a:r>
            <a:endParaRPr dirty="0"/>
          </a:p>
          <a:p>
            <a:pPr marL="228600" lvl="0" indent="-134620" algn="just">
              <a:lnSpc>
                <a:spcPct val="90000"/>
              </a:lnSpc>
              <a:spcBef>
                <a:spcPts val="1000"/>
              </a:spcBef>
              <a:spcAft>
                <a:spcPts val="0"/>
              </a:spcAft>
              <a:buClr>
                <a:schemeClr val="dk1"/>
              </a:buClr>
              <a:buSzPct val="100000"/>
              <a:buNone/>
              <a:defRPr/>
            </a:pPr>
            <a:endParaRPr sz="1600" dirty="0">
              <a:latin typeface="Calibri"/>
              <a:ea typeface="Calibri"/>
              <a:cs typeface="Calibri"/>
            </a:endParaRPr>
          </a:p>
          <a:p>
            <a:pPr marL="228600" lvl="0" indent="-228600" algn="just">
              <a:lnSpc>
                <a:spcPct val="90000"/>
              </a:lnSpc>
              <a:spcBef>
                <a:spcPts val="1000"/>
              </a:spcBef>
              <a:spcAft>
                <a:spcPts val="0"/>
              </a:spcAft>
              <a:buClr>
                <a:schemeClr val="dk1"/>
              </a:buClr>
              <a:buSzPct val="100000"/>
              <a:buChar char="•"/>
              <a:defRPr/>
            </a:pPr>
            <a:r>
              <a:rPr lang="de-DE" sz="1600" b="1" u="sng" dirty="0" err="1">
                <a:solidFill>
                  <a:schemeClr val="hlink"/>
                </a:solidFill>
                <a:latin typeface="Calibri"/>
                <a:ea typeface="Calibri"/>
                <a:cs typeface="Calibri"/>
                <a:hlinkClick r:id="rId6" tooltip="https://ilostat.ilo.org/topics/labour-migration/"/>
              </a:rPr>
              <a:t>Statistics</a:t>
            </a:r>
            <a:r>
              <a:rPr lang="de-DE" sz="1600" b="1" u="sng" dirty="0">
                <a:solidFill>
                  <a:schemeClr val="hlink"/>
                </a:solidFill>
                <a:latin typeface="Calibri"/>
                <a:ea typeface="Calibri"/>
                <a:cs typeface="Calibri"/>
                <a:hlinkClick r:id="rId6" tooltip="https://ilostat.ilo.org/topics/labour-migration/"/>
              </a:rPr>
              <a:t> on international </a:t>
            </a:r>
            <a:r>
              <a:rPr lang="de-DE" sz="1600" b="1" u="sng" dirty="0" err="1">
                <a:solidFill>
                  <a:schemeClr val="hlink"/>
                </a:solidFill>
                <a:latin typeface="Calibri"/>
                <a:ea typeface="Calibri"/>
                <a:cs typeface="Calibri"/>
                <a:hlinkClick r:id="rId6" tooltip="https://ilostat.ilo.org/topics/labour-migration/"/>
              </a:rPr>
              <a:t>labour</a:t>
            </a:r>
            <a:r>
              <a:rPr lang="de-DE" sz="1600" b="1" u="sng" dirty="0">
                <a:solidFill>
                  <a:schemeClr val="hlink"/>
                </a:solidFill>
                <a:latin typeface="Calibri"/>
                <a:ea typeface="Calibri"/>
                <a:cs typeface="Calibri"/>
                <a:hlinkClick r:id="rId6" tooltip="https://ilostat.ilo.org/topics/labour-migration/"/>
              </a:rPr>
              <a:t> </a:t>
            </a:r>
            <a:r>
              <a:rPr lang="de-DE" sz="1600" b="1" u="sng" dirty="0" err="1">
                <a:solidFill>
                  <a:schemeClr val="hlink"/>
                </a:solidFill>
                <a:latin typeface="Calibri"/>
                <a:ea typeface="Calibri"/>
                <a:cs typeface="Calibri"/>
                <a:hlinkClick r:id="rId6" tooltip="https://ilostat.ilo.org/topics/labour-migration/"/>
              </a:rPr>
              <a:t>migration</a:t>
            </a:r>
            <a:r>
              <a:rPr lang="de-DE" sz="1600" b="1" dirty="0">
                <a:latin typeface="Calibri"/>
                <a:ea typeface="Calibri"/>
                <a:cs typeface="Calibri"/>
              </a:rPr>
              <a:t>: </a:t>
            </a:r>
            <a:r>
              <a:rPr lang="de-DE" sz="1600" dirty="0">
                <a:latin typeface="Calibri"/>
                <a:ea typeface="Calibri"/>
                <a:cs typeface="Calibri"/>
              </a:rPr>
              <a:t>The International Labour </a:t>
            </a:r>
            <a:r>
              <a:rPr lang="de-DE" sz="1600" dirty="0" err="1">
                <a:latin typeface="Calibri"/>
                <a:ea typeface="Calibri"/>
                <a:cs typeface="Calibri"/>
              </a:rPr>
              <a:t>Organization</a:t>
            </a:r>
            <a:r>
              <a:rPr lang="de-DE" sz="1600" dirty="0">
                <a:latin typeface="Calibri"/>
                <a:ea typeface="Calibri"/>
                <a:cs typeface="Calibri"/>
              </a:rPr>
              <a:t> (ILO) </a:t>
            </a:r>
            <a:r>
              <a:rPr lang="de-DE" sz="1600" dirty="0" err="1">
                <a:latin typeface="Calibri"/>
                <a:ea typeface="Calibri"/>
                <a:cs typeface="Calibri"/>
              </a:rPr>
              <a:t>provides</a:t>
            </a:r>
            <a:r>
              <a:rPr lang="de-DE" sz="1600" dirty="0">
                <a:latin typeface="Calibri"/>
                <a:ea typeface="Calibri"/>
                <a:cs typeface="Calibri"/>
              </a:rPr>
              <a:t> global </a:t>
            </a:r>
            <a:r>
              <a:rPr lang="de-DE" sz="1600" dirty="0" err="1">
                <a:latin typeface="Calibri"/>
                <a:ea typeface="Calibri"/>
                <a:cs typeface="Calibri"/>
              </a:rPr>
              <a:t>data</a:t>
            </a:r>
            <a:r>
              <a:rPr lang="de-DE" sz="1600" dirty="0">
                <a:latin typeface="Calibri"/>
                <a:ea typeface="Calibri"/>
                <a:cs typeface="Calibri"/>
              </a:rPr>
              <a:t> on </a:t>
            </a:r>
            <a:r>
              <a:rPr lang="de-DE" sz="1600" dirty="0" err="1">
                <a:latin typeface="Calibri"/>
                <a:ea typeface="Calibri"/>
                <a:cs typeface="Calibri"/>
              </a:rPr>
              <a:t>labour</a:t>
            </a:r>
            <a:r>
              <a:rPr lang="de-DE" sz="1600" dirty="0">
                <a:latin typeface="Calibri"/>
                <a:ea typeface="Calibri"/>
                <a:cs typeface="Calibri"/>
              </a:rPr>
              <a:t> </a:t>
            </a:r>
            <a:r>
              <a:rPr lang="de-DE" sz="1600" dirty="0" err="1">
                <a:latin typeface="Calibri"/>
                <a:ea typeface="Calibri"/>
                <a:cs typeface="Calibri"/>
              </a:rPr>
              <a:t>migrants</a:t>
            </a:r>
            <a:r>
              <a:rPr lang="de-DE" sz="1600" dirty="0">
                <a:latin typeface="Calibri"/>
                <a:ea typeface="Calibri"/>
                <a:cs typeface="Calibri"/>
              </a:rPr>
              <a:t>. </a:t>
            </a:r>
            <a:endParaRPr dirty="0"/>
          </a:p>
          <a:p>
            <a:pPr marL="228600" lvl="0" indent="-134620" algn="l">
              <a:lnSpc>
                <a:spcPct val="90000"/>
              </a:lnSpc>
              <a:spcBef>
                <a:spcPts val="1000"/>
              </a:spcBef>
              <a:spcAft>
                <a:spcPts val="0"/>
              </a:spcAft>
              <a:buClr>
                <a:schemeClr val="dk1"/>
              </a:buClr>
              <a:buSzPct val="100000"/>
              <a:buNone/>
              <a:defRPr/>
            </a:pPr>
            <a:endParaRPr sz="1600" dirty="0">
              <a:latin typeface="Calibri"/>
              <a:ea typeface="Calibri"/>
              <a:cs typeface="Calibri"/>
            </a:endParaRPr>
          </a:p>
        </p:txBody>
      </p:sp>
      <p:pic>
        <p:nvPicPr>
          <p:cNvPr id="3" name="Grafik 2" descr="Ein Bild, das Text, Person, drinnen enthält.&#10;&#10;Automatisch generierte Beschreibung"/>
          <p:cNvPicPr>
            <a:picLocks noChangeAspect="1"/>
          </p:cNvPicPr>
          <p:nvPr/>
        </p:nvPicPr>
        <p:blipFill>
          <a:blip r:embed="rId7"/>
          <a:stretch/>
        </p:blipFill>
        <p:spPr bwMode="auto">
          <a:xfrm>
            <a:off x="483939" y="2852936"/>
            <a:ext cx="2947765" cy="1952894"/>
          </a:xfrm>
          <a:prstGeom prst="rect">
            <a:avLst/>
          </a:prstGeom>
        </p:spPr>
      </p:pic>
      <p:sp>
        <p:nvSpPr>
          <p:cNvPr id="6" name="Google Shape;269;p26"/>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Migration and forced displacement: Actors</a:t>
            </a:r>
            <a:endParaRPr sz="4400">
              <a:solidFill>
                <a:srgbClr val="833C0B"/>
              </a:solidFill>
              <a:latin typeface="Calibri"/>
              <a:ea typeface="Calibri"/>
              <a:cs typeface="Calibri"/>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1" name="Google Shape;281;p30"/>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chemeClr val="dk1"/>
              </a:buClr>
              <a:buSzPts val="4400"/>
              <a:buFont typeface="Calibri"/>
              <a:buNone/>
              <a:defRPr/>
            </a:pPr>
            <a:r>
              <a:rPr lang="de-DE" dirty="0"/>
              <a:t>Food </a:t>
            </a:r>
            <a:r>
              <a:rPr lang="de-DE" dirty="0" err="1"/>
              <a:t>for</a:t>
            </a:r>
            <a:r>
              <a:rPr lang="de-DE" dirty="0"/>
              <a:t> </a:t>
            </a:r>
            <a:r>
              <a:rPr lang="de-DE" dirty="0" err="1"/>
              <a:t>Thought</a:t>
            </a:r>
            <a:r>
              <a:rPr lang="de-DE" dirty="0"/>
              <a:t> </a:t>
            </a:r>
            <a:endParaRPr dirty="0"/>
          </a:p>
        </p:txBody>
      </p:sp>
      <p:sp>
        <p:nvSpPr>
          <p:cNvPr id="282" name="Google Shape;282;p30"/>
          <p:cNvSpPr txBox="1"/>
          <p:nvPr/>
        </p:nvSpPr>
        <p:spPr bwMode="auto">
          <a:xfrm>
            <a:off x="479376" y="1975446"/>
            <a:ext cx="8424936" cy="5078273"/>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Clr>
                <a:schemeClr val="dk1"/>
              </a:buClr>
              <a:buSzPts val="1800"/>
              <a:buFont typeface="Calibri"/>
              <a:buNone/>
              <a:defRPr/>
            </a:pPr>
            <a:r>
              <a:rPr lang="de-DE" sz="1800" dirty="0" err="1">
                <a:solidFill>
                  <a:schemeClr val="dk1"/>
                </a:solidFill>
                <a:latin typeface="Calibri"/>
                <a:ea typeface="Calibri"/>
                <a:cs typeface="Calibri"/>
              </a:rPr>
              <a:t>Please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have</a:t>
            </a:r>
            <a:r>
              <a:rPr lang="de-DE" sz="1800" dirty="0">
                <a:solidFill>
                  <a:schemeClr val="dk1"/>
                </a:solidFill>
                <a:latin typeface="Calibri"/>
                <a:ea typeface="Calibri"/>
                <a:cs typeface="Calibri"/>
              </a:rPr>
              <a:t> a </a:t>
            </a:r>
            <a:r>
              <a:rPr lang="de-DE" sz="1800" dirty="0" err="1">
                <a:solidFill>
                  <a:schemeClr val="dk1"/>
                </a:solidFill>
                <a:latin typeface="Calibri"/>
                <a:ea typeface="Calibri"/>
                <a:cs typeface="Calibri"/>
              </a:rPr>
              <a:t>look</a:t>
            </a:r>
            <a:r>
              <a:rPr lang="de-DE" sz="1800" dirty="0">
                <a:solidFill>
                  <a:schemeClr val="dk1"/>
                </a:solidFill>
                <a:latin typeface="Calibri"/>
                <a:ea typeface="Calibri"/>
                <a:cs typeface="Calibri"/>
              </a:rPr>
              <a:t>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notes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asked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to</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take</a:t>
            </a:r>
            <a:r>
              <a:rPr lang="de-DE" sz="1800" dirty="0">
                <a:solidFill>
                  <a:schemeClr val="dk1"/>
                </a:solidFill>
                <a:latin typeface="Calibri"/>
                <a:ea typeface="Calibri"/>
                <a:cs typeface="Calibri"/>
              </a:rPr>
              <a:t>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beginning</a:t>
            </a:r>
            <a:r>
              <a:rPr lang="de-DE" sz="1800" dirty="0">
                <a:solidFill>
                  <a:schemeClr val="dk1"/>
                </a:solidFill>
                <a:latin typeface="Calibri"/>
                <a:ea typeface="Calibri"/>
                <a:cs typeface="Calibri"/>
              </a:rPr>
              <a:t>. Read </a:t>
            </a:r>
            <a:r>
              <a:rPr lang="de-DE" sz="1800" dirty="0" err="1">
                <a:solidFill>
                  <a:schemeClr val="dk1"/>
                </a:solidFill>
                <a:latin typeface="Calibri"/>
                <a:ea typeface="Calibri"/>
                <a:cs typeface="Calibri"/>
              </a:rPr>
              <a:t>through</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carefully</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adapt</a:t>
            </a:r>
            <a:r>
              <a:rPr lang="de-DE" sz="1800" dirty="0">
                <a:solidFill>
                  <a:schemeClr val="dk1"/>
                </a:solidFill>
                <a:latin typeface="Calibri"/>
                <a:ea typeface="Calibri"/>
                <a:cs typeface="Calibri"/>
              </a:rPr>
              <a:t>/</a:t>
            </a:r>
            <a:r>
              <a:rPr lang="de-DE" sz="1800" dirty="0" err="1">
                <a:solidFill>
                  <a:schemeClr val="dk1"/>
                </a:solidFill>
                <a:latin typeface="Calibri"/>
                <a:ea typeface="Calibri"/>
                <a:cs typeface="Calibri"/>
              </a:rPr>
              <a:t>correct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these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if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necessary</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reflecting</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content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this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lesson</a:t>
            </a:r>
            <a:r>
              <a:rPr lang="de-DE" sz="1800" dirty="0">
                <a:solidFill>
                  <a:schemeClr val="dk1"/>
                </a:solidFill>
                <a:latin typeface="Calibri"/>
                <a:ea typeface="Calibri"/>
                <a:cs typeface="Calibri"/>
              </a:rPr>
              <a:t>.</a:t>
            </a:r>
            <a:endParaRPr dirty="0"/>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r>
              <a:rPr lang="de-DE" sz="1800" dirty="0">
                <a:solidFill>
                  <a:schemeClr val="dk1"/>
                </a:solidFill>
                <a:latin typeface="Calibri"/>
                <a:ea typeface="Calibri"/>
                <a:cs typeface="Calibri"/>
              </a:rPr>
              <a:t>These </a:t>
            </a:r>
            <a:r>
              <a:rPr lang="de-DE" sz="1800" dirty="0" err="1">
                <a:solidFill>
                  <a:schemeClr val="dk1"/>
                </a:solidFill>
                <a:latin typeface="Calibri"/>
                <a:ea typeface="Calibri"/>
                <a:cs typeface="Calibri"/>
              </a:rPr>
              <a:t>were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questions</a:t>
            </a:r>
            <a:r>
              <a:rPr lang="de-DE" sz="1800" dirty="0">
                <a:solidFill>
                  <a:schemeClr val="dk1"/>
                </a:solidFill>
                <a:latin typeface="Calibri"/>
                <a:ea typeface="Calibri"/>
                <a:cs typeface="Calibri"/>
              </a:rPr>
              <a:t>: </a:t>
            </a: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r>
              <a:rPr lang="de-DE" sz="1800" dirty="0">
                <a:solidFill>
                  <a:schemeClr val="dk1"/>
                </a:solidFill>
                <a:latin typeface="Calibri"/>
                <a:ea typeface="Calibri"/>
                <a:cs typeface="Calibri"/>
              </a:rPr>
              <a:t>1) </a:t>
            </a:r>
            <a:r>
              <a:rPr lang="de-DE" sz="1800" dirty="0" err="1">
                <a:solidFill>
                  <a:schemeClr val="dk1"/>
                </a:solidFill>
                <a:latin typeface="Calibri"/>
                <a:ea typeface="Calibri"/>
                <a:cs typeface="Calibri"/>
              </a:rPr>
              <a:t>How</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would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define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term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migrant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How</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would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define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term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refugee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Please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explain</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definitions</a:t>
            </a:r>
            <a:r>
              <a:rPr lang="de-DE" sz="1800" dirty="0">
                <a:solidFill>
                  <a:schemeClr val="dk1"/>
                </a:solidFill>
                <a:latin typeface="Calibri"/>
                <a:ea typeface="Calibri"/>
                <a:cs typeface="Calibri"/>
              </a:rPr>
              <a:t>.</a:t>
            </a:r>
            <a:endParaRPr dirty="0"/>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r>
              <a:rPr lang="de-DE" sz="1800" dirty="0">
                <a:solidFill>
                  <a:schemeClr val="dk1"/>
                </a:solidFill>
                <a:latin typeface="Calibri"/>
                <a:ea typeface="Calibri"/>
                <a:cs typeface="Calibri"/>
              </a:rPr>
              <a:t>2)  </a:t>
            </a:r>
            <a:r>
              <a:rPr lang="de-DE" sz="1800" dirty="0" err="1">
                <a:solidFill>
                  <a:schemeClr val="dk1"/>
                </a:solidFill>
                <a:latin typeface="Calibri"/>
                <a:ea typeface="Calibri"/>
                <a:cs typeface="Calibri"/>
              </a:rPr>
              <a:t>Which</a:t>
            </a:r>
            <a:r>
              <a:rPr lang="de-DE" sz="1800" dirty="0">
                <a:solidFill>
                  <a:schemeClr val="dk1"/>
                </a:solidFill>
                <a:latin typeface="Calibri"/>
                <a:ea typeface="Calibri"/>
                <a:cs typeface="Calibri"/>
              </a:rPr>
              <a:t> international, national, and European legal </a:t>
            </a:r>
            <a:r>
              <a:rPr lang="de-DE" sz="1800" dirty="0" err="1">
                <a:solidFill>
                  <a:schemeClr val="dk1"/>
                </a:solidFill>
                <a:latin typeface="Calibri"/>
                <a:ea typeface="Calibri"/>
                <a:cs typeface="Calibri"/>
              </a:rPr>
              <a:t>frameworks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for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regulating</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migration</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forced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displacement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aware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a:t>
            </a:r>
            <a:endParaRPr dirty="0"/>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r>
              <a:rPr lang="de-DE" sz="1800" dirty="0">
                <a:solidFill>
                  <a:schemeClr val="dk1"/>
                </a:solidFill>
                <a:latin typeface="Calibri"/>
                <a:ea typeface="Calibri"/>
                <a:cs typeface="Calibri"/>
              </a:rPr>
              <a:t>3) </a:t>
            </a:r>
            <a:r>
              <a:rPr lang="de-DE" sz="1800" dirty="0" err="1">
                <a:solidFill>
                  <a:schemeClr val="dk1"/>
                </a:solidFill>
                <a:latin typeface="Calibri"/>
                <a:ea typeface="Calibri"/>
                <a:cs typeface="Calibri"/>
              </a:rPr>
              <a:t>Which</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main</a:t>
            </a:r>
            <a:r>
              <a:rPr lang="de-DE" sz="1800" dirty="0">
                <a:solidFill>
                  <a:schemeClr val="dk1"/>
                </a:solidFill>
                <a:latin typeface="Calibri"/>
                <a:ea typeface="Calibri"/>
                <a:cs typeface="Calibri"/>
              </a:rPr>
              <a:t> international </a:t>
            </a:r>
            <a:r>
              <a:rPr lang="de-DE" sz="1800" dirty="0" err="1">
                <a:solidFill>
                  <a:schemeClr val="dk1"/>
                </a:solidFill>
                <a:latin typeface="Calibri"/>
                <a:ea typeface="Calibri"/>
                <a:cs typeface="Calibri"/>
              </a:rPr>
              <a:t>organizations</a:t>
            </a:r>
            <a:r>
              <a:rPr lang="de-DE" sz="1800" dirty="0">
                <a:solidFill>
                  <a:schemeClr val="dk1"/>
                </a:solidFill>
                <a:latin typeface="Calibri"/>
                <a:ea typeface="Calibri"/>
                <a:cs typeface="Calibri"/>
              </a:rPr>
              <a:t> in </a:t>
            </a:r>
            <a:r>
              <a:rPr lang="de-DE" sz="1800" dirty="0" err="1">
                <a:solidFill>
                  <a:schemeClr val="dk1"/>
                </a:solidFill>
                <a:latin typeface="Calibri"/>
                <a:ea typeface="Calibri"/>
                <a:cs typeface="Calibri"/>
              </a:rPr>
              <a:t>the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field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migration</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forced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displacement</a:t>
            </a:r>
            <a:r>
              <a:rPr lang="de-DE" sz="1800" dirty="0">
                <a:solidFill>
                  <a:schemeClr val="dk1"/>
                </a:solidFill>
                <a:latin typeface="Calibri"/>
                <a:ea typeface="Calibri"/>
                <a:cs typeface="Calibri"/>
              </a:rPr>
              <a:t> do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know</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What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their</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tasks</a:t>
            </a:r>
            <a:r>
              <a:rPr lang="de-DE" sz="1800" dirty="0">
                <a:solidFill>
                  <a:schemeClr val="dk1"/>
                </a:solidFill>
                <a:latin typeface="Calibri"/>
                <a:ea typeface="Calibri"/>
                <a:cs typeface="Calibri"/>
              </a:rPr>
              <a:t>?</a:t>
            </a:r>
            <a:endParaRPr dirty="0"/>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r>
              <a:rPr lang="de-DE" sz="1800" dirty="0">
                <a:solidFill>
                  <a:schemeClr val="dk1"/>
                </a:solidFill>
                <a:latin typeface="Calibri"/>
                <a:ea typeface="Calibri"/>
                <a:cs typeface="Calibri"/>
              </a:rPr>
              <a:t>4) </a:t>
            </a:r>
            <a:r>
              <a:rPr lang="de-DE" sz="1800" dirty="0" err="1">
                <a:solidFill>
                  <a:schemeClr val="dk1"/>
                </a:solidFill>
                <a:latin typeface="Calibri"/>
                <a:ea typeface="Calibri"/>
                <a:cs typeface="Calibri"/>
              </a:rPr>
              <a:t>Which</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sources</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for</a:t>
            </a:r>
            <a:r>
              <a:rPr lang="de-DE" sz="1800" dirty="0">
                <a:solidFill>
                  <a:schemeClr val="dk1"/>
                </a:solidFill>
                <a:latin typeface="Calibri"/>
                <a:ea typeface="Calibri"/>
                <a:cs typeface="Calibri"/>
              </a:rPr>
              <a:t> reliable </a:t>
            </a:r>
            <a:r>
              <a:rPr lang="de-DE" sz="1800" dirty="0" err="1">
                <a:solidFill>
                  <a:schemeClr val="dk1"/>
                </a:solidFill>
                <a:latin typeface="Calibri"/>
                <a:ea typeface="Calibri"/>
                <a:cs typeface="Calibri"/>
              </a:rPr>
              <a:t>data</a:t>
            </a:r>
            <a:r>
              <a:rPr lang="de-DE" sz="1800" dirty="0">
                <a:solidFill>
                  <a:schemeClr val="dk1"/>
                </a:solidFill>
                <a:latin typeface="Calibri"/>
                <a:ea typeface="Calibri"/>
                <a:cs typeface="Calibri"/>
              </a:rPr>
              <a:t> on </a:t>
            </a:r>
            <a:r>
              <a:rPr lang="de-DE" sz="1800" dirty="0" err="1">
                <a:solidFill>
                  <a:schemeClr val="dk1"/>
                </a:solidFill>
                <a:latin typeface="Calibri"/>
                <a:ea typeface="Calibri"/>
                <a:cs typeface="Calibri"/>
              </a:rPr>
              <a:t>migration</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forced</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displacement</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you</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aware</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of</a:t>
            </a:r>
            <a:r>
              <a:rPr lang="de-DE" sz="1800" dirty="0">
                <a:solidFill>
                  <a:schemeClr val="dk1"/>
                </a:solidFill>
                <a:latin typeface="Calibri"/>
                <a:ea typeface="Calibri"/>
                <a:cs typeface="Calibri"/>
              </a:rPr>
              <a:t>?</a:t>
            </a:r>
            <a:endParaRPr dirty="0"/>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a:p>
            <a:pPr marL="0" marR="0" lvl="0" indent="0" algn="l">
              <a:spcBef>
                <a:spcPts val="0"/>
              </a:spcBef>
              <a:spcAft>
                <a:spcPts val="0"/>
              </a:spcAft>
              <a:buClr>
                <a:schemeClr val="dk1"/>
              </a:buClr>
              <a:buSzPts val="1800"/>
              <a:buFont typeface="Calibri"/>
              <a:buNone/>
              <a:defRPr/>
            </a:pPr>
            <a:endParaRPr sz="1800" dirty="0">
              <a:solidFill>
                <a:schemeClr val="dk1"/>
              </a:solidFill>
              <a:latin typeface="Calibri"/>
              <a:ea typeface="Calibri"/>
              <a:cs typeface="Calibri"/>
            </a:endParaRPr>
          </a:p>
        </p:txBody>
      </p:sp>
      <p:pic>
        <p:nvPicPr>
          <p:cNvPr id="3" name="Grafik 2" descr="Ein Bild, das Visitenkarte enthält.&#10;&#10;Automatisch generierte Beschreibung"/>
          <p:cNvPicPr>
            <a:picLocks noChangeAspect="1"/>
          </p:cNvPicPr>
          <p:nvPr/>
        </p:nvPicPr>
        <p:blipFill>
          <a:blip r:embed="rId3"/>
          <a:stretch/>
        </p:blipFill>
        <p:spPr bwMode="auto">
          <a:xfrm>
            <a:off x="8544272" y="2924944"/>
            <a:ext cx="3429479" cy="2286319"/>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5" name="Google Shape;225;p20"/>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CONTROLLING QUESTIONS</a:t>
            </a:r>
            <a:endParaRPr/>
          </a:p>
        </p:txBody>
      </p:sp>
      <p:sp>
        <p:nvSpPr>
          <p:cNvPr id="226" name="Google Shape;226;p20"/>
          <p:cNvSpPr txBox="1">
            <a:spLocks noGrp="1"/>
          </p:cNvSpPr>
          <p:nvPr>
            <p:ph type="body" idx="1"/>
          </p:nvPr>
        </p:nvSpPr>
        <p:spPr bwMode="auto">
          <a:xfrm>
            <a:off x="838200" y="1849479"/>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Frontex is an EU agency supervising the internal borders between EU member states</a:t>
            </a:r>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False</a:t>
            </a:r>
            <a:endParaRPr/>
          </a:p>
          <a:p>
            <a:pPr marL="0" lvl="0" indent="0" algn="l">
              <a:lnSpc>
                <a:spcPct val="90000"/>
              </a:lnSpc>
              <a:spcBef>
                <a:spcPts val="1000"/>
              </a:spcBef>
              <a:spcAft>
                <a:spcPts val="0"/>
              </a:spcAft>
              <a:buClr>
                <a:schemeClr val="dk1"/>
              </a:buClr>
              <a:buSzPct val="100000"/>
              <a:buNone/>
              <a:defRPr/>
            </a:pPr>
            <a:endParaRPr lang="de-DE"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In countries such as the Philippines, governments have encouraged their citizens to work abroad to foster economic development</a:t>
            </a:r>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False </a:t>
            </a:r>
            <a:endParaRPr/>
          </a:p>
          <a:p>
            <a:pPr marL="0" lvl="0" indent="0" algn="l">
              <a:lnSpc>
                <a:spcPct val="90000"/>
              </a:lnSpc>
              <a:spcBef>
                <a:spcPts val="1000"/>
              </a:spcBef>
              <a:spcAft>
                <a:spcPts val="0"/>
              </a:spcAft>
              <a:buClr>
                <a:schemeClr val="dk1"/>
              </a:buClr>
              <a:buSzPct val="100000"/>
              <a:buNone/>
              <a:defRPr/>
            </a:pP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The UNHCR has a mandate to support international migrants and steer international labour migration</a:t>
            </a:r>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False </a:t>
            </a:r>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UNRWA is a specialized UN Agency supporting Syrian refugees in the Middle East</a:t>
            </a:r>
            <a:endParaRPr sz="2000">
              <a:latin typeface="Calibri"/>
              <a:ea typeface="Calibri"/>
              <a:cs typeface="Calibri"/>
            </a:endParaRPr>
          </a:p>
          <a:p>
            <a:pPr marL="0" lvl="0" indent="0" algn="l">
              <a:lnSpc>
                <a:spcPct val="90000"/>
              </a:lnSpc>
              <a:spcBef>
                <a:spcPts val="1000"/>
              </a:spcBef>
              <a:spcAft>
                <a:spcPts val="0"/>
              </a:spcAft>
              <a:buClr>
                <a:schemeClr val="dk1"/>
              </a:buClr>
              <a:buSzPct val="100000"/>
              <a:buNone/>
              <a:defRPr/>
            </a:pPr>
            <a:r>
              <a:rPr lang="de-DE" sz="2000">
                <a:latin typeface="Calibri"/>
                <a:ea typeface="Calibri"/>
                <a:cs typeface="Calibri"/>
              </a:rPr>
              <a:t>True</a:t>
            </a:r>
            <a:endParaRPr/>
          </a:p>
          <a:p>
            <a:pPr marL="0" lvl="0" indent="0" algn="l">
              <a:lnSpc>
                <a:spcPct val="90000"/>
              </a:lnSpc>
              <a:spcBef>
                <a:spcPts val="1000"/>
              </a:spcBef>
              <a:spcAft>
                <a:spcPts val="0"/>
              </a:spcAft>
              <a:buClr>
                <a:schemeClr val="dk1"/>
              </a:buClr>
              <a:buSzPct val="100000"/>
              <a:buNone/>
              <a:defRPr/>
            </a:pPr>
            <a:r>
              <a:rPr lang="de-DE" sz="2000">
                <a:highlight>
                  <a:srgbClr val="FFFF00"/>
                </a:highlight>
                <a:latin typeface="Calibri"/>
                <a:ea typeface="Calibri"/>
                <a:cs typeface="Calibri"/>
              </a:rPr>
              <a:t>False</a:t>
            </a:r>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lang="de-DE"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sz="2000">
              <a:highlight>
                <a:srgbClr val="FFFF00"/>
              </a:highlight>
              <a:latin typeface="Calibri"/>
              <a:ea typeface="Calibri"/>
              <a:cs typeface="Calibri"/>
            </a:endParaRPr>
          </a:p>
          <a:p>
            <a:pPr marL="0" lvl="0" indent="0" algn="l">
              <a:lnSpc>
                <a:spcPct val="90000"/>
              </a:lnSpc>
              <a:spcBef>
                <a:spcPts val="1000"/>
              </a:spcBef>
              <a:spcAft>
                <a:spcPts val="0"/>
              </a:spcAft>
              <a:buClr>
                <a:schemeClr val="dk1"/>
              </a:buClr>
              <a:buSzPct val="100000"/>
              <a:buNone/>
              <a:defRPr/>
            </a:pPr>
            <a:endParaRPr>
              <a:highlight>
                <a:srgbClr val="FFFF00"/>
              </a:highlight>
            </a:endParaRPr>
          </a:p>
          <a:p>
            <a:pPr marL="0" lvl="0" indent="0" algn="l">
              <a:lnSpc>
                <a:spcPct val="90000"/>
              </a:lnSpc>
              <a:spcBef>
                <a:spcPts val="1000"/>
              </a:spcBef>
              <a:spcAft>
                <a:spcPts val="0"/>
              </a:spcAft>
              <a:buClr>
                <a:schemeClr val="dk1"/>
              </a:buClr>
              <a:buSzPct val="100000"/>
              <a:buNone/>
              <a:defRPr/>
            </a:pPr>
            <a:endParaRPr/>
          </a:p>
        </p:txBody>
      </p:sp>
      <p:sp>
        <p:nvSpPr>
          <p:cNvPr id="227" name="Google Shape;227;p20"/>
          <p:cNvSpPr txBox="1"/>
          <p:nvPr/>
        </p:nvSpPr>
        <p:spPr bwMode="auto">
          <a:xfrm>
            <a:off x="1551432" y="6311900"/>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Selected legal frameworks and policies</a:t>
            </a:r>
            <a:endParaRPr sz="4400">
              <a:solidFill>
                <a:srgbClr val="833C0B"/>
              </a:solidFill>
              <a:latin typeface="Calibri"/>
              <a:ea typeface="Calibri"/>
              <a:cs typeface="Calibri"/>
            </a:endParaRPr>
          </a:p>
        </p:txBody>
      </p:sp>
      <p:pic>
        <p:nvPicPr>
          <p:cNvPr id="3" name="Grafik 2"/>
          <p:cNvPicPr>
            <a:picLocks noChangeAspect="1"/>
          </p:cNvPicPr>
          <p:nvPr/>
        </p:nvPicPr>
        <p:blipFill>
          <a:blip r:embed="rId3"/>
          <a:stretch/>
        </p:blipFill>
        <p:spPr bwMode="auto">
          <a:xfrm>
            <a:off x="0" y="0"/>
            <a:ext cx="2182570" cy="1633896"/>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93" name="Google Shape;293;p33"/>
          <p:cNvSpPr txBox="1">
            <a:spLocks noGrp="1"/>
          </p:cNvSpPr>
          <p:nvPr>
            <p:ph type="title"/>
          </p:nvPr>
        </p:nvSpPr>
        <p:spPr bwMode="auto">
          <a:xfrm>
            <a:off x="838200" y="-10244"/>
            <a:ext cx="10515600" cy="1325563"/>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chemeClr val="dk1"/>
              </a:buClr>
              <a:buSzPts val="4400"/>
              <a:buFont typeface="Calibri"/>
              <a:buNone/>
              <a:defRPr/>
            </a:pPr>
            <a:r>
              <a:rPr lang="de-DE" dirty="0" err="1"/>
              <a:t>Bibliography</a:t>
            </a:r>
            <a:r>
              <a:rPr lang="de-DE" dirty="0"/>
              <a:t>, </a:t>
            </a:r>
            <a:r>
              <a:rPr lang="de-DE" dirty="0" err="1"/>
              <a:t>referred</a:t>
            </a:r>
            <a:r>
              <a:rPr lang="de-DE" dirty="0"/>
              <a:t> </a:t>
            </a:r>
            <a:r>
              <a:rPr lang="de-DE" dirty="0" err="1"/>
              <a:t>works</a:t>
            </a:r>
            <a:endParaRPr dirty="0"/>
          </a:p>
        </p:txBody>
      </p:sp>
      <p:sp>
        <p:nvSpPr>
          <p:cNvPr id="294" name="Google Shape;294;p33"/>
          <p:cNvSpPr txBox="1">
            <a:spLocks noGrp="1"/>
          </p:cNvSpPr>
          <p:nvPr>
            <p:ph type="body" idx="1"/>
          </p:nvPr>
        </p:nvSpPr>
        <p:spPr bwMode="auto">
          <a:xfrm>
            <a:off x="407368" y="1124744"/>
            <a:ext cx="11593288" cy="5008091"/>
          </a:xfrm>
          <a:prstGeom prst="rect">
            <a:avLst/>
          </a:prstGeom>
          <a:noFill/>
          <a:ln>
            <a:noFill/>
          </a:ln>
        </p:spPr>
        <p:txBody>
          <a:bodyPr spcFirstLastPara="1" wrap="square" lIns="91425" tIns="45700" rIns="91425" bIns="45700" anchor="t" anchorCtr="0">
            <a:normAutofit fontScale="25000" lnSpcReduction="20000"/>
          </a:bodyPr>
          <a:lstStyle/>
          <a:p>
            <a:pPr marL="0" lvl="0" indent="0" algn="just">
              <a:lnSpc>
                <a:spcPct val="100000"/>
              </a:lnSpc>
              <a:spcBef>
                <a:spcPts val="0"/>
              </a:spcBef>
              <a:spcAft>
                <a:spcPts val="0"/>
              </a:spcAft>
              <a:buClr>
                <a:schemeClr val="dk1"/>
              </a:buClr>
              <a:buSzPct val="100000"/>
              <a:buNone/>
              <a:defRPr/>
            </a:pPr>
            <a:r>
              <a:rPr lang="de-DE" sz="5600" dirty="0"/>
              <a:t>BBC News (2016). </a:t>
            </a:r>
            <a:r>
              <a:rPr lang="de-DE" sz="5600" i="1" dirty="0"/>
              <a:t>Migrant </a:t>
            </a:r>
            <a:r>
              <a:rPr lang="de-DE" sz="5600" i="1" dirty="0" err="1"/>
              <a:t>crisis</a:t>
            </a:r>
            <a:r>
              <a:rPr lang="de-DE" sz="5600" i="1" dirty="0"/>
              <a:t>: Migration </a:t>
            </a:r>
            <a:r>
              <a:rPr lang="de-DE" sz="5600" i="1" dirty="0" err="1"/>
              <a:t>to</a:t>
            </a:r>
            <a:r>
              <a:rPr lang="de-DE" sz="5600" i="1" dirty="0"/>
              <a:t> Europe </a:t>
            </a:r>
            <a:r>
              <a:rPr lang="de-DE" sz="5600" i="1" dirty="0" err="1"/>
              <a:t>explained</a:t>
            </a:r>
            <a:r>
              <a:rPr lang="de-DE" sz="5600" i="1" dirty="0"/>
              <a:t> in </a:t>
            </a:r>
            <a:r>
              <a:rPr lang="de-DE" sz="5600" i="1" dirty="0" err="1"/>
              <a:t>seven</a:t>
            </a:r>
            <a:r>
              <a:rPr lang="de-DE" sz="5600" i="1" dirty="0"/>
              <a:t> </a:t>
            </a:r>
            <a:r>
              <a:rPr lang="de-DE" sz="5600" i="1" dirty="0" err="1"/>
              <a:t>charts</a:t>
            </a:r>
            <a:r>
              <a:rPr lang="de-DE" sz="5600" dirty="0"/>
              <a:t>. </a:t>
            </a:r>
            <a:r>
              <a:rPr lang="de-DE" sz="5600" u="sng" dirty="0">
                <a:solidFill>
                  <a:schemeClr val="hlink"/>
                </a:solidFill>
                <a:hlinkClick r:id="rId3" tooltip="https://www.bbc.com/news/world-europe-34131911"/>
              </a:rPr>
              <a:t>https://www.bbc.com/news/world-europe-34131911</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European </a:t>
            </a:r>
            <a:r>
              <a:rPr lang="de-DE" sz="5600" dirty="0" err="1"/>
              <a:t>Commission</a:t>
            </a:r>
            <a:r>
              <a:rPr lang="de-DE" sz="5600" dirty="0"/>
              <a:t> (</a:t>
            </a:r>
            <a:r>
              <a:rPr lang="de-DE" sz="5600" dirty="0" err="1"/>
              <a:t>n.d</a:t>
            </a:r>
            <a:r>
              <a:rPr lang="de-DE" sz="5600" dirty="0"/>
              <a:t>.)</a:t>
            </a:r>
            <a:r>
              <a:rPr lang="de-DE" sz="5600" i="1" dirty="0"/>
              <a:t>. Migration and Home Affairs. </a:t>
            </a:r>
            <a:r>
              <a:rPr lang="de-DE" sz="5600" u="sng" dirty="0">
                <a:solidFill>
                  <a:schemeClr val="hlink"/>
                </a:solidFill>
                <a:hlinkClick r:id="rId4" tooltip="https://ec.europa.eu/home-affairs/index_en"/>
              </a:rPr>
              <a:t>https://ec.europa.eu/home-affairs/index_en</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Fengler, S., Lengauer, M., &amp; Zappe, A.-C. (</a:t>
            </a:r>
            <a:r>
              <a:rPr lang="de-DE" sz="5600" dirty="0" err="1"/>
              <a:t>eds</a:t>
            </a:r>
            <a:r>
              <a:rPr lang="de-DE" sz="5600" dirty="0"/>
              <a:t>.). (2021</a:t>
            </a:r>
            <a:r>
              <a:rPr lang="de-DE" sz="5600" i="1" dirty="0"/>
              <a:t>). Reporting on </a:t>
            </a:r>
            <a:r>
              <a:rPr lang="de-DE" sz="5600" i="1" dirty="0" err="1"/>
              <a:t>Migrants</a:t>
            </a:r>
            <a:r>
              <a:rPr lang="de-DE" sz="5600" i="1" dirty="0"/>
              <a:t> and </a:t>
            </a:r>
            <a:r>
              <a:rPr lang="de-DE" sz="5600" i="1" dirty="0" err="1"/>
              <a:t>Refugees</a:t>
            </a:r>
            <a:r>
              <a:rPr lang="de-DE" sz="5600" i="1" dirty="0"/>
              <a:t>. Handbook </a:t>
            </a:r>
            <a:r>
              <a:rPr lang="de-DE" sz="5600" i="1" dirty="0" err="1"/>
              <a:t>for</a:t>
            </a:r>
            <a:r>
              <a:rPr lang="de-DE" sz="5600" i="1" dirty="0"/>
              <a:t> </a:t>
            </a:r>
            <a:r>
              <a:rPr lang="de-DE" sz="5600" i="1" dirty="0" err="1"/>
              <a:t>Journalism</a:t>
            </a:r>
            <a:r>
              <a:rPr lang="de-DE" sz="5600" i="1" dirty="0"/>
              <a:t> </a:t>
            </a:r>
            <a:r>
              <a:rPr lang="de-DE" sz="5600" i="1" dirty="0" err="1"/>
              <a:t>Educators</a:t>
            </a:r>
            <a:r>
              <a:rPr lang="de-DE" sz="5600" dirty="0"/>
              <a:t>. Paris: UNESCO.</a:t>
            </a:r>
            <a:endParaRPr sz="5600" dirty="0"/>
          </a:p>
          <a:p>
            <a:pPr marL="0" lvl="0" indent="0" algn="just">
              <a:lnSpc>
                <a:spcPct val="100000"/>
              </a:lnSpc>
              <a:spcBef>
                <a:spcPts val="1000"/>
              </a:spcBef>
              <a:spcAft>
                <a:spcPts val="0"/>
              </a:spcAft>
              <a:buClr>
                <a:schemeClr val="dk1"/>
              </a:buClr>
              <a:buSzPct val="100000"/>
              <a:buNone/>
              <a:defRPr/>
            </a:pPr>
            <a:r>
              <a:rPr lang="de-DE" sz="5600" dirty="0" err="1"/>
              <a:t>Gammeltoft</a:t>
            </a:r>
            <a:r>
              <a:rPr lang="de-DE" sz="5600" dirty="0"/>
              <a:t>-Hansen, T., &amp; Nyberg Sorensen, N. (Eds.) (2012). </a:t>
            </a:r>
            <a:r>
              <a:rPr lang="de-DE" sz="5600" i="1" dirty="0"/>
              <a:t>The </a:t>
            </a:r>
            <a:r>
              <a:rPr lang="de-DE" sz="5600" i="1" dirty="0" err="1"/>
              <a:t>migration</a:t>
            </a:r>
            <a:r>
              <a:rPr lang="de-DE" sz="5600" i="1" dirty="0"/>
              <a:t> </a:t>
            </a:r>
            <a:r>
              <a:rPr lang="de-DE" sz="5600" i="1" dirty="0" err="1"/>
              <a:t>industry</a:t>
            </a:r>
            <a:r>
              <a:rPr lang="de-DE" sz="5600" i="1" dirty="0"/>
              <a:t> and </a:t>
            </a:r>
            <a:r>
              <a:rPr lang="de-DE" sz="5600" i="1" dirty="0" err="1"/>
              <a:t>the</a:t>
            </a:r>
            <a:r>
              <a:rPr lang="de-DE" sz="5600" i="1" dirty="0"/>
              <a:t> </a:t>
            </a:r>
            <a:r>
              <a:rPr lang="de-DE" sz="5600" i="1" dirty="0" err="1"/>
              <a:t>commercialization</a:t>
            </a:r>
            <a:endParaRPr sz="5600" dirty="0"/>
          </a:p>
          <a:p>
            <a:pPr marL="0" lvl="0" indent="0" algn="just">
              <a:lnSpc>
                <a:spcPct val="100000"/>
              </a:lnSpc>
              <a:spcBef>
                <a:spcPts val="1000"/>
              </a:spcBef>
              <a:spcAft>
                <a:spcPts val="0"/>
              </a:spcAft>
              <a:buClr>
                <a:schemeClr val="dk1"/>
              </a:buClr>
              <a:buSzPct val="100000"/>
              <a:buNone/>
              <a:defRPr/>
            </a:pPr>
            <a:r>
              <a:rPr lang="de-DE" sz="5600" i="1" dirty="0" err="1"/>
              <a:t>of</a:t>
            </a:r>
            <a:r>
              <a:rPr lang="de-DE" sz="5600" i="1" dirty="0"/>
              <a:t> international </a:t>
            </a:r>
            <a:r>
              <a:rPr lang="de-DE" sz="5600" i="1" dirty="0" err="1"/>
              <a:t>migration</a:t>
            </a:r>
            <a:r>
              <a:rPr lang="de-DE" sz="5600" dirty="0"/>
              <a:t>. London: Routledge.</a:t>
            </a:r>
            <a:endParaRPr sz="5600" dirty="0"/>
          </a:p>
          <a:p>
            <a:pPr marL="0" lvl="0" indent="0" algn="just">
              <a:lnSpc>
                <a:spcPct val="100000"/>
              </a:lnSpc>
              <a:spcBef>
                <a:spcPts val="1000"/>
              </a:spcBef>
              <a:spcAft>
                <a:spcPts val="0"/>
              </a:spcAft>
              <a:buClr>
                <a:schemeClr val="dk1"/>
              </a:buClr>
              <a:buSzPct val="100000"/>
              <a:buNone/>
              <a:defRPr/>
            </a:pPr>
            <a:r>
              <a:rPr lang="de-DE" sz="5600" dirty="0"/>
              <a:t>IOM (2019). </a:t>
            </a:r>
            <a:r>
              <a:rPr lang="de-DE" sz="5600" i="1" dirty="0"/>
              <a:t>International Migration Law. </a:t>
            </a:r>
            <a:r>
              <a:rPr lang="de-DE" sz="5600" i="1" dirty="0" err="1"/>
              <a:t>Glossary</a:t>
            </a:r>
            <a:r>
              <a:rPr lang="de-DE" sz="5600" i="1" dirty="0"/>
              <a:t> on Migration. </a:t>
            </a:r>
            <a:r>
              <a:rPr lang="de-DE" sz="5600" u="sng" dirty="0">
                <a:solidFill>
                  <a:schemeClr val="hlink"/>
                </a:solidFill>
                <a:hlinkClick r:id="rId5" tooltip="https://publications.iom.int/system/files/pdf/iml_34_glossary.pdf"/>
              </a:rPr>
              <a:t>https://publications.iom.int/system/files/pdf/iml_34_glossary.pdf</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IOM (</a:t>
            </a:r>
            <a:r>
              <a:rPr lang="de-DE" sz="5600" dirty="0" err="1"/>
              <a:t>n.d</a:t>
            </a:r>
            <a:r>
              <a:rPr lang="de-DE" sz="5600" dirty="0"/>
              <a:t>.). </a:t>
            </a:r>
            <a:r>
              <a:rPr lang="de-DE" sz="5600" i="1" dirty="0"/>
              <a:t>Key </a:t>
            </a:r>
            <a:r>
              <a:rPr lang="de-DE" sz="5600" i="1" dirty="0" err="1"/>
              <a:t>migration</a:t>
            </a:r>
            <a:r>
              <a:rPr lang="de-DE" sz="5600" i="1" dirty="0"/>
              <a:t> </a:t>
            </a:r>
            <a:r>
              <a:rPr lang="de-DE" sz="5600" i="1" dirty="0" err="1"/>
              <a:t>terms</a:t>
            </a:r>
            <a:r>
              <a:rPr lang="de-DE" sz="5600" i="1" dirty="0"/>
              <a:t>. </a:t>
            </a:r>
            <a:r>
              <a:rPr lang="de-DE" sz="5600" u="sng" dirty="0">
                <a:solidFill>
                  <a:schemeClr val="hlink"/>
                </a:solidFill>
                <a:hlinkClick r:id="rId6" tooltip="https://www.iom.int/key-migration-terms"/>
              </a:rPr>
              <a:t>https://www.iom.int/key-migration-terms</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Köngeter, S., &amp; Smith, W. (2015). Transnational </a:t>
            </a:r>
            <a:r>
              <a:rPr lang="de-DE" sz="5600" dirty="0" err="1"/>
              <a:t>agency</a:t>
            </a:r>
            <a:r>
              <a:rPr lang="de-DE" sz="5600" dirty="0"/>
              <a:t>: </a:t>
            </a:r>
            <a:r>
              <a:rPr lang="de-DE" sz="5600" dirty="0" err="1"/>
              <a:t>Migrants</a:t>
            </a:r>
            <a:r>
              <a:rPr lang="de-DE" sz="5600" dirty="0"/>
              <a:t>, </a:t>
            </a:r>
            <a:r>
              <a:rPr lang="de-DE" sz="5600" dirty="0" err="1"/>
              <a:t>movements</a:t>
            </a:r>
            <a:r>
              <a:rPr lang="de-DE" sz="5600" dirty="0"/>
              <a:t> and social support </a:t>
            </a:r>
            <a:r>
              <a:rPr lang="de-DE" sz="5600" dirty="0" err="1"/>
              <a:t>crossing</a:t>
            </a:r>
            <a:r>
              <a:rPr lang="de-DE" sz="5600" dirty="0"/>
              <a:t> </a:t>
            </a:r>
            <a:r>
              <a:rPr lang="de-DE" sz="5600" dirty="0" err="1"/>
              <a:t>borders</a:t>
            </a:r>
            <a:r>
              <a:rPr lang="de-DE" sz="5600" dirty="0"/>
              <a:t>. In Köngeter, S. &amp; Smith, W. (Eds.). </a:t>
            </a:r>
            <a:r>
              <a:rPr lang="de-DE" sz="5600" i="1" dirty="0"/>
              <a:t>Transnational Agency and Migration: Actors, </a:t>
            </a:r>
            <a:r>
              <a:rPr lang="de-DE" sz="5600" i="1" dirty="0" err="1"/>
              <a:t>movements</a:t>
            </a:r>
            <a:r>
              <a:rPr lang="de-DE" sz="5600" i="1" dirty="0"/>
              <a:t> and social support </a:t>
            </a:r>
            <a:r>
              <a:rPr lang="de-DE" sz="5600" dirty="0"/>
              <a:t>(pp. 1-22). Abingdon: Routledge.</a:t>
            </a:r>
            <a:endParaRPr sz="5600" dirty="0"/>
          </a:p>
          <a:p>
            <a:pPr marL="0" lvl="0" indent="0" algn="just">
              <a:lnSpc>
                <a:spcPct val="100000"/>
              </a:lnSpc>
              <a:spcBef>
                <a:spcPts val="1000"/>
              </a:spcBef>
              <a:spcAft>
                <a:spcPts val="0"/>
              </a:spcAft>
              <a:buClr>
                <a:schemeClr val="dk1"/>
              </a:buClr>
              <a:buSzPct val="100000"/>
              <a:buNone/>
              <a:defRPr/>
            </a:pPr>
            <a:r>
              <a:rPr lang="de-DE" sz="5600" dirty="0" err="1"/>
              <a:t>Mainwaring</a:t>
            </a:r>
            <a:r>
              <a:rPr lang="de-DE" sz="5600" dirty="0"/>
              <a:t>, C. (2016). Migrant </a:t>
            </a:r>
            <a:r>
              <a:rPr lang="de-DE" sz="5600" dirty="0" err="1"/>
              <a:t>agency</a:t>
            </a:r>
            <a:r>
              <a:rPr lang="de-DE" sz="5600" dirty="0"/>
              <a:t>: </a:t>
            </a:r>
            <a:r>
              <a:rPr lang="de-DE" sz="5600" dirty="0" err="1"/>
              <a:t>Negotiating</a:t>
            </a:r>
            <a:r>
              <a:rPr lang="de-DE" sz="5600" dirty="0"/>
              <a:t> </a:t>
            </a:r>
            <a:r>
              <a:rPr lang="de-DE" sz="5600" dirty="0" err="1"/>
              <a:t>borders</a:t>
            </a:r>
            <a:r>
              <a:rPr lang="de-DE" sz="5600" dirty="0"/>
              <a:t> and </a:t>
            </a:r>
            <a:r>
              <a:rPr lang="de-DE" sz="5600" dirty="0" err="1"/>
              <a:t>migration</a:t>
            </a:r>
            <a:r>
              <a:rPr lang="de-DE" sz="5600" dirty="0"/>
              <a:t> </a:t>
            </a:r>
            <a:r>
              <a:rPr lang="de-DE" sz="5600" dirty="0" err="1"/>
              <a:t>controls</a:t>
            </a:r>
            <a:r>
              <a:rPr lang="de-DE" sz="5600" dirty="0"/>
              <a:t>. </a:t>
            </a:r>
            <a:r>
              <a:rPr lang="de-DE" sz="5600" i="1" dirty="0"/>
              <a:t>Migration Studies </a:t>
            </a:r>
            <a:r>
              <a:rPr lang="de-DE" sz="5600" dirty="0"/>
              <a:t>4(3) (pp. 289-308). </a:t>
            </a:r>
            <a:r>
              <a:rPr lang="de-DE" sz="5600" u="sng" dirty="0">
                <a:solidFill>
                  <a:schemeClr val="hlink"/>
                </a:solidFill>
                <a:hlinkClick r:id="rId7" tooltip="https://doi.org/10.1093/migration/mnw013"/>
              </a:rPr>
              <a:t>https://doi.org/10.1093/migration/mnw013</a:t>
            </a:r>
            <a:endParaRPr sz="5600" dirty="0"/>
          </a:p>
          <a:p>
            <a:pPr marL="0" lvl="0" indent="0" algn="just">
              <a:lnSpc>
                <a:spcPct val="100000"/>
              </a:lnSpc>
              <a:spcBef>
                <a:spcPts val="1000"/>
              </a:spcBef>
              <a:spcAft>
                <a:spcPts val="0"/>
              </a:spcAft>
              <a:buClr>
                <a:schemeClr val="dk1"/>
              </a:buClr>
              <a:buSzPct val="100000"/>
              <a:buNone/>
              <a:defRPr/>
            </a:pPr>
            <a:r>
              <a:rPr lang="de-DE" sz="5600" dirty="0"/>
              <a:t>Migration Data Portal (2021). </a:t>
            </a:r>
            <a:r>
              <a:rPr lang="de-DE" sz="5600" i="1" dirty="0"/>
              <a:t>Mixed </a:t>
            </a:r>
            <a:r>
              <a:rPr lang="de-DE" sz="5600" i="1" dirty="0" err="1"/>
              <a:t>migration</a:t>
            </a:r>
            <a:r>
              <a:rPr lang="de-DE" sz="5600" dirty="0"/>
              <a:t>. </a:t>
            </a:r>
            <a:r>
              <a:rPr lang="de-DE" sz="5600" u="sng" dirty="0">
                <a:solidFill>
                  <a:schemeClr val="hlink"/>
                </a:solidFill>
                <a:hlinkClick r:id="rId8" tooltip="https://www.migrationdataportal.org/themes/mixed-migration"/>
              </a:rPr>
              <a:t>https://www.migrationdataportal.org/themes/mixed-migration</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err="1"/>
              <a:t>Refugee</a:t>
            </a:r>
            <a:r>
              <a:rPr lang="de-DE" sz="5600" dirty="0"/>
              <a:t> Council </a:t>
            </a:r>
            <a:r>
              <a:rPr lang="de-DE" sz="5600" dirty="0" err="1"/>
              <a:t>of</a:t>
            </a:r>
            <a:r>
              <a:rPr lang="de-DE" sz="5600" dirty="0"/>
              <a:t> Australia (2019). </a:t>
            </a:r>
            <a:r>
              <a:rPr lang="de-DE" sz="5600" i="1" dirty="0"/>
              <a:t>Who </a:t>
            </a:r>
            <a:r>
              <a:rPr lang="de-DE" sz="5600" i="1" dirty="0" err="1"/>
              <a:t>is</a:t>
            </a:r>
            <a:r>
              <a:rPr lang="de-DE" sz="5600" i="1" dirty="0"/>
              <a:t> a </a:t>
            </a:r>
            <a:r>
              <a:rPr lang="de-DE" sz="5600" i="1" dirty="0" err="1"/>
              <a:t>refugee</a:t>
            </a:r>
            <a:r>
              <a:rPr lang="de-DE" sz="5600" i="1" dirty="0"/>
              <a:t>? Who </a:t>
            </a:r>
            <a:r>
              <a:rPr lang="de-DE" sz="5600" i="1" dirty="0" err="1"/>
              <a:t>is</a:t>
            </a:r>
            <a:r>
              <a:rPr lang="de-DE" sz="5600" i="1" dirty="0"/>
              <a:t> an </a:t>
            </a:r>
            <a:r>
              <a:rPr lang="de-DE" sz="5600" i="1" dirty="0" err="1"/>
              <a:t>asylum</a:t>
            </a:r>
            <a:r>
              <a:rPr lang="de-DE" sz="5600" i="1" dirty="0"/>
              <a:t> </a:t>
            </a:r>
            <a:r>
              <a:rPr lang="de-DE" sz="5600" i="1" dirty="0" err="1"/>
              <a:t>seeker</a:t>
            </a:r>
            <a:r>
              <a:rPr lang="de-DE" sz="5600" i="1" dirty="0"/>
              <a:t>? </a:t>
            </a:r>
            <a:r>
              <a:rPr lang="de-DE" sz="5600" u="sng" dirty="0">
                <a:solidFill>
                  <a:schemeClr val="hlink"/>
                </a:solidFill>
                <a:hlinkClick r:id="rId9" tooltip="https://www.refugeecouncil.org.au/who-is-a-refugee/"/>
              </a:rPr>
              <a:t>https://www.refugeecouncil.org.au/who-is-a-refugee/</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UNDESA (1998). </a:t>
            </a:r>
            <a:r>
              <a:rPr lang="de-DE" sz="5600" i="1" dirty="0" err="1"/>
              <a:t>Recommendations</a:t>
            </a:r>
            <a:r>
              <a:rPr lang="de-DE" sz="5600" i="1" dirty="0"/>
              <a:t> on </a:t>
            </a:r>
            <a:r>
              <a:rPr lang="de-DE" sz="5600" i="1" dirty="0" err="1"/>
              <a:t>statistics</a:t>
            </a:r>
            <a:r>
              <a:rPr lang="de-DE" sz="5600" i="1" dirty="0"/>
              <a:t> </a:t>
            </a:r>
            <a:r>
              <a:rPr lang="de-DE" sz="5600" i="1" dirty="0" err="1"/>
              <a:t>of</a:t>
            </a:r>
            <a:r>
              <a:rPr lang="de-DE" sz="5600" i="1" dirty="0"/>
              <a:t> international </a:t>
            </a:r>
            <a:r>
              <a:rPr lang="de-DE" sz="5600" i="1" dirty="0" err="1"/>
              <a:t>migration</a:t>
            </a:r>
            <a:r>
              <a:rPr lang="de-DE" sz="5600" i="1" dirty="0"/>
              <a:t>. Revision 1</a:t>
            </a:r>
            <a:r>
              <a:rPr lang="de-DE" sz="5600" dirty="0"/>
              <a:t>. New York: UN. </a:t>
            </a:r>
            <a:r>
              <a:rPr lang="de-DE" sz="5600" u="sng" dirty="0">
                <a:solidFill>
                  <a:schemeClr val="hlink"/>
                </a:solidFill>
                <a:hlinkClick r:id="rId10" tooltip="https://unstats.un.org/unsd/publication/seriesm/seriesm_58rev1e.pdf"/>
              </a:rPr>
              <a:t>https://unstats.un.org/unsd/publication/seriesm/seriesm_58rev1e.pdf</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UK </a:t>
            </a:r>
            <a:r>
              <a:rPr lang="de-DE" sz="5600" dirty="0" err="1"/>
              <a:t>for</a:t>
            </a:r>
            <a:r>
              <a:rPr lang="de-DE" sz="5600" dirty="0"/>
              <a:t> UNHCR (2021). </a:t>
            </a:r>
            <a:r>
              <a:rPr lang="de-DE" sz="5600" i="1" dirty="0"/>
              <a:t>A </a:t>
            </a:r>
            <a:r>
              <a:rPr lang="de-DE" sz="5600" i="1" dirty="0" err="1"/>
              <a:t>refugee</a:t>
            </a:r>
            <a:r>
              <a:rPr lang="de-DE" sz="5600" i="1" dirty="0"/>
              <a:t> </a:t>
            </a:r>
            <a:r>
              <a:rPr lang="de-DE" sz="5600" i="1" dirty="0" err="1"/>
              <a:t>is</a:t>
            </a:r>
            <a:r>
              <a:rPr lang="de-DE" sz="5600" i="1" dirty="0"/>
              <a:t>… The </a:t>
            </a:r>
            <a:r>
              <a:rPr lang="de-DE" sz="5600" i="1" dirty="0" err="1"/>
              <a:t>Refugee</a:t>
            </a:r>
            <a:r>
              <a:rPr lang="de-DE" sz="5600" i="1" dirty="0"/>
              <a:t> Dictionary</a:t>
            </a:r>
            <a:r>
              <a:rPr lang="de-DE" sz="5600" dirty="0"/>
              <a:t>. </a:t>
            </a:r>
            <a:r>
              <a:rPr lang="de-DE" sz="5600" i="1" dirty="0" err="1"/>
              <a:t>Commissioned</a:t>
            </a:r>
            <a:r>
              <a:rPr lang="de-DE" sz="5600" i="1" dirty="0"/>
              <a:t> </a:t>
            </a:r>
            <a:r>
              <a:rPr lang="de-DE" sz="5600" i="1" dirty="0" err="1"/>
              <a:t>by</a:t>
            </a:r>
            <a:r>
              <a:rPr lang="de-DE" sz="5600" i="1" dirty="0"/>
              <a:t> </a:t>
            </a:r>
            <a:r>
              <a:rPr lang="de-DE" sz="5600" i="1" dirty="0" err="1"/>
              <a:t>the</a:t>
            </a:r>
            <a:r>
              <a:rPr lang="de-DE" sz="5600" i="1" dirty="0"/>
              <a:t> UK </a:t>
            </a:r>
            <a:r>
              <a:rPr lang="de-DE" sz="5600" i="1" dirty="0" err="1"/>
              <a:t>for</a:t>
            </a:r>
            <a:r>
              <a:rPr lang="de-DE" sz="5600" i="1" dirty="0"/>
              <a:t> UNHCR </a:t>
            </a:r>
            <a:r>
              <a:rPr lang="de-DE" sz="5600" i="1" dirty="0" err="1"/>
              <a:t>to</a:t>
            </a:r>
            <a:r>
              <a:rPr lang="de-DE" sz="5600" i="1" dirty="0"/>
              <a:t> </a:t>
            </a:r>
            <a:r>
              <a:rPr lang="de-DE" sz="5600" i="1" dirty="0" err="1"/>
              <a:t>mark</a:t>
            </a:r>
            <a:r>
              <a:rPr lang="de-DE" sz="5600" i="1" dirty="0"/>
              <a:t> </a:t>
            </a:r>
            <a:r>
              <a:rPr lang="de-DE" sz="5600" i="1" dirty="0" err="1"/>
              <a:t>the</a:t>
            </a:r>
            <a:r>
              <a:rPr lang="de-DE" sz="5600" i="1" dirty="0"/>
              <a:t> 70</a:t>
            </a:r>
            <a:r>
              <a:rPr lang="de-DE" sz="5600" i="1" baseline="30000" dirty="0"/>
              <a:t>th</a:t>
            </a:r>
            <a:r>
              <a:rPr lang="de-DE" sz="5600" i="1" dirty="0"/>
              <a:t> </a:t>
            </a:r>
            <a:r>
              <a:rPr lang="de-DE" sz="5600" i="1" dirty="0" err="1"/>
              <a:t>anniversary</a:t>
            </a:r>
            <a:r>
              <a:rPr lang="de-DE" sz="5600" i="1" dirty="0"/>
              <a:t> </a:t>
            </a:r>
            <a:r>
              <a:rPr lang="de-DE" sz="5600" i="1" dirty="0" err="1"/>
              <a:t>of</a:t>
            </a:r>
            <a:r>
              <a:rPr lang="de-DE" sz="5600" i="1" dirty="0"/>
              <a:t> </a:t>
            </a:r>
            <a:r>
              <a:rPr lang="de-DE" sz="5600" i="1" dirty="0" err="1"/>
              <a:t>the</a:t>
            </a:r>
            <a:r>
              <a:rPr lang="de-DE" sz="5600" i="1" dirty="0"/>
              <a:t> 1951 </a:t>
            </a:r>
            <a:r>
              <a:rPr lang="de-DE" sz="5600" i="1" dirty="0" err="1"/>
              <a:t>Refugee</a:t>
            </a:r>
            <a:r>
              <a:rPr lang="de-DE" sz="5600" i="1" dirty="0"/>
              <a:t> Convention. </a:t>
            </a:r>
            <a:r>
              <a:rPr lang="de-DE" sz="5600" dirty="0"/>
              <a:t>London: UK </a:t>
            </a:r>
            <a:r>
              <a:rPr lang="de-DE" sz="5600" dirty="0" err="1"/>
              <a:t>for</a:t>
            </a:r>
            <a:r>
              <a:rPr lang="de-DE" sz="5600" dirty="0"/>
              <a:t> UNHCR. </a:t>
            </a:r>
            <a:r>
              <a:rPr lang="de-DE" sz="5600" u="sng" dirty="0">
                <a:solidFill>
                  <a:schemeClr val="hlink"/>
                </a:solidFill>
                <a:hlinkClick r:id="rId11" tooltip="https://www.unrefugees.org.uk/wp-content/uploads/refugee_dictionary_updated_digital1.pdf"/>
              </a:rPr>
              <a:t>https://www.unrefugees.org.uk/wp-content/uploads/refugee_dictionary_updated_digital1.pdf</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UNHCR (2010). </a:t>
            </a:r>
            <a:r>
              <a:rPr lang="de-DE" sz="5600" i="1" dirty="0"/>
              <a:t>Convention and </a:t>
            </a:r>
            <a:r>
              <a:rPr lang="de-DE" sz="5600" i="1" dirty="0" err="1"/>
              <a:t>protocol</a:t>
            </a:r>
            <a:r>
              <a:rPr lang="de-DE" sz="5600" i="1" dirty="0"/>
              <a:t> </a:t>
            </a:r>
            <a:r>
              <a:rPr lang="de-DE" sz="5600" i="1" dirty="0" err="1"/>
              <a:t>relating</a:t>
            </a:r>
            <a:r>
              <a:rPr lang="de-DE" sz="5600" i="1" dirty="0"/>
              <a:t> </a:t>
            </a:r>
            <a:r>
              <a:rPr lang="de-DE" sz="5600" i="1" dirty="0" err="1"/>
              <a:t>to</a:t>
            </a:r>
            <a:r>
              <a:rPr lang="de-DE" sz="5600" i="1" dirty="0"/>
              <a:t> </a:t>
            </a:r>
            <a:r>
              <a:rPr lang="de-DE" sz="5600" i="1" dirty="0" err="1"/>
              <a:t>the</a:t>
            </a:r>
            <a:r>
              <a:rPr lang="de-DE" sz="5600" i="1" dirty="0"/>
              <a:t> </a:t>
            </a:r>
            <a:r>
              <a:rPr lang="de-DE" sz="5600" i="1" dirty="0" err="1"/>
              <a:t>status</a:t>
            </a:r>
            <a:r>
              <a:rPr lang="de-DE" sz="5600" i="1" dirty="0"/>
              <a:t> </a:t>
            </a:r>
            <a:r>
              <a:rPr lang="de-DE" sz="5600" i="1" dirty="0" err="1"/>
              <a:t>of</a:t>
            </a:r>
            <a:r>
              <a:rPr lang="de-DE" sz="5600" i="1" dirty="0"/>
              <a:t> </a:t>
            </a:r>
            <a:r>
              <a:rPr lang="de-DE" sz="5600" i="1" dirty="0" err="1"/>
              <a:t>refugees</a:t>
            </a:r>
            <a:r>
              <a:rPr lang="de-DE" sz="5600" dirty="0"/>
              <a:t>. Geneva. </a:t>
            </a:r>
            <a:r>
              <a:rPr lang="de-DE" sz="5600" u="sng" dirty="0">
                <a:solidFill>
                  <a:schemeClr val="hlink"/>
                </a:solidFill>
                <a:hlinkClick r:id="rId12" tooltip="https://www.unhcr.org/protection/basic/3b66c2aa10/convention-protocol-relating-status-refugees.html"/>
              </a:rPr>
              <a:t>https://www.unhcr.org/protection/basic/3b66c2aa10/convention-protocol-relating-status-refugees.html</a:t>
            </a:r>
            <a:r>
              <a:rPr lang="de-DE" sz="5600" dirty="0"/>
              <a:t> </a:t>
            </a:r>
            <a:endParaRPr sz="5600" dirty="0"/>
          </a:p>
          <a:p>
            <a:pPr marL="0" lvl="0" indent="0" algn="just">
              <a:lnSpc>
                <a:spcPct val="100000"/>
              </a:lnSpc>
              <a:spcBef>
                <a:spcPts val="1000"/>
              </a:spcBef>
              <a:spcAft>
                <a:spcPts val="0"/>
              </a:spcAft>
              <a:buClr>
                <a:schemeClr val="dk1"/>
              </a:buClr>
              <a:buSzPct val="100000"/>
              <a:buNone/>
              <a:defRPr/>
            </a:pPr>
            <a:r>
              <a:rPr lang="de-DE" sz="5600" dirty="0"/>
              <a:t>UNHCR (2014). </a:t>
            </a:r>
            <a:r>
              <a:rPr lang="de-DE" sz="5600" i="1" dirty="0"/>
              <a:t>Convention </a:t>
            </a:r>
            <a:r>
              <a:rPr lang="de-DE" sz="5600" i="1" dirty="0" err="1"/>
              <a:t>relating</a:t>
            </a:r>
            <a:r>
              <a:rPr lang="de-DE" sz="5600" i="1" dirty="0"/>
              <a:t> </a:t>
            </a:r>
            <a:r>
              <a:rPr lang="de-DE" sz="5600" i="1" dirty="0" err="1"/>
              <a:t>to</a:t>
            </a:r>
            <a:r>
              <a:rPr lang="de-DE" sz="5600" i="1" dirty="0"/>
              <a:t> </a:t>
            </a:r>
            <a:r>
              <a:rPr lang="de-DE" sz="5600" i="1" dirty="0" err="1"/>
              <a:t>the</a:t>
            </a:r>
            <a:r>
              <a:rPr lang="de-DE" sz="5600" i="1" dirty="0"/>
              <a:t> </a:t>
            </a:r>
            <a:r>
              <a:rPr lang="de-DE" sz="5600" i="1" dirty="0" err="1"/>
              <a:t>status</a:t>
            </a:r>
            <a:r>
              <a:rPr lang="de-DE" sz="5600" i="1" dirty="0"/>
              <a:t> </a:t>
            </a:r>
            <a:r>
              <a:rPr lang="de-DE" sz="5600" i="1" dirty="0" err="1"/>
              <a:t>of</a:t>
            </a:r>
            <a:r>
              <a:rPr lang="de-DE" sz="5600" i="1" dirty="0"/>
              <a:t> </a:t>
            </a:r>
            <a:r>
              <a:rPr lang="de-DE" sz="5600" i="1" dirty="0" err="1"/>
              <a:t>stateless</a:t>
            </a:r>
            <a:r>
              <a:rPr lang="de-DE" sz="5600" i="1" dirty="0"/>
              <a:t> </a:t>
            </a:r>
            <a:r>
              <a:rPr lang="de-DE" sz="5600" i="1" dirty="0" err="1"/>
              <a:t>persons</a:t>
            </a:r>
            <a:r>
              <a:rPr lang="de-DE" sz="5600" i="1" dirty="0"/>
              <a:t>. </a:t>
            </a:r>
            <a:r>
              <a:rPr lang="de-DE" sz="5600" dirty="0"/>
              <a:t>Geneva. </a:t>
            </a:r>
            <a:r>
              <a:rPr lang="de-DE" sz="5600" u="sng" dirty="0">
                <a:solidFill>
                  <a:schemeClr val="hlink"/>
                </a:solidFill>
                <a:hlinkClick r:id="rId13" tooltip="https://www.unhcr.org/ibelong/wp-content/uploads/1954-Convention-relating-to-the-Status-of-Stateless-Persons_ENG.pdf"/>
              </a:rPr>
              <a:t>https://www.unhcr.org/ibelong/wp-content/uploads/1954-Convention-relating-to-the-Status-of-Stateless-Persons_ENG.pdf</a:t>
            </a:r>
            <a:r>
              <a:rPr lang="de-DE" sz="5600" dirty="0"/>
              <a:t> </a:t>
            </a:r>
            <a:endParaRPr sz="5600" i="1" dirty="0"/>
          </a:p>
          <a:p>
            <a:pPr marL="0" lvl="0" indent="0" algn="just">
              <a:lnSpc>
                <a:spcPct val="100000"/>
              </a:lnSpc>
              <a:spcBef>
                <a:spcPts val="1000"/>
              </a:spcBef>
              <a:spcAft>
                <a:spcPts val="0"/>
              </a:spcAft>
              <a:buClr>
                <a:schemeClr val="dk1"/>
              </a:buClr>
              <a:buSzPct val="100000"/>
              <a:buNone/>
              <a:defRPr/>
            </a:pPr>
            <a:r>
              <a:rPr lang="de-DE" sz="5600" dirty="0"/>
              <a:t>UNHCR (</a:t>
            </a:r>
            <a:r>
              <a:rPr lang="de-DE" sz="5600" dirty="0" err="1"/>
              <a:t>n.d</a:t>
            </a:r>
            <a:r>
              <a:rPr lang="de-DE" sz="5600" dirty="0"/>
              <a:t>.) </a:t>
            </a:r>
            <a:r>
              <a:rPr lang="de-DE" sz="5600" i="1" dirty="0"/>
              <a:t>Migrant </a:t>
            </a:r>
            <a:r>
              <a:rPr lang="de-DE" sz="5600" i="1" dirty="0" err="1"/>
              <a:t>definition</a:t>
            </a:r>
            <a:r>
              <a:rPr lang="de-DE" sz="5600" dirty="0"/>
              <a:t>. </a:t>
            </a:r>
            <a:r>
              <a:rPr lang="de-DE" sz="5600" u="sng" dirty="0">
                <a:solidFill>
                  <a:schemeClr val="hlink"/>
                </a:solidFill>
                <a:hlinkClick r:id="rId14" tooltip="https://emergency.unhcr.org/entry/250459/migrant-definition"/>
              </a:rPr>
              <a:t>https://emergency.unhcr.org/entry/250459/migrant-definition</a:t>
            </a:r>
            <a:endParaRPr sz="1600" dirty="0"/>
          </a:p>
          <a:p>
            <a:pPr marL="0" lvl="0" indent="0" algn="l">
              <a:lnSpc>
                <a:spcPct val="90000"/>
              </a:lnSpc>
              <a:spcBef>
                <a:spcPts val="1000"/>
              </a:spcBef>
              <a:spcAft>
                <a:spcPts val="0"/>
              </a:spcAft>
              <a:buClr>
                <a:schemeClr val="dk1"/>
              </a:buClr>
              <a:buSzPct val="100000"/>
              <a:buNone/>
              <a:defRPr/>
            </a:pPr>
            <a:endParaRPr sz="1600" dirty="0"/>
          </a:p>
          <a:p>
            <a:pPr marL="0" lvl="0" indent="0" algn="l">
              <a:lnSpc>
                <a:spcPct val="90000"/>
              </a:lnSpc>
              <a:spcBef>
                <a:spcPts val="1000"/>
              </a:spcBef>
              <a:spcAft>
                <a:spcPts val="0"/>
              </a:spcAft>
              <a:buClr>
                <a:schemeClr val="dk1"/>
              </a:buClr>
              <a:buSzPct val="100000"/>
              <a:buNone/>
              <a:defRPr/>
            </a:pPr>
            <a:endParaRPr sz="1600" dirty="0"/>
          </a:p>
          <a:p>
            <a:pPr marL="0" lvl="0" indent="0" algn="l">
              <a:lnSpc>
                <a:spcPct val="90000"/>
              </a:lnSpc>
              <a:spcBef>
                <a:spcPts val="1000"/>
              </a:spcBef>
              <a:spcAft>
                <a:spcPts val="0"/>
              </a:spcAft>
              <a:buClr>
                <a:schemeClr val="dk1"/>
              </a:buClr>
              <a:buSzPct val="100000"/>
              <a:buNone/>
              <a:defRPr/>
            </a:pPr>
            <a:endParaRPr sz="1600" dirty="0"/>
          </a:p>
          <a:p>
            <a:pPr marL="0" lvl="0" indent="0" algn="l">
              <a:lnSpc>
                <a:spcPct val="90000"/>
              </a:lnSpc>
              <a:spcBef>
                <a:spcPts val="1000"/>
              </a:spcBef>
              <a:spcAft>
                <a:spcPts val="0"/>
              </a:spcAft>
              <a:buClr>
                <a:schemeClr val="dk1"/>
              </a:buClr>
              <a:buSzPct val="100000"/>
              <a:buNone/>
              <a:defRPr/>
            </a:pPr>
            <a:endParaRPr sz="1600" dirty="0"/>
          </a:p>
          <a:p>
            <a:pPr marL="0" lvl="0" indent="0" algn="l">
              <a:lnSpc>
                <a:spcPct val="90000"/>
              </a:lnSpc>
              <a:spcBef>
                <a:spcPts val="1000"/>
              </a:spcBef>
              <a:spcAft>
                <a:spcPts val="0"/>
              </a:spcAft>
              <a:buClr>
                <a:schemeClr val="dk1"/>
              </a:buClr>
              <a:buSzPct val="100000"/>
              <a:buNone/>
              <a:defRPr/>
            </a:pPr>
            <a:endParaRPr sz="1600" dirty="0"/>
          </a:p>
          <a:p>
            <a:pPr marL="0" lvl="0" indent="0" algn="l">
              <a:lnSpc>
                <a:spcPct val="90000"/>
              </a:lnSpc>
              <a:spcBef>
                <a:spcPts val="1000"/>
              </a:spcBef>
              <a:spcAft>
                <a:spcPts val="0"/>
              </a:spcAft>
              <a:buClr>
                <a:schemeClr val="dk1"/>
              </a:buClr>
              <a:buSzPct val="100000"/>
              <a:buNone/>
              <a:defRPr/>
            </a:pPr>
            <a:endParaRPr dirty="0"/>
          </a:p>
          <a:p>
            <a:pPr marL="0" lvl="0" indent="0" algn="l">
              <a:lnSpc>
                <a:spcPct val="90000"/>
              </a:lnSpc>
              <a:spcBef>
                <a:spcPts val="1000"/>
              </a:spcBef>
              <a:spcAft>
                <a:spcPts val="0"/>
              </a:spcAft>
              <a:buClr>
                <a:schemeClr val="dk1"/>
              </a:buClr>
              <a:buSzPct val="100000"/>
              <a:buNone/>
              <a:defRPr/>
            </a:pPr>
            <a:endParaRPr dirty="0"/>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fontScale="77500" lnSpcReduction="20000"/>
          </a:bodyPr>
          <a:lstStyle/>
          <a:p>
            <a:pPr marL="0" indent="0">
              <a:buNone/>
              <a:defRPr/>
            </a:pPr>
            <a:r>
              <a:rPr lang="de-DE" b="1" dirty="0"/>
              <a:t>Illustration </a:t>
            </a:r>
            <a:r>
              <a:rPr lang="de-DE" b="1" dirty="0" err="1"/>
              <a:t>pictures</a:t>
            </a:r>
            <a:r>
              <a:rPr lang="de-DE" b="1" dirty="0"/>
              <a:t>:</a:t>
            </a:r>
            <a:endParaRPr dirty="0"/>
          </a:p>
          <a:p>
            <a:pPr marL="0" indent="0">
              <a:buNone/>
              <a:defRPr/>
            </a:pPr>
            <a:endParaRPr lang="de-DE" dirty="0"/>
          </a:p>
          <a:p>
            <a:pPr marL="0" indent="0">
              <a:buNone/>
              <a:defRPr/>
            </a:pPr>
            <a:r>
              <a:rPr lang="de-DE" dirty="0" err="1"/>
              <a:t>Articulate</a:t>
            </a:r>
            <a:r>
              <a:rPr lang="de-DE" dirty="0"/>
              <a:t> Content Library 360</a:t>
            </a:r>
            <a:endParaRPr dirty="0"/>
          </a:p>
          <a:p>
            <a:pPr marL="0" indent="0">
              <a:buNone/>
              <a:defRPr/>
            </a:pPr>
            <a:endParaRPr lang="de-DE" dirty="0"/>
          </a:p>
          <a:p>
            <a:pPr marL="0" indent="0">
              <a:buNone/>
              <a:defRPr/>
            </a:pPr>
            <a:r>
              <a:rPr lang="de-DE" dirty="0" err="1"/>
              <a:t>Unsplash</a:t>
            </a:r>
            <a:r>
              <a:rPr lang="de-DE" dirty="0"/>
              <a:t>:</a:t>
            </a:r>
            <a:endParaRPr dirty="0"/>
          </a:p>
          <a:p>
            <a:pPr marL="0" indent="0">
              <a:buNone/>
              <a:defRPr/>
            </a:pPr>
            <a:r>
              <a:rPr lang="de-DE" dirty="0"/>
              <a:t>All </a:t>
            </a:r>
            <a:r>
              <a:rPr lang="de-DE" dirty="0" err="1"/>
              <a:t>photos</a:t>
            </a:r>
            <a:r>
              <a:rPr lang="de-DE" dirty="0"/>
              <a:t> </a:t>
            </a:r>
            <a:r>
              <a:rPr lang="de-DE" dirty="0" err="1"/>
              <a:t>published</a:t>
            </a:r>
            <a:r>
              <a:rPr lang="de-DE" dirty="0"/>
              <a:t> on </a:t>
            </a:r>
            <a:r>
              <a:rPr lang="de-DE" dirty="0" err="1"/>
              <a:t>Unsplash</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them</a:t>
            </a:r>
            <a:r>
              <a:rPr lang="de-DE" dirty="0"/>
              <a:t> </a:t>
            </a:r>
            <a:r>
              <a:rPr lang="de-DE" dirty="0" err="1"/>
              <a:t>for</a:t>
            </a:r>
            <a:r>
              <a:rPr lang="de-DE" dirty="0"/>
              <a:t> </a:t>
            </a:r>
            <a:r>
              <a:rPr lang="de-DE" dirty="0" err="1"/>
              <a:t>commercian</a:t>
            </a:r>
            <a:r>
              <a:rPr lang="de-DE" dirty="0"/>
              <a:t> and non-commercial </a:t>
            </a:r>
            <a:r>
              <a:rPr lang="de-DE" dirty="0" err="1"/>
              <a:t>purposes</a:t>
            </a:r>
            <a:r>
              <a:rPr lang="de-DE" dirty="0"/>
              <a:t>.</a:t>
            </a:r>
            <a:endParaRPr dirty="0"/>
          </a:p>
          <a:p>
            <a:pPr marL="0" indent="0">
              <a:buNone/>
              <a:defRPr/>
            </a:pPr>
            <a:r>
              <a:rPr lang="de-DE" u="sng" dirty="0">
                <a:hlinkClick r:id="rId3" tooltip="https://unsplash.com/license"/>
              </a:rPr>
              <a:t>https://unsplash.com/license</a:t>
            </a:r>
            <a:endParaRPr lang="de-DE" dirty="0"/>
          </a:p>
          <a:p>
            <a:pPr marL="0" indent="0">
              <a:buNone/>
              <a:defRPr/>
            </a:pPr>
            <a:endParaRPr lang="de-DE" dirty="0"/>
          </a:p>
          <a:p>
            <a:pPr marL="0" indent="0">
              <a:buNone/>
              <a:defRPr/>
            </a:pPr>
            <a:r>
              <a:rPr lang="de-DE" dirty="0" err="1"/>
              <a:t>Pixabay</a:t>
            </a:r>
            <a:r>
              <a:rPr lang="de-DE" dirty="0"/>
              <a:t>:</a:t>
            </a:r>
            <a:endParaRPr dirty="0"/>
          </a:p>
          <a:p>
            <a:pPr marL="0" indent="0">
              <a:buNone/>
              <a:defRPr/>
            </a:pPr>
            <a:r>
              <a:rPr lang="de-DE" dirty="0"/>
              <a:t>CCO 1.0 Universal (CC0 1.0) Public Domain </a:t>
            </a:r>
            <a:r>
              <a:rPr lang="de-DE" dirty="0" err="1"/>
              <a:t>Dedication</a:t>
            </a:r>
            <a:endParaRPr dirty="0"/>
          </a:p>
          <a:p>
            <a:pPr marL="0" indent="0">
              <a:buNone/>
              <a:defRPr/>
            </a:pPr>
            <a:r>
              <a:rPr lang="de-DE" u="sng" dirty="0">
                <a:hlinkClick r:id="rId4" tooltip="http://www.pixabay.com/"/>
              </a:rPr>
              <a:t>http://www.pixabay.com</a:t>
            </a:r>
            <a:r>
              <a:rPr lang="de-DE" dirty="0"/>
              <a:t> </a:t>
            </a:r>
            <a:endParaRPr lang="hu-HU" dirty="0"/>
          </a:p>
          <a:p>
            <a:pPr marL="0" indent="0">
              <a:buNone/>
              <a:defRPr/>
            </a:pPr>
            <a:endParaRPr lang="hu-HU" dirty="0"/>
          </a:p>
          <a:p>
            <a:pPr marL="0" indent="0">
              <a:buNone/>
              <a:defRPr/>
            </a:pPr>
            <a:endParaRPr lang="de-DE" dirty="0"/>
          </a:p>
          <a:p>
            <a:pPr marL="0" indent="0">
              <a:buNone/>
              <a:defRPr/>
            </a:pPr>
            <a:endParaRPr lang="hu-HU"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a:bodyPr>
          <a:lstStyle/>
          <a:p>
            <a:pPr marL="0" indent="0">
              <a:buNone/>
              <a:defRPr/>
            </a:pPr>
            <a:endParaRPr lang="hu-HU" sz="2200" b="1" dirty="0"/>
          </a:p>
          <a:p>
            <a:pPr marL="0" indent="0">
              <a:buNone/>
              <a:defRPr/>
            </a:pPr>
            <a:r>
              <a:rPr lang="en-US" sz="2200" dirty="0" err="1"/>
              <a:t>Freepik</a:t>
            </a:r>
            <a:r>
              <a:rPr lang="en-US" sz="2200" dirty="0"/>
              <a:t>: </a:t>
            </a:r>
            <a:br>
              <a:rPr lang="en-US" sz="2200" dirty="0"/>
            </a:br>
            <a:r>
              <a:rPr lang="en-US" sz="2200" dirty="0">
                <a:hlinkClick r:id="rId3"/>
              </a:rPr>
              <a:t>https://www.freepik.com/</a:t>
            </a:r>
            <a:endParaRPr lang="hu-HU" sz="2200" dirty="0"/>
          </a:p>
          <a:p>
            <a:pPr marL="0" indent="0">
              <a:buNone/>
              <a:defRPr/>
            </a:pPr>
            <a:endParaRPr lang="hu-HU" sz="2200" dirty="0"/>
          </a:p>
          <a:p>
            <a:pPr marL="0" indent="0">
              <a:buNone/>
              <a:defRPr/>
            </a:pPr>
            <a:r>
              <a:rPr lang="en-US" sz="2200" dirty="0" err="1"/>
              <a:t>Pexels</a:t>
            </a:r>
            <a:r>
              <a:rPr lang="en-US" sz="2200" dirty="0"/>
              <a:t>:</a:t>
            </a:r>
            <a:br>
              <a:rPr lang="hu-HU" sz="2200" dirty="0"/>
            </a:br>
            <a:br>
              <a:rPr lang="hu-HU" sz="2200" dirty="0"/>
            </a:br>
            <a:r>
              <a:rPr lang="en-US" sz="2200" dirty="0"/>
              <a:t>All pho</a:t>
            </a:r>
            <a:r>
              <a:rPr lang="hu-HU" sz="2200" dirty="0" err="1"/>
              <a:t>to</a:t>
            </a:r>
            <a:r>
              <a:rPr lang="en-US" sz="2200" dirty="0"/>
              <a:t>s on </a:t>
            </a:r>
            <a:r>
              <a:rPr lang="en-US" sz="2200" dirty="0" err="1"/>
              <a:t>Pexels</a:t>
            </a:r>
            <a:r>
              <a:rPr lang="en-US" sz="2200" dirty="0"/>
              <a:t> can be used for free</a:t>
            </a:r>
            <a:r>
              <a:rPr lang="hu-HU" sz="2200" dirty="0"/>
              <a:t>.</a:t>
            </a:r>
            <a:br>
              <a:rPr lang="hu-HU" sz="2200" dirty="0"/>
            </a:br>
            <a:r>
              <a:rPr lang="en-US" sz="2200" dirty="0">
                <a:hlinkClick r:id="rId4"/>
              </a:rPr>
              <a:t>https://www.pexels.com</a:t>
            </a:r>
            <a:endParaRPr lang="de-DE" sz="2200" dirty="0"/>
          </a:p>
          <a:p>
            <a:pPr marL="0" indent="0">
              <a:buNone/>
              <a:defRPr/>
            </a:pPr>
            <a:endParaRPr lang="hu-HU" sz="2200" dirty="0"/>
          </a:p>
          <a:p>
            <a:pPr marL="0" indent="0">
              <a:buNone/>
              <a:defRPr/>
            </a:pPr>
            <a:r>
              <a:rPr lang="hu-HU" sz="2200" dirty="0"/>
              <a:t>Microsoft </a:t>
            </a:r>
            <a:r>
              <a:rPr lang="hu-HU" sz="2200" dirty="0" err="1"/>
              <a:t>Powerpoint</a:t>
            </a:r>
            <a:r>
              <a:rPr lang="hu-HU" sz="2200" dirty="0"/>
              <a:t> Stock </a:t>
            </a:r>
            <a:r>
              <a:rPr lang="hu-HU" sz="2200" dirty="0" err="1"/>
              <a:t>Photos</a:t>
            </a:r>
            <a:endParaRPr lang="hu-HU" sz="2200" dirty="0"/>
          </a:p>
        </p:txBody>
      </p:sp>
    </p:spTree>
    <p:custDataLst>
      <p:tags r:id="rId1"/>
    </p:custDataLst>
    <p:extLst>
      <p:ext uri="{BB962C8B-B14F-4D97-AF65-F5344CB8AC3E}">
        <p14:creationId xmlns:p14="http://schemas.microsoft.com/office/powerpoint/2010/main" val="1516021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708381-493B-49CD-BA19-2A290F9EE586}"/>
              </a:ext>
            </a:extLst>
          </p:cNvPr>
          <p:cNvSpPr>
            <a:spLocks noGrp="1"/>
          </p:cNvSpPr>
          <p:nvPr>
            <p:ph type="ctrTitle"/>
          </p:nvPr>
        </p:nvSpPr>
        <p:spPr>
          <a:xfrm>
            <a:off x="398463" y="247650"/>
            <a:ext cx="10152062" cy="719138"/>
          </a:xfrm>
        </p:spPr>
        <p:txBody>
          <a:bodyPr rtlCol="0">
            <a:normAutofit fontScale="90000"/>
          </a:bodyPr>
          <a:lstStyle/>
          <a:p>
            <a:pPr algn="l" fontAlgn="auto">
              <a:spcAft>
                <a:spcPts val="0"/>
              </a:spcAft>
              <a:defRPr/>
            </a:pPr>
            <a:br>
              <a:rPr lang="hu-HU" sz="3700" b="1" dirty="0">
                <a:solidFill>
                  <a:schemeClr val="bg1"/>
                </a:solidFill>
              </a:rPr>
            </a:br>
            <a:r>
              <a:rPr lang="hu-HU" sz="3300" b="1" dirty="0" err="1">
                <a:solidFill>
                  <a:schemeClr val="bg1"/>
                </a:solidFill>
                <a:latin typeface="+mn-lt"/>
              </a:rPr>
              <a:t>Where</a:t>
            </a:r>
            <a:r>
              <a:rPr lang="hu-HU" sz="3300" b="1" dirty="0">
                <a:solidFill>
                  <a:schemeClr val="bg1"/>
                </a:solidFill>
                <a:latin typeface="+mn-lt"/>
              </a:rPr>
              <a:t> </a:t>
            </a:r>
            <a:r>
              <a:rPr lang="hu-HU" sz="3300" b="1" dirty="0" err="1">
                <a:solidFill>
                  <a:schemeClr val="bg1"/>
                </a:solidFill>
                <a:latin typeface="+mn-lt"/>
              </a:rPr>
              <a:t>you</a:t>
            </a:r>
            <a:r>
              <a:rPr lang="hu-HU" sz="3300" b="1" dirty="0">
                <a:solidFill>
                  <a:schemeClr val="bg1"/>
                </a:solidFill>
                <a:latin typeface="+mn-lt"/>
              </a:rPr>
              <a:t> </a:t>
            </a:r>
            <a:r>
              <a:rPr lang="hu-HU" sz="3300" b="1" dirty="0" err="1">
                <a:solidFill>
                  <a:schemeClr val="bg1"/>
                </a:solidFill>
                <a:latin typeface="+mn-lt"/>
              </a:rPr>
              <a:t>can</a:t>
            </a:r>
            <a:r>
              <a:rPr lang="hu-HU" sz="3300" b="1" dirty="0">
                <a:solidFill>
                  <a:schemeClr val="bg1"/>
                </a:solidFill>
                <a:latin typeface="+mn-lt"/>
              </a:rPr>
              <a:t> </a:t>
            </a:r>
            <a:r>
              <a:rPr lang="hu-HU" sz="3300" b="1" dirty="0" err="1">
                <a:solidFill>
                  <a:schemeClr val="bg1"/>
                </a:solidFill>
                <a:latin typeface="+mn-lt"/>
              </a:rPr>
              <a:t>find</a:t>
            </a:r>
            <a:r>
              <a:rPr lang="hu-HU" sz="3300" b="1" dirty="0">
                <a:solidFill>
                  <a:schemeClr val="bg1"/>
                </a:solidFill>
                <a:latin typeface="+mn-lt"/>
              </a:rPr>
              <a:t> </a:t>
            </a:r>
            <a:r>
              <a:rPr lang="hu-HU" sz="3300" b="1" dirty="0" err="1">
                <a:solidFill>
                  <a:schemeClr val="bg1"/>
                </a:solidFill>
                <a:latin typeface="+mn-lt"/>
              </a:rPr>
              <a:t>us</a:t>
            </a:r>
            <a:endParaRPr lang="hu-HU" sz="3300" b="1" dirty="0">
              <a:solidFill>
                <a:schemeClr val="bg1"/>
              </a:solidFill>
              <a:latin typeface="+mn-lt"/>
            </a:endParaRPr>
          </a:p>
        </p:txBody>
      </p:sp>
      <p:sp>
        <p:nvSpPr>
          <p:cNvPr id="17411" name="Szövegdoboz 5">
            <a:extLst>
              <a:ext uri="{FF2B5EF4-FFF2-40B4-BE49-F238E27FC236}">
                <a16:creationId xmlns:a16="http://schemas.microsoft.com/office/drawing/2014/main" id="{E09F61B1-72B4-4294-9783-ADC111806A65}"/>
              </a:ext>
            </a:extLst>
          </p:cNvPr>
          <p:cNvSpPr txBox="1">
            <a:spLocks noChangeArrowheads="1"/>
          </p:cNvSpPr>
          <p:nvPr/>
        </p:nvSpPr>
        <p:spPr bwMode="auto">
          <a:xfrm>
            <a:off x="2462319" y="1829058"/>
            <a:ext cx="76448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p:txBody>
      </p:sp>
      <p:pic>
        <p:nvPicPr>
          <p:cNvPr id="17412" name="Kép 21">
            <a:extLst>
              <a:ext uri="{FF2B5EF4-FFF2-40B4-BE49-F238E27FC236}">
                <a16:creationId xmlns:a16="http://schemas.microsoft.com/office/drawing/2014/main" id="{5D6897DB-2009-45A6-9DC3-2E1F1F74C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913" y="0"/>
            <a:ext cx="42560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a:extLst>
              <a:ext uri="{FF2B5EF4-FFF2-40B4-BE49-F238E27FC236}">
                <a16:creationId xmlns:a16="http://schemas.microsoft.com/office/drawing/2014/main" id="{4CEEC519-2040-4DD8-82D6-11C2A14AD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1294"/>
            <a:ext cx="12192000" cy="1591375"/>
          </a:xfrm>
          <a:prstGeom prst="rect">
            <a:avLst/>
          </a:prstGeom>
        </p:spPr>
      </p:pic>
      <p:pic>
        <p:nvPicPr>
          <p:cNvPr id="10" name="Kép 9">
            <a:extLst>
              <a:ext uri="{FF2B5EF4-FFF2-40B4-BE49-F238E27FC236}">
                <a16:creationId xmlns:a16="http://schemas.microsoft.com/office/drawing/2014/main" id="{0D9EC603-7131-4694-B193-2DEDEF1EB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687" y="5777564"/>
            <a:ext cx="352628" cy="352628"/>
          </a:xfrm>
          <a:prstGeom prst="rect">
            <a:avLst/>
          </a:prstGeom>
        </p:spPr>
      </p:pic>
      <p:pic>
        <p:nvPicPr>
          <p:cNvPr id="12" name="Kép 11">
            <a:extLst>
              <a:ext uri="{FF2B5EF4-FFF2-40B4-BE49-F238E27FC236}">
                <a16:creationId xmlns:a16="http://schemas.microsoft.com/office/drawing/2014/main" id="{1673220D-B425-4329-BD6C-3E6599C6C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779" y="4680773"/>
            <a:ext cx="352628" cy="352628"/>
          </a:xfrm>
          <a:prstGeom prst="rect">
            <a:avLst/>
          </a:prstGeom>
        </p:spPr>
      </p:pic>
      <p:pic>
        <p:nvPicPr>
          <p:cNvPr id="14" name="Kép 13">
            <a:extLst>
              <a:ext uri="{FF2B5EF4-FFF2-40B4-BE49-F238E27FC236}">
                <a16:creationId xmlns:a16="http://schemas.microsoft.com/office/drawing/2014/main" id="{346AA1F8-5ED2-4FFD-B127-61EC2139DF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687" y="5201905"/>
            <a:ext cx="352628" cy="352628"/>
          </a:xfrm>
          <a:prstGeom prst="rect">
            <a:avLst/>
          </a:prstGeom>
        </p:spPr>
      </p:pic>
      <p:sp>
        <p:nvSpPr>
          <p:cNvPr id="15" name="Szövegdoboz 14">
            <a:extLst>
              <a:ext uri="{FF2B5EF4-FFF2-40B4-BE49-F238E27FC236}">
                <a16:creationId xmlns:a16="http://schemas.microsoft.com/office/drawing/2014/main" id="{29F43C42-5EA6-4DAA-8577-5388D32FC76A}"/>
              </a:ext>
            </a:extLst>
          </p:cNvPr>
          <p:cNvSpPr txBox="1"/>
          <p:nvPr/>
        </p:nvSpPr>
        <p:spPr>
          <a:xfrm>
            <a:off x="5357315" y="4700004"/>
            <a:ext cx="615335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err="1">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@newsreelproject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Szövegdoboz 2">
            <a:extLst>
              <a:ext uri="{FF2B5EF4-FFF2-40B4-BE49-F238E27FC236}">
                <a16:creationId xmlns:a16="http://schemas.microsoft.com/office/drawing/2014/main" id="{D059520A-7364-C750-5422-0E604973B5A7}"/>
              </a:ext>
            </a:extLst>
          </p:cNvPr>
          <p:cNvSpPr txBox="1"/>
          <p:nvPr/>
        </p:nvSpPr>
        <p:spPr>
          <a:xfrm>
            <a:off x="8433994" y="5649259"/>
            <a:ext cx="3656842"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Arial"/>
              </a:rPr>
              <a:t>The project was funded by the European Commission. The views expressed in this publication do not necessarily reflect those of the European Commission.</a:t>
            </a:r>
            <a:endParaRPr kumimoji="0" lang="hu-HU" sz="1600" b="1" i="1"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6" name="Google Shape;106;p4"/>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a:lnSpc>
                <a:spcPct val="90000"/>
              </a:lnSpc>
              <a:spcBef>
                <a:spcPts val="0"/>
              </a:spcBef>
              <a:spcAft>
                <a:spcPts val="0"/>
              </a:spcAft>
              <a:buClr>
                <a:schemeClr val="dk1"/>
              </a:buClr>
              <a:buSzPts val="4400"/>
              <a:buFont typeface="Calibri"/>
              <a:buNone/>
              <a:defRPr/>
            </a:pPr>
            <a:r>
              <a:rPr lang="de-DE"/>
              <a:t>About the author</a:t>
            </a:r>
            <a:endParaRPr/>
          </a:p>
        </p:txBody>
      </p:sp>
      <p:sp>
        <p:nvSpPr>
          <p:cNvPr id="107" name="Google Shape;107;p4"/>
          <p:cNvSpPr txBox="1">
            <a:spLocks noGrp="1"/>
          </p:cNvSpPr>
          <p:nvPr>
            <p:ph type="body" idx="1"/>
          </p:nvPr>
        </p:nvSpPr>
        <p:spPr bwMode="auto">
          <a:xfrm>
            <a:off x="1806522" y="2382372"/>
            <a:ext cx="10515600" cy="4351338"/>
          </a:xfrm>
          <a:prstGeom prst="rect">
            <a:avLst/>
          </a:prstGeom>
          <a:noFill/>
          <a:ln>
            <a:noFill/>
          </a:ln>
        </p:spPr>
        <p:txBody>
          <a:bodyPr spcFirstLastPara="1" vertOverflow="overflow" horzOverflow="overflow" vert="horz" wrap="square" lIns="91423" tIns="45699" rIns="91423" bIns="45699" numCol="1" spcCol="0" rtlCol="0" fromWordArt="0" anchor="t" anchorCtr="0" forceAA="0" compatLnSpc="0">
            <a:normAutofit fontScale="70000" lnSpcReduction="20000"/>
          </a:bodyPr>
          <a:lstStyle/>
          <a:p>
            <a:pPr marL="228600" lvl="0" indent="-64135" algn="l">
              <a:lnSpc>
                <a:spcPct val="90000"/>
              </a:lnSpc>
              <a:spcBef>
                <a:spcPts val="0"/>
              </a:spcBef>
              <a:spcAft>
                <a:spcPts val="0"/>
              </a:spcAft>
              <a:buClr>
                <a:schemeClr val="dk1"/>
              </a:buClr>
              <a:buSzPct val="100000"/>
              <a:buNone/>
              <a:defRPr/>
            </a:pPr>
            <a:endParaRPr/>
          </a:p>
          <a:p>
            <a:pPr marL="228600" lvl="0" indent="-228600" algn="l">
              <a:lnSpc>
                <a:spcPct val="90000"/>
              </a:lnSpc>
              <a:spcBef>
                <a:spcPts val="1000"/>
              </a:spcBef>
              <a:spcAft>
                <a:spcPts val="0"/>
              </a:spcAft>
              <a:buClr>
                <a:schemeClr val="dk1"/>
              </a:buClr>
              <a:buSzPct val="100000"/>
              <a:buChar char="•"/>
              <a:defRPr/>
            </a:pPr>
            <a:r>
              <a:rPr lang="de-DE"/>
              <a:t>Fields of Research: media accountability and transparency, public service media, media policy</a:t>
            </a:r>
            <a:endParaRPr/>
          </a:p>
          <a:p>
            <a:pPr marL="0" lvl="0" indent="0" algn="l">
              <a:lnSpc>
                <a:spcPct val="90000"/>
              </a:lnSpc>
              <a:spcBef>
                <a:spcPts val="1000"/>
              </a:spcBef>
              <a:spcAft>
                <a:spcPts val="0"/>
              </a:spcAft>
              <a:buClr>
                <a:schemeClr val="dk1"/>
              </a:buClr>
              <a:buSzPct val="100000"/>
              <a:buNone/>
              <a:defRPr/>
            </a:pPr>
            <a:endParaRPr/>
          </a:p>
          <a:p>
            <a:pPr marL="228600" lvl="0" indent="-228600" algn="l">
              <a:lnSpc>
                <a:spcPct val="90000"/>
              </a:lnSpc>
              <a:spcBef>
                <a:spcPts val="1000"/>
              </a:spcBef>
              <a:spcAft>
                <a:spcPts val="0"/>
              </a:spcAft>
              <a:buClr>
                <a:schemeClr val="dk1"/>
              </a:buClr>
              <a:buSzPct val="100000"/>
              <a:buChar char="•"/>
              <a:defRPr/>
            </a:pPr>
            <a:r>
              <a:rPr lang="de-DE"/>
              <a:t>Dominik Speck is a researcher at the Institute of Journalism and the Erich Brost Institute for International Journalism at TU Dortmund University. He also has several years of experience as a freelance journalist specialized on covering media issues, working mostly for the German trade journal epd medien, and worked as a Visiting Researcher at the European Broadcasting Union (EBU). His teaching includes courses on international journalism with a practical stance. </a:t>
            </a:r>
          </a:p>
          <a:p>
            <a:pPr marL="0" lvl="0" indent="0" algn="l">
              <a:lnSpc>
                <a:spcPct val="90000"/>
              </a:lnSpc>
              <a:spcBef>
                <a:spcPts val="999"/>
              </a:spcBef>
              <a:spcAft>
                <a:spcPts val="0"/>
              </a:spcAft>
              <a:buClr>
                <a:schemeClr val="dk1"/>
              </a:buClr>
              <a:buSzPct val="100000"/>
              <a:buFont typeface="Arial"/>
              <a:buNone/>
              <a:defRPr/>
            </a:pPr>
            <a:endParaRPr/>
          </a:p>
          <a:p>
            <a:pPr marL="0" lvl="0" indent="0" algn="l">
              <a:lnSpc>
                <a:spcPct val="90000"/>
              </a:lnSpc>
              <a:spcBef>
                <a:spcPts val="999"/>
              </a:spcBef>
              <a:spcAft>
                <a:spcPts val="0"/>
              </a:spcAft>
              <a:buClr>
                <a:schemeClr val="dk1"/>
              </a:buClr>
              <a:buSzPct val="100000"/>
              <a:buFont typeface="Arial"/>
              <a:buNone/>
              <a:defRPr/>
            </a:pPr>
            <a:r>
              <a:rPr lang="de-DE"/>
              <a:t>Fields of Research: journalism education, journalism as a profession, reporting on migration and forced Displacement from a global perspective, global media accountability</a:t>
            </a:r>
          </a:p>
          <a:p>
            <a:pPr marL="0" lvl="0" indent="0" algn="l">
              <a:lnSpc>
                <a:spcPct val="90000"/>
              </a:lnSpc>
              <a:spcBef>
                <a:spcPts val="999"/>
              </a:spcBef>
              <a:spcAft>
                <a:spcPts val="0"/>
              </a:spcAft>
              <a:buClr>
                <a:schemeClr val="dk1"/>
              </a:buClr>
              <a:buSzPct val="100000"/>
              <a:buFont typeface="Arial"/>
              <a:buNone/>
              <a:defRPr/>
            </a:pPr>
            <a:r>
              <a:rPr lang="de-DE"/>
              <a:t>Monika Lengauer is a researcher </a:t>
            </a:r>
            <a:r>
              <a:rPr lang="de-DE" sz="2800" b="0" i="0" u="none" strike="noStrike" cap="none" spc="0">
                <a:solidFill>
                  <a:schemeClr val="dk1"/>
                </a:solidFill>
                <a:latin typeface="Calibri"/>
                <a:ea typeface="Calibri"/>
                <a:cs typeface="Calibri"/>
              </a:rPr>
              <a:t>at the Institute of Journalism and the Erich Brost Institute for International Journalism at TU Dortmund Universit</a:t>
            </a:r>
            <a:r>
              <a:rPr lang="de-DE"/>
              <a:t>y. She has several decades of experience in working in communication, journalism education and media development projects. Together with Susanne Fengler and Anna-Carina Zappe, she is one of the co-editors of the 2021 Unesco Handbook for Journalism Educators </a:t>
            </a:r>
            <a:r>
              <a:rPr lang="de-DE" i="1"/>
              <a:t>Reporting on Migrants and Refugees. </a:t>
            </a:r>
            <a:endParaRPr i="0"/>
          </a:p>
        </p:txBody>
      </p:sp>
      <p:sp>
        <p:nvSpPr>
          <p:cNvPr id="108" name="Google Shape;108;p4"/>
          <p:cNvSpPr/>
          <p:nvPr/>
        </p:nvSpPr>
        <p:spPr bwMode="auto">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a:spcBef>
                <a:spcPts val="0"/>
              </a:spcBef>
              <a:spcAft>
                <a:spcPts val="0"/>
              </a:spcAft>
              <a:buNone/>
              <a:defRPr/>
            </a:pPr>
            <a:endParaRPr sz="1800">
              <a:solidFill>
                <a:schemeClr val="dk1"/>
              </a:solidFill>
              <a:latin typeface="Calibri"/>
              <a:ea typeface="Calibri"/>
              <a:cs typeface="Calibri"/>
            </a:endParaRPr>
          </a:p>
        </p:txBody>
      </p:sp>
      <p:pic>
        <p:nvPicPr>
          <p:cNvPr id="109" name="Google Shape;109;p4"/>
          <p:cNvPicPr/>
          <p:nvPr/>
        </p:nvPicPr>
        <p:blipFill>
          <a:blip r:embed="rId3">
            <a:alphaModFix/>
          </a:blip>
          <a:stretch/>
        </p:blipFill>
        <p:spPr bwMode="auto">
          <a:xfrm>
            <a:off x="533400" y="2083323"/>
            <a:ext cx="1492578" cy="1791093"/>
          </a:xfrm>
          <a:prstGeom prst="rect">
            <a:avLst/>
          </a:prstGeom>
          <a:noFill/>
          <a:ln>
            <a:noFill/>
          </a:ln>
        </p:spPr>
      </p:pic>
      <p:pic>
        <p:nvPicPr>
          <p:cNvPr id="136618457" name="Kép 136618456"/>
          <p:cNvPicPr>
            <a:picLocks noChangeAspect="1"/>
          </p:cNvPicPr>
          <p:nvPr/>
        </p:nvPicPr>
        <p:blipFill>
          <a:blip r:embed="rId4"/>
          <a:stretch/>
        </p:blipFill>
        <p:spPr bwMode="auto">
          <a:xfrm>
            <a:off x="-454988" y="5024923"/>
            <a:ext cx="2261510" cy="150807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 name="Google Shape;114;p5"/>
          <p:cNvSpPr txBox="1">
            <a:spLocks noGrp="1"/>
          </p:cNvSpPr>
          <p:nvPr>
            <p:ph type="title"/>
          </p:nvPr>
        </p:nvSpPr>
        <p:spPr bwMode="auto">
          <a:xfrm>
            <a:off x="1669092" y="483747"/>
            <a:ext cx="10515600" cy="1325563"/>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chemeClr val="dk1"/>
              </a:buClr>
              <a:buSzPts val="4400"/>
              <a:buFont typeface="Calibri"/>
              <a:buNone/>
              <a:defRPr/>
            </a:pPr>
            <a:r>
              <a:rPr lang="de-DE" b="1" dirty="0" err="1">
                <a:solidFill>
                  <a:schemeClr val="dk1"/>
                </a:solidFill>
                <a:latin typeface="Calibri"/>
                <a:ea typeface="Calibri"/>
                <a:cs typeface="Calibri"/>
              </a:rPr>
              <a:t>What</a:t>
            </a:r>
            <a:r>
              <a:rPr lang="de-DE" b="1" dirty="0">
                <a:solidFill>
                  <a:schemeClr val="dk1"/>
                </a:solidFill>
                <a:latin typeface="Calibri"/>
                <a:ea typeface="Calibri"/>
                <a:cs typeface="Calibri"/>
              </a:rPr>
              <a:t> </a:t>
            </a:r>
            <a:r>
              <a:rPr lang="de-DE" b="1" dirty="0" err="1">
                <a:solidFill>
                  <a:schemeClr val="dk1"/>
                </a:solidFill>
                <a:latin typeface="Calibri"/>
                <a:ea typeface="Calibri"/>
                <a:cs typeface="Calibri"/>
              </a:rPr>
              <a:t>we</a:t>
            </a:r>
            <a:r>
              <a:rPr lang="de-DE" b="1" dirty="0">
                <a:solidFill>
                  <a:schemeClr val="dk1"/>
                </a:solidFill>
                <a:latin typeface="Calibri"/>
                <a:ea typeface="Calibri"/>
                <a:cs typeface="Calibri"/>
              </a:rPr>
              <a:t> </a:t>
            </a:r>
            <a:r>
              <a:rPr lang="de-DE" b="1" dirty="0" err="1">
                <a:solidFill>
                  <a:schemeClr val="dk1"/>
                </a:solidFill>
                <a:latin typeface="Calibri"/>
                <a:ea typeface="Calibri"/>
                <a:cs typeface="Calibri"/>
              </a:rPr>
              <a:t>are</a:t>
            </a:r>
            <a:r>
              <a:rPr lang="de-DE" b="1" dirty="0">
                <a:solidFill>
                  <a:schemeClr val="dk1"/>
                </a:solidFill>
                <a:latin typeface="Calibri"/>
                <a:ea typeface="Calibri"/>
                <a:cs typeface="Calibri"/>
              </a:rPr>
              <a:t> </a:t>
            </a:r>
            <a:r>
              <a:rPr lang="de-DE" b="1" dirty="0" err="1">
                <a:solidFill>
                  <a:schemeClr val="dk1"/>
                </a:solidFill>
                <a:latin typeface="Calibri"/>
                <a:ea typeface="Calibri"/>
                <a:cs typeface="Calibri"/>
              </a:rPr>
              <a:t>going</a:t>
            </a:r>
            <a:r>
              <a:rPr lang="de-DE" b="1" dirty="0">
                <a:solidFill>
                  <a:schemeClr val="dk1"/>
                </a:solidFill>
                <a:latin typeface="Calibri"/>
                <a:ea typeface="Calibri"/>
                <a:cs typeface="Calibri"/>
              </a:rPr>
              <a:t> </a:t>
            </a:r>
            <a:r>
              <a:rPr lang="de-DE" b="1" dirty="0" err="1">
                <a:solidFill>
                  <a:schemeClr val="dk1"/>
                </a:solidFill>
                <a:latin typeface="Calibri"/>
                <a:ea typeface="Calibri"/>
                <a:cs typeface="Calibri"/>
              </a:rPr>
              <a:t>to</a:t>
            </a:r>
            <a:r>
              <a:rPr lang="de-DE" b="1" dirty="0">
                <a:solidFill>
                  <a:schemeClr val="dk1"/>
                </a:solidFill>
                <a:latin typeface="Calibri"/>
                <a:ea typeface="Calibri"/>
                <a:cs typeface="Calibri"/>
              </a:rPr>
              <a:t> </a:t>
            </a:r>
            <a:r>
              <a:rPr lang="de-DE" b="1" dirty="0" err="1">
                <a:solidFill>
                  <a:schemeClr val="dk1"/>
                </a:solidFill>
                <a:latin typeface="Calibri"/>
                <a:ea typeface="Calibri"/>
                <a:cs typeface="Calibri"/>
              </a:rPr>
              <a:t>discuss</a:t>
            </a:r>
            <a:endParaRPr b="1" dirty="0"/>
          </a:p>
        </p:txBody>
      </p:sp>
      <p:sp>
        <p:nvSpPr>
          <p:cNvPr id="115" name="Google Shape;115;p5"/>
          <p:cNvSpPr txBox="1">
            <a:spLocks noGrp="1"/>
          </p:cNvSpPr>
          <p:nvPr>
            <p:ph type="body" idx="1"/>
          </p:nvPr>
        </p:nvSpPr>
        <p:spPr bwMode="auto">
          <a:xfrm>
            <a:off x="838200" y="1825625"/>
            <a:ext cx="10515600" cy="4351338"/>
          </a:xfrm>
          <a:prstGeom prst="rect">
            <a:avLst/>
          </a:prstGeom>
          <a:noFill/>
          <a:ln>
            <a:noFill/>
          </a:ln>
        </p:spPr>
        <p:txBody>
          <a:bodyPr spcFirstLastPara="1" vertOverflow="overflow" horzOverflow="overflow" vert="horz" wrap="square" lIns="91424" tIns="45699" rIns="91424" bIns="45699" numCol="1" spcCol="0" rtlCol="0" fromWordArt="0" anchor="t" anchorCtr="0" forceAA="0" compatLnSpc="0">
            <a:normAutofit fontScale="85000" lnSpcReduction="10000"/>
          </a:bodyPr>
          <a:lstStyle/>
          <a:p>
            <a:pPr marL="0" lvl="0" indent="0" algn="l">
              <a:lnSpc>
                <a:spcPct val="90000"/>
              </a:lnSpc>
              <a:spcBef>
                <a:spcPts val="0"/>
              </a:spcBef>
              <a:spcAft>
                <a:spcPts val="0"/>
              </a:spcAft>
              <a:buClr>
                <a:schemeClr val="dk1"/>
              </a:buClr>
              <a:buSzPct val="100000"/>
              <a:buNone/>
              <a:defRPr/>
            </a:pPr>
            <a:endParaRPr/>
          </a:p>
          <a:p>
            <a:pPr marL="228600" lvl="0" indent="-228600" algn="l">
              <a:lnSpc>
                <a:spcPct val="90000"/>
              </a:lnSpc>
              <a:spcBef>
                <a:spcPts val="999"/>
              </a:spcBef>
              <a:spcAft>
                <a:spcPts val="0"/>
              </a:spcAft>
              <a:buClr>
                <a:schemeClr val="dk1"/>
              </a:buClr>
              <a:buSzPct val="100000"/>
              <a:buChar char="•"/>
              <a:defRPr/>
            </a:pPr>
            <a:r>
              <a:rPr lang="de-DE"/>
              <a:t>Key legal and policy frameworks that shape the conditions for migration and forced displacement internationally</a:t>
            </a:r>
          </a:p>
          <a:p>
            <a:pPr marL="228600" lvl="0" indent="-228600" algn="l">
              <a:lnSpc>
                <a:spcPct val="90000"/>
              </a:lnSpc>
              <a:spcBef>
                <a:spcPts val="999"/>
              </a:spcBef>
              <a:spcAft>
                <a:spcPts val="0"/>
              </a:spcAft>
              <a:buClr>
                <a:schemeClr val="dk1"/>
              </a:buClr>
              <a:buSzPct val="100000"/>
              <a:buChar char="•"/>
              <a:defRPr/>
            </a:pPr>
            <a:endParaRPr lang="de-DE"/>
          </a:p>
          <a:p>
            <a:pPr marL="228600" lvl="0" indent="-228600" algn="l">
              <a:lnSpc>
                <a:spcPct val="90000"/>
              </a:lnSpc>
              <a:spcBef>
                <a:spcPts val="999"/>
              </a:spcBef>
              <a:spcAft>
                <a:spcPts val="0"/>
              </a:spcAft>
              <a:buClr>
                <a:schemeClr val="dk1"/>
              </a:buClr>
              <a:buSzPct val="100000"/>
              <a:buChar char="•"/>
              <a:defRPr/>
            </a:pPr>
            <a:r>
              <a:rPr lang="de-DE"/>
              <a:t>Different definitions as for who is to be considered a migrant and who is to be considered a refugee</a:t>
            </a:r>
          </a:p>
          <a:p>
            <a:pPr marL="228600" lvl="0" indent="-228600" algn="l">
              <a:lnSpc>
                <a:spcPct val="90000"/>
              </a:lnSpc>
              <a:spcBef>
                <a:spcPts val="999"/>
              </a:spcBef>
              <a:spcAft>
                <a:spcPts val="0"/>
              </a:spcAft>
              <a:buClr>
                <a:schemeClr val="dk1"/>
              </a:buClr>
              <a:buSzPct val="100000"/>
              <a:buChar char="•"/>
              <a:defRPr/>
            </a:pPr>
            <a:endParaRPr lang="de-DE"/>
          </a:p>
          <a:p>
            <a:pPr marL="228600" lvl="0" indent="-228600" algn="l">
              <a:lnSpc>
                <a:spcPct val="90000"/>
              </a:lnSpc>
              <a:spcBef>
                <a:spcPts val="999"/>
              </a:spcBef>
              <a:spcAft>
                <a:spcPts val="0"/>
              </a:spcAft>
              <a:buClr>
                <a:schemeClr val="dk1"/>
              </a:buClr>
              <a:buSzPct val="100000"/>
              <a:buChar char="•"/>
              <a:defRPr/>
            </a:pPr>
            <a:r>
              <a:rPr lang="de-DE"/>
              <a:t>Terms such as „illegal migrants“ and „irregular migrants“ and how to use them</a:t>
            </a:r>
          </a:p>
          <a:p>
            <a:pPr marL="228600" lvl="0" indent="-228600" algn="l">
              <a:lnSpc>
                <a:spcPct val="90000"/>
              </a:lnSpc>
              <a:spcBef>
                <a:spcPts val="999"/>
              </a:spcBef>
              <a:spcAft>
                <a:spcPts val="0"/>
              </a:spcAft>
              <a:buClr>
                <a:schemeClr val="dk1"/>
              </a:buClr>
              <a:buSzPct val="100000"/>
              <a:buChar char="•"/>
              <a:defRPr/>
            </a:pPr>
            <a:endParaRPr lang="de-DE"/>
          </a:p>
          <a:p>
            <a:pPr marL="228600" lvl="0" indent="-228600" algn="l">
              <a:lnSpc>
                <a:spcPct val="90000"/>
              </a:lnSpc>
              <a:spcBef>
                <a:spcPts val="999"/>
              </a:spcBef>
              <a:spcAft>
                <a:spcPts val="0"/>
              </a:spcAft>
              <a:buClr>
                <a:schemeClr val="dk1"/>
              </a:buClr>
              <a:buSzPct val="100000"/>
              <a:buChar char="•"/>
              <a:defRPr/>
            </a:pPr>
            <a:r>
              <a:rPr lang="de-DE"/>
              <a:t>Reliable data sources about international migration and forced displacement</a:t>
            </a:r>
          </a:p>
        </p:txBody>
      </p:sp>
      <p:pic>
        <p:nvPicPr>
          <p:cNvPr id="3" name="Grafik 2" descr="Ein Bild, das draußen, Himmel, Person, Straße enthält.&#10;&#10;Automatisch generierte Beschreibung"/>
          <p:cNvPicPr>
            <a:picLocks noChangeAspect="1"/>
          </p:cNvPicPr>
          <p:nvPr/>
        </p:nvPicPr>
        <p:blipFill>
          <a:blip r:embed="rId3"/>
          <a:stretch/>
        </p:blipFill>
        <p:spPr bwMode="auto">
          <a:xfrm>
            <a:off x="7308" y="107387"/>
            <a:ext cx="3111602" cy="1750276"/>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0" name="Google Shape;120;p6"/>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BEFORE WE START, WHAT DO YOU ALREADY KNOW?</a:t>
            </a:r>
            <a:endParaRPr>
              <a:solidFill>
                <a:srgbClr val="833C0B"/>
              </a:solidFill>
            </a:endParaRPr>
          </a:p>
        </p:txBody>
      </p:sp>
      <p:sp>
        <p:nvSpPr>
          <p:cNvPr id="121" name="Google Shape;121;p6"/>
          <p:cNvSpPr txBox="1">
            <a:spLocks noGrp="1"/>
          </p:cNvSpPr>
          <p:nvPr>
            <p:ph type="body" idx="1"/>
          </p:nvPr>
        </p:nvSpPr>
        <p:spPr bwMode="auto">
          <a:xfrm>
            <a:off x="623392" y="1916832"/>
            <a:ext cx="7058000" cy="4802187"/>
          </a:xfrm>
          <a:prstGeom prst="rect">
            <a:avLst/>
          </a:prstGeom>
          <a:noFill/>
          <a:ln>
            <a:noFill/>
          </a:ln>
        </p:spPr>
        <p:txBody>
          <a:bodyPr spcFirstLastPara="1" wrap="square" lIns="91425" tIns="45700" rIns="91425" bIns="45700" anchor="t" anchorCtr="0">
            <a:normAutofit lnSpcReduction="10000"/>
          </a:bodyPr>
          <a:lstStyle/>
          <a:p>
            <a:pPr marL="0" lvl="0" indent="0" algn="l">
              <a:lnSpc>
                <a:spcPct val="90000"/>
              </a:lnSpc>
              <a:spcBef>
                <a:spcPts val="0"/>
              </a:spcBef>
              <a:spcAft>
                <a:spcPts val="0"/>
              </a:spcAft>
              <a:buClr>
                <a:schemeClr val="dk1"/>
              </a:buClr>
              <a:buSzPct val="100000"/>
              <a:buNone/>
              <a:defRPr/>
            </a:pPr>
            <a:r>
              <a:rPr lang="de-DE" sz="1700" dirty="0" err="1"/>
              <a:t>Please</a:t>
            </a:r>
            <a:r>
              <a:rPr lang="de-DE" sz="1700" dirty="0"/>
              <a:t> </a:t>
            </a:r>
            <a:r>
              <a:rPr lang="de-DE" sz="1700" dirty="0" err="1"/>
              <a:t>reflect</a:t>
            </a:r>
            <a:r>
              <a:rPr lang="de-DE" sz="1700" dirty="0"/>
              <a:t> on </a:t>
            </a:r>
            <a:r>
              <a:rPr lang="de-DE" sz="1700" dirty="0" err="1"/>
              <a:t>the</a:t>
            </a:r>
            <a:r>
              <a:rPr lang="de-DE" sz="1700" dirty="0"/>
              <a:t> </a:t>
            </a:r>
            <a:r>
              <a:rPr lang="de-DE" sz="1700" dirty="0" err="1"/>
              <a:t>following</a:t>
            </a:r>
            <a:r>
              <a:rPr lang="de-DE" sz="1700" dirty="0"/>
              <a:t> </a:t>
            </a:r>
            <a:r>
              <a:rPr lang="de-DE" sz="1700" dirty="0" err="1"/>
              <a:t>questions</a:t>
            </a:r>
            <a:r>
              <a:rPr lang="de-DE" sz="1700" dirty="0"/>
              <a:t> and </a:t>
            </a:r>
            <a:r>
              <a:rPr lang="de-DE" sz="1700" dirty="0" err="1"/>
              <a:t>take</a:t>
            </a:r>
            <a:r>
              <a:rPr lang="de-DE" sz="1700" dirty="0"/>
              <a:t> </a:t>
            </a:r>
            <a:r>
              <a:rPr lang="de-DE" sz="1700" dirty="0" err="1"/>
              <a:t>notes</a:t>
            </a:r>
            <a:r>
              <a:rPr lang="de-DE" sz="1700" dirty="0"/>
              <a:t>:</a:t>
            </a:r>
            <a:endParaRPr sz="1700" dirty="0"/>
          </a:p>
          <a:p>
            <a:pPr marL="0" lvl="0" indent="0" algn="l">
              <a:lnSpc>
                <a:spcPct val="90000"/>
              </a:lnSpc>
              <a:spcBef>
                <a:spcPts val="1000"/>
              </a:spcBef>
              <a:spcAft>
                <a:spcPts val="0"/>
              </a:spcAft>
              <a:buClr>
                <a:schemeClr val="dk1"/>
              </a:buClr>
              <a:buSzPct val="100000"/>
              <a:buNone/>
              <a:defRPr/>
            </a:pPr>
            <a:endParaRPr sz="1700" dirty="0"/>
          </a:p>
          <a:p>
            <a:pPr marL="0" lvl="0" indent="0" algn="l">
              <a:lnSpc>
                <a:spcPct val="90000"/>
              </a:lnSpc>
              <a:spcBef>
                <a:spcPts val="1000"/>
              </a:spcBef>
              <a:spcAft>
                <a:spcPts val="0"/>
              </a:spcAft>
              <a:buClr>
                <a:schemeClr val="dk1"/>
              </a:buClr>
              <a:buSzPct val="100000"/>
              <a:buNone/>
              <a:defRPr/>
            </a:pPr>
            <a:r>
              <a:rPr lang="de-DE" sz="1700" dirty="0"/>
              <a:t>1) </a:t>
            </a:r>
            <a:r>
              <a:rPr lang="de-DE" sz="1700" dirty="0" err="1"/>
              <a:t>How</a:t>
            </a:r>
            <a:r>
              <a:rPr lang="de-DE" sz="1700" dirty="0"/>
              <a:t> </a:t>
            </a:r>
            <a:r>
              <a:rPr lang="de-DE" sz="1700" dirty="0" err="1"/>
              <a:t>would</a:t>
            </a:r>
            <a:r>
              <a:rPr lang="de-DE" sz="1700" dirty="0"/>
              <a:t> </a:t>
            </a:r>
            <a:r>
              <a:rPr lang="de-DE" sz="1700" dirty="0" err="1"/>
              <a:t>you</a:t>
            </a:r>
            <a:r>
              <a:rPr lang="de-DE" sz="1700" dirty="0"/>
              <a:t> </a:t>
            </a:r>
            <a:r>
              <a:rPr lang="de-DE" sz="1700" dirty="0" err="1"/>
              <a:t>define</a:t>
            </a:r>
            <a:r>
              <a:rPr lang="de-DE" sz="1700" dirty="0"/>
              <a:t> </a:t>
            </a:r>
            <a:r>
              <a:rPr lang="de-DE" sz="1700" dirty="0" err="1"/>
              <a:t>the</a:t>
            </a:r>
            <a:r>
              <a:rPr lang="de-DE" sz="1700" dirty="0"/>
              <a:t> </a:t>
            </a:r>
            <a:r>
              <a:rPr lang="de-DE" sz="1700" dirty="0" err="1"/>
              <a:t>term</a:t>
            </a:r>
            <a:r>
              <a:rPr lang="de-DE" sz="1700" dirty="0"/>
              <a:t> „</a:t>
            </a:r>
            <a:r>
              <a:rPr lang="de-DE" sz="1700" dirty="0" err="1"/>
              <a:t>migrant</a:t>
            </a:r>
            <a:r>
              <a:rPr lang="de-DE" sz="1700" dirty="0"/>
              <a:t>“? </a:t>
            </a:r>
            <a:r>
              <a:rPr lang="de-DE" sz="1700" dirty="0" err="1"/>
              <a:t>How</a:t>
            </a:r>
            <a:r>
              <a:rPr lang="de-DE" sz="1700" dirty="0"/>
              <a:t> </a:t>
            </a:r>
            <a:r>
              <a:rPr lang="de-DE" sz="1700" dirty="0" err="1"/>
              <a:t>would</a:t>
            </a:r>
            <a:r>
              <a:rPr lang="de-DE" sz="1700" dirty="0"/>
              <a:t> </a:t>
            </a:r>
            <a:r>
              <a:rPr lang="de-DE" sz="1700" dirty="0" err="1"/>
              <a:t>you</a:t>
            </a:r>
            <a:r>
              <a:rPr lang="de-DE" sz="1700" dirty="0"/>
              <a:t> </a:t>
            </a:r>
            <a:r>
              <a:rPr lang="de-DE" sz="1700" dirty="0" err="1"/>
              <a:t>define</a:t>
            </a:r>
            <a:r>
              <a:rPr lang="de-DE" sz="1700" dirty="0"/>
              <a:t> </a:t>
            </a:r>
            <a:r>
              <a:rPr lang="de-DE" sz="1700" dirty="0" err="1"/>
              <a:t>the</a:t>
            </a:r>
            <a:r>
              <a:rPr lang="de-DE" sz="1700" dirty="0"/>
              <a:t> </a:t>
            </a:r>
            <a:r>
              <a:rPr lang="de-DE" sz="1700" dirty="0" err="1"/>
              <a:t>term</a:t>
            </a:r>
            <a:r>
              <a:rPr lang="de-DE" sz="1700" dirty="0"/>
              <a:t> „</a:t>
            </a:r>
            <a:r>
              <a:rPr lang="de-DE" sz="1700" dirty="0" err="1"/>
              <a:t>refugee</a:t>
            </a:r>
            <a:r>
              <a:rPr lang="de-DE" sz="1700" dirty="0"/>
              <a:t>“? </a:t>
            </a:r>
            <a:r>
              <a:rPr lang="de-DE" sz="1700" dirty="0" err="1"/>
              <a:t>Please</a:t>
            </a:r>
            <a:r>
              <a:rPr lang="de-DE" sz="1700" dirty="0"/>
              <a:t> </a:t>
            </a:r>
            <a:r>
              <a:rPr lang="de-DE" sz="1700" dirty="0" err="1"/>
              <a:t>explain</a:t>
            </a:r>
            <a:r>
              <a:rPr lang="de-DE" sz="1700" dirty="0"/>
              <a:t> </a:t>
            </a:r>
            <a:r>
              <a:rPr lang="de-DE" sz="1700" dirty="0" err="1"/>
              <a:t>your</a:t>
            </a:r>
            <a:r>
              <a:rPr lang="de-DE" sz="1700" dirty="0"/>
              <a:t> </a:t>
            </a:r>
            <a:r>
              <a:rPr lang="de-DE" sz="1700" dirty="0" err="1"/>
              <a:t>definitions</a:t>
            </a:r>
            <a:r>
              <a:rPr lang="de-DE" sz="1700" dirty="0"/>
              <a:t>.</a:t>
            </a:r>
            <a:endParaRPr sz="1700" dirty="0"/>
          </a:p>
          <a:p>
            <a:pPr marL="0" lvl="0" indent="0" algn="l">
              <a:lnSpc>
                <a:spcPct val="90000"/>
              </a:lnSpc>
              <a:spcBef>
                <a:spcPts val="1000"/>
              </a:spcBef>
              <a:spcAft>
                <a:spcPts val="0"/>
              </a:spcAft>
              <a:buClr>
                <a:schemeClr val="dk1"/>
              </a:buClr>
              <a:buSzPct val="100000"/>
              <a:buNone/>
              <a:defRPr/>
            </a:pPr>
            <a:endParaRPr sz="1700" dirty="0"/>
          </a:p>
          <a:p>
            <a:pPr marL="0" lvl="0" indent="0" algn="l">
              <a:lnSpc>
                <a:spcPct val="90000"/>
              </a:lnSpc>
              <a:spcBef>
                <a:spcPts val="1000"/>
              </a:spcBef>
              <a:spcAft>
                <a:spcPts val="0"/>
              </a:spcAft>
              <a:buClr>
                <a:schemeClr val="dk1"/>
              </a:buClr>
              <a:buSzPct val="100000"/>
              <a:buNone/>
              <a:defRPr/>
            </a:pPr>
            <a:r>
              <a:rPr lang="de-DE" sz="1700" dirty="0"/>
              <a:t>2)  </a:t>
            </a:r>
            <a:r>
              <a:rPr lang="de-DE" sz="1700" dirty="0" err="1"/>
              <a:t>Which</a:t>
            </a:r>
            <a:r>
              <a:rPr lang="de-DE" sz="1700" dirty="0"/>
              <a:t> international, national, and European legal </a:t>
            </a:r>
            <a:r>
              <a:rPr lang="de-DE" sz="1700" dirty="0" err="1"/>
              <a:t>frameworks</a:t>
            </a:r>
            <a:r>
              <a:rPr lang="de-DE" sz="1700" dirty="0"/>
              <a:t> </a:t>
            </a:r>
            <a:r>
              <a:rPr lang="de-DE" sz="1700" dirty="0" err="1"/>
              <a:t>for</a:t>
            </a:r>
            <a:r>
              <a:rPr lang="de-DE" sz="1700" dirty="0"/>
              <a:t> </a:t>
            </a:r>
            <a:r>
              <a:rPr lang="de-DE" sz="1700" dirty="0" err="1"/>
              <a:t>regulating</a:t>
            </a:r>
            <a:r>
              <a:rPr lang="de-DE" sz="1700" dirty="0"/>
              <a:t> </a:t>
            </a:r>
            <a:r>
              <a:rPr lang="de-DE" sz="1700" dirty="0" err="1"/>
              <a:t>migration</a:t>
            </a:r>
            <a:r>
              <a:rPr lang="de-DE" sz="1700" dirty="0"/>
              <a:t> and </a:t>
            </a:r>
            <a:r>
              <a:rPr lang="de-DE" sz="1700" dirty="0" err="1"/>
              <a:t>forced</a:t>
            </a:r>
            <a:r>
              <a:rPr lang="de-DE" sz="1700" dirty="0"/>
              <a:t> </a:t>
            </a:r>
            <a:r>
              <a:rPr lang="de-DE" sz="1700" dirty="0" err="1"/>
              <a:t>displacement</a:t>
            </a:r>
            <a:r>
              <a:rPr lang="de-DE" sz="1700" dirty="0"/>
              <a:t> </a:t>
            </a:r>
            <a:r>
              <a:rPr lang="de-DE" sz="1700" dirty="0" err="1"/>
              <a:t>are</a:t>
            </a:r>
            <a:r>
              <a:rPr lang="de-DE" sz="1700" dirty="0"/>
              <a:t> </a:t>
            </a:r>
            <a:r>
              <a:rPr lang="de-DE" sz="1700" dirty="0" err="1"/>
              <a:t>you</a:t>
            </a:r>
            <a:r>
              <a:rPr lang="de-DE" sz="1700" dirty="0"/>
              <a:t> </a:t>
            </a:r>
            <a:r>
              <a:rPr lang="de-DE" sz="1700" dirty="0" err="1"/>
              <a:t>aware</a:t>
            </a:r>
            <a:r>
              <a:rPr lang="de-DE" sz="1700" dirty="0"/>
              <a:t> </a:t>
            </a:r>
            <a:r>
              <a:rPr lang="de-DE" sz="1700" dirty="0" err="1"/>
              <a:t>of</a:t>
            </a:r>
            <a:r>
              <a:rPr lang="de-DE" sz="1700" dirty="0"/>
              <a:t>?</a:t>
            </a:r>
            <a:endParaRPr sz="1700" dirty="0"/>
          </a:p>
          <a:p>
            <a:pPr marL="0" lvl="0" indent="0" algn="l">
              <a:lnSpc>
                <a:spcPct val="90000"/>
              </a:lnSpc>
              <a:spcBef>
                <a:spcPts val="1000"/>
              </a:spcBef>
              <a:spcAft>
                <a:spcPts val="0"/>
              </a:spcAft>
              <a:buClr>
                <a:schemeClr val="dk1"/>
              </a:buClr>
              <a:buSzPct val="100000"/>
              <a:buNone/>
              <a:defRPr/>
            </a:pPr>
            <a:endParaRPr sz="1700" dirty="0"/>
          </a:p>
          <a:p>
            <a:pPr marL="0" lvl="0" indent="0" algn="l">
              <a:lnSpc>
                <a:spcPct val="90000"/>
              </a:lnSpc>
              <a:spcBef>
                <a:spcPts val="1000"/>
              </a:spcBef>
              <a:spcAft>
                <a:spcPts val="0"/>
              </a:spcAft>
              <a:buClr>
                <a:schemeClr val="dk1"/>
              </a:buClr>
              <a:buSzPct val="100000"/>
              <a:buNone/>
              <a:defRPr/>
            </a:pPr>
            <a:r>
              <a:rPr lang="de-DE" sz="1700" dirty="0"/>
              <a:t>3) </a:t>
            </a:r>
            <a:r>
              <a:rPr lang="de-DE" sz="1700" dirty="0" err="1"/>
              <a:t>Which</a:t>
            </a:r>
            <a:r>
              <a:rPr lang="de-DE" sz="1700" dirty="0"/>
              <a:t> </a:t>
            </a:r>
            <a:r>
              <a:rPr lang="de-DE" sz="1700" dirty="0" err="1"/>
              <a:t>main</a:t>
            </a:r>
            <a:r>
              <a:rPr lang="de-DE" sz="1700" dirty="0"/>
              <a:t> international </a:t>
            </a:r>
            <a:r>
              <a:rPr lang="de-DE" sz="1700" dirty="0" err="1"/>
              <a:t>organizations</a:t>
            </a:r>
            <a:r>
              <a:rPr lang="de-DE" sz="1700" dirty="0"/>
              <a:t> in </a:t>
            </a:r>
            <a:r>
              <a:rPr lang="de-DE" sz="1700" dirty="0" err="1"/>
              <a:t>the</a:t>
            </a:r>
            <a:r>
              <a:rPr lang="de-DE" sz="1700" dirty="0"/>
              <a:t> </a:t>
            </a:r>
            <a:r>
              <a:rPr lang="de-DE" sz="1700" dirty="0" err="1"/>
              <a:t>field</a:t>
            </a:r>
            <a:r>
              <a:rPr lang="de-DE" sz="1700" dirty="0"/>
              <a:t> </a:t>
            </a:r>
            <a:r>
              <a:rPr lang="de-DE" sz="1700" dirty="0" err="1"/>
              <a:t>of</a:t>
            </a:r>
            <a:r>
              <a:rPr lang="de-DE" sz="1700" dirty="0"/>
              <a:t> </a:t>
            </a:r>
            <a:r>
              <a:rPr lang="de-DE" sz="1700" dirty="0" err="1"/>
              <a:t>migration</a:t>
            </a:r>
            <a:r>
              <a:rPr lang="de-DE" sz="1700" dirty="0"/>
              <a:t> and </a:t>
            </a:r>
            <a:r>
              <a:rPr lang="de-DE" sz="1700" dirty="0" err="1"/>
              <a:t>forced</a:t>
            </a:r>
            <a:r>
              <a:rPr lang="de-DE" sz="1700" dirty="0"/>
              <a:t> </a:t>
            </a:r>
            <a:r>
              <a:rPr lang="de-DE" sz="1700" dirty="0" err="1"/>
              <a:t>displacement</a:t>
            </a:r>
            <a:r>
              <a:rPr lang="de-DE" sz="1700" dirty="0"/>
              <a:t> do </a:t>
            </a:r>
            <a:r>
              <a:rPr lang="de-DE" sz="1700" dirty="0" err="1"/>
              <a:t>you</a:t>
            </a:r>
            <a:r>
              <a:rPr lang="de-DE" sz="1700" dirty="0"/>
              <a:t> </a:t>
            </a:r>
            <a:r>
              <a:rPr lang="de-DE" sz="1700" dirty="0" err="1"/>
              <a:t>know</a:t>
            </a:r>
            <a:r>
              <a:rPr lang="de-DE" sz="1700" dirty="0"/>
              <a:t>? </a:t>
            </a:r>
            <a:r>
              <a:rPr lang="de-DE" sz="1700" dirty="0" err="1"/>
              <a:t>What</a:t>
            </a:r>
            <a:r>
              <a:rPr lang="de-DE" sz="1700" dirty="0"/>
              <a:t> </a:t>
            </a:r>
            <a:r>
              <a:rPr lang="de-DE" sz="1700" dirty="0" err="1"/>
              <a:t>are</a:t>
            </a:r>
            <a:r>
              <a:rPr lang="de-DE" sz="1700" dirty="0"/>
              <a:t> </a:t>
            </a:r>
            <a:r>
              <a:rPr lang="de-DE" sz="1700" dirty="0" err="1"/>
              <a:t>their</a:t>
            </a:r>
            <a:r>
              <a:rPr lang="de-DE" sz="1700" dirty="0"/>
              <a:t> </a:t>
            </a:r>
            <a:r>
              <a:rPr lang="de-DE" sz="1700" dirty="0" err="1"/>
              <a:t>tasks</a:t>
            </a:r>
            <a:r>
              <a:rPr lang="de-DE" sz="1700" dirty="0"/>
              <a:t>?</a:t>
            </a:r>
            <a:endParaRPr sz="1700" dirty="0"/>
          </a:p>
          <a:p>
            <a:pPr marL="0" lvl="0" indent="0" algn="l">
              <a:lnSpc>
                <a:spcPct val="90000"/>
              </a:lnSpc>
              <a:spcBef>
                <a:spcPts val="1000"/>
              </a:spcBef>
              <a:spcAft>
                <a:spcPts val="0"/>
              </a:spcAft>
              <a:buClr>
                <a:schemeClr val="dk1"/>
              </a:buClr>
              <a:buSzPct val="100000"/>
              <a:buNone/>
              <a:defRPr/>
            </a:pPr>
            <a:endParaRPr sz="1700" dirty="0"/>
          </a:p>
          <a:p>
            <a:pPr marL="0" lvl="0" indent="0" algn="l">
              <a:lnSpc>
                <a:spcPct val="90000"/>
              </a:lnSpc>
              <a:spcBef>
                <a:spcPts val="1000"/>
              </a:spcBef>
              <a:spcAft>
                <a:spcPts val="0"/>
              </a:spcAft>
              <a:buClr>
                <a:schemeClr val="dk1"/>
              </a:buClr>
              <a:buSzPct val="100000"/>
              <a:buNone/>
              <a:defRPr/>
            </a:pPr>
            <a:r>
              <a:rPr lang="de-DE" sz="1700" dirty="0"/>
              <a:t>4) </a:t>
            </a:r>
            <a:r>
              <a:rPr lang="de-DE" sz="1700" dirty="0" err="1"/>
              <a:t>Which</a:t>
            </a:r>
            <a:r>
              <a:rPr lang="de-DE" sz="1700" dirty="0"/>
              <a:t> </a:t>
            </a:r>
            <a:r>
              <a:rPr lang="de-DE" sz="1700" dirty="0" err="1"/>
              <a:t>sources</a:t>
            </a:r>
            <a:r>
              <a:rPr lang="de-DE" sz="1700" dirty="0"/>
              <a:t> </a:t>
            </a:r>
            <a:r>
              <a:rPr lang="de-DE" sz="1700" dirty="0" err="1"/>
              <a:t>for</a:t>
            </a:r>
            <a:r>
              <a:rPr lang="de-DE" sz="1700" dirty="0"/>
              <a:t> reliable </a:t>
            </a:r>
            <a:r>
              <a:rPr lang="de-DE" sz="1700" dirty="0" err="1"/>
              <a:t>data</a:t>
            </a:r>
            <a:r>
              <a:rPr lang="de-DE" sz="1700" dirty="0"/>
              <a:t> on </a:t>
            </a:r>
            <a:r>
              <a:rPr lang="de-DE" sz="1700" dirty="0" err="1"/>
              <a:t>migration</a:t>
            </a:r>
            <a:r>
              <a:rPr lang="de-DE" sz="1700" dirty="0"/>
              <a:t> and </a:t>
            </a:r>
            <a:r>
              <a:rPr lang="de-DE" sz="1700" dirty="0" err="1"/>
              <a:t>forced</a:t>
            </a:r>
            <a:r>
              <a:rPr lang="de-DE" sz="1700" dirty="0"/>
              <a:t> </a:t>
            </a:r>
            <a:r>
              <a:rPr lang="de-DE" sz="1700" dirty="0" err="1"/>
              <a:t>displacement</a:t>
            </a:r>
            <a:r>
              <a:rPr lang="de-DE" sz="1700" dirty="0"/>
              <a:t> </a:t>
            </a:r>
            <a:r>
              <a:rPr lang="de-DE" sz="1700" dirty="0" err="1"/>
              <a:t>are</a:t>
            </a:r>
            <a:r>
              <a:rPr lang="de-DE" sz="1700" dirty="0"/>
              <a:t> </a:t>
            </a:r>
            <a:r>
              <a:rPr lang="de-DE" sz="1700" dirty="0" err="1"/>
              <a:t>you</a:t>
            </a:r>
            <a:r>
              <a:rPr lang="de-DE" sz="1700" dirty="0"/>
              <a:t> </a:t>
            </a:r>
            <a:r>
              <a:rPr lang="de-DE" sz="1700" dirty="0" err="1"/>
              <a:t>aware</a:t>
            </a:r>
            <a:r>
              <a:rPr lang="de-DE" sz="1700" dirty="0"/>
              <a:t> </a:t>
            </a:r>
            <a:r>
              <a:rPr lang="de-DE" sz="1700" dirty="0" err="1"/>
              <a:t>of</a:t>
            </a:r>
            <a:r>
              <a:rPr lang="de-DE" sz="1700" dirty="0"/>
              <a:t>?</a:t>
            </a:r>
            <a:endParaRPr sz="1700" dirty="0"/>
          </a:p>
          <a:p>
            <a:pPr marL="0" lvl="0" indent="0" algn="l">
              <a:lnSpc>
                <a:spcPct val="90000"/>
              </a:lnSpc>
              <a:spcBef>
                <a:spcPts val="1000"/>
              </a:spcBef>
              <a:spcAft>
                <a:spcPts val="0"/>
              </a:spcAft>
              <a:buClr>
                <a:schemeClr val="dk1"/>
              </a:buClr>
              <a:buSzPct val="100000"/>
              <a:buNone/>
              <a:defRPr/>
            </a:pPr>
            <a:endParaRPr sz="1700" dirty="0"/>
          </a:p>
          <a:p>
            <a:pPr marL="0" lvl="0" indent="0" algn="l">
              <a:lnSpc>
                <a:spcPct val="90000"/>
              </a:lnSpc>
              <a:spcBef>
                <a:spcPts val="1000"/>
              </a:spcBef>
              <a:spcAft>
                <a:spcPts val="0"/>
              </a:spcAft>
              <a:buClr>
                <a:schemeClr val="dk1"/>
              </a:buClr>
              <a:buSzPct val="100000"/>
              <a:buNone/>
              <a:defRPr/>
            </a:pPr>
            <a:r>
              <a:rPr lang="de-DE" sz="1700" dirty="0" err="1"/>
              <a:t>Please</a:t>
            </a:r>
            <a:r>
              <a:rPr lang="de-DE" sz="1700" dirty="0"/>
              <a:t> </a:t>
            </a:r>
            <a:r>
              <a:rPr lang="de-DE" sz="1700" dirty="0" err="1"/>
              <a:t>keep</a:t>
            </a:r>
            <a:r>
              <a:rPr lang="de-DE" sz="1700" dirty="0"/>
              <a:t> </a:t>
            </a:r>
            <a:r>
              <a:rPr lang="de-DE" sz="1700" dirty="0" err="1"/>
              <a:t>your</a:t>
            </a:r>
            <a:r>
              <a:rPr lang="de-DE" sz="1700" dirty="0"/>
              <a:t> </a:t>
            </a:r>
            <a:r>
              <a:rPr lang="de-DE" sz="1700" dirty="0" err="1"/>
              <a:t>notes</a:t>
            </a:r>
            <a:r>
              <a:rPr lang="de-DE" sz="1700" dirty="0"/>
              <a:t> </a:t>
            </a:r>
            <a:r>
              <a:rPr lang="de-DE" sz="1700" dirty="0" err="1"/>
              <a:t>until</a:t>
            </a:r>
            <a:r>
              <a:rPr lang="de-DE" sz="1700" dirty="0"/>
              <a:t> </a:t>
            </a:r>
            <a:r>
              <a:rPr lang="de-DE" sz="1700" dirty="0" err="1"/>
              <a:t>the</a:t>
            </a:r>
            <a:r>
              <a:rPr lang="de-DE" sz="1700" dirty="0"/>
              <a:t> end </a:t>
            </a:r>
            <a:r>
              <a:rPr lang="de-DE" sz="1700" dirty="0" err="1"/>
              <a:t>of</a:t>
            </a:r>
            <a:r>
              <a:rPr lang="de-DE" sz="1700" dirty="0"/>
              <a:t> </a:t>
            </a:r>
            <a:r>
              <a:rPr lang="de-DE" sz="1700" dirty="0" err="1"/>
              <a:t>the</a:t>
            </a:r>
            <a:r>
              <a:rPr lang="de-DE" sz="1700" dirty="0"/>
              <a:t> </a:t>
            </a:r>
            <a:r>
              <a:rPr lang="de-DE" sz="1700" dirty="0" err="1"/>
              <a:t>session</a:t>
            </a:r>
            <a:r>
              <a:rPr lang="de-DE" sz="1700" dirty="0"/>
              <a:t>.</a:t>
            </a:r>
            <a:endParaRPr sz="1700" dirty="0"/>
          </a:p>
          <a:p>
            <a:pPr marL="514350" lvl="0" indent="-416560" algn="l">
              <a:lnSpc>
                <a:spcPct val="90000"/>
              </a:lnSpc>
              <a:spcBef>
                <a:spcPts val="1000"/>
              </a:spcBef>
              <a:spcAft>
                <a:spcPts val="0"/>
              </a:spcAft>
              <a:buClr>
                <a:schemeClr val="dk1"/>
              </a:buClr>
              <a:buSzPct val="100000"/>
              <a:buNone/>
              <a:defRPr/>
            </a:pPr>
            <a:endParaRPr sz="2200" dirty="0"/>
          </a:p>
          <a:p>
            <a:pPr marL="514350" lvl="0" indent="-416560" algn="l">
              <a:lnSpc>
                <a:spcPct val="90000"/>
              </a:lnSpc>
              <a:spcBef>
                <a:spcPts val="1000"/>
              </a:spcBef>
              <a:spcAft>
                <a:spcPts val="0"/>
              </a:spcAft>
              <a:buClr>
                <a:schemeClr val="dk1"/>
              </a:buClr>
              <a:buSzPct val="100000"/>
              <a:buNone/>
              <a:defRPr/>
            </a:pPr>
            <a:endParaRPr sz="2200" dirty="0"/>
          </a:p>
        </p:txBody>
      </p:sp>
      <p:pic>
        <p:nvPicPr>
          <p:cNvPr id="3" name="Grafik 2" descr="Ein Bild, das drinnen, farbig, schließen enthält.&#10;&#10;Automatisch generierte Beschreibung"/>
          <p:cNvPicPr>
            <a:picLocks noChangeAspect="1"/>
          </p:cNvPicPr>
          <p:nvPr/>
        </p:nvPicPr>
        <p:blipFill>
          <a:blip r:embed="rId3"/>
          <a:stretch/>
        </p:blipFill>
        <p:spPr bwMode="auto">
          <a:xfrm>
            <a:off x="7896200" y="2719835"/>
            <a:ext cx="4077932" cy="2718622"/>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6" name="Google Shape;126;p7"/>
          <p:cNvSpPr txBox="1">
            <a:spLocks noGrp="1"/>
          </p:cNvSpPr>
          <p:nvPr>
            <p:ph type="title"/>
          </p:nvPr>
        </p:nvSpPr>
        <p:spPr bwMode="auto">
          <a:xfrm>
            <a:off x="838200" y="365125"/>
            <a:ext cx="10515600" cy="6153241"/>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DISTINGUISHING MIGRANTS AND REFUGEES</a:t>
            </a:r>
            <a:endParaRPr>
              <a:solidFill>
                <a:srgbClr val="833C0B"/>
              </a:solidFill>
            </a:endParaRPr>
          </a:p>
        </p:txBody>
      </p:sp>
      <p:pic>
        <p:nvPicPr>
          <p:cNvPr id="3" name="Grafik 2" descr="Ein Bild, das Wasser, draußen, Wasserfahrzeug, Ozean enthält.&#10;&#10;Automatisch generierte Beschreibung"/>
          <p:cNvPicPr>
            <a:picLocks noChangeAspect="1"/>
          </p:cNvPicPr>
          <p:nvPr/>
        </p:nvPicPr>
        <p:blipFill>
          <a:blip r:embed="rId3"/>
          <a:stretch/>
        </p:blipFill>
        <p:spPr bwMode="auto">
          <a:xfrm>
            <a:off x="0" y="4571681"/>
            <a:ext cx="3429479" cy="2286319"/>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1" name="Google Shape;131;p8"/>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dirty="0">
                <a:solidFill>
                  <a:srgbClr val="833C0B"/>
                </a:solidFill>
              </a:rPr>
              <a:t>WHO IS A REFUGEE? THREE DEFINITONS</a:t>
            </a:r>
            <a:endParaRPr dirty="0"/>
          </a:p>
        </p:txBody>
      </p:sp>
      <p:sp>
        <p:nvSpPr>
          <p:cNvPr id="132" name="Google Shape;132;p8"/>
          <p:cNvSpPr txBox="1">
            <a:spLocks noGrp="1"/>
          </p:cNvSpPr>
          <p:nvPr>
            <p:ph type="body" idx="1"/>
          </p:nvPr>
        </p:nvSpPr>
        <p:spPr bwMode="auto">
          <a:xfrm>
            <a:off x="191344" y="1706712"/>
            <a:ext cx="8784976" cy="4351338"/>
          </a:xfrm>
          <a:prstGeom prst="rect">
            <a:avLst/>
          </a:prstGeom>
          <a:noFill/>
          <a:ln>
            <a:noFill/>
          </a:ln>
        </p:spPr>
        <p:txBody>
          <a:bodyPr spcFirstLastPara="1" wrap="square" lIns="91425" tIns="45700" rIns="91425" bIns="45700" anchor="t" anchorCtr="0">
            <a:normAutofit fontScale="85000" lnSpcReduction="10000"/>
          </a:bodyPr>
          <a:lstStyle/>
          <a:p>
            <a:pPr marL="0" lvl="0" indent="0" algn="just">
              <a:lnSpc>
                <a:spcPct val="90000"/>
              </a:lnSpc>
              <a:spcBef>
                <a:spcPts val="0"/>
              </a:spcBef>
              <a:spcAft>
                <a:spcPts val="0"/>
              </a:spcAft>
              <a:buClr>
                <a:schemeClr val="dk1"/>
              </a:buClr>
              <a:buSzPct val="100000"/>
              <a:buNone/>
              <a:defRPr/>
            </a:pPr>
            <a:r>
              <a:rPr lang="de-DE" sz="2000" dirty="0"/>
              <a:t>Common </a:t>
            </a:r>
            <a:r>
              <a:rPr lang="de-DE" sz="2000" dirty="0" err="1"/>
              <a:t>use</a:t>
            </a:r>
            <a:r>
              <a:rPr lang="de-DE" sz="2000" dirty="0"/>
              <a:t>: </a:t>
            </a:r>
            <a:r>
              <a:rPr lang="de-DE" sz="2000" dirty="0" err="1"/>
              <a:t>Australian</a:t>
            </a:r>
            <a:r>
              <a:rPr lang="de-DE" sz="2000" dirty="0"/>
              <a:t> </a:t>
            </a:r>
            <a:r>
              <a:rPr lang="de-DE" sz="2000" dirty="0" err="1"/>
              <a:t>Refugee</a:t>
            </a:r>
            <a:r>
              <a:rPr lang="de-DE" sz="2000" dirty="0"/>
              <a:t> Council</a:t>
            </a:r>
            <a:endParaRPr dirty="0"/>
          </a:p>
          <a:p>
            <a:pPr marL="0" lvl="0" indent="0" algn="just">
              <a:lnSpc>
                <a:spcPct val="90000"/>
              </a:lnSpc>
              <a:spcBef>
                <a:spcPts val="1000"/>
              </a:spcBef>
              <a:spcAft>
                <a:spcPts val="0"/>
              </a:spcAft>
              <a:buClr>
                <a:schemeClr val="dk1"/>
              </a:buClr>
              <a:buSzPct val="100000"/>
              <a:buNone/>
              <a:defRPr/>
            </a:pPr>
            <a:r>
              <a:rPr lang="de-DE" sz="2000" dirty="0"/>
              <a:t>“</a:t>
            </a:r>
            <a:r>
              <a:rPr lang="de-DE" sz="2000" dirty="0" err="1"/>
              <a:t>Refugee</a:t>
            </a:r>
            <a:r>
              <a:rPr lang="de-DE" sz="2000" dirty="0"/>
              <a:t>’ </a:t>
            </a:r>
            <a:r>
              <a:rPr lang="de-DE" sz="2000" dirty="0" err="1"/>
              <a:t>is</a:t>
            </a:r>
            <a:r>
              <a:rPr lang="de-DE" sz="2000" dirty="0"/>
              <a:t> </a:t>
            </a:r>
            <a:r>
              <a:rPr lang="de-DE" sz="2000" dirty="0" err="1"/>
              <a:t>used</a:t>
            </a:r>
            <a:r>
              <a:rPr lang="de-DE" sz="2000" dirty="0"/>
              <a:t> </a:t>
            </a:r>
            <a:r>
              <a:rPr lang="de-DE" sz="2000" dirty="0" err="1"/>
              <a:t>commonly</a:t>
            </a:r>
            <a:r>
              <a:rPr lang="de-DE" sz="2000" dirty="0"/>
              <a:t> </a:t>
            </a:r>
            <a:r>
              <a:rPr lang="de-DE" sz="2000" dirty="0" err="1"/>
              <a:t>to</a:t>
            </a:r>
            <a:r>
              <a:rPr lang="de-DE" sz="2000" dirty="0"/>
              <a:t> </a:t>
            </a:r>
            <a:r>
              <a:rPr lang="de-DE" sz="2000" dirty="0" err="1"/>
              <a:t>refer</a:t>
            </a:r>
            <a:r>
              <a:rPr lang="de-DE" sz="2000" dirty="0"/>
              <a:t> </a:t>
            </a:r>
            <a:r>
              <a:rPr lang="de-DE" sz="2000" dirty="0" err="1"/>
              <a:t>to</a:t>
            </a:r>
            <a:r>
              <a:rPr lang="de-DE" sz="2000" dirty="0"/>
              <a:t> </a:t>
            </a:r>
            <a:r>
              <a:rPr lang="de-DE" sz="2000" dirty="0" err="1"/>
              <a:t>people</a:t>
            </a:r>
            <a:r>
              <a:rPr lang="de-DE" sz="2000" dirty="0"/>
              <a:t> </a:t>
            </a:r>
            <a:r>
              <a:rPr lang="de-DE" sz="2000" dirty="0" err="1"/>
              <a:t>who</a:t>
            </a:r>
            <a:r>
              <a:rPr lang="de-DE" sz="2000" dirty="0"/>
              <a:t> </a:t>
            </a:r>
            <a:r>
              <a:rPr lang="de-DE" sz="2000" dirty="0" err="1"/>
              <a:t>are</a:t>
            </a:r>
            <a:r>
              <a:rPr lang="de-DE" sz="2000" dirty="0"/>
              <a:t> </a:t>
            </a:r>
            <a:r>
              <a:rPr lang="de-DE" sz="2000" dirty="0" err="1"/>
              <a:t>forced</a:t>
            </a:r>
            <a:r>
              <a:rPr lang="de-DE" sz="2000" dirty="0"/>
              <a:t> </a:t>
            </a:r>
            <a:r>
              <a:rPr lang="de-DE" sz="2000" dirty="0" err="1"/>
              <a:t>to</a:t>
            </a:r>
            <a:r>
              <a:rPr lang="de-DE" sz="2000" dirty="0"/>
              <a:t> </a:t>
            </a:r>
            <a:r>
              <a:rPr lang="de-DE" sz="2000" dirty="0" err="1"/>
              <a:t>leave</a:t>
            </a:r>
            <a:r>
              <a:rPr lang="de-DE" sz="2000" dirty="0"/>
              <a:t> </a:t>
            </a:r>
            <a:r>
              <a:rPr lang="de-DE" sz="2000" dirty="0" err="1"/>
              <a:t>their</a:t>
            </a:r>
            <a:r>
              <a:rPr lang="de-DE" sz="2000" dirty="0"/>
              <a:t> </a:t>
            </a:r>
            <a:r>
              <a:rPr lang="de-DE" sz="2000" dirty="0" err="1"/>
              <a:t>homes</a:t>
            </a:r>
            <a:r>
              <a:rPr lang="de-DE" sz="2000" dirty="0"/>
              <a:t> </a:t>
            </a:r>
            <a:r>
              <a:rPr lang="de-DE" sz="2000" dirty="0" err="1"/>
              <a:t>for</a:t>
            </a:r>
            <a:r>
              <a:rPr lang="de-DE" sz="2000" dirty="0"/>
              <a:t> </a:t>
            </a:r>
            <a:r>
              <a:rPr lang="de-DE" sz="2000" dirty="0" err="1"/>
              <a:t>many</a:t>
            </a:r>
            <a:r>
              <a:rPr lang="de-DE" sz="2000" dirty="0"/>
              <a:t> </a:t>
            </a:r>
            <a:r>
              <a:rPr lang="de-DE" sz="2000" dirty="0" err="1"/>
              <a:t>reasons</a:t>
            </a:r>
            <a:r>
              <a:rPr lang="de-DE" sz="2000" dirty="0"/>
              <a:t>, </a:t>
            </a:r>
            <a:r>
              <a:rPr lang="de-DE" sz="2000" dirty="0" err="1"/>
              <a:t>including</a:t>
            </a:r>
            <a:r>
              <a:rPr lang="de-DE" sz="2000" dirty="0"/>
              <a:t> </a:t>
            </a:r>
            <a:r>
              <a:rPr lang="de-DE" sz="2000" dirty="0" err="1"/>
              <a:t>conflict</a:t>
            </a:r>
            <a:r>
              <a:rPr lang="de-DE" sz="2000" dirty="0"/>
              <a:t> and </a:t>
            </a:r>
            <a:r>
              <a:rPr lang="de-DE" sz="2000" dirty="0" err="1"/>
              <a:t>violence</a:t>
            </a:r>
            <a:r>
              <a:rPr lang="de-DE" sz="2000" dirty="0"/>
              <a:t>. </a:t>
            </a:r>
            <a:r>
              <a:rPr lang="de-DE" sz="2000" dirty="0" err="1"/>
              <a:t>Sometimes</a:t>
            </a:r>
            <a:r>
              <a:rPr lang="de-DE" sz="2000" dirty="0"/>
              <a:t> </a:t>
            </a:r>
            <a:r>
              <a:rPr lang="de-DE" sz="2000" dirty="0" err="1"/>
              <a:t>it</a:t>
            </a:r>
            <a:r>
              <a:rPr lang="de-DE" sz="2000" dirty="0"/>
              <a:t> </a:t>
            </a:r>
            <a:r>
              <a:rPr lang="de-DE" sz="2000" dirty="0" err="1"/>
              <a:t>is</a:t>
            </a:r>
            <a:r>
              <a:rPr lang="de-DE" sz="2000" dirty="0"/>
              <a:t> </a:t>
            </a:r>
            <a:r>
              <a:rPr lang="de-DE" sz="2000" dirty="0" err="1"/>
              <a:t>used</a:t>
            </a:r>
            <a:r>
              <a:rPr lang="de-DE" sz="2000" dirty="0"/>
              <a:t> </a:t>
            </a:r>
            <a:r>
              <a:rPr lang="de-DE" sz="2000" dirty="0" err="1"/>
              <a:t>to</a:t>
            </a:r>
            <a:r>
              <a:rPr lang="de-DE" sz="2000" dirty="0"/>
              <a:t> also </a:t>
            </a:r>
            <a:r>
              <a:rPr lang="de-DE" sz="2000" dirty="0" err="1"/>
              <a:t>refer</a:t>
            </a:r>
            <a:r>
              <a:rPr lang="de-DE" sz="2000" dirty="0"/>
              <a:t> </a:t>
            </a:r>
            <a:r>
              <a:rPr lang="de-DE" sz="2000" dirty="0" err="1"/>
              <a:t>to</a:t>
            </a:r>
            <a:r>
              <a:rPr lang="de-DE" sz="2000" dirty="0"/>
              <a:t> a </a:t>
            </a:r>
            <a:r>
              <a:rPr lang="de-DE" sz="2000" dirty="0" err="1"/>
              <a:t>person</a:t>
            </a:r>
            <a:r>
              <a:rPr lang="de-DE" sz="2000" dirty="0"/>
              <a:t> </a:t>
            </a:r>
            <a:r>
              <a:rPr lang="de-DE" sz="2000" dirty="0" err="1"/>
              <a:t>displaced</a:t>
            </a:r>
            <a:r>
              <a:rPr lang="de-DE" sz="2000" dirty="0"/>
              <a:t> due </a:t>
            </a:r>
            <a:r>
              <a:rPr lang="de-DE" sz="2000" dirty="0" err="1"/>
              <a:t>to</a:t>
            </a:r>
            <a:r>
              <a:rPr lang="de-DE" sz="2000" dirty="0"/>
              <a:t> a </a:t>
            </a:r>
            <a:r>
              <a:rPr lang="de-DE" sz="2000" dirty="0" err="1"/>
              <a:t>natural</a:t>
            </a:r>
            <a:r>
              <a:rPr lang="de-DE" sz="2000" dirty="0"/>
              <a:t> </a:t>
            </a:r>
            <a:r>
              <a:rPr lang="de-DE" sz="2000" dirty="0" err="1"/>
              <a:t>disaster</a:t>
            </a:r>
            <a:r>
              <a:rPr lang="de-DE" sz="2000" dirty="0"/>
              <a:t> environmental </a:t>
            </a:r>
            <a:r>
              <a:rPr lang="de-DE" sz="2000" dirty="0" err="1"/>
              <a:t>change</a:t>
            </a:r>
            <a:r>
              <a:rPr lang="de-DE" sz="2000" dirty="0"/>
              <a:t>.” </a:t>
            </a:r>
            <a:r>
              <a:rPr lang="de-DE" sz="2000" u="sng" dirty="0">
                <a:solidFill>
                  <a:schemeClr val="hlink"/>
                </a:solidFill>
                <a:hlinkClick r:id="rId3" tooltip="https://www.refugeecouncil.org.au/who-is-a-refugee/"/>
              </a:rPr>
              <a:t>(</a:t>
            </a:r>
            <a:r>
              <a:rPr lang="de-DE" sz="2000" u="sng" dirty="0" err="1">
                <a:solidFill>
                  <a:schemeClr val="hlink"/>
                </a:solidFill>
                <a:hlinkClick r:id="rId3" tooltip="https://www.refugeecouncil.org.au/who-is-a-refugee/"/>
              </a:rPr>
              <a:t>Refugee</a:t>
            </a:r>
            <a:r>
              <a:rPr lang="de-DE" sz="2000" u="sng" dirty="0">
                <a:solidFill>
                  <a:schemeClr val="hlink"/>
                </a:solidFill>
                <a:hlinkClick r:id="rId3" tooltip="https://www.refugeecouncil.org.au/who-is-a-refugee/"/>
              </a:rPr>
              <a:t> Council </a:t>
            </a:r>
            <a:r>
              <a:rPr lang="de-DE" sz="2000" u="sng" dirty="0" err="1">
                <a:solidFill>
                  <a:schemeClr val="hlink"/>
                </a:solidFill>
                <a:hlinkClick r:id="rId3" tooltip="https://www.refugeecouncil.org.au/who-is-a-refugee/"/>
              </a:rPr>
              <a:t>of</a:t>
            </a:r>
            <a:r>
              <a:rPr lang="de-DE" sz="2000" u="sng" dirty="0">
                <a:solidFill>
                  <a:schemeClr val="hlink"/>
                </a:solidFill>
                <a:hlinkClick r:id="rId3" tooltip="https://www.refugeecouncil.org.au/who-is-a-refugee/"/>
              </a:rPr>
              <a:t> Australia, 2019)</a:t>
            </a:r>
            <a:endParaRPr sz="2000" dirty="0"/>
          </a:p>
          <a:p>
            <a:pPr marL="0" lvl="0" indent="0" algn="just">
              <a:lnSpc>
                <a:spcPct val="90000"/>
              </a:lnSpc>
              <a:spcBef>
                <a:spcPts val="1000"/>
              </a:spcBef>
              <a:spcAft>
                <a:spcPts val="0"/>
              </a:spcAft>
              <a:buClr>
                <a:schemeClr val="dk1"/>
              </a:buClr>
              <a:buSzPct val="100000"/>
              <a:buNone/>
              <a:defRPr/>
            </a:pPr>
            <a:endParaRPr sz="2000" dirty="0"/>
          </a:p>
          <a:p>
            <a:pPr marL="0" lvl="0" indent="0" algn="just">
              <a:lnSpc>
                <a:spcPct val="90000"/>
              </a:lnSpc>
              <a:spcBef>
                <a:spcPts val="1000"/>
              </a:spcBef>
              <a:spcAft>
                <a:spcPts val="0"/>
              </a:spcAft>
              <a:buClr>
                <a:schemeClr val="dk1"/>
              </a:buClr>
              <a:buSzPct val="100000"/>
              <a:buNone/>
              <a:defRPr/>
            </a:pPr>
            <a:r>
              <a:rPr lang="de-DE" sz="2100" dirty="0"/>
              <a:t>Legal </a:t>
            </a:r>
            <a:r>
              <a:rPr lang="de-DE" sz="2100" dirty="0" err="1"/>
              <a:t>definition</a:t>
            </a:r>
            <a:r>
              <a:rPr lang="de-DE" sz="2100" dirty="0"/>
              <a:t>: 1951 United </a:t>
            </a:r>
            <a:r>
              <a:rPr lang="de-DE" sz="2100" dirty="0" err="1"/>
              <a:t>Nations</a:t>
            </a:r>
            <a:r>
              <a:rPr lang="de-DE" sz="2100" dirty="0"/>
              <a:t> (UN) </a:t>
            </a:r>
            <a:r>
              <a:rPr lang="de-DE" sz="2100" dirty="0" err="1"/>
              <a:t>Covention</a:t>
            </a:r>
            <a:r>
              <a:rPr lang="de-DE" sz="2100" dirty="0"/>
              <a:t> </a:t>
            </a:r>
            <a:r>
              <a:rPr lang="de-DE" sz="2100" dirty="0" err="1"/>
              <a:t>Relating</a:t>
            </a:r>
            <a:r>
              <a:rPr lang="de-DE" sz="2100" dirty="0"/>
              <a:t> </a:t>
            </a:r>
            <a:r>
              <a:rPr lang="de-DE" sz="2100" dirty="0" err="1"/>
              <a:t>to</a:t>
            </a:r>
            <a:r>
              <a:rPr lang="de-DE" sz="2100" dirty="0"/>
              <a:t> </a:t>
            </a:r>
            <a:r>
              <a:rPr lang="de-DE" sz="2100" dirty="0" err="1"/>
              <a:t>the</a:t>
            </a:r>
            <a:r>
              <a:rPr lang="de-DE" sz="2100" dirty="0"/>
              <a:t> Status </a:t>
            </a:r>
            <a:r>
              <a:rPr lang="de-DE" sz="2100" dirty="0" err="1"/>
              <a:t>of</a:t>
            </a:r>
            <a:r>
              <a:rPr lang="de-DE" sz="2100" dirty="0"/>
              <a:t> </a:t>
            </a:r>
            <a:r>
              <a:rPr lang="de-DE" sz="2100" dirty="0" err="1"/>
              <a:t>Refugees</a:t>
            </a:r>
            <a:r>
              <a:rPr lang="de-DE" sz="2100" dirty="0"/>
              <a:t>:</a:t>
            </a:r>
            <a:endParaRPr dirty="0"/>
          </a:p>
          <a:p>
            <a:pPr marL="0" lvl="0" indent="0" algn="just">
              <a:lnSpc>
                <a:spcPct val="90000"/>
              </a:lnSpc>
              <a:spcBef>
                <a:spcPts val="1000"/>
              </a:spcBef>
              <a:spcAft>
                <a:spcPts val="0"/>
              </a:spcAft>
              <a:buClr>
                <a:schemeClr val="dk1"/>
              </a:buClr>
              <a:buSzPct val="100000"/>
              <a:buNone/>
              <a:defRPr/>
            </a:pPr>
            <a:r>
              <a:rPr lang="de-DE" sz="1800" dirty="0"/>
              <a:t>A </a:t>
            </a:r>
            <a:r>
              <a:rPr lang="de-DE" sz="1800" dirty="0" err="1"/>
              <a:t>refugee</a:t>
            </a:r>
            <a:r>
              <a:rPr lang="de-DE" sz="1800" dirty="0"/>
              <a:t> </a:t>
            </a:r>
            <a:r>
              <a:rPr lang="de-DE" sz="1800" dirty="0" err="1"/>
              <a:t>is</a:t>
            </a:r>
            <a:r>
              <a:rPr lang="de-DE" sz="1800" dirty="0"/>
              <a:t> a </a:t>
            </a:r>
            <a:r>
              <a:rPr lang="de-DE" sz="1800" dirty="0" err="1"/>
              <a:t>person</a:t>
            </a:r>
            <a:r>
              <a:rPr lang="de-DE" sz="1800" dirty="0"/>
              <a:t> </a:t>
            </a:r>
            <a:r>
              <a:rPr lang="de-DE" sz="1800" dirty="0" err="1"/>
              <a:t>who</a:t>
            </a:r>
            <a:r>
              <a:rPr lang="de-DE" sz="1800" dirty="0"/>
              <a:t>, “</a:t>
            </a:r>
            <a:r>
              <a:rPr lang="de-DE" sz="1800" dirty="0" err="1"/>
              <a:t>owing</a:t>
            </a:r>
            <a:r>
              <a:rPr lang="de-DE" sz="1800" dirty="0"/>
              <a:t>  </a:t>
            </a:r>
            <a:r>
              <a:rPr lang="de-DE" sz="1800" dirty="0" err="1"/>
              <a:t>to</a:t>
            </a:r>
            <a:r>
              <a:rPr lang="de-DE" sz="1800" dirty="0"/>
              <a:t>  a  well-</a:t>
            </a:r>
            <a:r>
              <a:rPr lang="de-DE" sz="1800" dirty="0" err="1"/>
              <a:t>founded</a:t>
            </a:r>
            <a:r>
              <a:rPr lang="de-DE" sz="1800" dirty="0"/>
              <a:t>  </a:t>
            </a:r>
            <a:r>
              <a:rPr lang="de-DE" sz="1800" dirty="0" err="1"/>
              <a:t>fear</a:t>
            </a:r>
            <a:r>
              <a:rPr lang="de-DE" sz="1800" dirty="0"/>
              <a:t>  </a:t>
            </a:r>
            <a:r>
              <a:rPr lang="de-DE" sz="1800" dirty="0" err="1"/>
              <a:t>of</a:t>
            </a:r>
            <a:r>
              <a:rPr lang="de-DE" sz="1800" dirty="0"/>
              <a:t>  </a:t>
            </a:r>
            <a:r>
              <a:rPr lang="de-DE" sz="1800" dirty="0" err="1"/>
              <a:t>being</a:t>
            </a:r>
            <a:r>
              <a:rPr lang="de-DE" sz="1800" dirty="0"/>
              <a:t>  </a:t>
            </a:r>
            <a:r>
              <a:rPr lang="de-DE" sz="1800" dirty="0" err="1"/>
              <a:t>persecuted</a:t>
            </a:r>
            <a:r>
              <a:rPr lang="de-DE" sz="1800" dirty="0"/>
              <a:t>  </a:t>
            </a:r>
            <a:r>
              <a:rPr lang="de-DE" sz="1800" dirty="0" err="1"/>
              <a:t>for</a:t>
            </a:r>
            <a:r>
              <a:rPr lang="de-DE" sz="1800" dirty="0"/>
              <a:t>  </a:t>
            </a:r>
            <a:r>
              <a:rPr lang="de-DE" sz="1800" dirty="0" err="1"/>
              <a:t>reasons</a:t>
            </a:r>
            <a:r>
              <a:rPr lang="de-DE" sz="1800" dirty="0"/>
              <a:t>  </a:t>
            </a:r>
            <a:r>
              <a:rPr lang="de-DE" sz="1800" dirty="0" err="1"/>
              <a:t>of</a:t>
            </a:r>
            <a:r>
              <a:rPr lang="de-DE" sz="1800" dirty="0"/>
              <a:t>  </a:t>
            </a:r>
            <a:r>
              <a:rPr lang="de-DE" sz="1800" dirty="0" err="1"/>
              <a:t>race</a:t>
            </a:r>
            <a:r>
              <a:rPr lang="de-DE" sz="1800" dirty="0"/>
              <a:t>,  </a:t>
            </a:r>
            <a:r>
              <a:rPr lang="de-DE" sz="1800" dirty="0" err="1"/>
              <a:t>religion</a:t>
            </a:r>
            <a:r>
              <a:rPr lang="de-DE" sz="1800" dirty="0"/>
              <a:t>,  </a:t>
            </a:r>
            <a:r>
              <a:rPr lang="de-DE" sz="1800" dirty="0" err="1"/>
              <a:t>nationality</a:t>
            </a:r>
            <a:r>
              <a:rPr lang="de-DE" sz="1800" dirty="0"/>
              <a:t>,  </a:t>
            </a:r>
            <a:r>
              <a:rPr lang="de-DE" sz="1800" dirty="0" err="1"/>
              <a:t>membership</a:t>
            </a:r>
            <a:r>
              <a:rPr lang="de-DE" sz="1800" dirty="0"/>
              <a:t> </a:t>
            </a:r>
            <a:r>
              <a:rPr lang="de-DE" sz="1800" dirty="0" err="1"/>
              <a:t>of</a:t>
            </a:r>
            <a:r>
              <a:rPr lang="de-DE" sz="1800" dirty="0"/>
              <a:t> a </a:t>
            </a:r>
            <a:r>
              <a:rPr lang="de-DE" sz="1800" dirty="0" err="1"/>
              <a:t>particular</a:t>
            </a:r>
            <a:r>
              <a:rPr lang="de-DE" sz="1800" dirty="0"/>
              <a:t> social </a:t>
            </a:r>
            <a:r>
              <a:rPr lang="de-DE" sz="1800" dirty="0" err="1"/>
              <a:t>group</a:t>
            </a:r>
            <a:r>
              <a:rPr lang="de-DE" sz="1800" dirty="0"/>
              <a:t> </a:t>
            </a:r>
            <a:r>
              <a:rPr lang="de-DE" sz="1800" dirty="0" err="1"/>
              <a:t>or</a:t>
            </a:r>
            <a:r>
              <a:rPr lang="de-DE" sz="1800" dirty="0"/>
              <a:t> </a:t>
            </a:r>
            <a:r>
              <a:rPr lang="de-DE" sz="1800" dirty="0" err="1"/>
              <a:t>political</a:t>
            </a:r>
            <a:r>
              <a:rPr lang="de-DE" sz="1800" dirty="0"/>
              <a:t> </a:t>
            </a:r>
            <a:r>
              <a:rPr lang="de-DE" sz="1800" dirty="0" err="1"/>
              <a:t>opinion</a:t>
            </a:r>
            <a:r>
              <a:rPr lang="de-DE" sz="1800" dirty="0"/>
              <a:t>, </a:t>
            </a:r>
            <a:r>
              <a:rPr lang="de-DE" sz="1800" dirty="0" err="1"/>
              <a:t>is</a:t>
            </a:r>
            <a:r>
              <a:rPr lang="de-DE" sz="1800" dirty="0"/>
              <a:t> outside </a:t>
            </a:r>
            <a:r>
              <a:rPr lang="de-DE" sz="1800" dirty="0" err="1"/>
              <a:t>the</a:t>
            </a:r>
            <a:r>
              <a:rPr lang="de-DE" sz="1800" dirty="0"/>
              <a:t> </a:t>
            </a:r>
            <a:r>
              <a:rPr lang="de-DE" sz="1800" dirty="0" err="1"/>
              <a:t>country</a:t>
            </a:r>
            <a:r>
              <a:rPr lang="de-DE" sz="1800" dirty="0"/>
              <a:t> </a:t>
            </a:r>
            <a:r>
              <a:rPr lang="de-DE" sz="1800" dirty="0" err="1"/>
              <a:t>of</a:t>
            </a:r>
            <a:r>
              <a:rPr lang="de-DE" sz="1800" dirty="0"/>
              <a:t> </a:t>
            </a:r>
            <a:r>
              <a:rPr lang="de-DE" sz="1800" dirty="0" err="1"/>
              <a:t>his</a:t>
            </a:r>
            <a:r>
              <a:rPr lang="de-DE" sz="1800" dirty="0"/>
              <a:t> </a:t>
            </a:r>
            <a:r>
              <a:rPr lang="de-DE" sz="1800" dirty="0" err="1"/>
              <a:t>nationality</a:t>
            </a:r>
            <a:r>
              <a:rPr lang="de-DE" sz="1800" dirty="0"/>
              <a:t> and </a:t>
            </a:r>
            <a:r>
              <a:rPr lang="de-DE" sz="1800" dirty="0" err="1"/>
              <a:t>is</a:t>
            </a:r>
            <a:r>
              <a:rPr lang="de-DE" sz="1800" dirty="0"/>
              <a:t> </a:t>
            </a:r>
            <a:r>
              <a:rPr lang="de-DE" sz="1800" dirty="0" err="1"/>
              <a:t>unable</a:t>
            </a:r>
            <a:r>
              <a:rPr lang="de-DE" sz="1800" dirty="0"/>
              <a:t> </a:t>
            </a:r>
            <a:r>
              <a:rPr lang="de-DE" sz="1800" dirty="0" err="1"/>
              <a:t>or</a:t>
            </a:r>
            <a:r>
              <a:rPr lang="de-DE" sz="1800" dirty="0"/>
              <a:t>, </a:t>
            </a:r>
            <a:r>
              <a:rPr lang="de-DE" sz="1800" dirty="0" err="1"/>
              <a:t>owing</a:t>
            </a:r>
            <a:r>
              <a:rPr lang="de-DE" sz="1800" dirty="0"/>
              <a:t> </a:t>
            </a:r>
            <a:r>
              <a:rPr lang="de-DE" sz="1800" dirty="0" err="1"/>
              <a:t>to</a:t>
            </a:r>
            <a:r>
              <a:rPr lang="de-DE" sz="1800" dirty="0"/>
              <a:t> such </a:t>
            </a:r>
            <a:r>
              <a:rPr lang="de-DE" sz="1800" dirty="0" err="1"/>
              <a:t>fear</a:t>
            </a:r>
            <a:r>
              <a:rPr lang="de-DE" sz="1800" dirty="0"/>
              <a:t>, </a:t>
            </a:r>
            <a:r>
              <a:rPr lang="de-DE" sz="1800" dirty="0" err="1"/>
              <a:t>is</a:t>
            </a:r>
            <a:r>
              <a:rPr lang="de-DE" sz="1800" dirty="0"/>
              <a:t> </a:t>
            </a:r>
            <a:r>
              <a:rPr lang="de-DE" sz="1800" dirty="0" err="1"/>
              <a:t>unwilling</a:t>
            </a:r>
            <a:r>
              <a:rPr lang="de-DE" sz="1800" dirty="0"/>
              <a:t> </a:t>
            </a:r>
            <a:r>
              <a:rPr lang="de-DE" sz="1800" dirty="0" err="1"/>
              <a:t>to</a:t>
            </a:r>
            <a:r>
              <a:rPr lang="de-DE" sz="1800" dirty="0"/>
              <a:t> </a:t>
            </a:r>
            <a:r>
              <a:rPr lang="de-DE" sz="1800" dirty="0" err="1"/>
              <a:t>avail</a:t>
            </a:r>
            <a:r>
              <a:rPr lang="de-DE" sz="1800" dirty="0"/>
              <a:t> </a:t>
            </a:r>
            <a:r>
              <a:rPr lang="de-DE" sz="1800" dirty="0" err="1"/>
              <a:t>himself</a:t>
            </a:r>
            <a:r>
              <a:rPr lang="de-DE" sz="1800" dirty="0"/>
              <a:t> </a:t>
            </a:r>
            <a:r>
              <a:rPr lang="de-DE" sz="1800" dirty="0" err="1"/>
              <a:t>of</a:t>
            </a:r>
            <a:r>
              <a:rPr lang="de-DE" sz="1800" dirty="0"/>
              <a:t> </a:t>
            </a:r>
            <a:r>
              <a:rPr lang="de-DE" sz="1800" dirty="0" err="1"/>
              <a:t>the</a:t>
            </a:r>
            <a:r>
              <a:rPr lang="de-DE" sz="1800" dirty="0"/>
              <a:t> </a:t>
            </a:r>
            <a:r>
              <a:rPr lang="de-DE" sz="1800" dirty="0" err="1"/>
              <a:t>protection</a:t>
            </a:r>
            <a:r>
              <a:rPr lang="de-DE" sz="1800" dirty="0"/>
              <a:t> </a:t>
            </a:r>
            <a:r>
              <a:rPr lang="de-DE" sz="1800" dirty="0" err="1"/>
              <a:t>of</a:t>
            </a:r>
            <a:r>
              <a:rPr lang="de-DE" sz="1800" dirty="0"/>
              <a:t> </a:t>
            </a:r>
            <a:r>
              <a:rPr lang="de-DE" sz="1800" dirty="0" err="1"/>
              <a:t>that</a:t>
            </a:r>
            <a:r>
              <a:rPr lang="de-DE" sz="1800" dirty="0"/>
              <a:t> </a:t>
            </a:r>
            <a:r>
              <a:rPr lang="de-DE" sz="1800" dirty="0" err="1"/>
              <a:t>country</a:t>
            </a:r>
            <a:r>
              <a:rPr lang="de-DE" sz="1800" dirty="0"/>
              <a:t>; </a:t>
            </a:r>
            <a:r>
              <a:rPr lang="de-DE" sz="1800" dirty="0" err="1"/>
              <a:t>or</a:t>
            </a:r>
            <a:r>
              <a:rPr lang="de-DE" sz="1800" dirty="0"/>
              <a:t> </a:t>
            </a:r>
            <a:r>
              <a:rPr lang="de-DE" sz="1800" dirty="0" err="1"/>
              <a:t>who</a:t>
            </a:r>
            <a:r>
              <a:rPr lang="de-DE" sz="1800" dirty="0"/>
              <a:t>, not </a:t>
            </a:r>
            <a:r>
              <a:rPr lang="de-DE" sz="1800" dirty="0" err="1"/>
              <a:t>having</a:t>
            </a:r>
            <a:r>
              <a:rPr lang="de-DE" sz="1800" dirty="0"/>
              <a:t> a </a:t>
            </a:r>
            <a:r>
              <a:rPr lang="de-DE" sz="1800" dirty="0" err="1"/>
              <a:t>nationality</a:t>
            </a:r>
            <a:r>
              <a:rPr lang="de-DE" sz="1800" dirty="0"/>
              <a:t> and </a:t>
            </a:r>
            <a:r>
              <a:rPr lang="de-DE" sz="1800" dirty="0" err="1"/>
              <a:t>being</a:t>
            </a:r>
            <a:r>
              <a:rPr lang="de-DE" sz="1800" dirty="0"/>
              <a:t> outside </a:t>
            </a:r>
            <a:r>
              <a:rPr lang="de-DE" sz="1800" dirty="0" err="1"/>
              <a:t>the</a:t>
            </a:r>
            <a:r>
              <a:rPr lang="de-DE" sz="1800" dirty="0"/>
              <a:t> </a:t>
            </a:r>
            <a:r>
              <a:rPr lang="de-DE" sz="1800" dirty="0" err="1"/>
              <a:t>country</a:t>
            </a:r>
            <a:r>
              <a:rPr lang="de-DE" sz="1800" dirty="0"/>
              <a:t> </a:t>
            </a:r>
            <a:r>
              <a:rPr lang="de-DE" sz="1800" dirty="0" err="1"/>
              <a:t>of</a:t>
            </a:r>
            <a:r>
              <a:rPr lang="de-DE" sz="1800" dirty="0"/>
              <a:t> </a:t>
            </a:r>
            <a:r>
              <a:rPr lang="de-DE" sz="1800" dirty="0" err="1"/>
              <a:t>his</a:t>
            </a:r>
            <a:r>
              <a:rPr lang="de-DE" sz="1800" dirty="0"/>
              <a:t> </a:t>
            </a:r>
            <a:r>
              <a:rPr lang="de-DE" sz="1800" dirty="0" err="1"/>
              <a:t>former</a:t>
            </a:r>
            <a:r>
              <a:rPr lang="de-DE" sz="1800" dirty="0"/>
              <a:t> </a:t>
            </a:r>
            <a:r>
              <a:rPr lang="de-DE" sz="1800" dirty="0" err="1"/>
              <a:t>habitual</a:t>
            </a:r>
            <a:r>
              <a:rPr lang="de-DE" sz="1800" dirty="0"/>
              <a:t> </a:t>
            </a:r>
            <a:r>
              <a:rPr lang="de-DE" sz="1800" dirty="0" err="1"/>
              <a:t>residence</a:t>
            </a:r>
            <a:r>
              <a:rPr lang="de-DE" sz="1800" dirty="0"/>
              <a:t> </a:t>
            </a:r>
            <a:r>
              <a:rPr lang="de-DE" sz="1800" dirty="0" err="1"/>
              <a:t>as</a:t>
            </a:r>
            <a:r>
              <a:rPr lang="de-DE" sz="1800" dirty="0"/>
              <a:t> a </a:t>
            </a:r>
            <a:r>
              <a:rPr lang="de-DE" sz="1800" dirty="0" err="1"/>
              <a:t>result</a:t>
            </a:r>
            <a:r>
              <a:rPr lang="de-DE" sz="1800" dirty="0"/>
              <a:t> </a:t>
            </a:r>
            <a:r>
              <a:rPr lang="de-DE" sz="1800" dirty="0" err="1"/>
              <a:t>of</a:t>
            </a:r>
            <a:r>
              <a:rPr lang="de-DE" sz="1800" dirty="0"/>
              <a:t> such </a:t>
            </a:r>
            <a:r>
              <a:rPr lang="de-DE" sz="1800" dirty="0" err="1"/>
              <a:t>events</a:t>
            </a:r>
            <a:r>
              <a:rPr lang="de-DE" sz="1800" dirty="0"/>
              <a:t>, </a:t>
            </a:r>
            <a:r>
              <a:rPr lang="de-DE" sz="1800" dirty="0" err="1"/>
              <a:t>is</a:t>
            </a:r>
            <a:r>
              <a:rPr lang="de-DE" sz="1800" dirty="0"/>
              <a:t> </a:t>
            </a:r>
            <a:r>
              <a:rPr lang="de-DE" sz="1800" dirty="0" err="1"/>
              <a:t>unable</a:t>
            </a:r>
            <a:r>
              <a:rPr lang="de-DE" sz="1800" dirty="0"/>
              <a:t> </a:t>
            </a:r>
            <a:r>
              <a:rPr lang="de-DE" sz="1800" dirty="0" err="1"/>
              <a:t>or</a:t>
            </a:r>
            <a:r>
              <a:rPr lang="de-DE" sz="1800" dirty="0"/>
              <a:t>, </a:t>
            </a:r>
            <a:r>
              <a:rPr lang="de-DE" sz="1800" dirty="0" err="1"/>
              <a:t>owing</a:t>
            </a:r>
            <a:r>
              <a:rPr lang="de-DE" sz="1800" dirty="0"/>
              <a:t> </a:t>
            </a:r>
            <a:r>
              <a:rPr lang="de-DE" sz="1800" dirty="0" err="1"/>
              <a:t>to</a:t>
            </a:r>
            <a:r>
              <a:rPr lang="de-DE" sz="1800" dirty="0"/>
              <a:t> such </a:t>
            </a:r>
            <a:r>
              <a:rPr lang="de-DE" sz="1800" dirty="0" err="1"/>
              <a:t>fear</a:t>
            </a:r>
            <a:r>
              <a:rPr lang="de-DE" sz="1800" dirty="0"/>
              <a:t>, </a:t>
            </a:r>
            <a:r>
              <a:rPr lang="de-DE" sz="1800" dirty="0" err="1"/>
              <a:t>is</a:t>
            </a:r>
            <a:r>
              <a:rPr lang="de-DE" sz="1800" dirty="0"/>
              <a:t> </a:t>
            </a:r>
            <a:r>
              <a:rPr lang="de-DE" sz="1800" dirty="0" err="1"/>
              <a:t>unwilling</a:t>
            </a:r>
            <a:r>
              <a:rPr lang="de-DE" sz="1800" dirty="0"/>
              <a:t> </a:t>
            </a:r>
            <a:r>
              <a:rPr lang="de-DE" sz="1800" dirty="0" err="1"/>
              <a:t>to</a:t>
            </a:r>
            <a:r>
              <a:rPr lang="de-DE" sz="1800" dirty="0"/>
              <a:t> </a:t>
            </a:r>
            <a:r>
              <a:rPr lang="de-DE" sz="1800" dirty="0" err="1"/>
              <a:t>return</a:t>
            </a:r>
            <a:r>
              <a:rPr lang="de-DE" sz="1800" dirty="0"/>
              <a:t> </a:t>
            </a:r>
            <a:r>
              <a:rPr lang="de-DE" sz="1800" dirty="0" err="1"/>
              <a:t>to</a:t>
            </a:r>
            <a:r>
              <a:rPr lang="de-DE" sz="1800" dirty="0"/>
              <a:t> </a:t>
            </a:r>
            <a:r>
              <a:rPr lang="de-DE" sz="1800" dirty="0" err="1"/>
              <a:t>it</a:t>
            </a:r>
            <a:r>
              <a:rPr lang="de-DE" sz="1800" dirty="0"/>
              <a:t>” </a:t>
            </a:r>
            <a:r>
              <a:rPr lang="de-DE" sz="1800" u="sng" dirty="0">
                <a:solidFill>
                  <a:schemeClr val="hlink"/>
                </a:solidFill>
                <a:hlinkClick r:id="rId4" tooltip="https://www.unhcr.org/protection/basic/3b66c2aa10/convention-protocol-relating-status-refugees.html"/>
              </a:rPr>
              <a:t>(UNHCR, 2010, p. 14</a:t>
            </a:r>
            <a:r>
              <a:rPr lang="de-DE" sz="1800" dirty="0"/>
              <a:t>)</a:t>
            </a:r>
            <a:endParaRPr dirty="0"/>
          </a:p>
          <a:p>
            <a:pPr marL="0" lvl="0" indent="0" algn="just">
              <a:lnSpc>
                <a:spcPct val="90000"/>
              </a:lnSpc>
              <a:spcBef>
                <a:spcPts val="1000"/>
              </a:spcBef>
              <a:spcAft>
                <a:spcPts val="0"/>
              </a:spcAft>
              <a:buClr>
                <a:schemeClr val="dk1"/>
              </a:buClr>
              <a:buSzPct val="100000"/>
              <a:buNone/>
              <a:defRPr/>
            </a:pPr>
            <a:endParaRPr sz="1800" dirty="0"/>
          </a:p>
          <a:p>
            <a:pPr marL="0" lvl="0" indent="0" algn="just">
              <a:lnSpc>
                <a:spcPct val="90000"/>
              </a:lnSpc>
              <a:spcBef>
                <a:spcPts val="1000"/>
              </a:spcBef>
              <a:spcAft>
                <a:spcPts val="0"/>
              </a:spcAft>
              <a:buClr>
                <a:schemeClr val="dk1"/>
              </a:buClr>
              <a:buSzPct val="100000"/>
              <a:buNone/>
              <a:defRPr/>
            </a:pPr>
            <a:r>
              <a:rPr lang="de-DE" sz="2100" dirty="0"/>
              <a:t>Personal </a:t>
            </a:r>
            <a:r>
              <a:rPr lang="de-DE" sz="2100" dirty="0" err="1"/>
              <a:t>definition</a:t>
            </a:r>
            <a:r>
              <a:rPr lang="de-DE" sz="2100" dirty="0"/>
              <a:t> </a:t>
            </a:r>
            <a:r>
              <a:rPr lang="de-DE" sz="2100" dirty="0" err="1"/>
              <a:t>by</a:t>
            </a:r>
            <a:r>
              <a:rPr lang="de-DE" sz="2100" dirty="0"/>
              <a:t> Filippo Grandi, United </a:t>
            </a:r>
            <a:r>
              <a:rPr lang="de-DE" sz="2100" dirty="0" err="1"/>
              <a:t>Nations</a:t>
            </a:r>
            <a:r>
              <a:rPr lang="de-DE" sz="2100" dirty="0"/>
              <a:t> High Commissioner </a:t>
            </a:r>
            <a:r>
              <a:rPr lang="de-DE" sz="2100" dirty="0" err="1"/>
              <a:t>for</a:t>
            </a:r>
            <a:r>
              <a:rPr lang="de-DE" sz="2100" dirty="0"/>
              <a:t> </a:t>
            </a:r>
            <a:r>
              <a:rPr lang="de-DE" sz="2100" dirty="0" err="1"/>
              <a:t>Refugees</a:t>
            </a:r>
            <a:r>
              <a:rPr lang="de-DE" sz="2100" dirty="0"/>
              <a:t>:</a:t>
            </a:r>
            <a:endParaRPr dirty="0"/>
          </a:p>
          <a:p>
            <a:pPr marL="0" lvl="0" indent="0" algn="just">
              <a:lnSpc>
                <a:spcPct val="90000"/>
              </a:lnSpc>
              <a:spcBef>
                <a:spcPts val="1000"/>
              </a:spcBef>
              <a:spcAft>
                <a:spcPts val="0"/>
              </a:spcAft>
              <a:buClr>
                <a:schemeClr val="dk1"/>
              </a:buClr>
              <a:buSzPct val="100000"/>
              <a:buNone/>
              <a:defRPr/>
            </a:pPr>
            <a:r>
              <a:rPr lang="de-DE" sz="1800" dirty="0"/>
              <a:t>A “</a:t>
            </a:r>
            <a:r>
              <a:rPr lang="de-DE" sz="1800" dirty="0" err="1"/>
              <a:t>person</a:t>
            </a:r>
            <a:r>
              <a:rPr lang="de-DE" sz="1800" dirty="0"/>
              <a:t>, like </a:t>
            </a:r>
            <a:r>
              <a:rPr lang="de-DE" sz="1800" dirty="0" err="1"/>
              <a:t>you</a:t>
            </a:r>
            <a:r>
              <a:rPr lang="de-DE" sz="1800" dirty="0"/>
              <a:t> and </a:t>
            </a:r>
            <a:r>
              <a:rPr lang="de-DE" sz="1800" dirty="0" err="1"/>
              <a:t>me</a:t>
            </a:r>
            <a:r>
              <a:rPr lang="de-DE" sz="1800" dirty="0"/>
              <a:t>, </a:t>
            </a:r>
            <a:r>
              <a:rPr lang="de-DE" sz="1800" dirty="0" err="1"/>
              <a:t>who</a:t>
            </a:r>
            <a:r>
              <a:rPr lang="de-DE" sz="1800" dirty="0"/>
              <a:t> just </a:t>
            </a:r>
            <a:r>
              <a:rPr lang="de-DE" sz="1800" dirty="0" err="1"/>
              <a:t>wants</a:t>
            </a:r>
            <a:r>
              <a:rPr lang="de-DE" sz="1800" dirty="0"/>
              <a:t> </a:t>
            </a:r>
            <a:r>
              <a:rPr lang="de-DE" sz="1800" dirty="0" err="1"/>
              <a:t>to</a:t>
            </a:r>
            <a:r>
              <a:rPr lang="de-DE" sz="1800" dirty="0"/>
              <a:t> </a:t>
            </a:r>
            <a:r>
              <a:rPr lang="de-DE" sz="1800" dirty="0" err="1"/>
              <a:t>call</a:t>
            </a:r>
            <a:r>
              <a:rPr lang="de-DE" sz="1800" dirty="0"/>
              <a:t> a </a:t>
            </a:r>
            <a:r>
              <a:rPr lang="de-DE" sz="1800" dirty="0" err="1"/>
              <a:t>place</a:t>
            </a:r>
            <a:r>
              <a:rPr lang="de-DE" sz="1800" dirty="0"/>
              <a:t> </a:t>
            </a:r>
            <a:r>
              <a:rPr lang="de-DE" sz="1800" dirty="0" err="1"/>
              <a:t>home</a:t>
            </a:r>
            <a:r>
              <a:rPr lang="de-DE" sz="1800" dirty="0"/>
              <a:t>, </a:t>
            </a:r>
            <a:r>
              <a:rPr lang="de-DE" sz="1800" dirty="0" err="1"/>
              <a:t>to</a:t>
            </a:r>
            <a:r>
              <a:rPr lang="de-DE" sz="1800" dirty="0"/>
              <a:t> </a:t>
            </a:r>
            <a:r>
              <a:rPr lang="de-DE" sz="1800" dirty="0" err="1"/>
              <a:t>belong</a:t>
            </a:r>
            <a:r>
              <a:rPr lang="de-DE" sz="1800" dirty="0"/>
              <a:t>, </a:t>
            </a:r>
            <a:r>
              <a:rPr lang="de-DE" sz="1800" dirty="0" err="1"/>
              <a:t>to</a:t>
            </a:r>
            <a:r>
              <a:rPr lang="de-DE" sz="1800" dirty="0"/>
              <a:t> </a:t>
            </a:r>
            <a:r>
              <a:rPr lang="de-DE" sz="1800" dirty="0" err="1"/>
              <a:t>be</a:t>
            </a:r>
            <a:r>
              <a:rPr lang="de-DE" sz="1800" dirty="0"/>
              <a:t> </a:t>
            </a:r>
            <a:r>
              <a:rPr lang="de-DE" sz="1800" dirty="0" err="1"/>
              <a:t>safe</a:t>
            </a:r>
            <a:r>
              <a:rPr lang="de-DE" sz="1800" dirty="0"/>
              <a:t> and </a:t>
            </a:r>
            <a:r>
              <a:rPr lang="de-DE" sz="1800" dirty="0" err="1"/>
              <a:t>to</a:t>
            </a:r>
            <a:r>
              <a:rPr lang="de-DE" sz="1800" dirty="0"/>
              <a:t> live </a:t>
            </a:r>
            <a:r>
              <a:rPr lang="de-DE" sz="1800" dirty="0" err="1"/>
              <a:t>without</a:t>
            </a:r>
            <a:r>
              <a:rPr lang="de-DE" sz="1800" dirty="0"/>
              <a:t> </a:t>
            </a:r>
            <a:r>
              <a:rPr lang="de-DE" sz="1800" dirty="0" err="1"/>
              <a:t>fear</a:t>
            </a:r>
            <a:r>
              <a:rPr lang="de-DE" sz="1800" dirty="0"/>
              <a:t>. </a:t>
            </a:r>
            <a:r>
              <a:rPr lang="de-DE" sz="1800" dirty="0" err="1"/>
              <a:t>When</a:t>
            </a:r>
            <a:r>
              <a:rPr lang="de-DE" sz="1800" dirty="0"/>
              <a:t> all </a:t>
            </a:r>
            <a:r>
              <a:rPr lang="de-DE" sz="1800" dirty="0" err="1"/>
              <a:t>those</a:t>
            </a:r>
            <a:r>
              <a:rPr lang="de-DE" sz="1800" dirty="0"/>
              <a:t> </a:t>
            </a:r>
            <a:r>
              <a:rPr lang="de-DE" sz="1800" dirty="0" err="1"/>
              <a:t>things</a:t>
            </a:r>
            <a:r>
              <a:rPr lang="de-DE" sz="1800" dirty="0"/>
              <a:t> </a:t>
            </a:r>
            <a:r>
              <a:rPr lang="de-DE" sz="1800" dirty="0" err="1"/>
              <a:t>suddenly</a:t>
            </a:r>
            <a:r>
              <a:rPr lang="de-DE" sz="1800" dirty="0"/>
              <a:t> </a:t>
            </a:r>
            <a:r>
              <a:rPr lang="de-DE" sz="1800" dirty="0" err="1"/>
              <a:t>disappear</a:t>
            </a:r>
            <a:r>
              <a:rPr lang="de-DE" sz="1800" dirty="0"/>
              <a:t>, </a:t>
            </a:r>
            <a:r>
              <a:rPr lang="de-DE" sz="1800" dirty="0" err="1"/>
              <a:t>we</a:t>
            </a:r>
            <a:r>
              <a:rPr lang="de-DE" sz="1800" dirty="0"/>
              <a:t> </a:t>
            </a:r>
            <a:r>
              <a:rPr lang="de-DE" sz="1800" dirty="0" err="1"/>
              <a:t>have</a:t>
            </a:r>
            <a:r>
              <a:rPr lang="de-DE" sz="1800" dirty="0"/>
              <a:t> </a:t>
            </a:r>
            <a:r>
              <a:rPr lang="de-DE" sz="1800" dirty="0" err="1"/>
              <a:t>to</a:t>
            </a:r>
            <a:r>
              <a:rPr lang="de-DE" sz="1800" dirty="0"/>
              <a:t> </a:t>
            </a:r>
            <a:r>
              <a:rPr lang="de-DE" sz="1800" dirty="0" err="1"/>
              <a:t>create</a:t>
            </a:r>
            <a:r>
              <a:rPr lang="de-DE" sz="1800" dirty="0"/>
              <a:t> </a:t>
            </a:r>
            <a:r>
              <a:rPr lang="de-DE" sz="1800" dirty="0" err="1"/>
              <a:t>space</a:t>
            </a:r>
            <a:r>
              <a:rPr lang="de-DE" sz="1800" dirty="0"/>
              <a:t> in </a:t>
            </a:r>
            <a:r>
              <a:rPr lang="de-DE" sz="1800" dirty="0" err="1"/>
              <a:t>our</a:t>
            </a:r>
            <a:r>
              <a:rPr lang="de-DE" sz="1800" dirty="0"/>
              <a:t> </a:t>
            </a:r>
            <a:r>
              <a:rPr lang="de-DE" sz="1800" dirty="0" err="1"/>
              <a:t>communities</a:t>
            </a:r>
            <a:r>
              <a:rPr lang="de-DE" sz="1800" dirty="0"/>
              <a:t>, </a:t>
            </a:r>
            <a:r>
              <a:rPr lang="de-DE" sz="1800" dirty="0" err="1"/>
              <a:t>to</a:t>
            </a:r>
            <a:r>
              <a:rPr lang="de-DE" sz="1800" dirty="0"/>
              <a:t> </a:t>
            </a:r>
            <a:r>
              <a:rPr lang="de-DE" sz="1800" dirty="0" err="1"/>
              <a:t>help</a:t>
            </a:r>
            <a:r>
              <a:rPr lang="de-DE" sz="1800" dirty="0"/>
              <a:t> </a:t>
            </a:r>
            <a:r>
              <a:rPr lang="de-DE" sz="1800" dirty="0" err="1"/>
              <a:t>refugees</a:t>
            </a:r>
            <a:r>
              <a:rPr lang="de-DE" sz="1800" dirty="0"/>
              <a:t> </a:t>
            </a:r>
            <a:r>
              <a:rPr lang="de-DE" sz="1800" dirty="0" err="1"/>
              <a:t>repair</a:t>
            </a:r>
            <a:r>
              <a:rPr lang="de-DE" sz="1800" dirty="0"/>
              <a:t> and </a:t>
            </a:r>
            <a:r>
              <a:rPr lang="de-DE" sz="1800" dirty="0" err="1"/>
              <a:t>rebuild</a:t>
            </a:r>
            <a:r>
              <a:rPr lang="de-DE" sz="1800" dirty="0"/>
              <a:t> </a:t>
            </a:r>
            <a:r>
              <a:rPr lang="de-DE" sz="1800" dirty="0" err="1"/>
              <a:t>their</a:t>
            </a:r>
            <a:r>
              <a:rPr lang="de-DE" sz="1800" dirty="0"/>
              <a:t> </a:t>
            </a:r>
            <a:r>
              <a:rPr lang="de-DE" sz="1800" dirty="0" err="1"/>
              <a:t>lives</a:t>
            </a:r>
            <a:r>
              <a:rPr lang="de-DE" sz="1800" dirty="0"/>
              <a:t> – so </a:t>
            </a:r>
            <a:r>
              <a:rPr lang="de-DE" sz="1800" dirty="0" err="1"/>
              <a:t>that</a:t>
            </a:r>
            <a:r>
              <a:rPr lang="de-DE" sz="1800" dirty="0"/>
              <a:t> </a:t>
            </a:r>
            <a:r>
              <a:rPr lang="de-DE" sz="1800" dirty="0" err="1"/>
              <a:t>one</a:t>
            </a:r>
            <a:r>
              <a:rPr lang="de-DE" sz="1800" dirty="0"/>
              <a:t> </a:t>
            </a:r>
            <a:r>
              <a:rPr lang="de-DE" sz="1800" dirty="0" err="1"/>
              <a:t>day</a:t>
            </a:r>
            <a:r>
              <a:rPr lang="de-DE" sz="1800" dirty="0"/>
              <a:t> </a:t>
            </a:r>
            <a:r>
              <a:rPr lang="de-DE" sz="1800" dirty="0" err="1"/>
              <a:t>they</a:t>
            </a:r>
            <a:r>
              <a:rPr lang="de-DE" sz="1800" dirty="0"/>
              <a:t> </a:t>
            </a:r>
            <a:r>
              <a:rPr lang="de-DE" sz="1800" dirty="0" err="1"/>
              <a:t>can</a:t>
            </a:r>
            <a:r>
              <a:rPr lang="de-DE" sz="1800" dirty="0"/>
              <a:t> find </a:t>
            </a:r>
            <a:r>
              <a:rPr lang="de-DE" sz="1800" dirty="0" err="1"/>
              <a:t>home</a:t>
            </a:r>
            <a:r>
              <a:rPr lang="de-DE" sz="1800" dirty="0"/>
              <a:t> </a:t>
            </a:r>
            <a:r>
              <a:rPr lang="de-DE" sz="1800" dirty="0" err="1"/>
              <a:t>again</a:t>
            </a:r>
            <a:r>
              <a:rPr lang="de-DE" sz="1800" dirty="0"/>
              <a:t>.” (</a:t>
            </a:r>
            <a:r>
              <a:rPr lang="de-DE" sz="1800" u="sng" dirty="0">
                <a:solidFill>
                  <a:schemeClr val="hlink"/>
                </a:solidFill>
                <a:hlinkClick r:id="rId5" tooltip="https://www.unrefugees.org.uk/wp-content/uploads/refugee_dictionary_updated_digital1.pdf"/>
              </a:rPr>
              <a:t>UK </a:t>
            </a:r>
            <a:r>
              <a:rPr lang="de-DE" sz="1800" u="sng" dirty="0" err="1">
                <a:solidFill>
                  <a:schemeClr val="hlink"/>
                </a:solidFill>
                <a:hlinkClick r:id="rId5" tooltip="https://www.unrefugees.org.uk/wp-content/uploads/refugee_dictionary_updated_digital1.pdf"/>
              </a:rPr>
              <a:t>for</a:t>
            </a:r>
            <a:r>
              <a:rPr lang="de-DE" sz="1800" u="sng" dirty="0">
                <a:solidFill>
                  <a:schemeClr val="hlink"/>
                </a:solidFill>
                <a:hlinkClick r:id="rId5" tooltip="https://www.unrefugees.org.uk/wp-content/uploads/refugee_dictionary_updated_digital1.pdf"/>
              </a:rPr>
              <a:t> UNHCR, 2021, p. 8</a:t>
            </a:r>
            <a:r>
              <a:rPr lang="de-DE" sz="1800" dirty="0"/>
              <a:t>)</a:t>
            </a:r>
            <a:endParaRPr dirty="0"/>
          </a:p>
          <a:p>
            <a:pPr marL="0" lvl="0" indent="0" algn="l">
              <a:lnSpc>
                <a:spcPct val="90000"/>
              </a:lnSpc>
              <a:spcBef>
                <a:spcPts val="1000"/>
              </a:spcBef>
              <a:spcAft>
                <a:spcPts val="0"/>
              </a:spcAft>
              <a:buClr>
                <a:schemeClr val="dk1"/>
              </a:buClr>
              <a:buSzPct val="100000"/>
              <a:buNone/>
              <a:defRPr/>
            </a:pPr>
            <a:endParaRPr sz="2000" dirty="0"/>
          </a:p>
          <a:p>
            <a:pPr marL="0" lvl="0" indent="0" algn="l">
              <a:lnSpc>
                <a:spcPct val="90000"/>
              </a:lnSpc>
              <a:spcBef>
                <a:spcPts val="1000"/>
              </a:spcBef>
              <a:spcAft>
                <a:spcPts val="0"/>
              </a:spcAft>
              <a:buClr>
                <a:schemeClr val="dk1"/>
              </a:buClr>
              <a:buSzPct val="100000"/>
              <a:buNone/>
              <a:defRPr/>
            </a:pPr>
            <a:endParaRPr sz="2000" dirty="0"/>
          </a:p>
          <a:p>
            <a:pPr marL="0" lvl="0" indent="0" algn="l">
              <a:lnSpc>
                <a:spcPct val="90000"/>
              </a:lnSpc>
              <a:spcBef>
                <a:spcPts val="1000"/>
              </a:spcBef>
              <a:spcAft>
                <a:spcPts val="0"/>
              </a:spcAft>
              <a:buClr>
                <a:schemeClr val="dk1"/>
              </a:buClr>
              <a:buSzPct val="100000"/>
              <a:buNone/>
              <a:defRPr/>
            </a:pPr>
            <a:endParaRPr sz="2000" dirty="0"/>
          </a:p>
          <a:p>
            <a:pPr marL="0" lvl="0" indent="0" algn="l">
              <a:lnSpc>
                <a:spcPct val="90000"/>
              </a:lnSpc>
              <a:spcBef>
                <a:spcPts val="1000"/>
              </a:spcBef>
              <a:spcAft>
                <a:spcPts val="0"/>
              </a:spcAft>
              <a:buClr>
                <a:schemeClr val="dk1"/>
              </a:buClr>
              <a:buSzPct val="100000"/>
              <a:buNone/>
              <a:defRPr/>
            </a:pPr>
            <a:endParaRPr sz="2000" dirty="0"/>
          </a:p>
          <a:p>
            <a:pPr marL="0" lvl="0" indent="0" algn="l">
              <a:lnSpc>
                <a:spcPct val="90000"/>
              </a:lnSpc>
              <a:spcBef>
                <a:spcPts val="1000"/>
              </a:spcBef>
              <a:spcAft>
                <a:spcPts val="0"/>
              </a:spcAft>
              <a:buClr>
                <a:schemeClr val="dk1"/>
              </a:buClr>
              <a:buSzPct val="100000"/>
              <a:buNone/>
              <a:defRPr/>
            </a:pPr>
            <a:endParaRPr dirty="0"/>
          </a:p>
          <a:p>
            <a:pPr marL="0" lvl="0" indent="0" algn="l">
              <a:lnSpc>
                <a:spcPct val="90000"/>
              </a:lnSpc>
              <a:spcBef>
                <a:spcPts val="1000"/>
              </a:spcBef>
              <a:spcAft>
                <a:spcPts val="0"/>
              </a:spcAft>
              <a:buClr>
                <a:schemeClr val="dk1"/>
              </a:buClr>
              <a:buSzPct val="100000"/>
              <a:buNone/>
              <a:defRPr/>
            </a:pPr>
            <a:endParaRPr dirty="0"/>
          </a:p>
        </p:txBody>
      </p:sp>
      <p:sp>
        <p:nvSpPr>
          <p:cNvPr id="133" name="Google Shape;133;p8"/>
          <p:cNvSpPr txBox="1"/>
          <p:nvPr/>
        </p:nvSpPr>
        <p:spPr bwMode="auto">
          <a:xfrm>
            <a:off x="838200" y="5988898"/>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3" name="Grafik 2" descr="Ein Bild, das Text, Haufen, mehrere enthält.&#10;&#10;Automatisch generierte Beschreibung"/>
          <p:cNvPicPr>
            <a:picLocks noChangeAspect="1"/>
          </p:cNvPicPr>
          <p:nvPr/>
        </p:nvPicPr>
        <p:blipFill>
          <a:blip r:embed="rId6"/>
          <a:stretch/>
        </p:blipFill>
        <p:spPr bwMode="auto">
          <a:xfrm>
            <a:off x="9150117" y="2932201"/>
            <a:ext cx="2850539" cy="1900359"/>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8" name="Google Shape;138;p9"/>
          <p:cNvSpPr txBox="1">
            <a:spLocks noGrp="1"/>
          </p:cNvSpPr>
          <p:nvPr>
            <p:ph type="title"/>
          </p:nvPr>
        </p:nvSpPr>
        <p:spPr bwMode="auto">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a:lnSpc>
                <a:spcPct val="90000"/>
              </a:lnSpc>
              <a:spcBef>
                <a:spcPts val="0"/>
              </a:spcBef>
              <a:spcAft>
                <a:spcPts val="0"/>
              </a:spcAft>
              <a:buClr>
                <a:srgbClr val="833C0B"/>
              </a:buClr>
              <a:buSzPts val="4400"/>
              <a:buFont typeface="Calibri"/>
              <a:buNone/>
              <a:defRPr/>
            </a:pPr>
            <a:r>
              <a:rPr lang="de-DE">
                <a:solidFill>
                  <a:srgbClr val="833C0B"/>
                </a:solidFill>
              </a:rPr>
              <a:t>WHO IS A REFUGEE? LEGAL PROTECTION</a:t>
            </a:r>
            <a:endParaRPr/>
          </a:p>
        </p:txBody>
      </p:sp>
      <p:sp>
        <p:nvSpPr>
          <p:cNvPr id="139" name="Google Shape;139;p9"/>
          <p:cNvSpPr txBox="1">
            <a:spLocks noGrp="1"/>
          </p:cNvSpPr>
          <p:nvPr>
            <p:ph type="body" idx="1"/>
          </p:nvPr>
        </p:nvSpPr>
        <p:spPr bwMode="auto">
          <a:xfrm>
            <a:off x="838200" y="1825625"/>
            <a:ext cx="10515600" cy="492061"/>
          </a:xfrm>
          <a:prstGeom prst="rect">
            <a:avLst/>
          </a:prstGeom>
          <a:noFill/>
          <a:ln>
            <a:noFill/>
          </a:ln>
        </p:spPr>
        <p:txBody>
          <a:bodyPr spcFirstLastPara="1" wrap="square" lIns="91425" tIns="45700" rIns="91425" bIns="45700" anchor="t" anchorCtr="0">
            <a:normAutofit/>
          </a:bodyPr>
          <a:lstStyle/>
          <a:p>
            <a:pPr marL="0" lvl="0" indent="0" algn="l">
              <a:lnSpc>
                <a:spcPct val="90000"/>
              </a:lnSpc>
              <a:spcBef>
                <a:spcPts val="0"/>
              </a:spcBef>
              <a:spcAft>
                <a:spcPts val="0"/>
              </a:spcAft>
              <a:buClr>
                <a:schemeClr val="dk1"/>
              </a:buClr>
              <a:buSzPts val="2000"/>
              <a:buNone/>
              <a:defRPr/>
            </a:pPr>
            <a:r>
              <a:rPr lang="de-DE" sz="2000" b="1" dirty="0" err="1"/>
              <a:t>Stated</a:t>
            </a:r>
            <a:r>
              <a:rPr lang="de-DE" sz="2000" b="1" dirty="0"/>
              <a:t> in </a:t>
            </a:r>
            <a:r>
              <a:rPr lang="de-DE" sz="2000" b="1" dirty="0" err="1"/>
              <a:t>the</a:t>
            </a:r>
            <a:r>
              <a:rPr lang="de-DE" sz="2000" b="1" dirty="0"/>
              <a:t> UN </a:t>
            </a:r>
            <a:r>
              <a:rPr lang="de-DE" sz="2000" b="1" dirty="0" err="1"/>
              <a:t>Refugee</a:t>
            </a:r>
            <a:r>
              <a:rPr lang="de-DE" sz="2000" b="1" dirty="0"/>
              <a:t> Convention and </a:t>
            </a:r>
            <a:r>
              <a:rPr lang="de-DE" sz="2000" b="1" dirty="0" err="1"/>
              <a:t>other</a:t>
            </a:r>
            <a:r>
              <a:rPr lang="de-DE" sz="2000" b="1" dirty="0"/>
              <a:t> international legal </a:t>
            </a:r>
            <a:r>
              <a:rPr lang="de-DE" sz="2000" b="1" dirty="0" err="1"/>
              <a:t>frameworks</a:t>
            </a:r>
            <a:r>
              <a:rPr lang="de-DE" sz="2000" b="1" dirty="0"/>
              <a:t>:</a:t>
            </a:r>
            <a:endParaRPr dirty="0"/>
          </a:p>
          <a:p>
            <a:pPr marL="0" lvl="0" indent="0" algn="l">
              <a:lnSpc>
                <a:spcPct val="90000"/>
              </a:lnSpc>
              <a:spcBef>
                <a:spcPts val="1000"/>
              </a:spcBef>
              <a:spcAft>
                <a:spcPts val="0"/>
              </a:spcAft>
              <a:buClr>
                <a:schemeClr val="dk1"/>
              </a:buClr>
              <a:buSzPts val="2000"/>
              <a:buNone/>
              <a:defRPr/>
            </a:pPr>
            <a:endParaRPr sz="2000" b="1"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000"/>
              <a:buNone/>
              <a:defRPr/>
            </a:pPr>
            <a:endParaRPr sz="2000" dirty="0"/>
          </a:p>
          <a:p>
            <a:pPr marL="0" lvl="0" indent="0" algn="l">
              <a:lnSpc>
                <a:spcPct val="90000"/>
              </a:lnSpc>
              <a:spcBef>
                <a:spcPts val="1000"/>
              </a:spcBef>
              <a:spcAft>
                <a:spcPts val="0"/>
              </a:spcAft>
              <a:buClr>
                <a:schemeClr val="dk1"/>
              </a:buClr>
              <a:buSzPts val="2800"/>
              <a:buNone/>
              <a:defRPr/>
            </a:pPr>
            <a:endParaRPr dirty="0"/>
          </a:p>
          <a:p>
            <a:pPr marL="0" lvl="0" indent="0" algn="l">
              <a:lnSpc>
                <a:spcPct val="90000"/>
              </a:lnSpc>
              <a:spcBef>
                <a:spcPts val="1000"/>
              </a:spcBef>
              <a:spcAft>
                <a:spcPts val="0"/>
              </a:spcAft>
              <a:buClr>
                <a:schemeClr val="dk1"/>
              </a:buClr>
              <a:buSzPts val="2800"/>
              <a:buNone/>
              <a:defRPr/>
            </a:pPr>
            <a:endParaRPr dirty="0"/>
          </a:p>
        </p:txBody>
      </p:sp>
      <p:sp>
        <p:nvSpPr>
          <p:cNvPr id="140" name="Google Shape;140;p9"/>
          <p:cNvSpPr txBox="1"/>
          <p:nvPr/>
        </p:nvSpPr>
        <p:spPr bwMode="auto">
          <a:xfrm>
            <a:off x="799958" y="2404923"/>
            <a:ext cx="3207810" cy="3354724"/>
          </a:xfrm>
          <a:prstGeom prst="rect">
            <a:avLst/>
          </a:prstGeom>
          <a:noFill/>
          <a:ln>
            <a:noFill/>
          </a:ln>
        </p:spPr>
        <p:txBody>
          <a:bodyPr spcFirstLastPara="1" wrap="square" lIns="91425" tIns="45700" rIns="91425" bIns="45700" anchor="t" anchorCtr="0">
            <a:spAutoFit/>
          </a:bodyPr>
          <a:lstStyle/>
          <a:p>
            <a:pPr marL="0" marR="0" lvl="0" indent="0" algn="just">
              <a:spcBef>
                <a:spcPts val="0"/>
              </a:spcBef>
              <a:spcAft>
                <a:spcPts val="0"/>
              </a:spcAft>
              <a:buNone/>
              <a:defRPr/>
            </a:pPr>
            <a:r>
              <a:rPr lang="de-DE" sz="1600" b="1" dirty="0">
                <a:solidFill>
                  <a:schemeClr val="dk1"/>
                </a:solidFill>
                <a:latin typeface="Calibri"/>
                <a:ea typeface="Calibri"/>
                <a:cs typeface="Calibri"/>
              </a:rPr>
              <a:t>Non-refoulement: </a:t>
            </a:r>
            <a:r>
              <a:rPr lang="de-DE" sz="1600" dirty="0">
                <a:solidFill>
                  <a:schemeClr val="dk1"/>
                </a:solidFill>
                <a:latin typeface="Calibri"/>
                <a:ea typeface="Calibri"/>
                <a:cs typeface="Calibri"/>
              </a:rPr>
              <a:t>Right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not </a:t>
            </a:r>
            <a:r>
              <a:rPr lang="de-DE" sz="1600" dirty="0" err="1">
                <a:solidFill>
                  <a:schemeClr val="dk1"/>
                </a:solidFill>
                <a:latin typeface="Calibri"/>
                <a:ea typeface="Calibri"/>
                <a:cs typeface="Calibri"/>
              </a:rPr>
              <a:t>being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returned</a:t>
            </a:r>
            <a:r>
              <a:rPr lang="de-DE" sz="1600" dirty="0">
                <a:solidFill>
                  <a:schemeClr val="dk1"/>
                </a:solidFill>
                <a:latin typeface="Calibri"/>
                <a:ea typeface="Calibri"/>
                <a:cs typeface="Calibri"/>
              </a:rPr>
              <a:t>, in </a:t>
            </a:r>
            <a:r>
              <a:rPr lang="de-DE" sz="1600" dirty="0" err="1">
                <a:solidFill>
                  <a:schemeClr val="dk1"/>
                </a:solidFill>
                <a:latin typeface="Calibri"/>
                <a:ea typeface="Calibri"/>
                <a:cs typeface="Calibri"/>
              </a:rPr>
              <a:t>any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circumstance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country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where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lives</a:t>
            </a:r>
            <a:r>
              <a:rPr lang="de-DE" sz="1600" dirty="0">
                <a:solidFill>
                  <a:schemeClr val="dk1"/>
                </a:solidFill>
                <a:latin typeface="Calibri"/>
                <a:ea typeface="Calibri"/>
                <a:cs typeface="Calibri"/>
              </a:rPr>
              <a:t> and </a:t>
            </a:r>
            <a:r>
              <a:rPr lang="de-DE" sz="1600" dirty="0" err="1">
                <a:solidFill>
                  <a:schemeClr val="dk1"/>
                </a:solidFill>
                <a:latin typeface="Calibri"/>
                <a:ea typeface="Calibri"/>
                <a:cs typeface="Calibri"/>
              </a:rPr>
              <a:t>freedoms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refugees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are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theatened</a:t>
            </a:r>
            <a:r>
              <a:rPr lang="de-DE" sz="1600" dirty="0">
                <a:solidFill>
                  <a:schemeClr val="dk1"/>
                </a:solidFill>
                <a:latin typeface="Calibri"/>
                <a:ea typeface="Calibri"/>
                <a:cs typeface="Calibri"/>
              </a:rPr>
              <a:t>. This </a:t>
            </a:r>
            <a:r>
              <a:rPr lang="de-DE" sz="1600" dirty="0" err="1">
                <a:solidFill>
                  <a:schemeClr val="dk1"/>
                </a:solidFill>
                <a:latin typeface="Calibri"/>
                <a:ea typeface="Calibri"/>
                <a:cs typeface="Calibri"/>
              </a:rPr>
              <a:t>does</a:t>
            </a:r>
            <a:r>
              <a:rPr lang="de-DE" sz="1600" dirty="0">
                <a:solidFill>
                  <a:schemeClr val="dk1"/>
                </a:solidFill>
                <a:latin typeface="Calibri"/>
                <a:ea typeface="Calibri"/>
                <a:cs typeface="Calibri"/>
              </a:rPr>
              <a:t> not </a:t>
            </a:r>
            <a:r>
              <a:rPr lang="de-DE" sz="1600" dirty="0" err="1">
                <a:solidFill>
                  <a:schemeClr val="dk1"/>
                </a:solidFill>
                <a:latin typeface="Calibri"/>
                <a:ea typeface="Calibri"/>
                <a:cs typeface="Calibri"/>
              </a:rPr>
              <a:t>exclude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returned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 </a:t>
            </a:r>
            <a:r>
              <a:rPr lang="de-DE" sz="1600" dirty="0" err="1">
                <a:solidFill>
                  <a:schemeClr val="dk1"/>
                </a:solidFill>
                <a:latin typeface="Calibri"/>
                <a:ea typeface="Calibri"/>
                <a:cs typeface="Calibri"/>
              </a:rPr>
              <a:t>third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state</a:t>
            </a:r>
            <a:r>
              <a:rPr lang="de-DE" sz="1600" dirty="0">
                <a:solidFill>
                  <a:schemeClr val="dk1"/>
                </a:solidFill>
                <a:latin typeface="Calibri"/>
                <a:ea typeface="Calibri"/>
                <a:cs typeface="Calibri"/>
              </a:rPr>
              <a:t>, such </a:t>
            </a:r>
            <a:r>
              <a:rPr lang="de-DE" sz="1600" dirty="0" err="1">
                <a:solidFill>
                  <a:schemeClr val="dk1"/>
                </a:solidFill>
                <a:latin typeface="Calibri"/>
                <a:ea typeface="Calibri"/>
                <a:cs typeface="Calibri"/>
              </a:rPr>
              <a:t>as</a:t>
            </a:r>
            <a:r>
              <a:rPr lang="de-DE" sz="1600" dirty="0">
                <a:solidFill>
                  <a:schemeClr val="dk1"/>
                </a:solidFill>
                <a:latin typeface="Calibri"/>
                <a:ea typeface="Calibri"/>
                <a:cs typeface="Calibri"/>
              </a:rPr>
              <a:t> a </a:t>
            </a:r>
            <a:r>
              <a:rPr lang="de-DE" sz="1600" dirty="0" err="1">
                <a:solidFill>
                  <a:schemeClr val="dk1"/>
                </a:solidFill>
                <a:latin typeface="Calibri"/>
                <a:ea typeface="Calibri"/>
                <a:cs typeface="Calibri"/>
              </a:rPr>
              <a:t>state</a:t>
            </a:r>
            <a:r>
              <a:rPr lang="de-DE" sz="1600" dirty="0">
                <a:solidFill>
                  <a:schemeClr val="dk1"/>
                </a:solidFill>
                <a:latin typeface="Calibri"/>
                <a:ea typeface="Calibri"/>
                <a:cs typeface="Calibri"/>
              </a:rPr>
              <a:t> a </a:t>
            </a:r>
            <a:r>
              <a:rPr lang="de-DE" sz="1600" dirty="0" err="1">
                <a:solidFill>
                  <a:schemeClr val="dk1"/>
                </a:solidFill>
                <a:latin typeface="Calibri"/>
                <a:ea typeface="Calibri"/>
                <a:cs typeface="Calibri"/>
              </a:rPr>
              <a:t>refugee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entered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before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coming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state</a:t>
            </a:r>
            <a:r>
              <a:rPr lang="de-DE" sz="1600" dirty="0">
                <a:solidFill>
                  <a:schemeClr val="dk1"/>
                </a:solidFill>
                <a:latin typeface="Calibri"/>
                <a:ea typeface="Calibri"/>
                <a:cs typeface="Calibri"/>
              </a:rPr>
              <a:t> he </a:t>
            </a:r>
            <a:r>
              <a:rPr lang="de-DE" sz="1600" dirty="0" err="1">
                <a:solidFill>
                  <a:schemeClr val="dk1"/>
                </a:solidFill>
                <a:latin typeface="Calibri"/>
                <a:ea typeface="Calibri"/>
                <a:cs typeface="Calibri"/>
              </a:rPr>
              <a:t>or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is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applying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for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asylum</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However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state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removing</a:t>
            </a:r>
            <a:r>
              <a:rPr lang="de-DE" sz="1600" dirty="0">
                <a:solidFill>
                  <a:schemeClr val="dk1"/>
                </a:solidFill>
                <a:latin typeface="Calibri"/>
                <a:ea typeface="Calibri"/>
                <a:cs typeface="Calibri"/>
              </a:rPr>
              <a:t> a </a:t>
            </a:r>
            <a:r>
              <a:rPr lang="de-DE" sz="1600" dirty="0" err="1">
                <a:solidFill>
                  <a:schemeClr val="dk1"/>
                </a:solidFill>
                <a:latin typeface="Calibri"/>
                <a:ea typeface="Calibri"/>
                <a:cs typeface="Calibri"/>
              </a:rPr>
              <a:t>refugee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must</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make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sure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that</a:t>
            </a:r>
            <a:r>
              <a:rPr lang="de-DE" sz="1600" dirty="0">
                <a:solidFill>
                  <a:schemeClr val="dk1"/>
                </a:solidFill>
                <a:latin typeface="Calibri"/>
                <a:ea typeface="Calibri"/>
                <a:cs typeface="Calibri"/>
              </a:rPr>
              <a:t> in </a:t>
            </a:r>
            <a:r>
              <a:rPr lang="de-DE" sz="1600" dirty="0" err="1">
                <a:solidFill>
                  <a:schemeClr val="dk1"/>
                </a:solidFill>
                <a:latin typeface="Calibri"/>
                <a:ea typeface="Calibri"/>
                <a:cs typeface="Calibri"/>
              </a:rPr>
              <a:t>this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third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state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as</a:t>
            </a:r>
            <a:r>
              <a:rPr lang="de-DE" sz="1600" dirty="0">
                <a:solidFill>
                  <a:schemeClr val="dk1"/>
                </a:solidFill>
                <a:latin typeface="Calibri"/>
                <a:ea typeface="Calibri"/>
                <a:cs typeface="Calibri"/>
              </a:rPr>
              <a:t> </a:t>
            </a:r>
            <a:r>
              <a:rPr lang="de-DE" sz="1800" dirty="0" err="1">
                <a:solidFill>
                  <a:schemeClr val="dk1"/>
                </a:solidFill>
                <a:latin typeface="Calibri"/>
                <a:ea typeface="Calibri"/>
                <a:cs typeface="Calibri"/>
              </a:rPr>
              <a:t>well</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life</a:t>
            </a:r>
            <a:r>
              <a:rPr lang="de-DE" sz="1800" dirty="0">
                <a:solidFill>
                  <a:schemeClr val="dk1"/>
                </a:solidFill>
                <a:latin typeface="Calibri"/>
                <a:ea typeface="Calibri"/>
                <a:cs typeface="Calibri"/>
              </a:rPr>
              <a:t> and </a:t>
            </a:r>
            <a:r>
              <a:rPr lang="de-DE" sz="1800" dirty="0" err="1">
                <a:solidFill>
                  <a:schemeClr val="dk1"/>
                </a:solidFill>
                <a:latin typeface="Calibri"/>
                <a:ea typeface="Calibri"/>
                <a:cs typeface="Calibri"/>
              </a:rPr>
              <a:t>freedom</a:t>
            </a:r>
            <a:r>
              <a:rPr lang="de-DE" sz="1800" dirty="0">
                <a:solidFill>
                  <a:schemeClr val="dk1"/>
                </a:solidFill>
                <a:latin typeface="Calibri"/>
                <a:ea typeface="Calibri"/>
                <a:cs typeface="Calibri"/>
              </a:rPr>
              <a:t> </a:t>
            </a:r>
            <a:r>
              <a:rPr lang="de-DE" sz="1800" dirty="0" err="1">
                <a:solidFill>
                  <a:schemeClr val="dk1"/>
                </a:solidFill>
                <a:latin typeface="Calibri"/>
                <a:ea typeface="Calibri"/>
                <a:cs typeface="Calibri"/>
              </a:rPr>
              <a:t>are</a:t>
            </a:r>
            <a:r>
              <a:rPr lang="de-DE" sz="1800" dirty="0">
                <a:solidFill>
                  <a:schemeClr val="dk1"/>
                </a:solidFill>
                <a:latin typeface="Calibri"/>
                <a:ea typeface="Calibri"/>
                <a:cs typeface="Calibri"/>
              </a:rPr>
              <a:t> not </a:t>
            </a:r>
            <a:r>
              <a:rPr lang="de-DE" sz="1800" dirty="0" err="1">
                <a:solidFill>
                  <a:schemeClr val="dk1"/>
                </a:solidFill>
                <a:latin typeface="Calibri"/>
                <a:ea typeface="Calibri"/>
                <a:cs typeface="Calibri"/>
              </a:rPr>
              <a:t>endangered</a:t>
            </a:r>
            <a:r>
              <a:rPr lang="de-DE" sz="1800" dirty="0">
                <a:solidFill>
                  <a:schemeClr val="dk1"/>
                </a:solidFill>
                <a:latin typeface="Calibri"/>
                <a:ea typeface="Calibri"/>
                <a:cs typeface="Calibri"/>
              </a:rPr>
              <a:t>. </a:t>
            </a:r>
            <a:endParaRPr sz="1800" b="1" dirty="0">
              <a:solidFill>
                <a:schemeClr val="dk1"/>
              </a:solidFill>
              <a:latin typeface="Calibri"/>
              <a:ea typeface="Calibri"/>
              <a:cs typeface="Calibri"/>
            </a:endParaRPr>
          </a:p>
        </p:txBody>
      </p:sp>
      <p:sp>
        <p:nvSpPr>
          <p:cNvPr id="141" name="Google Shape;141;p9"/>
          <p:cNvSpPr txBox="1"/>
          <p:nvPr/>
        </p:nvSpPr>
        <p:spPr bwMode="auto">
          <a:xfrm>
            <a:off x="7457039" y="2452624"/>
            <a:ext cx="3896762" cy="1323399"/>
          </a:xfrm>
          <a:prstGeom prst="rect">
            <a:avLst/>
          </a:prstGeom>
          <a:noFill/>
          <a:ln>
            <a:noFill/>
          </a:ln>
        </p:spPr>
        <p:txBody>
          <a:bodyPr spcFirstLastPara="1" wrap="square" lIns="91425" tIns="45700" rIns="91425" bIns="45700" anchor="t" anchorCtr="0">
            <a:spAutoFit/>
          </a:bodyPr>
          <a:lstStyle/>
          <a:p>
            <a:pPr marL="0" marR="0" lvl="0" indent="0" algn="just">
              <a:spcBef>
                <a:spcPts val="0"/>
              </a:spcBef>
              <a:spcAft>
                <a:spcPts val="0"/>
              </a:spcAft>
              <a:buNone/>
              <a:defRPr/>
            </a:pPr>
            <a:r>
              <a:rPr lang="de-DE" sz="1600" b="1" dirty="0">
                <a:solidFill>
                  <a:schemeClr val="dk1"/>
                </a:solidFill>
                <a:latin typeface="Calibri"/>
                <a:ea typeface="Calibri"/>
                <a:cs typeface="Calibri"/>
              </a:rPr>
              <a:t>Membership in a </a:t>
            </a:r>
            <a:r>
              <a:rPr lang="de-DE" sz="1600" b="1" dirty="0" err="1">
                <a:solidFill>
                  <a:schemeClr val="dk1"/>
                </a:solidFill>
                <a:latin typeface="Calibri"/>
                <a:ea typeface="Calibri"/>
                <a:cs typeface="Calibri"/>
              </a:rPr>
              <a:t>new</a:t>
            </a:r>
            <a:r>
              <a:rPr lang="de-DE" sz="1600" b="1" dirty="0">
                <a:solidFill>
                  <a:schemeClr val="dk1"/>
                </a:solidFill>
                <a:latin typeface="Calibri"/>
                <a:ea typeface="Calibri"/>
                <a:cs typeface="Calibri"/>
              </a:rPr>
              <a:t> </a:t>
            </a:r>
            <a:r>
              <a:rPr lang="de-DE" sz="1600" b="1" dirty="0" err="1">
                <a:solidFill>
                  <a:schemeClr val="dk1"/>
                </a:solidFill>
                <a:latin typeface="Calibri"/>
                <a:ea typeface="Calibri"/>
                <a:cs typeface="Calibri"/>
              </a:rPr>
              <a:t>state</a:t>
            </a:r>
            <a:r>
              <a:rPr lang="de-DE" sz="1600" b="1" dirty="0">
                <a:solidFill>
                  <a:schemeClr val="dk1"/>
                </a:solidFill>
                <a:latin typeface="Calibri"/>
                <a:ea typeface="Calibri"/>
                <a:cs typeface="Calibri"/>
              </a:rPr>
              <a:t>: </a:t>
            </a:r>
            <a:r>
              <a:rPr lang="de-DE" sz="1600" dirty="0">
                <a:solidFill>
                  <a:schemeClr val="dk1"/>
                </a:solidFill>
                <a:latin typeface="Calibri"/>
                <a:ea typeface="Calibri"/>
                <a:cs typeface="Calibri"/>
              </a:rPr>
              <a:t>Right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granted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same legal, social, and </a:t>
            </a:r>
            <a:r>
              <a:rPr lang="de-DE" sz="1600" dirty="0" err="1">
                <a:solidFill>
                  <a:schemeClr val="dk1"/>
                </a:solidFill>
                <a:latin typeface="Calibri"/>
                <a:ea typeface="Calibri"/>
                <a:cs typeface="Calibri"/>
              </a:rPr>
              <a:t>economic</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rights</a:t>
            </a:r>
            <a:r>
              <a:rPr lang="de-DE" sz="1600" dirty="0">
                <a:solidFill>
                  <a:schemeClr val="dk1"/>
                </a:solidFill>
                <a:latin typeface="Calibri"/>
                <a:ea typeface="Calibri"/>
                <a:cs typeface="Calibri"/>
              </a:rPr>
              <a:t> and support such </a:t>
            </a:r>
            <a:r>
              <a:rPr lang="de-DE" sz="1600" dirty="0" err="1">
                <a:solidFill>
                  <a:schemeClr val="dk1"/>
                </a:solidFill>
                <a:latin typeface="Calibri"/>
                <a:ea typeface="Calibri"/>
                <a:cs typeface="Calibri"/>
              </a:rPr>
              <a:t>as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access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schooling</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work</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medical</a:t>
            </a:r>
            <a:r>
              <a:rPr lang="de-DE" sz="1600" dirty="0">
                <a:solidFill>
                  <a:schemeClr val="dk1"/>
                </a:solidFill>
                <a:latin typeface="Calibri"/>
                <a:ea typeface="Calibri"/>
                <a:cs typeface="Calibri"/>
              </a:rPr>
              <a:t> care, </a:t>
            </a:r>
            <a:r>
              <a:rPr lang="de-DE" sz="1600" dirty="0" err="1">
                <a:solidFill>
                  <a:schemeClr val="dk1"/>
                </a:solidFill>
                <a:latin typeface="Calibri"/>
                <a:ea typeface="Calibri"/>
                <a:cs typeface="Calibri"/>
              </a:rPr>
              <a:t>as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any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other</a:t>
            </a:r>
            <a:r>
              <a:rPr lang="de-DE" sz="1600" dirty="0">
                <a:solidFill>
                  <a:schemeClr val="dk1"/>
                </a:solidFill>
                <a:latin typeface="Calibri"/>
                <a:ea typeface="Calibri"/>
                <a:cs typeface="Calibri"/>
              </a:rPr>
              <a:t> legal resident </a:t>
            </a:r>
            <a:r>
              <a:rPr lang="de-DE" sz="1600" dirty="0" err="1">
                <a:solidFill>
                  <a:schemeClr val="dk1"/>
                </a:solidFill>
                <a:latin typeface="Calibri"/>
                <a:ea typeface="Calibri"/>
                <a:cs typeface="Calibri"/>
              </a:rPr>
              <a:t>within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new</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country</a:t>
            </a:r>
            <a:r>
              <a:rPr lang="de-DE" sz="1600" dirty="0">
                <a:solidFill>
                  <a:schemeClr val="dk1"/>
                </a:solidFill>
                <a:latin typeface="Calibri"/>
                <a:ea typeface="Calibri"/>
                <a:cs typeface="Calibri"/>
              </a:rPr>
              <a:t>.</a:t>
            </a:r>
            <a:endParaRPr sz="1600" b="1" dirty="0">
              <a:solidFill>
                <a:schemeClr val="dk1"/>
              </a:solidFill>
              <a:latin typeface="Calibri"/>
              <a:ea typeface="Calibri"/>
              <a:cs typeface="Calibri"/>
            </a:endParaRPr>
          </a:p>
        </p:txBody>
      </p:sp>
      <p:sp>
        <p:nvSpPr>
          <p:cNvPr id="142" name="Google Shape;142;p9"/>
          <p:cNvSpPr txBox="1"/>
          <p:nvPr/>
        </p:nvSpPr>
        <p:spPr bwMode="auto">
          <a:xfrm>
            <a:off x="755966" y="5736404"/>
            <a:ext cx="3353412" cy="1077178"/>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defRPr/>
            </a:pPr>
            <a:r>
              <a:rPr lang="de-DE" sz="1600" b="1" dirty="0">
                <a:solidFill>
                  <a:schemeClr val="dk1"/>
                </a:solidFill>
                <a:latin typeface="Calibri"/>
                <a:ea typeface="Calibri"/>
                <a:cs typeface="Calibri"/>
              </a:rPr>
              <a:t>Family </a:t>
            </a:r>
            <a:r>
              <a:rPr lang="de-DE" sz="1600" b="1" dirty="0" err="1">
                <a:solidFill>
                  <a:schemeClr val="dk1"/>
                </a:solidFill>
                <a:latin typeface="Calibri"/>
                <a:ea typeface="Calibri"/>
                <a:cs typeface="Calibri"/>
              </a:rPr>
              <a:t>reunion</a:t>
            </a:r>
            <a:r>
              <a:rPr lang="de-DE" sz="1600" b="1" dirty="0">
                <a:solidFill>
                  <a:schemeClr val="dk1"/>
                </a:solidFill>
                <a:latin typeface="Calibri"/>
                <a:ea typeface="Calibri"/>
                <a:cs typeface="Calibri"/>
              </a:rPr>
              <a:t>: </a:t>
            </a:r>
            <a:r>
              <a:rPr lang="de-DE" sz="1600" dirty="0">
                <a:solidFill>
                  <a:schemeClr val="dk1"/>
                </a:solidFill>
                <a:latin typeface="Calibri"/>
                <a:ea typeface="Calibri"/>
                <a:cs typeface="Calibri"/>
              </a:rPr>
              <a:t>States </a:t>
            </a:r>
            <a:r>
              <a:rPr lang="de-DE" sz="1600" dirty="0" err="1">
                <a:solidFill>
                  <a:schemeClr val="dk1"/>
                </a:solidFill>
                <a:latin typeface="Calibri"/>
                <a:ea typeface="Calibri"/>
                <a:cs typeface="Calibri"/>
              </a:rPr>
              <a:t>should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allow</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spouses</a:t>
            </a:r>
            <a:r>
              <a:rPr lang="de-DE" sz="1600" dirty="0">
                <a:solidFill>
                  <a:schemeClr val="dk1"/>
                </a:solidFill>
                <a:latin typeface="Calibri"/>
                <a:ea typeface="Calibri"/>
                <a:cs typeface="Calibri"/>
              </a:rPr>
              <a:t> and </a:t>
            </a:r>
            <a:r>
              <a:rPr lang="de-DE" sz="1600" dirty="0" err="1">
                <a:solidFill>
                  <a:schemeClr val="dk1"/>
                </a:solidFill>
                <a:latin typeface="Calibri"/>
                <a:ea typeface="Calibri"/>
                <a:cs typeface="Calibri"/>
              </a:rPr>
              <a:t>children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join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their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family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members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who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have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been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granted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asylum</a:t>
            </a:r>
            <a:r>
              <a:rPr lang="de-DE" sz="1600" dirty="0">
                <a:solidFill>
                  <a:schemeClr val="dk1"/>
                </a:solidFill>
                <a:latin typeface="Calibri"/>
                <a:ea typeface="Calibri"/>
                <a:cs typeface="Calibri"/>
              </a:rPr>
              <a:t>.</a:t>
            </a:r>
            <a:endParaRPr sz="1600" b="1" dirty="0">
              <a:solidFill>
                <a:schemeClr val="dk1"/>
              </a:solidFill>
              <a:latin typeface="Calibri"/>
              <a:ea typeface="Calibri"/>
              <a:cs typeface="Calibri"/>
            </a:endParaRPr>
          </a:p>
        </p:txBody>
      </p:sp>
      <p:sp>
        <p:nvSpPr>
          <p:cNvPr id="143" name="Google Shape;143;p9"/>
          <p:cNvSpPr txBox="1"/>
          <p:nvPr/>
        </p:nvSpPr>
        <p:spPr bwMode="auto">
          <a:xfrm>
            <a:off x="7457039" y="4443743"/>
            <a:ext cx="4061233" cy="1569620"/>
          </a:xfrm>
          <a:prstGeom prst="rect">
            <a:avLst/>
          </a:prstGeom>
          <a:noFill/>
          <a:ln>
            <a:noFill/>
          </a:ln>
        </p:spPr>
        <p:txBody>
          <a:bodyPr spcFirstLastPara="1" wrap="square" lIns="91425" tIns="45700" rIns="91425" bIns="45700" anchor="t" anchorCtr="0">
            <a:spAutoFit/>
          </a:bodyPr>
          <a:lstStyle/>
          <a:p>
            <a:pPr marL="0" marR="0" lvl="0" indent="0" algn="just">
              <a:spcBef>
                <a:spcPts val="0"/>
              </a:spcBef>
              <a:spcAft>
                <a:spcPts val="0"/>
              </a:spcAft>
              <a:buNone/>
              <a:defRPr/>
            </a:pPr>
            <a:r>
              <a:rPr lang="de-DE" sz="1600" b="1" dirty="0">
                <a:solidFill>
                  <a:schemeClr val="dk1"/>
                </a:solidFill>
                <a:latin typeface="Calibri"/>
                <a:ea typeface="Calibri"/>
                <a:cs typeface="Calibri"/>
              </a:rPr>
              <a:t>Detention: </a:t>
            </a:r>
            <a:r>
              <a:rPr lang="de-DE" sz="1600" dirty="0" err="1">
                <a:solidFill>
                  <a:schemeClr val="dk1"/>
                </a:solidFill>
                <a:latin typeface="Calibri"/>
                <a:ea typeface="Calibri"/>
                <a:cs typeface="Calibri"/>
              </a:rPr>
              <a:t>Restriction</a:t>
            </a:r>
            <a:r>
              <a:rPr lang="de-DE" sz="1600" dirty="0">
                <a:solidFill>
                  <a:schemeClr val="dk1"/>
                </a:solidFill>
                <a:latin typeface="Calibri"/>
                <a:ea typeface="Calibri"/>
                <a:cs typeface="Calibri"/>
              </a:rPr>
              <a:t> on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freedom</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movement</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refugees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should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a:t>
            </a:r>
            <a:r>
              <a:rPr lang="de-DE" sz="1600" dirty="0">
                <a:solidFill>
                  <a:schemeClr val="dk1"/>
                </a:solidFill>
                <a:latin typeface="Calibri"/>
                <a:ea typeface="Calibri"/>
                <a:cs typeface="Calibri"/>
              </a:rPr>
              <a:t> limited </a:t>
            </a:r>
            <a:r>
              <a:rPr lang="de-DE" sz="1600" dirty="0" err="1">
                <a:solidFill>
                  <a:schemeClr val="dk1"/>
                </a:solidFill>
                <a:latin typeface="Calibri"/>
                <a:ea typeface="Calibri"/>
                <a:cs typeface="Calibri"/>
              </a:rPr>
              <a:t>to</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necessary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measures</a:t>
            </a:r>
            <a:r>
              <a:rPr lang="de-DE" sz="1600" dirty="0">
                <a:solidFill>
                  <a:schemeClr val="dk1"/>
                </a:solidFill>
                <a:latin typeface="Calibri"/>
                <a:ea typeface="Calibri"/>
                <a:cs typeface="Calibri"/>
              </a:rPr>
              <a:t> and </a:t>
            </a:r>
            <a:r>
              <a:rPr lang="de-DE" sz="1600" dirty="0" err="1">
                <a:solidFill>
                  <a:schemeClr val="dk1"/>
                </a:solidFill>
                <a:latin typeface="Calibri"/>
                <a:ea typeface="Calibri"/>
                <a:cs typeface="Calibri"/>
              </a:rPr>
              <a:t>lifted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once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their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status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within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country</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is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regularized</a:t>
            </a:r>
            <a:r>
              <a:rPr lang="de-DE" sz="1600" dirty="0">
                <a:solidFill>
                  <a:schemeClr val="dk1"/>
                </a:solidFill>
                <a:latin typeface="Calibri"/>
                <a:ea typeface="Calibri"/>
                <a:cs typeface="Calibri"/>
              </a:rPr>
              <a:t>. Detention </a:t>
            </a:r>
            <a:r>
              <a:rPr lang="de-DE" sz="1600" dirty="0" err="1">
                <a:solidFill>
                  <a:schemeClr val="dk1"/>
                </a:solidFill>
                <a:latin typeface="Calibri"/>
                <a:ea typeface="Calibri"/>
                <a:cs typeface="Calibri"/>
              </a:rPr>
              <a:t>of</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refugees</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should</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be</a:t>
            </a:r>
            <a:r>
              <a:rPr lang="de-DE" sz="1600" dirty="0">
                <a:solidFill>
                  <a:schemeClr val="dk1"/>
                </a:solidFill>
                <a:latin typeface="Calibri"/>
                <a:ea typeface="Calibri"/>
                <a:cs typeface="Calibri"/>
              </a:rPr>
              <a:t> an </a:t>
            </a:r>
            <a:r>
              <a:rPr lang="de-DE" sz="1600" dirty="0" err="1">
                <a:solidFill>
                  <a:schemeClr val="dk1"/>
                </a:solidFill>
                <a:latin typeface="Calibri"/>
                <a:ea typeface="Calibri"/>
                <a:cs typeface="Calibri"/>
              </a:rPr>
              <a:t>exception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rather</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than</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the</a:t>
            </a:r>
            <a:r>
              <a:rPr lang="de-DE" sz="1600" dirty="0">
                <a:solidFill>
                  <a:schemeClr val="dk1"/>
                </a:solidFill>
                <a:latin typeface="Calibri"/>
                <a:ea typeface="Calibri"/>
                <a:cs typeface="Calibri"/>
              </a:rPr>
              <a:t> </a:t>
            </a:r>
            <a:r>
              <a:rPr lang="de-DE" sz="1600" dirty="0" err="1">
                <a:solidFill>
                  <a:schemeClr val="dk1"/>
                </a:solidFill>
                <a:latin typeface="Calibri"/>
                <a:ea typeface="Calibri"/>
                <a:cs typeface="Calibri"/>
              </a:rPr>
              <a:t>rule</a:t>
            </a:r>
            <a:r>
              <a:rPr lang="de-DE" sz="1600" dirty="0">
                <a:solidFill>
                  <a:schemeClr val="dk1"/>
                </a:solidFill>
                <a:latin typeface="Calibri"/>
                <a:ea typeface="Calibri"/>
                <a:cs typeface="Calibri"/>
              </a:rPr>
              <a:t>.</a:t>
            </a:r>
            <a:endParaRPr sz="1600" b="1" dirty="0">
              <a:solidFill>
                <a:schemeClr val="dk1"/>
              </a:solidFill>
              <a:latin typeface="Calibri"/>
              <a:ea typeface="Calibri"/>
              <a:cs typeface="Calibri"/>
            </a:endParaRPr>
          </a:p>
        </p:txBody>
      </p:sp>
      <p:sp>
        <p:nvSpPr>
          <p:cNvPr id="144" name="Google Shape;144;p9"/>
          <p:cNvSpPr txBox="1"/>
          <p:nvPr/>
        </p:nvSpPr>
        <p:spPr bwMode="auto">
          <a:xfrm>
            <a:off x="1679448" y="6434861"/>
            <a:ext cx="9933432" cy="376129"/>
          </a:xfrm>
          <a:prstGeom prst="rect">
            <a:avLst/>
          </a:prstGeom>
          <a:noFill/>
          <a:ln>
            <a:noFill/>
          </a:ln>
        </p:spPr>
        <p:txBody>
          <a:bodyPr spcFirstLastPara="1" wrap="square" lIns="91425" tIns="45700" rIns="91425" bIns="45700" anchor="ctr" anchorCtr="0">
            <a:normAutofit fontScale="55000" lnSpcReduction="20000"/>
          </a:bodyPr>
          <a:lstStyle/>
          <a:p>
            <a:pPr marL="0" marR="0" lvl="0" indent="0" algn="ctr">
              <a:lnSpc>
                <a:spcPct val="90000"/>
              </a:lnSpc>
              <a:spcBef>
                <a:spcPts val="0"/>
              </a:spcBef>
              <a:spcAft>
                <a:spcPts val="0"/>
              </a:spcAft>
              <a:buClr>
                <a:srgbClr val="833C0B"/>
              </a:buClr>
              <a:buSzPct val="100000"/>
              <a:buFont typeface="Calibri"/>
              <a:buNone/>
              <a:defRPr/>
            </a:pPr>
            <a:r>
              <a:rPr lang="de-DE" sz="4400">
                <a:solidFill>
                  <a:srgbClr val="833C0B"/>
                </a:solidFill>
                <a:latin typeface="Calibri"/>
                <a:ea typeface="Calibri"/>
                <a:cs typeface="Calibri"/>
              </a:rPr>
              <a:t>Distinguishing migrants and refugees</a:t>
            </a:r>
            <a:endParaRPr sz="4400">
              <a:solidFill>
                <a:srgbClr val="833C0B"/>
              </a:solidFill>
              <a:latin typeface="Calibri"/>
              <a:ea typeface="Calibri"/>
              <a:cs typeface="Calibri"/>
            </a:endParaRPr>
          </a:p>
        </p:txBody>
      </p:sp>
      <p:pic>
        <p:nvPicPr>
          <p:cNvPr id="3" name="Grafik 2" descr="Ein Bild, das Text enthält.&#10;&#10;Automatisch generierte Beschreibung"/>
          <p:cNvPicPr>
            <a:picLocks noChangeAspect="1"/>
          </p:cNvPicPr>
          <p:nvPr/>
        </p:nvPicPr>
        <p:blipFill>
          <a:blip r:embed="rId3"/>
          <a:stretch/>
        </p:blipFill>
        <p:spPr bwMode="auto">
          <a:xfrm>
            <a:off x="4061339" y="3016143"/>
            <a:ext cx="3190883" cy="2158253"/>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TotalTime>
  <Words>5478</Words>
  <Application>Microsoft Office PowerPoint</Application>
  <DocSecurity>0</DocSecurity>
  <PresentationFormat>Szélesvásznú</PresentationFormat>
  <Paragraphs>328</Paragraphs>
  <Slides>36</Slides>
  <Notes>3</Notes>
  <HiddenSlides>0</HiddenSlides>
  <MMClips>0</MMClips>
  <ScaleCrop>false</ScaleCrop>
  <HeadingPairs>
    <vt:vector size="6" baseType="variant">
      <vt:variant>
        <vt:lpstr>Használt betűtípusok</vt:lpstr>
      </vt:variant>
      <vt:variant>
        <vt:i4>4</vt:i4>
      </vt:variant>
      <vt:variant>
        <vt:lpstr>Téma</vt:lpstr>
      </vt:variant>
      <vt:variant>
        <vt:i4>3</vt:i4>
      </vt:variant>
      <vt:variant>
        <vt:lpstr>Diacímek</vt:lpstr>
      </vt:variant>
      <vt:variant>
        <vt:i4>36</vt:i4>
      </vt:variant>
    </vt:vector>
  </HeadingPairs>
  <TitlesOfParts>
    <vt:vector size="43" baseType="lpstr">
      <vt:lpstr>Arial</vt:lpstr>
      <vt:lpstr>Calibri</vt:lpstr>
      <vt:lpstr>Calibri Light</vt:lpstr>
      <vt:lpstr>Verdana</vt:lpstr>
      <vt:lpstr>Office-téma</vt:lpstr>
      <vt:lpstr>1_Office-téma</vt:lpstr>
      <vt:lpstr>2_Office-téma</vt:lpstr>
      <vt:lpstr>COVERING MIGRATION   </vt:lpstr>
      <vt:lpstr> LESSON1 - TERMINOLOGIES, LEGAL FRAMEWORKS, ACTORS</vt:lpstr>
      <vt:lpstr>The Course</vt:lpstr>
      <vt:lpstr>About the author</vt:lpstr>
      <vt:lpstr>What we are going to discuss</vt:lpstr>
      <vt:lpstr>BEFORE WE START, WHAT DO YOU ALREADY KNOW?</vt:lpstr>
      <vt:lpstr>DISTINGUISHING MIGRANTS AND REFUGEES</vt:lpstr>
      <vt:lpstr>WHO IS A REFUGEE? THREE DEFINITONS</vt:lpstr>
      <vt:lpstr>WHO IS A REFUGEE? LEGAL PROTECTION</vt:lpstr>
      <vt:lpstr>WHO IS A MIGRANT? FOUR DEFINITIONS</vt:lpstr>
      <vt:lpstr>WHO IS A MIGRANT? FOUR DEFINITIONS</vt:lpstr>
      <vt:lpstr>DISTINGUISHING MIGRANTS AND REFUGEES: SUMMARY</vt:lpstr>
      <vt:lpstr>CONTROLLING QUESTIONS</vt:lpstr>
      <vt:lpstr>Other key terms of migration and forced displacement</vt:lpstr>
      <vt:lpstr>DISTINGUISHING MIGRANTS AND REFUGEES: MIXED MOVEMENTS </vt:lpstr>
      <vt:lpstr>OTHER KEY TERMS OF MIGRATION AND  FORCED DISPLACEMENT</vt:lpstr>
      <vt:lpstr>OTHER KEY TERMS OF MIGRATION AND  FORCED DISPLACEMENT</vt:lpstr>
      <vt:lpstr>OTHER KEY TERMS OF MIGRATION AND  FORCED DISPLACEMENT</vt:lpstr>
      <vt:lpstr>CONTROLLING QUESTIONS</vt:lpstr>
      <vt:lpstr>SELECTED LEGAL FRAMEWORKS AND POLICIES </vt:lpstr>
      <vt:lpstr>GLOBAL COMPACT </vt:lpstr>
      <vt:lpstr>DUBLIN REGULATION</vt:lpstr>
      <vt:lpstr>CONTROLLING QUESTIONS</vt:lpstr>
      <vt:lpstr>MIGRATION AND FORCED DISPLACEMENT: ACTORS</vt:lpstr>
      <vt:lpstr>NATION STATES</vt:lpstr>
      <vt:lpstr>INTERGOVERNMENTAL ORGANIZATIONS</vt:lpstr>
      <vt:lpstr>NON-GOVERNMENTAL ORGANIZATIONS</vt:lpstr>
      <vt:lpstr>MIGRANTS AS ACTORS</vt:lpstr>
      <vt:lpstr>THE ECONOMY SURROUNDING MIGRATION AND FORCED DISPLACEMENT</vt:lpstr>
      <vt:lpstr>RECOMMENDED DATA SOURCES</vt:lpstr>
      <vt:lpstr>Food for Thought </vt:lpstr>
      <vt:lpstr>CONTROLLING QUESTIONS</vt:lpstr>
      <vt:lpstr>Bibliography, referred works</vt:lpstr>
      <vt:lpstr>Sources of Photos</vt:lpstr>
      <vt:lpstr>Sources of Photos</vt:lpstr>
      <vt:lpstr> Where you can find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példa lajos</dc:creator>
  <cp:keywords/>
  <dc:description/>
  <cp:lastModifiedBy>Annamária Torbó</cp:lastModifiedBy>
  <cp:revision>20</cp:revision>
  <dcterms:created xsi:type="dcterms:W3CDTF">2019-01-02T15:11:38Z</dcterms:created>
  <dcterms:modified xsi:type="dcterms:W3CDTF">2023-11-26T18:46:24Z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F5E0AA30-5918-4713-A630-DBDBA2D67324</vt:lpwstr>
  </property>
  <property fmtid="{D5CDD505-2E9C-101B-9397-08002B2CF9AE}" pid="3" name="ArticulatePath">
    <vt:lpwstr>Bemutató1</vt:lpwstr>
  </property>
</Properties>
</file>