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5"/>
  </p:notesMasterIdLst>
  <p:sldIdLst>
    <p:sldId id="301" r:id="rId4"/>
    <p:sldId id="286" r:id="rId5"/>
    <p:sldId id="288" r:id="rId6"/>
    <p:sldId id="289" r:id="rId7"/>
    <p:sldId id="257" r:id="rId8"/>
    <p:sldId id="361" r:id="rId9"/>
    <p:sldId id="302" r:id="rId10"/>
    <p:sldId id="324" r:id="rId11"/>
    <p:sldId id="325" r:id="rId12"/>
    <p:sldId id="326" r:id="rId13"/>
    <p:sldId id="323" r:id="rId14"/>
    <p:sldId id="321" r:id="rId15"/>
    <p:sldId id="327" r:id="rId16"/>
    <p:sldId id="328" r:id="rId17"/>
    <p:sldId id="362" r:id="rId18"/>
    <p:sldId id="339" r:id="rId19"/>
    <p:sldId id="293" r:id="rId20"/>
    <p:sldId id="363" r:id="rId21"/>
    <p:sldId id="329" r:id="rId22"/>
    <p:sldId id="330" r:id="rId23"/>
    <p:sldId id="344" r:id="rId24"/>
    <p:sldId id="332" r:id="rId25"/>
    <p:sldId id="343" r:id="rId26"/>
    <p:sldId id="331" r:id="rId27"/>
    <p:sldId id="340" r:id="rId28"/>
    <p:sldId id="333" r:id="rId29"/>
    <p:sldId id="334" r:id="rId30"/>
    <p:sldId id="336" r:id="rId31"/>
    <p:sldId id="342" r:id="rId32"/>
    <p:sldId id="335" r:id="rId33"/>
    <p:sldId id="341" r:id="rId34"/>
    <p:sldId id="338" r:id="rId35"/>
    <p:sldId id="364" r:id="rId36"/>
    <p:sldId id="294" r:id="rId37"/>
    <p:sldId id="365" r:id="rId38"/>
    <p:sldId id="366" r:id="rId39"/>
    <p:sldId id="360" r:id="rId40"/>
    <p:sldId id="268" r:id="rId41"/>
    <p:sldId id="318" r:id="rId42"/>
    <p:sldId id="368" r:id="rId43"/>
    <p:sldId id="391" r:id="rId44"/>
  </p:sldIdLst>
  <p:sldSz cx="12192000" cy="6858000"/>
  <p:notesSz cx="6858000" cy="9144000"/>
  <p:custDataLst>
    <p:tags r:id="rId46"/>
  </p:custData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9599DE-0FDA-56ED-AD49-9255BDB3C4E2}" name="M C" initials="MC" userId="04de6c2a64ad628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32" autoAdjust="0"/>
    <p:restoredTop sz="79630" autoAdjust="0"/>
  </p:normalViewPr>
  <p:slideViewPr>
    <p:cSldViewPr snapToGrid="0">
      <p:cViewPr varScale="1">
        <p:scale>
          <a:sx n="47" d="100"/>
          <a:sy n="47" d="100"/>
        </p:scale>
        <p:origin x="114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C88CD-0934-4322-A2EB-1A10054EB1B7}" type="datetimeFigureOut">
              <a:rPr lang="pt-PT" smtClean="0"/>
              <a:t>26/11/2023</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FBF4E-2479-4451-98DC-1083B91E01D5}" type="slidenum">
              <a:rPr lang="pt-PT" smtClean="0"/>
              <a:t>‹#›</a:t>
            </a:fld>
            <a:endParaRPr lang="pt-PT"/>
          </a:p>
        </p:txBody>
      </p:sp>
    </p:spTree>
    <p:extLst>
      <p:ext uri="{BB962C8B-B14F-4D97-AF65-F5344CB8AC3E}">
        <p14:creationId xmlns:p14="http://schemas.microsoft.com/office/powerpoint/2010/main" val="2631876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904E0-5EC8-4856-9F82-ADF6BA20FFE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890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a:t>Image</a:t>
            </a:r>
            <a:r>
              <a:rPr lang="pt-PT" dirty="0"/>
              <a:t> – </a:t>
            </a:r>
            <a:r>
              <a:rPr lang="pt-PT" dirty="0" err="1"/>
              <a:t>Credits</a:t>
            </a:r>
            <a:r>
              <a:rPr lang="pt-PT" dirty="0"/>
              <a:t>: </a:t>
            </a:r>
            <a:r>
              <a:rPr lang="pt-PT" b="0" i="0" dirty="0">
                <a:effectLst/>
                <a:latin typeface="Noto Sans" panose="020B0502040504020204" pitchFamily="34" charset="0"/>
              </a:rPr>
              <a:t>ctinventor.wordpress.com</a:t>
            </a:r>
            <a:endParaRPr lang="pt-PT" dirty="0"/>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19</a:t>
            </a:fld>
            <a:endParaRPr lang="pt-PT"/>
          </a:p>
        </p:txBody>
      </p:sp>
    </p:spTree>
    <p:extLst>
      <p:ext uri="{BB962C8B-B14F-4D97-AF65-F5344CB8AC3E}">
        <p14:creationId xmlns:p14="http://schemas.microsoft.com/office/powerpoint/2010/main" val="193181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a:t>Credits</a:t>
            </a:r>
            <a:r>
              <a:rPr lang="pt-PT" dirty="0"/>
              <a:t>: free use</a:t>
            </a:r>
            <a:endParaRPr lang="pt-PT" b="0" i="0" dirty="0">
              <a:effectLst/>
              <a:latin typeface="Noto Sans" panose="020B0502040504020204" pitchFamily="34" charset="0"/>
            </a:endParaRPr>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20</a:t>
            </a:fld>
            <a:endParaRPr lang="pt-PT"/>
          </a:p>
        </p:txBody>
      </p:sp>
    </p:spTree>
    <p:extLst>
      <p:ext uri="{BB962C8B-B14F-4D97-AF65-F5344CB8AC3E}">
        <p14:creationId xmlns:p14="http://schemas.microsoft.com/office/powerpoint/2010/main" val="86657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a:t>Credits</a:t>
            </a:r>
            <a:r>
              <a:rPr lang="pt-PT" dirty="0"/>
              <a:t>: </a:t>
            </a:r>
            <a:r>
              <a:rPr lang="pt-PT" b="0" i="0" dirty="0">
                <a:effectLst/>
                <a:latin typeface="Noto Sans" panose="020B0502040504020204" pitchFamily="34" charset="0"/>
              </a:rPr>
              <a:t>IBM </a:t>
            </a:r>
            <a:r>
              <a:rPr lang="pt-PT" b="0" i="0" dirty="0" err="1">
                <a:effectLst/>
                <a:latin typeface="Noto Sans" panose="020B0502040504020204" pitchFamily="34" charset="0"/>
              </a:rPr>
              <a:t>Archives</a:t>
            </a:r>
            <a:r>
              <a:rPr lang="pt-PT" b="0" i="0" dirty="0">
                <a:effectLst/>
                <a:latin typeface="Noto Sans" panose="020B0502040504020204" pitchFamily="34" charset="0"/>
              </a:rPr>
              <a:t> (https://www.ibm.com/ibm/history/exhibits/specialprod1/specialprod1_7.html)</a:t>
            </a:r>
          </a:p>
          <a:p>
            <a:r>
              <a:rPr lang="pt-PT" b="0" i="0" dirty="0" err="1">
                <a:effectLst/>
                <a:latin typeface="Noto Sans" panose="020B0502040504020204" pitchFamily="34" charset="0"/>
              </a:rPr>
              <a:t>Caption</a:t>
            </a:r>
            <a:r>
              <a:rPr lang="pt-PT" b="0" i="0" dirty="0">
                <a:effectLst/>
                <a:latin typeface="Noto Sans" panose="020B0502040504020204" pitchFamily="34" charset="0"/>
              </a:rPr>
              <a:t>: </a:t>
            </a:r>
            <a:r>
              <a:rPr lang="en-US" b="0" i="0" dirty="0">
                <a:solidFill>
                  <a:srgbClr val="767676"/>
                </a:solidFill>
                <a:effectLst/>
                <a:latin typeface="Georgia" panose="02040502050405020303" pitchFamily="18" charset="0"/>
              </a:rPr>
              <a:t>Dr. E. A. Quade, manager of the advanced technology group in IBM's Advanced Systems Development Laboratory in San Jose, Calif., demonstrates Shoebox, an experimental machine that performed arithmetic on voice command</a:t>
            </a:r>
            <a:endParaRPr lang="pt-PT" dirty="0"/>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21</a:t>
            </a:fld>
            <a:endParaRPr lang="pt-PT"/>
          </a:p>
        </p:txBody>
      </p:sp>
    </p:spTree>
    <p:extLst>
      <p:ext uri="{BB962C8B-B14F-4D97-AF65-F5344CB8AC3E}">
        <p14:creationId xmlns:p14="http://schemas.microsoft.com/office/powerpoint/2010/main" val="221323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a:t>Image</a:t>
            </a:r>
            <a:r>
              <a:rPr lang="pt-PT" dirty="0"/>
              <a:t> – </a:t>
            </a:r>
            <a:r>
              <a:rPr lang="pt-PT" dirty="0" err="1"/>
              <a:t>Credits</a:t>
            </a:r>
            <a:r>
              <a:rPr lang="pt-PT" dirty="0"/>
              <a:t>: </a:t>
            </a:r>
            <a:r>
              <a:rPr lang="pt-PT" b="0" i="0" dirty="0">
                <a:effectLst/>
                <a:latin typeface="Noto Sans" panose="020B0502040504020204" pitchFamily="34" charset="0"/>
              </a:rPr>
              <a:t>IBM </a:t>
            </a:r>
            <a:r>
              <a:rPr lang="pt-PT" b="0" i="0" dirty="0" err="1">
                <a:effectLst/>
                <a:latin typeface="Noto Sans" panose="020B0502040504020204" pitchFamily="34" charset="0"/>
              </a:rPr>
              <a:t>Archives</a:t>
            </a:r>
            <a:r>
              <a:rPr lang="pt-PT" b="0" i="0" dirty="0">
                <a:effectLst/>
                <a:latin typeface="Noto Sans" panose="020B0502040504020204" pitchFamily="34" charset="0"/>
              </a:rPr>
              <a:t> (https://www.ibm.com/ibm/history/exhibits/specialprod1/specialprod1_7.html)</a:t>
            </a:r>
          </a:p>
          <a:p>
            <a:r>
              <a:rPr lang="pt-PT" b="0" i="0" dirty="0" err="1">
                <a:effectLst/>
                <a:latin typeface="Noto Sans" panose="020B0502040504020204" pitchFamily="34" charset="0"/>
              </a:rPr>
              <a:t>Caption</a:t>
            </a:r>
            <a:r>
              <a:rPr lang="pt-PT" b="0" i="0" dirty="0">
                <a:effectLst/>
                <a:latin typeface="Noto Sans" panose="020B0502040504020204" pitchFamily="34" charset="0"/>
              </a:rPr>
              <a:t> - </a:t>
            </a:r>
            <a:r>
              <a:rPr lang="en-US" b="0" i="0" dirty="0">
                <a:solidFill>
                  <a:srgbClr val="767676"/>
                </a:solidFill>
                <a:effectLst/>
                <a:latin typeface="Arial" panose="020B0604020202020204" pitchFamily="34" charset="0"/>
              </a:rPr>
              <a:t>IBM engineer William C. </a:t>
            </a:r>
            <a:r>
              <a:rPr lang="en-US" b="0" i="0" dirty="0" err="1">
                <a:solidFill>
                  <a:srgbClr val="767676"/>
                </a:solidFill>
                <a:effectLst/>
                <a:latin typeface="Arial" panose="020B0604020202020204" pitchFamily="34" charset="0"/>
              </a:rPr>
              <a:t>Dersch</a:t>
            </a:r>
            <a:r>
              <a:rPr lang="en-US" b="0" i="0" dirty="0">
                <a:solidFill>
                  <a:srgbClr val="767676"/>
                </a:solidFill>
                <a:effectLst/>
                <a:latin typeface="Arial" panose="020B0604020202020204" pitchFamily="34" charset="0"/>
              </a:rPr>
              <a:t>, shown above in 1961, demonstrates Shoebox, an experimental machine that performed arithmetic on voice command.</a:t>
            </a:r>
          </a:p>
          <a:p>
            <a:r>
              <a:rPr lang="en-US" b="0" i="0" dirty="0">
                <a:solidFill>
                  <a:srgbClr val="767676"/>
                </a:solidFill>
                <a:effectLst/>
                <a:latin typeface="Arial" panose="020B0604020202020204" pitchFamily="34" charset="0"/>
              </a:rPr>
              <a:t>NOTE: to embed use the </a:t>
            </a:r>
            <a:r>
              <a:rPr lang="en-US" b="0" i="0" dirty="0" err="1">
                <a:solidFill>
                  <a:srgbClr val="767676"/>
                </a:solidFill>
                <a:effectLst/>
                <a:latin typeface="Arial" panose="020B0604020202020204" pitchFamily="34" charset="0"/>
              </a:rPr>
              <a:t>youtube</a:t>
            </a:r>
            <a:r>
              <a:rPr lang="en-US" b="0" i="0" dirty="0">
                <a:solidFill>
                  <a:srgbClr val="767676"/>
                </a:solidFill>
                <a:effectLst/>
                <a:latin typeface="Arial" panose="020B0604020202020204" pitchFamily="34" charset="0"/>
              </a:rPr>
              <a:t>, but the IBM link has much better video quality</a:t>
            </a:r>
            <a:endParaRPr lang="pt-PT" dirty="0"/>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22</a:t>
            </a:fld>
            <a:endParaRPr lang="pt-PT"/>
          </a:p>
        </p:txBody>
      </p:sp>
    </p:spTree>
    <p:extLst>
      <p:ext uri="{BB962C8B-B14F-4D97-AF65-F5344CB8AC3E}">
        <p14:creationId xmlns:p14="http://schemas.microsoft.com/office/powerpoint/2010/main" val="404594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a:t>Source</a:t>
            </a:r>
            <a:r>
              <a:rPr lang="pt-PT" dirty="0"/>
              <a:t>: Radio Research </a:t>
            </a:r>
            <a:r>
              <a:rPr lang="pt-PT" dirty="0" err="1"/>
              <a:t>Lab</a:t>
            </a:r>
            <a:endParaRPr lang="pt-PT" dirty="0"/>
          </a:p>
          <a:p>
            <a:r>
              <a:rPr lang="pt-PT" dirty="0" err="1"/>
              <a:t>Caption</a:t>
            </a:r>
            <a:r>
              <a:rPr lang="pt-PT" dirty="0"/>
              <a:t>: </a:t>
            </a:r>
            <a:r>
              <a:rPr lang="en-US" b="0" i="0" dirty="0">
                <a:effectLst/>
                <a:latin typeface="Montserrat" panose="00000500000000000000" pitchFamily="2" charset="0"/>
              </a:rPr>
              <a:t>The vowel recognizer built by Suzuki and Nakata at the Radio Research Lab, Tokyo</a:t>
            </a:r>
            <a:endParaRPr lang="pt-PT" dirty="0"/>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23</a:t>
            </a:fld>
            <a:endParaRPr lang="pt-PT"/>
          </a:p>
        </p:txBody>
      </p:sp>
    </p:spTree>
    <p:extLst>
      <p:ext uri="{BB962C8B-B14F-4D97-AF65-F5344CB8AC3E}">
        <p14:creationId xmlns:p14="http://schemas.microsoft.com/office/powerpoint/2010/main" val="599643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24</a:t>
            </a:fld>
            <a:endParaRPr lang="pt-PT"/>
          </a:p>
        </p:txBody>
      </p:sp>
    </p:spTree>
    <p:extLst>
      <p:ext uri="{BB962C8B-B14F-4D97-AF65-F5344CB8AC3E}">
        <p14:creationId xmlns:p14="http://schemas.microsoft.com/office/powerpoint/2010/main" val="213803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25</a:t>
            </a:fld>
            <a:endParaRPr lang="pt-PT"/>
          </a:p>
        </p:txBody>
      </p:sp>
    </p:spTree>
    <p:extLst>
      <p:ext uri="{BB962C8B-B14F-4D97-AF65-F5344CB8AC3E}">
        <p14:creationId xmlns:p14="http://schemas.microsoft.com/office/powerpoint/2010/main" val="1371391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a:t>Image</a:t>
            </a:r>
            <a:r>
              <a:rPr lang="pt-PT" dirty="0"/>
              <a:t> – </a:t>
            </a:r>
            <a:r>
              <a:rPr lang="pt-PT" dirty="0" err="1"/>
              <a:t>Credits</a:t>
            </a:r>
            <a:r>
              <a:rPr lang="pt-PT" dirty="0"/>
              <a:t>: </a:t>
            </a:r>
            <a:r>
              <a:rPr lang="pt-PT" b="0" i="0" dirty="0" err="1">
                <a:effectLst/>
                <a:latin typeface="Noto Sans" panose="020B0502040504020204" pitchFamily="34" charset="0"/>
              </a:rPr>
              <a:t>Lowerre</a:t>
            </a:r>
            <a:r>
              <a:rPr lang="pt-PT" b="0" i="0" dirty="0">
                <a:effectLst/>
                <a:latin typeface="Noto Sans" panose="020B0502040504020204" pitchFamily="34" charset="0"/>
              </a:rPr>
              <a:t>, B.T. </a:t>
            </a:r>
            <a:r>
              <a:rPr lang="pt-PT" b="0" i="0" dirty="0" err="1">
                <a:effectLst/>
                <a:latin typeface="Noto Sans" panose="020B0502040504020204" pitchFamily="34" charset="0"/>
              </a:rPr>
              <a:t>thesis</a:t>
            </a:r>
            <a:r>
              <a:rPr lang="pt-PT" b="0" i="0" dirty="0">
                <a:effectLst/>
                <a:latin typeface="Noto Sans" panose="020B0502040504020204" pitchFamily="34" charset="0"/>
              </a:rPr>
              <a:t> (1976)</a:t>
            </a:r>
          </a:p>
          <a:p>
            <a:r>
              <a:rPr lang="pt-PT" b="0" i="0" dirty="0" err="1">
                <a:effectLst/>
                <a:latin typeface="Noto Sans" panose="020B0502040504020204" pitchFamily="34" charset="0"/>
              </a:rPr>
              <a:t>Caption</a:t>
            </a:r>
            <a:r>
              <a:rPr lang="pt-PT" b="0" i="0" dirty="0">
                <a:effectLst/>
                <a:latin typeface="Noto Sans" panose="020B0502040504020204" pitchFamily="34" charset="0"/>
              </a:rPr>
              <a:t>: </a:t>
            </a:r>
            <a:r>
              <a:rPr lang="en-US" b="0" i="0" dirty="0">
                <a:solidFill>
                  <a:srgbClr val="333333"/>
                </a:solidFill>
                <a:effectLst/>
                <a:latin typeface="Roboto" panose="02000000000000000000" pitchFamily="2" charset="0"/>
              </a:rPr>
              <a:t>A block diagram of the CMU Harpy system. It is also shown a small fragment of the state transition network for sentence beginning with “Give me…”</a:t>
            </a:r>
            <a:endParaRPr lang="pt-PT" dirty="0"/>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26</a:t>
            </a:fld>
            <a:endParaRPr lang="pt-PT"/>
          </a:p>
        </p:txBody>
      </p:sp>
    </p:spTree>
    <p:extLst>
      <p:ext uri="{BB962C8B-B14F-4D97-AF65-F5344CB8AC3E}">
        <p14:creationId xmlns:p14="http://schemas.microsoft.com/office/powerpoint/2010/main" val="215682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a:t>Image</a:t>
            </a:r>
            <a:r>
              <a:rPr lang="pt-PT" dirty="0"/>
              <a:t> – </a:t>
            </a:r>
            <a:r>
              <a:rPr lang="pt-PT" dirty="0" err="1"/>
              <a:t>Credits</a:t>
            </a:r>
            <a:r>
              <a:rPr lang="pt-PT" dirty="0"/>
              <a:t>: IBM</a:t>
            </a:r>
          </a:p>
          <a:p>
            <a:r>
              <a:rPr lang="pt-PT" b="0" i="0" dirty="0" err="1">
                <a:effectLst/>
                <a:latin typeface="Noto Sans" panose="020B0502040504020204" pitchFamily="34" charset="0"/>
              </a:rPr>
              <a:t>Caption</a:t>
            </a:r>
            <a:r>
              <a:rPr lang="pt-PT" b="0" i="0" dirty="0">
                <a:effectLst/>
                <a:latin typeface="Noto Sans" panose="020B0502040504020204" pitchFamily="34" charset="0"/>
              </a:rPr>
              <a:t>: </a:t>
            </a:r>
            <a:r>
              <a:rPr lang="pt-PT" b="0" i="0" dirty="0" err="1">
                <a:effectLst/>
                <a:latin typeface="Noto Sans" panose="020B0502040504020204" pitchFamily="34" charset="0"/>
              </a:rPr>
              <a:t>With</a:t>
            </a:r>
            <a:r>
              <a:rPr lang="pt-PT" b="0" i="0" dirty="0">
                <a:effectLst/>
                <a:latin typeface="Noto Sans" panose="020B0502040504020204" pitchFamily="34" charset="0"/>
              </a:rPr>
              <a:t> </a:t>
            </a:r>
            <a:r>
              <a:rPr lang="pt-PT" b="0" i="0" dirty="0" err="1">
                <a:effectLst/>
                <a:latin typeface="Noto Sans" panose="020B0502040504020204" pitchFamily="34" charset="0"/>
              </a:rPr>
              <a:t>Tangora</a:t>
            </a:r>
            <a:r>
              <a:rPr lang="pt-PT" b="0" i="0" dirty="0">
                <a:effectLst/>
                <a:latin typeface="Noto Sans" panose="020B0502040504020204" pitchFamily="34" charset="0"/>
              </a:rPr>
              <a:t> (1986) </a:t>
            </a:r>
            <a:r>
              <a:rPr lang="en-US" b="0" i="1" dirty="0">
                <a:solidFill>
                  <a:srgbClr val="262626"/>
                </a:solidFill>
                <a:effectLst/>
                <a:latin typeface="Georgia" panose="02040502050405020303" pitchFamily="18" charset="0"/>
              </a:rPr>
              <a:t>the IBM speech recognition system went from a vocabulary of 5000 words stored on a room full of computers to a 20,000 word vocabulary stored in a single IBM personal computer</a:t>
            </a:r>
            <a:endParaRPr lang="pt-PT" dirty="0"/>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27</a:t>
            </a:fld>
            <a:endParaRPr lang="pt-PT"/>
          </a:p>
        </p:txBody>
      </p:sp>
    </p:spTree>
    <p:extLst>
      <p:ext uri="{BB962C8B-B14F-4D97-AF65-F5344CB8AC3E}">
        <p14:creationId xmlns:p14="http://schemas.microsoft.com/office/powerpoint/2010/main" val="3410266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a:t>Image</a:t>
            </a:r>
            <a:r>
              <a:rPr lang="pt-PT" dirty="0"/>
              <a:t> – </a:t>
            </a:r>
            <a:r>
              <a:rPr lang="pt-PT" dirty="0" err="1"/>
              <a:t>Credits</a:t>
            </a:r>
            <a:r>
              <a:rPr lang="pt-PT" dirty="0"/>
              <a:t>: </a:t>
            </a:r>
            <a:r>
              <a:rPr lang="pt-PT" dirty="0" err="1"/>
              <a:t>Public</a:t>
            </a:r>
            <a:r>
              <a:rPr lang="pt-PT" dirty="0"/>
              <a:t> </a:t>
            </a:r>
            <a:r>
              <a:rPr lang="pt-PT" dirty="0" err="1"/>
              <a:t>domain</a:t>
            </a:r>
            <a:endParaRPr lang="pt-PT" dirty="0"/>
          </a:p>
          <a:p>
            <a:r>
              <a:rPr lang="pt-PT" b="0" i="0" dirty="0" err="1">
                <a:effectLst/>
                <a:latin typeface="Noto Sans" panose="020B0502040504020204" pitchFamily="34" charset="0"/>
              </a:rPr>
              <a:t>Caption</a:t>
            </a:r>
            <a:r>
              <a:rPr lang="pt-PT" b="0" i="0" dirty="0">
                <a:effectLst/>
                <a:latin typeface="Noto Sans" panose="020B0502040504020204" pitchFamily="34" charset="0"/>
              </a:rPr>
              <a:t>: </a:t>
            </a:r>
            <a:r>
              <a:rPr lang="pt-PT" b="0" i="0" dirty="0" err="1">
                <a:effectLst/>
                <a:latin typeface="Noto Sans" panose="020B0502040504020204" pitchFamily="34" charset="0"/>
              </a:rPr>
              <a:t>The</a:t>
            </a:r>
            <a:r>
              <a:rPr lang="pt-PT" b="0" i="0" dirty="0">
                <a:effectLst/>
                <a:latin typeface="Noto Sans" panose="020B0502040504020204" pitchFamily="34" charset="0"/>
              </a:rPr>
              <a:t> 1994 </a:t>
            </a:r>
            <a:r>
              <a:rPr lang="en-US" b="0" i="0" dirty="0">
                <a:solidFill>
                  <a:srgbClr val="202122"/>
                </a:solidFill>
                <a:effectLst/>
                <a:latin typeface="Arial" panose="020B0604020202020204" pitchFamily="34" charset="0"/>
              </a:rPr>
              <a:t>IBM Simon Personal Communicator and charging base</a:t>
            </a:r>
            <a:endParaRPr lang="pt-PT" dirty="0"/>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28</a:t>
            </a:fld>
            <a:endParaRPr lang="pt-PT"/>
          </a:p>
        </p:txBody>
      </p:sp>
    </p:spTree>
    <p:extLst>
      <p:ext uri="{BB962C8B-B14F-4D97-AF65-F5344CB8AC3E}">
        <p14:creationId xmlns:p14="http://schemas.microsoft.com/office/powerpoint/2010/main" val="1711675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err="1"/>
              <a:t>Credits</a:t>
            </a:r>
            <a:r>
              <a:rPr lang="pt-PT" dirty="0"/>
              <a:t>: </a:t>
            </a:r>
            <a:r>
              <a:rPr lang="pt-PT" dirty="0" err="1"/>
              <a:t>Cryteria</a:t>
            </a:r>
            <a:r>
              <a:rPr lang="pt-PT" dirty="0"/>
              <a:t> (</a:t>
            </a:r>
            <a:r>
              <a:rPr lang="pt-PT" b="0" i="0" u="none" strike="noStrike" dirty="0">
                <a:solidFill>
                  <a:srgbClr val="0645AD"/>
                </a:solidFill>
                <a:effectLst/>
                <a:latin typeface="Arial" panose="020B0604020202020204" pitchFamily="34" charset="0"/>
                <a:hlinkClick r:id="rId3"/>
              </a:rPr>
              <a:t>CC BY 3.0</a:t>
            </a:r>
            <a:r>
              <a:rPr lang="pt-PT"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err="1"/>
              <a:t>Caption</a:t>
            </a:r>
            <a:r>
              <a:rPr lang="pt-PT" dirty="0"/>
              <a:t>: HAL 9000 “</a:t>
            </a:r>
            <a:r>
              <a:rPr lang="pt-PT" dirty="0" err="1"/>
              <a:t>eye</a:t>
            </a:r>
            <a:r>
              <a:rPr lang="pt-PT" dirty="0"/>
              <a:t>”</a:t>
            </a:r>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7</a:t>
            </a:fld>
            <a:endParaRPr lang="pt-PT"/>
          </a:p>
        </p:txBody>
      </p:sp>
    </p:spTree>
    <p:extLst>
      <p:ext uri="{BB962C8B-B14F-4D97-AF65-F5344CB8AC3E}">
        <p14:creationId xmlns:p14="http://schemas.microsoft.com/office/powerpoint/2010/main" val="4245291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a:t>Image</a:t>
            </a:r>
            <a:r>
              <a:rPr lang="pt-PT" dirty="0"/>
              <a:t> – </a:t>
            </a:r>
            <a:r>
              <a:rPr lang="pt-PT" dirty="0" err="1"/>
              <a:t>Credits</a:t>
            </a:r>
            <a:r>
              <a:rPr lang="pt-PT" dirty="0"/>
              <a:t>: Microsoft</a:t>
            </a:r>
          </a:p>
          <a:p>
            <a:r>
              <a:rPr lang="pt-PT" b="0" i="0" dirty="0" err="1">
                <a:effectLst/>
                <a:latin typeface="Noto Sans" panose="020B0502040504020204" pitchFamily="34" charset="0"/>
              </a:rPr>
              <a:t>Caption</a:t>
            </a:r>
            <a:r>
              <a:rPr lang="pt-PT" b="0" i="0" dirty="0">
                <a:effectLst/>
                <a:latin typeface="Noto Sans" panose="020B0502040504020204" pitchFamily="34" charset="0"/>
              </a:rPr>
              <a:t>: </a:t>
            </a:r>
            <a:r>
              <a:rPr lang="pt-PT" b="0" i="0" dirty="0" err="1">
                <a:effectLst/>
                <a:latin typeface="Noto Sans" panose="020B0502040504020204" pitchFamily="34" charset="0"/>
              </a:rPr>
              <a:t>Clippy</a:t>
            </a:r>
            <a:r>
              <a:rPr lang="pt-PT" b="0" i="0" dirty="0">
                <a:effectLst/>
                <a:latin typeface="Noto Sans" panose="020B0502040504020204" pitchFamily="34" charset="0"/>
              </a:rPr>
              <a:t> </a:t>
            </a:r>
            <a:r>
              <a:rPr lang="pt-PT" b="0" i="0" dirty="0" err="1">
                <a:effectLst/>
                <a:latin typeface="Noto Sans" panose="020B0502040504020204" pitchFamily="34" charset="0"/>
              </a:rPr>
              <a:t>and</a:t>
            </a:r>
            <a:r>
              <a:rPr lang="pt-PT" b="0" i="0" dirty="0">
                <a:effectLst/>
                <a:latin typeface="Noto Sans" panose="020B0502040504020204" pitchFamily="34" charset="0"/>
              </a:rPr>
              <a:t> </a:t>
            </a:r>
            <a:r>
              <a:rPr lang="pt-PT" b="0" i="0" dirty="0" err="1">
                <a:effectLst/>
                <a:latin typeface="Noto Sans" panose="020B0502040504020204" pitchFamily="34" charset="0"/>
              </a:rPr>
              <a:t>their</a:t>
            </a:r>
            <a:r>
              <a:rPr lang="pt-PT" b="0" i="0" dirty="0">
                <a:effectLst/>
                <a:latin typeface="Noto Sans" panose="020B0502040504020204" pitchFamily="34" charset="0"/>
              </a:rPr>
              <a:t> “</a:t>
            </a:r>
            <a:r>
              <a:rPr lang="pt-PT" b="0" i="0" dirty="0" err="1">
                <a:effectLst/>
                <a:latin typeface="Noto Sans" panose="020B0502040504020204" pitchFamily="34" charset="0"/>
              </a:rPr>
              <a:t>cousins</a:t>
            </a:r>
            <a:r>
              <a:rPr lang="pt-PT" b="0" i="0" dirty="0">
                <a:effectLst/>
                <a:latin typeface="Noto Sans" panose="020B0502040504020204" pitchFamily="34" charset="0"/>
              </a:rPr>
              <a:t>” (</a:t>
            </a:r>
            <a:r>
              <a:rPr lang="pt-PT" b="0" i="0" dirty="0" err="1">
                <a:effectLst/>
                <a:latin typeface="Noto Sans" panose="020B0502040504020204" pitchFamily="34" charset="0"/>
              </a:rPr>
              <a:t>including</a:t>
            </a:r>
            <a:r>
              <a:rPr lang="pt-PT" b="0" i="0" dirty="0">
                <a:effectLst/>
                <a:latin typeface="Noto Sans" panose="020B0502040504020204" pitchFamily="34" charset="0"/>
              </a:rPr>
              <a:t> </a:t>
            </a:r>
            <a:r>
              <a:rPr lang="pt-PT" b="0" i="0" dirty="0" err="1">
                <a:effectLst/>
                <a:latin typeface="Noto Sans" panose="020B0502040504020204" pitchFamily="34" charset="0"/>
              </a:rPr>
              <a:t>the</a:t>
            </a:r>
            <a:r>
              <a:rPr lang="pt-PT" b="0" i="0" dirty="0">
                <a:effectLst/>
                <a:latin typeface="Noto Sans" panose="020B0502040504020204" pitchFamily="34" charset="0"/>
              </a:rPr>
              <a:t> </a:t>
            </a:r>
            <a:r>
              <a:rPr lang="pt-PT" b="0" i="0" dirty="0" err="1">
                <a:effectLst/>
                <a:latin typeface="Noto Sans" panose="020B0502040504020204" pitchFamily="34" charset="0"/>
              </a:rPr>
              <a:t>dog</a:t>
            </a:r>
            <a:r>
              <a:rPr lang="pt-PT" b="0" i="0" dirty="0">
                <a:effectLst/>
                <a:latin typeface="Noto Sans" panose="020B0502040504020204" pitchFamily="34" charset="0"/>
              </a:rPr>
              <a:t> </a:t>
            </a:r>
            <a:r>
              <a:rPr lang="pt-PT" b="0" i="0" dirty="0" err="1">
                <a:effectLst/>
                <a:latin typeface="Noto Sans" panose="020B0502040504020204" pitchFamily="34" charset="0"/>
              </a:rPr>
              <a:t>Rocky</a:t>
            </a:r>
            <a:r>
              <a:rPr lang="pt-PT" b="0" i="0" dirty="0">
                <a:effectLst/>
                <a:latin typeface="Noto Sans" panose="020B0502040504020204" pitchFamily="34" charset="0"/>
              </a:rPr>
              <a:t>, </a:t>
            </a:r>
            <a:r>
              <a:rPr lang="pt-PT" b="0" i="0" dirty="0" err="1">
                <a:effectLst/>
                <a:latin typeface="Noto Sans" panose="020B0502040504020204" pitchFamily="34" charset="0"/>
              </a:rPr>
              <a:t>the</a:t>
            </a:r>
            <a:r>
              <a:rPr lang="pt-PT" b="0" i="0" dirty="0">
                <a:effectLst/>
                <a:latin typeface="Noto Sans" panose="020B0502040504020204" pitchFamily="34" charset="0"/>
              </a:rPr>
              <a:t> </a:t>
            </a:r>
            <a:r>
              <a:rPr lang="pt-PT" b="0" i="0" dirty="0" err="1">
                <a:effectLst/>
                <a:latin typeface="Noto Sans" panose="020B0502040504020204" pitchFamily="34" charset="0"/>
              </a:rPr>
              <a:t>cat</a:t>
            </a:r>
            <a:r>
              <a:rPr lang="pt-PT" b="0" i="0" dirty="0">
                <a:effectLst/>
                <a:latin typeface="Noto Sans" panose="020B0502040504020204" pitchFamily="34" charset="0"/>
              </a:rPr>
              <a:t> Links, </a:t>
            </a:r>
            <a:r>
              <a:rPr lang="pt-PT" b="0" i="0" dirty="0" err="1">
                <a:effectLst/>
                <a:latin typeface="Noto Sans" panose="020B0502040504020204" pitchFamily="34" charset="0"/>
              </a:rPr>
              <a:t>and</a:t>
            </a:r>
            <a:r>
              <a:rPr lang="pt-PT" b="0" i="0" dirty="0">
                <a:effectLst/>
                <a:latin typeface="Noto Sans" panose="020B0502040504020204" pitchFamily="34" charset="0"/>
              </a:rPr>
              <a:t> Merlin, </a:t>
            </a:r>
            <a:r>
              <a:rPr lang="pt-PT" b="0" i="0" dirty="0" err="1">
                <a:effectLst/>
                <a:latin typeface="Noto Sans" panose="020B0502040504020204" pitchFamily="34" charset="0"/>
              </a:rPr>
              <a:t>the</a:t>
            </a:r>
            <a:r>
              <a:rPr lang="pt-PT" b="0" i="0" dirty="0">
                <a:effectLst/>
                <a:latin typeface="Noto Sans" panose="020B0502040504020204" pitchFamily="34" charset="0"/>
              </a:rPr>
              <a:t> </a:t>
            </a:r>
            <a:r>
              <a:rPr lang="pt-PT" b="0" i="0" dirty="0" err="1">
                <a:effectLst/>
                <a:latin typeface="Noto Sans" panose="020B0502040504020204" pitchFamily="34" charset="0"/>
              </a:rPr>
              <a:t>magician</a:t>
            </a:r>
            <a:r>
              <a:rPr lang="pt-PT" b="0" i="0" dirty="0">
                <a:effectLst/>
                <a:latin typeface="Noto Sans" panose="020B0502040504020204" pitchFamily="34" charset="0"/>
              </a:rPr>
              <a:t>) </a:t>
            </a:r>
            <a:r>
              <a:rPr lang="pt-PT" b="0" i="0" dirty="0" err="1">
                <a:effectLst/>
                <a:latin typeface="Noto Sans" panose="020B0502040504020204" pitchFamily="34" charset="0"/>
              </a:rPr>
              <a:t>failed</a:t>
            </a:r>
            <a:r>
              <a:rPr lang="pt-PT" b="0" i="0" dirty="0">
                <a:effectLst/>
                <a:latin typeface="Noto Sans" panose="020B0502040504020204" pitchFamily="34" charset="0"/>
              </a:rPr>
              <a:t>, </a:t>
            </a:r>
            <a:r>
              <a:rPr lang="pt-PT" b="0" i="0" dirty="0" err="1">
                <a:effectLst/>
                <a:latin typeface="Noto Sans" panose="020B0502040504020204" pitchFamily="34" charset="0"/>
              </a:rPr>
              <a:t>mostly</a:t>
            </a:r>
            <a:r>
              <a:rPr lang="pt-PT" b="0" i="0" dirty="0">
                <a:effectLst/>
                <a:latin typeface="Noto Sans" panose="020B0502040504020204" pitchFamily="34" charset="0"/>
              </a:rPr>
              <a:t> </a:t>
            </a:r>
            <a:r>
              <a:rPr lang="pt-PT" b="0" i="0" dirty="0" err="1">
                <a:effectLst/>
                <a:latin typeface="Noto Sans" panose="020B0502040504020204" pitchFamily="34" charset="0"/>
              </a:rPr>
              <a:t>because</a:t>
            </a:r>
            <a:r>
              <a:rPr lang="pt-PT" b="0" i="0" dirty="0">
                <a:effectLst/>
                <a:latin typeface="Noto Sans" panose="020B0502040504020204" pitchFamily="34" charset="0"/>
              </a:rPr>
              <a:t> </a:t>
            </a:r>
            <a:r>
              <a:rPr lang="pt-PT" b="0" i="0" dirty="0" err="1">
                <a:effectLst/>
                <a:latin typeface="Noto Sans" panose="020B0502040504020204" pitchFamily="34" charset="0"/>
              </a:rPr>
              <a:t>they</a:t>
            </a:r>
            <a:r>
              <a:rPr lang="pt-PT" b="0" i="0" dirty="0">
                <a:effectLst/>
                <a:latin typeface="Noto Sans" panose="020B0502040504020204" pitchFamily="34" charset="0"/>
              </a:rPr>
              <a:t> </a:t>
            </a:r>
            <a:r>
              <a:rPr lang="pt-PT" b="0" i="0" dirty="0" err="1">
                <a:effectLst/>
                <a:latin typeface="Noto Sans" panose="020B0502040504020204" pitchFamily="34" charset="0"/>
              </a:rPr>
              <a:t>where</a:t>
            </a:r>
            <a:r>
              <a:rPr lang="pt-PT" b="0" i="0" dirty="0">
                <a:effectLst/>
                <a:latin typeface="Noto Sans" panose="020B0502040504020204" pitchFamily="34" charset="0"/>
              </a:rPr>
              <a:t> </a:t>
            </a:r>
            <a:r>
              <a:rPr lang="pt-PT" b="0" i="0" dirty="0" err="1">
                <a:effectLst/>
                <a:latin typeface="Noto Sans" panose="020B0502040504020204" pitchFamily="34" charset="0"/>
              </a:rPr>
              <a:t>always</a:t>
            </a:r>
            <a:r>
              <a:rPr lang="pt-PT" b="0" i="0" dirty="0">
                <a:effectLst/>
                <a:latin typeface="Noto Sans" panose="020B0502040504020204" pitchFamily="34" charset="0"/>
              </a:rPr>
              <a:t> </a:t>
            </a:r>
            <a:r>
              <a:rPr lang="pt-PT" b="0" i="0" dirty="0" err="1">
                <a:effectLst/>
                <a:latin typeface="Noto Sans" panose="020B0502040504020204" pitchFamily="34" charset="0"/>
              </a:rPr>
              <a:t>sugesting</a:t>
            </a:r>
            <a:r>
              <a:rPr lang="pt-PT" b="0" i="0" dirty="0">
                <a:effectLst/>
                <a:latin typeface="Noto Sans" panose="020B0502040504020204" pitchFamily="34" charset="0"/>
              </a:rPr>
              <a:t> </a:t>
            </a:r>
            <a:r>
              <a:rPr lang="pt-PT" b="0" i="0" dirty="0" err="1">
                <a:effectLst/>
                <a:latin typeface="Noto Sans" panose="020B0502040504020204" pitchFamily="34" charset="0"/>
              </a:rPr>
              <a:t>help</a:t>
            </a:r>
            <a:r>
              <a:rPr lang="pt-PT" b="0" i="0" dirty="0">
                <a:effectLst/>
                <a:latin typeface="Noto Sans" panose="020B0502040504020204" pitchFamily="34" charset="0"/>
              </a:rPr>
              <a:t>, </a:t>
            </a:r>
            <a:r>
              <a:rPr lang="pt-PT" b="0" i="0" dirty="0" err="1">
                <a:effectLst/>
                <a:latin typeface="Noto Sans" panose="020B0502040504020204" pitchFamily="34" charset="0"/>
              </a:rPr>
              <a:t>even</a:t>
            </a:r>
            <a:r>
              <a:rPr lang="pt-PT" b="0" i="0" dirty="0">
                <a:effectLst/>
                <a:latin typeface="Noto Sans" panose="020B0502040504020204" pitchFamily="34" charset="0"/>
              </a:rPr>
              <a:t> </a:t>
            </a:r>
            <a:r>
              <a:rPr lang="pt-PT" b="0" i="0" dirty="0" err="1">
                <a:effectLst/>
                <a:latin typeface="Noto Sans" panose="020B0502040504020204" pitchFamily="34" charset="0"/>
              </a:rPr>
              <a:t>if</a:t>
            </a:r>
            <a:r>
              <a:rPr lang="pt-PT" b="0" i="0" dirty="0">
                <a:effectLst/>
                <a:latin typeface="Noto Sans" panose="020B0502040504020204" pitchFamily="34" charset="0"/>
              </a:rPr>
              <a:t> </a:t>
            </a:r>
            <a:r>
              <a:rPr lang="pt-PT" b="0" i="0" dirty="0" err="1">
                <a:effectLst/>
                <a:latin typeface="Noto Sans" panose="020B0502040504020204" pitchFamily="34" charset="0"/>
              </a:rPr>
              <a:t>you</a:t>
            </a:r>
            <a:r>
              <a:rPr lang="pt-PT" b="0" i="0" dirty="0">
                <a:effectLst/>
                <a:latin typeface="Noto Sans" panose="020B0502040504020204" pitchFamily="34" charset="0"/>
              </a:rPr>
              <a:t> </a:t>
            </a:r>
            <a:r>
              <a:rPr lang="pt-PT" b="0" i="0" dirty="0" err="1">
                <a:effectLst/>
                <a:latin typeface="Noto Sans" panose="020B0502040504020204" pitchFamily="34" charset="0"/>
              </a:rPr>
              <a:t>don’t</a:t>
            </a:r>
            <a:r>
              <a:rPr lang="pt-PT" b="0" i="0" dirty="0">
                <a:effectLst/>
                <a:latin typeface="Noto Sans" panose="020B0502040504020204" pitchFamily="34" charset="0"/>
              </a:rPr>
              <a:t> </a:t>
            </a:r>
            <a:r>
              <a:rPr lang="pt-PT" b="0" i="0" dirty="0" err="1">
                <a:effectLst/>
                <a:latin typeface="Noto Sans" panose="020B0502040504020204" pitchFamily="34" charset="0"/>
              </a:rPr>
              <a:t>need</a:t>
            </a:r>
            <a:r>
              <a:rPr lang="pt-PT" b="0" i="0" dirty="0">
                <a:effectLst/>
                <a:latin typeface="Noto Sans" panose="020B0502040504020204" pitchFamily="34" charset="0"/>
              </a:rPr>
              <a:t> </a:t>
            </a:r>
            <a:r>
              <a:rPr lang="pt-PT" b="0" i="0" dirty="0" err="1">
                <a:effectLst/>
                <a:latin typeface="Noto Sans" panose="020B0502040504020204" pitchFamily="34" charset="0"/>
              </a:rPr>
              <a:t>it</a:t>
            </a:r>
            <a:endParaRPr lang="pt-PT" dirty="0"/>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29</a:t>
            </a:fld>
            <a:endParaRPr lang="pt-PT"/>
          </a:p>
        </p:txBody>
      </p:sp>
    </p:spTree>
    <p:extLst>
      <p:ext uri="{BB962C8B-B14F-4D97-AF65-F5344CB8AC3E}">
        <p14:creationId xmlns:p14="http://schemas.microsoft.com/office/powerpoint/2010/main" val="2581550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30</a:t>
            </a:fld>
            <a:endParaRPr lang="pt-PT"/>
          </a:p>
        </p:txBody>
      </p:sp>
    </p:spTree>
    <p:extLst>
      <p:ext uri="{BB962C8B-B14F-4D97-AF65-F5344CB8AC3E}">
        <p14:creationId xmlns:p14="http://schemas.microsoft.com/office/powerpoint/2010/main" val="1029956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a:t>Source</a:t>
            </a:r>
            <a:r>
              <a:rPr lang="pt-PT" dirty="0"/>
              <a:t>: Voicebot.ai</a:t>
            </a:r>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31</a:t>
            </a:fld>
            <a:endParaRPr lang="pt-PT"/>
          </a:p>
        </p:txBody>
      </p:sp>
    </p:spTree>
    <p:extLst>
      <p:ext uri="{BB962C8B-B14F-4D97-AF65-F5344CB8AC3E}">
        <p14:creationId xmlns:p14="http://schemas.microsoft.com/office/powerpoint/2010/main" val="2621578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32</a:t>
            </a:fld>
            <a:endParaRPr lang="pt-PT"/>
          </a:p>
        </p:txBody>
      </p:sp>
    </p:spTree>
    <p:extLst>
      <p:ext uri="{BB962C8B-B14F-4D97-AF65-F5344CB8AC3E}">
        <p14:creationId xmlns:p14="http://schemas.microsoft.com/office/powerpoint/2010/main" val="3519981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a:t>Source</a:t>
            </a:r>
            <a:r>
              <a:rPr lang="pt-PT" dirty="0"/>
              <a:t>: In media </a:t>
            </a:r>
            <a:r>
              <a:rPr lang="pt-PT" dirty="0" err="1"/>
              <a:t>res</a:t>
            </a:r>
            <a:r>
              <a:rPr lang="pt-PT" dirty="0"/>
              <a:t> (https://maekar76.tumblr.com/post/655293530543095808/hal-9000-2001-a-space-odyssey)</a:t>
            </a:r>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37</a:t>
            </a:fld>
            <a:endParaRPr lang="pt-PT"/>
          </a:p>
        </p:txBody>
      </p:sp>
    </p:spTree>
    <p:extLst>
      <p:ext uri="{BB962C8B-B14F-4D97-AF65-F5344CB8AC3E}">
        <p14:creationId xmlns:p14="http://schemas.microsoft.com/office/powerpoint/2010/main" val="1589815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See</a:t>
            </a:r>
            <a:r>
              <a:rPr lang="hu-HU" dirty="0"/>
              <a:t> </a:t>
            </a:r>
            <a:r>
              <a:rPr lang="hu-HU" dirty="0" err="1"/>
              <a:t>other</a:t>
            </a:r>
            <a:r>
              <a:rPr lang="hu-HU" dirty="0"/>
              <a:t> </a:t>
            </a:r>
            <a:r>
              <a:rPr lang="hu-HU" dirty="0" err="1"/>
              <a:t>sources</a:t>
            </a:r>
            <a:r>
              <a:rPr lang="hu-HU" dirty="0"/>
              <a:t> in </a:t>
            </a:r>
            <a:r>
              <a:rPr lang="hu-HU" dirty="0" err="1"/>
              <a:t>the</a:t>
            </a:r>
            <a:r>
              <a:rPr lang="hu-HU" dirty="0"/>
              <a:t> </a:t>
            </a:r>
            <a:r>
              <a:rPr lang="hu-HU" dirty="0" err="1"/>
              <a:t>notes</a:t>
            </a:r>
            <a:endParaRPr lang="hu-HU" dirty="0"/>
          </a:p>
        </p:txBody>
      </p:sp>
      <p:sp>
        <p:nvSpPr>
          <p:cNvPr id="4" name="Dia számának helye 3"/>
          <p:cNvSpPr>
            <a:spLocks noGrp="1"/>
          </p:cNvSpPr>
          <p:nvPr>
            <p:ph type="sldNum" sz="quarter" idx="5"/>
          </p:nvPr>
        </p:nvSpPr>
        <p:spPr/>
        <p:txBody>
          <a:bodyPr/>
          <a:lstStyle/>
          <a:p>
            <a:fld id="{5BCFBF4E-2479-4451-98DC-1083B91E01D5}" type="slidenum">
              <a:rPr lang="pt-PT" smtClean="0"/>
              <a:t>39</a:t>
            </a:fld>
            <a:endParaRPr lang="pt-PT"/>
          </a:p>
        </p:txBody>
      </p:sp>
    </p:spTree>
    <p:extLst>
      <p:ext uri="{BB962C8B-B14F-4D97-AF65-F5344CB8AC3E}">
        <p14:creationId xmlns:p14="http://schemas.microsoft.com/office/powerpoint/2010/main" val="1595285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kép helye 1">
            <a:extLst>
              <a:ext uri="{FF2B5EF4-FFF2-40B4-BE49-F238E27FC236}">
                <a16:creationId xmlns:a16="http://schemas.microsoft.com/office/drawing/2014/main" id="{8E9957F3-BFD1-4B98-AB53-26F40F1797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Jegyzetek helye 2">
            <a:extLst>
              <a:ext uri="{FF2B5EF4-FFF2-40B4-BE49-F238E27FC236}">
                <a16:creationId xmlns:a16="http://schemas.microsoft.com/office/drawing/2014/main" id="{8DEED482-333D-432A-809F-602CEE697E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dirty="0"/>
          </a:p>
        </p:txBody>
      </p:sp>
      <p:sp>
        <p:nvSpPr>
          <p:cNvPr id="18436" name="Dia számának helye 3">
            <a:extLst>
              <a:ext uri="{FF2B5EF4-FFF2-40B4-BE49-F238E27FC236}">
                <a16:creationId xmlns:a16="http://schemas.microsoft.com/office/drawing/2014/main" id="{7B5FB230-DE45-4E17-805F-3512A93B5F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1C422E-B8F4-4496-8C1E-318F7A72663E}" type="slidenum">
              <a:rPr kumimoji="0" lang="hu-HU" altLang="hu-HU"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hu-HU" altLang="hu-HU"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err="1"/>
              <a:t>Credits</a:t>
            </a:r>
            <a:r>
              <a:rPr lang="pt-PT" dirty="0"/>
              <a:t>: IBM</a:t>
            </a:r>
          </a:p>
          <a:p>
            <a:pPr algn="l" fontAlgn="base"/>
            <a:r>
              <a:rPr lang="pt-PT" dirty="0" err="1"/>
              <a:t>Caption</a:t>
            </a:r>
            <a:r>
              <a:rPr lang="pt-PT" dirty="0"/>
              <a:t>: (spoiler </a:t>
            </a:r>
            <a:r>
              <a:rPr lang="pt-PT" dirty="0" err="1"/>
              <a:t>alert</a:t>
            </a:r>
            <a:r>
              <a:rPr lang="pt-PT" dirty="0"/>
              <a:t>) </a:t>
            </a:r>
            <a:r>
              <a:rPr lang="en-US" b="0" i="1" dirty="0">
                <a:solidFill>
                  <a:srgbClr val="262626"/>
                </a:solidFill>
                <a:effectLst/>
                <a:latin typeface="Georgia" panose="02040502050405020303" pitchFamily="18" charset="0"/>
              </a:rPr>
              <a:t>In the 1968 film </a:t>
            </a:r>
            <a:r>
              <a:rPr lang="en-US" b="0" i="0" dirty="0">
                <a:solidFill>
                  <a:srgbClr val="262626"/>
                </a:solidFill>
                <a:effectLst/>
                <a:latin typeface="Georgia" panose="02040502050405020303" pitchFamily="18" charset="0"/>
              </a:rPr>
              <a:t>2001: A Space Odyssey</a:t>
            </a:r>
            <a:r>
              <a:rPr lang="en-US" b="0" i="1" dirty="0">
                <a:solidFill>
                  <a:srgbClr val="262626"/>
                </a:solidFill>
                <a:effectLst/>
                <a:latin typeface="Georgia" panose="02040502050405020303" pitchFamily="18" charset="0"/>
              </a:rPr>
              <a:t>, an American spaceship is on a mission to Jupiter. On the ship, a HAL 9000 computer runs most of the operations. Hal, as the computer is referred to, does not only understand and speak human language, but also can read lips and express emotions. When faced with being disconnected, Hal reacts by killing most of the crew.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dirty="0"/>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8</a:t>
            </a:fld>
            <a:endParaRPr lang="pt-PT"/>
          </a:p>
        </p:txBody>
      </p:sp>
    </p:spTree>
    <p:extLst>
      <p:ext uri="{BB962C8B-B14F-4D97-AF65-F5344CB8AC3E}">
        <p14:creationId xmlns:p14="http://schemas.microsoft.com/office/powerpoint/2010/main" val="183015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dirty="0"/>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9</a:t>
            </a:fld>
            <a:endParaRPr lang="pt-PT"/>
          </a:p>
        </p:txBody>
      </p:sp>
    </p:spTree>
    <p:extLst>
      <p:ext uri="{BB962C8B-B14F-4D97-AF65-F5344CB8AC3E}">
        <p14:creationId xmlns:p14="http://schemas.microsoft.com/office/powerpoint/2010/main" val="3865938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err="1"/>
              <a:t>Image</a:t>
            </a:r>
            <a:r>
              <a:rPr lang="pt-PT" dirty="0"/>
              <a:t> – </a:t>
            </a:r>
            <a:r>
              <a:rPr lang="pt-PT" dirty="0" err="1"/>
              <a:t>Credits</a:t>
            </a:r>
            <a:r>
              <a:rPr lang="pt-PT" dirty="0"/>
              <a:t>: Universal/NBC </a:t>
            </a:r>
            <a:r>
              <a:rPr lang="pt-PT" dirty="0" err="1"/>
              <a:t>Classics</a:t>
            </a:r>
            <a:r>
              <a:rPr lang="pt-PT" dirty="0"/>
              <a:t> </a:t>
            </a:r>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10</a:t>
            </a:fld>
            <a:endParaRPr lang="pt-PT"/>
          </a:p>
        </p:txBody>
      </p:sp>
    </p:spTree>
    <p:extLst>
      <p:ext uri="{BB962C8B-B14F-4D97-AF65-F5344CB8AC3E}">
        <p14:creationId xmlns:p14="http://schemas.microsoft.com/office/powerpoint/2010/main" val="3166531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a:t>Image</a:t>
            </a:r>
            <a:r>
              <a:rPr lang="pt-PT" dirty="0"/>
              <a:t> </a:t>
            </a:r>
            <a:r>
              <a:rPr lang="pt-PT" dirty="0" err="1"/>
              <a:t>Credits</a:t>
            </a:r>
            <a:r>
              <a:rPr lang="pt-PT" dirty="0"/>
              <a:t>: </a:t>
            </a:r>
            <a:r>
              <a:rPr lang="pt-PT" dirty="0" err="1"/>
              <a:t>created</a:t>
            </a:r>
            <a:r>
              <a:rPr lang="pt-PT" dirty="0"/>
              <a:t> </a:t>
            </a:r>
            <a:r>
              <a:rPr lang="pt-PT" dirty="0" err="1"/>
              <a:t>by</a:t>
            </a:r>
            <a:r>
              <a:rPr lang="pt-PT" dirty="0"/>
              <a:t> </a:t>
            </a:r>
            <a:r>
              <a:rPr lang="pt-PT" dirty="0" err="1"/>
              <a:t>the</a:t>
            </a:r>
            <a:r>
              <a:rPr lang="pt-PT" dirty="0"/>
              <a:t> </a:t>
            </a:r>
            <a:r>
              <a:rPr lang="pt-PT" dirty="0" err="1"/>
              <a:t>authors</a:t>
            </a:r>
            <a:endParaRPr lang="pt-PT" dirty="0"/>
          </a:p>
          <a:p>
            <a:r>
              <a:rPr lang="pt-PT" dirty="0" err="1"/>
              <a:t>Caption</a:t>
            </a:r>
            <a:r>
              <a:rPr lang="pt-PT" dirty="0"/>
              <a:t>: </a:t>
            </a:r>
            <a:r>
              <a:rPr lang="en-US" dirty="0"/>
              <a:t>Apple’s </a:t>
            </a:r>
            <a:r>
              <a:rPr lang="en-US" dirty="0" err="1"/>
              <a:t>Homepod</a:t>
            </a:r>
            <a:r>
              <a:rPr lang="en-US" dirty="0"/>
              <a:t>, Amazon’s Alexa, and Google’s Home ranges are the most popular voice-activated devices you can have at home </a:t>
            </a:r>
            <a:endParaRPr lang="pt-PT" dirty="0"/>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11</a:t>
            </a:fld>
            <a:endParaRPr lang="pt-PT"/>
          </a:p>
        </p:txBody>
      </p:sp>
    </p:spTree>
    <p:extLst>
      <p:ext uri="{BB962C8B-B14F-4D97-AF65-F5344CB8AC3E}">
        <p14:creationId xmlns:p14="http://schemas.microsoft.com/office/powerpoint/2010/main" val="2893001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a:t>Image</a:t>
            </a:r>
            <a:r>
              <a:rPr lang="pt-PT" dirty="0"/>
              <a:t> </a:t>
            </a:r>
            <a:r>
              <a:rPr lang="pt-PT" dirty="0" err="1"/>
              <a:t>Credits</a:t>
            </a:r>
            <a:r>
              <a:rPr lang="pt-PT" dirty="0"/>
              <a:t>: </a:t>
            </a:r>
            <a:r>
              <a:rPr lang="pt-PT" dirty="0" err="1"/>
              <a:t>created</a:t>
            </a:r>
            <a:r>
              <a:rPr lang="pt-PT" dirty="0"/>
              <a:t> </a:t>
            </a:r>
            <a:r>
              <a:rPr lang="pt-PT" dirty="0" err="1"/>
              <a:t>by</a:t>
            </a:r>
            <a:r>
              <a:rPr lang="pt-PT" dirty="0"/>
              <a:t> </a:t>
            </a:r>
            <a:r>
              <a:rPr lang="pt-PT" dirty="0" err="1"/>
              <a:t>the</a:t>
            </a:r>
            <a:r>
              <a:rPr lang="pt-PT" dirty="0"/>
              <a:t> </a:t>
            </a:r>
            <a:r>
              <a:rPr lang="pt-PT" dirty="0" err="1"/>
              <a:t>authors</a:t>
            </a:r>
            <a:endParaRPr lang="pt-PT" dirty="0"/>
          </a:p>
          <a:p>
            <a:r>
              <a:rPr lang="pt-PT" dirty="0" err="1"/>
              <a:t>Caption</a:t>
            </a:r>
            <a:r>
              <a:rPr lang="pt-PT" dirty="0"/>
              <a:t>: </a:t>
            </a:r>
            <a:r>
              <a:rPr lang="en-US" dirty="0"/>
              <a:t>Apple’s </a:t>
            </a:r>
            <a:r>
              <a:rPr lang="en-US" dirty="0" err="1"/>
              <a:t>Homepod</a:t>
            </a:r>
            <a:r>
              <a:rPr lang="en-US" dirty="0"/>
              <a:t>, Amazon’s Alexa, and Google’s Home ranges are the most popular voice-activated devices you can have at home </a:t>
            </a:r>
            <a:endParaRPr lang="pt-PT" dirty="0"/>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12</a:t>
            </a:fld>
            <a:endParaRPr lang="pt-PT"/>
          </a:p>
        </p:txBody>
      </p:sp>
    </p:spTree>
    <p:extLst>
      <p:ext uri="{BB962C8B-B14F-4D97-AF65-F5344CB8AC3E}">
        <p14:creationId xmlns:p14="http://schemas.microsoft.com/office/powerpoint/2010/main" val="50132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a:t>Image</a:t>
            </a:r>
            <a:r>
              <a:rPr lang="pt-PT" dirty="0"/>
              <a:t> </a:t>
            </a:r>
            <a:r>
              <a:rPr lang="pt-PT" dirty="0" err="1"/>
              <a:t>Credits</a:t>
            </a:r>
            <a:r>
              <a:rPr lang="pt-PT" dirty="0"/>
              <a:t>: </a:t>
            </a:r>
            <a:r>
              <a:rPr lang="pt-PT" dirty="0" err="1"/>
              <a:t>created</a:t>
            </a:r>
            <a:r>
              <a:rPr lang="pt-PT" dirty="0"/>
              <a:t> </a:t>
            </a:r>
            <a:r>
              <a:rPr lang="pt-PT" dirty="0" err="1"/>
              <a:t>by</a:t>
            </a:r>
            <a:r>
              <a:rPr lang="pt-PT" dirty="0"/>
              <a:t> </a:t>
            </a:r>
            <a:r>
              <a:rPr lang="pt-PT" dirty="0" err="1"/>
              <a:t>the</a:t>
            </a:r>
            <a:r>
              <a:rPr lang="pt-PT" dirty="0"/>
              <a:t> </a:t>
            </a:r>
            <a:r>
              <a:rPr lang="pt-PT" dirty="0" err="1"/>
              <a:t>authors</a:t>
            </a:r>
            <a:endParaRPr lang="pt-PT" dirty="0"/>
          </a:p>
          <a:p>
            <a:r>
              <a:rPr lang="pt-PT" dirty="0" err="1"/>
              <a:t>Caption</a:t>
            </a:r>
            <a:r>
              <a:rPr lang="pt-PT" dirty="0"/>
              <a:t>: </a:t>
            </a:r>
            <a:r>
              <a:rPr lang="en-US" dirty="0"/>
              <a:t>Apple’s </a:t>
            </a:r>
            <a:r>
              <a:rPr lang="en-US" dirty="0" err="1"/>
              <a:t>Homepod</a:t>
            </a:r>
            <a:r>
              <a:rPr lang="en-US" dirty="0"/>
              <a:t>, Amazon’s Alexa, and Google’s Home ranges are the most popular voice-activated devices you can have at home </a:t>
            </a:r>
            <a:endParaRPr lang="pt-PT" dirty="0"/>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13</a:t>
            </a:fld>
            <a:endParaRPr lang="pt-PT"/>
          </a:p>
        </p:txBody>
      </p:sp>
    </p:spTree>
    <p:extLst>
      <p:ext uri="{BB962C8B-B14F-4D97-AF65-F5344CB8AC3E}">
        <p14:creationId xmlns:p14="http://schemas.microsoft.com/office/powerpoint/2010/main" val="3875289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a:t>Image</a:t>
            </a:r>
            <a:r>
              <a:rPr lang="pt-PT" dirty="0"/>
              <a:t> </a:t>
            </a:r>
            <a:r>
              <a:rPr lang="pt-PT" dirty="0" err="1"/>
              <a:t>Credits</a:t>
            </a:r>
            <a:r>
              <a:rPr lang="pt-PT" dirty="0"/>
              <a:t>: </a:t>
            </a:r>
            <a:r>
              <a:rPr lang="pt-PT" dirty="0" err="1"/>
              <a:t>created</a:t>
            </a:r>
            <a:r>
              <a:rPr lang="pt-PT" dirty="0"/>
              <a:t> </a:t>
            </a:r>
            <a:r>
              <a:rPr lang="pt-PT" dirty="0" err="1"/>
              <a:t>by</a:t>
            </a:r>
            <a:r>
              <a:rPr lang="pt-PT" dirty="0"/>
              <a:t> </a:t>
            </a:r>
            <a:r>
              <a:rPr lang="pt-PT" dirty="0" err="1"/>
              <a:t>the</a:t>
            </a:r>
            <a:r>
              <a:rPr lang="pt-PT" dirty="0"/>
              <a:t> </a:t>
            </a:r>
            <a:r>
              <a:rPr lang="pt-PT" dirty="0" err="1"/>
              <a:t>authors</a:t>
            </a:r>
            <a:endParaRPr lang="pt-PT" dirty="0"/>
          </a:p>
          <a:p>
            <a:r>
              <a:rPr lang="pt-PT" dirty="0" err="1"/>
              <a:t>Caption</a:t>
            </a:r>
            <a:r>
              <a:rPr lang="pt-PT" dirty="0"/>
              <a:t>: </a:t>
            </a:r>
            <a:r>
              <a:rPr lang="en-US" dirty="0"/>
              <a:t>Apple’s </a:t>
            </a:r>
            <a:r>
              <a:rPr lang="en-US" dirty="0" err="1"/>
              <a:t>Homepod</a:t>
            </a:r>
            <a:r>
              <a:rPr lang="en-US" dirty="0"/>
              <a:t>, Amazon’s Alexa, and Google’s Home ranges are the most popular voice-activated devices you can have at home </a:t>
            </a:r>
            <a:endParaRPr lang="pt-PT" dirty="0"/>
          </a:p>
        </p:txBody>
      </p:sp>
      <p:sp>
        <p:nvSpPr>
          <p:cNvPr id="4" name="Marcador de Posição do Número do Diapositivo 3"/>
          <p:cNvSpPr>
            <a:spLocks noGrp="1"/>
          </p:cNvSpPr>
          <p:nvPr>
            <p:ph type="sldNum" sz="quarter" idx="5"/>
          </p:nvPr>
        </p:nvSpPr>
        <p:spPr/>
        <p:txBody>
          <a:bodyPr/>
          <a:lstStyle/>
          <a:p>
            <a:fld id="{5BCFBF4E-2479-4451-98DC-1083B91E01D5}" type="slidenum">
              <a:rPr lang="pt-PT" smtClean="0"/>
              <a:t>14</a:t>
            </a:fld>
            <a:endParaRPr lang="pt-PT"/>
          </a:p>
        </p:txBody>
      </p:sp>
    </p:spTree>
    <p:extLst>
      <p:ext uri="{BB962C8B-B14F-4D97-AF65-F5344CB8AC3E}">
        <p14:creationId xmlns:p14="http://schemas.microsoft.com/office/powerpoint/2010/main" val="1562776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0353F9-0C46-495A-B663-F3615E8F7789}"/>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4DA31131-6C20-41B5-B1FD-9036926415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FF65E0A4-EFB4-4D2F-B71D-7BBD0DA9D1B4}"/>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38ED5E42-19F5-49C6-9EA9-4DC56370629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AEAF4D1B-9BC3-442B-ABFB-8DFC5E5AF0F8}"/>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367054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EE4736E-E1F7-4CE5-921E-2291329135F9}"/>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4A5185F2-6F32-4C4B-9696-2A6EFFAB45C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4F13F80-F137-4493-B86C-FCB3CAC701A0}"/>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755C577E-F955-490A-86F2-A3D79D6DA877}"/>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89182CC1-F1E7-4C3B-9456-D41CB05B2271}"/>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244529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D26DFDAD-8907-407C-ACFF-A4B9E537786E}"/>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DA76E98F-55E8-4461-80DC-954884E92DCE}"/>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B898F29-C516-4D3C-9740-D0284AFA3064}"/>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E85DF2B2-25EF-464C-8F01-81910B68121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D820637-3DA9-4958-9DDE-05D961ACD4D2}"/>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85410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C0CC70-1689-4205-8EF0-7CBA36F773C4}"/>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41389006-A36D-43AE-9BD2-A57695B1D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417E82D4-8482-471E-8163-3D136BDF8B58}"/>
              </a:ext>
            </a:extLst>
          </p:cNvPr>
          <p:cNvSpPr>
            <a:spLocks noGrp="1"/>
          </p:cNvSpPr>
          <p:nvPr>
            <p:ph type="dt" sz="half" idx="10"/>
          </p:nvPr>
        </p:nvSpPr>
        <p:spPr/>
        <p:txBody>
          <a:bodyPr/>
          <a:lstStyle/>
          <a:p>
            <a:fld id="{81C17BD2-93BC-44B2-AA34-FFDC2DE3639F}" type="datetime1">
              <a:rPr lang="hu-HU" smtClean="0"/>
              <a:t>2023. 11. 26.</a:t>
            </a:fld>
            <a:endParaRPr lang="hu-HU"/>
          </a:p>
        </p:txBody>
      </p:sp>
      <p:sp>
        <p:nvSpPr>
          <p:cNvPr id="5" name="Élőláb helye 4">
            <a:extLst>
              <a:ext uri="{FF2B5EF4-FFF2-40B4-BE49-F238E27FC236}">
                <a16:creationId xmlns:a16="http://schemas.microsoft.com/office/drawing/2014/main" id="{1333C1FF-46D9-456A-B254-3BC157283BDC}"/>
              </a:ext>
            </a:extLst>
          </p:cNvPr>
          <p:cNvSpPr>
            <a:spLocks noGrp="1"/>
          </p:cNvSpPr>
          <p:nvPr>
            <p:ph type="ftr" sz="quarter" idx="11"/>
          </p:nvPr>
        </p:nvSpPr>
        <p:spPr/>
        <p:txBody>
          <a:bodyPr/>
          <a:lstStyle/>
          <a:p>
            <a:r>
              <a:rPr lang="en-US" b="1"/>
              <a:t>New Skills for the Next Generation of Journalists - NEWSREEL</a:t>
            </a:r>
            <a:endParaRPr lang="hu-HU" dirty="0"/>
          </a:p>
        </p:txBody>
      </p:sp>
      <p:sp>
        <p:nvSpPr>
          <p:cNvPr id="6" name="Dia számának helye 5">
            <a:extLst>
              <a:ext uri="{FF2B5EF4-FFF2-40B4-BE49-F238E27FC236}">
                <a16:creationId xmlns:a16="http://schemas.microsoft.com/office/drawing/2014/main" id="{B1959D77-DC1C-4D9D-B42F-5EFBC2D926B5}"/>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140530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3104946-A292-4829-84B1-7B8BE66F9C60}"/>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91816264-9548-4BCC-A0A1-740359F72AC3}"/>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669679D-1CF6-45A4-82F9-D6F811162F88}"/>
              </a:ext>
            </a:extLst>
          </p:cNvPr>
          <p:cNvSpPr>
            <a:spLocks noGrp="1"/>
          </p:cNvSpPr>
          <p:nvPr>
            <p:ph type="dt" sz="half" idx="10"/>
          </p:nvPr>
        </p:nvSpPr>
        <p:spPr/>
        <p:txBody>
          <a:bodyPr/>
          <a:lstStyle/>
          <a:p>
            <a:fld id="{F4A28A07-50A9-47FF-BD13-6930F3C7C6D4}" type="datetime1">
              <a:rPr lang="hu-HU" smtClean="0"/>
              <a:t>2023. 11. 26.</a:t>
            </a:fld>
            <a:endParaRPr lang="hu-HU"/>
          </a:p>
        </p:txBody>
      </p:sp>
      <p:sp>
        <p:nvSpPr>
          <p:cNvPr id="5" name="Élőláb helye 4">
            <a:extLst>
              <a:ext uri="{FF2B5EF4-FFF2-40B4-BE49-F238E27FC236}">
                <a16:creationId xmlns:a16="http://schemas.microsoft.com/office/drawing/2014/main" id="{0C502769-7139-426A-8FAA-A71063481138}"/>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E0630CF7-A285-4932-8ADF-A7B3F48A4927}"/>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632919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DD1E411-4F3D-4EC1-AAE0-B7BFF08A0955}"/>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158C1CF3-94A0-432D-8DC5-A7596B0E7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ED108FCA-3B08-46EB-8FD7-29F0FCC73EE9}"/>
              </a:ext>
            </a:extLst>
          </p:cNvPr>
          <p:cNvSpPr>
            <a:spLocks noGrp="1"/>
          </p:cNvSpPr>
          <p:nvPr>
            <p:ph type="dt" sz="half" idx="10"/>
          </p:nvPr>
        </p:nvSpPr>
        <p:spPr/>
        <p:txBody>
          <a:bodyPr/>
          <a:lstStyle/>
          <a:p>
            <a:fld id="{95BE89B0-9048-44AE-ABC1-F2FC2E4AA296}" type="datetime1">
              <a:rPr lang="hu-HU" smtClean="0"/>
              <a:t>2023. 11. 26.</a:t>
            </a:fld>
            <a:endParaRPr lang="hu-HU"/>
          </a:p>
        </p:txBody>
      </p:sp>
      <p:sp>
        <p:nvSpPr>
          <p:cNvPr id="5" name="Élőláb helye 4">
            <a:extLst>
              <a:ext uri="{FF2B5EF4-FFF2-40B4-BE49-F238E27FC236}">
                <a16:creationId xmlns:a16="http://schemas.microsoft.com/office/drawing/2014/main" id="{EB7E9CF7-55AB-4851-867B-91D25E44D431}"/>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FE954D85-C77F-4CCF-BD0A-DEC2B5514508}"/>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573287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C96F57A-1EC0-4B6C-BEB7-F6A31A00FE6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5E5A97C0-E4BD-4799-B4C5-088821D73277}"/>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E04CB3F4-2EF0-4039-9345-E8308485CDB7}"/>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DB3392E7-38C5-4920-8278-8D5EA9CF3859}"/>
              </a:ext>
            </a:extLst>
          </p:cNvPr>
          <p:cNvSpPr>
            <a:spLocks noGrp="1"/>
          </p:cNvSpPr>
          <p:nvPr>
            <p:ph type="dt" sz="half" idx="10"/>
          </p:nvPr>
        </p:nvSpPr>
        <p:spPr/>
        <p:txBody>
          <a:bodyPr/>
          <a:lstStyle/>
          <a:p>
            <a:fld id="{11729777-8C0C-472A-B7CB-D6FE927A4845}" type="datetime1">
              <a:rPr lang="hu-HU" smtClean="0"/>
              <a:t>2023. 11. 26.</a:t>
            </a:fld>
            <a:endParaRPr lang="hu-HU"/>
          </a:p>
        </p:txBody>
      </p:sp>
      <p:sp>
        <p:nvSpPr>
          <p:cNvPr id="6" name="Élőláb helye 5">
            <a:extLst>
              <a:ext uri="{FF2B5EF4-FFF2-40B4-BE49-F238E27FC236}">
                <a16:creationId xmlns:a16="http://schemas.microsoft.com/office/drawing/2014/main" id="{3AD85503-2E6F-4F2B-B270-2C25B5DB5F6A}"/>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86752766-D4BB-477E-88A5-07F10AA53C32}"/>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238404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28BC7E2-85E2-4FF6-B4A0-5071D9D8D4AC}"/>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EEAC0F7E-8664-4E76-B9D8-86883DAF05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A8F6892C-120A-4C87-BB98-4C36B3E49362}"/>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03A4C71F-0767-4FE0-BB60-EC5AC3A772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8C5E200A-3FA5-47AA-8F45-44B80CEF4580}"/>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946543DC-9E0A-4762-8861-04B336EC18E5}"/>
              </a:ext>
            </a:extLst>
          </p:cNvPr>
          <p:cNvSpPr>
            <a:spLocks noGrp="1"/>
          </p:cNvSpPr>
          <p:nvPr>
            <p:ph type="dt" sz="half" idx="10"/>
          </p:nvPr>
        </p:nvSpPr>
        <p:spPr/>
        <p:txBody>
          <a:bodyPr/>
          <a:lstStyle/>
          <a:p>
            <a:fld id="{1AAA4C96-B67F-43CC-A89A-C39900F83994}" type="datetime1">
              <a:rPr lang="hu-HU" smtClean="0"/>
              <a:t>2023. 11. 26.</a:t>
            </a:fld>
            <a:endParaRPr lang="hu-HU"/>
          </a:p>
        </p:txBody>
      </p:sp>
      <p:sp>
        <p:nvSpPr>
          <p:cNvPr id="8" name="Élőláb helye 7">
            <a:extLst>
              <a:ext uri="{FF2B5EF4-FFF2-40B4-BE49-F238E27FC236}">
                <a16:creationId xmlns:a16="http://schemas.microsoft.com/office/drawing/2014/main" id="{B0A44E08-B14E-4F61-8911-CA4FD8E76253}"/>
              </a:ext>
            </a:extLst>
          </p:cNvPr>
          <p:cNvSpPr>
            <a:spLocks noGrp="1"/>
          </p:cNvSpPr>
          <p:nvPr>
            <p:ph type="ftr" sz="quarter" idx="11"/>
          </p:nvPr>
        </p:nvSpPr>
        <p:spPr/>
        <p:txBody>
          <a:bodyPr/>
          <a:lstStyle/>
          <a:p>
            <a:r>
              <a:rPr lang="en-US"/>
              <a:t>New Skills for the Next Generation of Journalists - NEWSREEL</a:t>
            </a:r>
            <a:endParaRPr lang="hu-HU"/>
          </a:p>
        </p:txBody>
      </p:sp>
      <p:sp>
        <p:nvSpPr>
          <p:cNvPr id="9" name="Dia számának helye 8">
            <a:extLst>
              <a:ext uri="{FF2B5EF4-FFF2-40B4-BE49-F238E27FC236}">
                <a16:creationId xmlns:a16="http://schemas.microsoft.com/office/drawing/2014/main" id="{EDCDCAC3-4C0D-4F0E-A5F6-6D05ED8B328A}"/>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142308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6B5BF26-7054-464F-847F-6D18B60E66BB}"/>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D3D84279-1AB0-43D4-9885-927359F9756B}"/>
              </a:ext>
            </a:extLst>
          </p:cNvPr>
          <p:cNvSpPr>
            <a:spLocks noGrp="1"/>
          </p:cNvSpPr>
          <p:nvPr>
            <p:ph type="dt" sz="half" idx="10"/>
          </p:nvPr>
        </p:nvSpPr>
        <p:spPr/>
        <p:txBody>
          <a:bodyPr/>
          <a:lstStyle/>
          <a:p>
            <a:fld id="{0016EE33-742A-45C9-84DC-2BA2ED36E40C}" type="datetime1">
              <a:rPr lang="hu-HU" smtClean="0"/>
              <a:t>2023. 11. 26.</a:t>
            </a:fld>
            <a:endParaRPr lang="hu-HU"/>
          </a:p>
        </p:txBody>
      </p:sp>
      <p:sp>
        <p:nvSpPr>
          <p:cNvPr id="4" name="Élőláb helye 3">
            <a:extLst>
              <a:ext uri="{FF2B5EF4-FFF2-40B4-BE49-F238E27FC236}">
                <a16:creationId xmlns:a16="http://schemas.microsoft.com/office/drawing/2014/main" id="{4EAF7920-0035-411F-A12D-91EB10F6533E}"/>
              </a:ext>
            </a:extLst>
          </p:cNvPr>
          <p:cNvSpPr>
            <a:spLocks noGrp="1"/>
          </p:cNvSpPr>
          <p:nvPr>
            <p:ph type="ftr" sz="quarter" idx="11"/>
          </p:nvPr>
        </p:nvSpPr>
        <p:spPr/>
        <p:txBody>
          <a:bodyPr/>
          <a:lstStyle/>
          <a:p>
            <a:r>
              <a:rPr lang="en-US"/>
              <a:t>New Skills for the Next Generation of Journalists - NEWSREEL</a:t>
            </a:r>
            <a:endParaRPr lang="hu-HU"/>
          </a:p>
        </p:txBody>
      </p:sp>
      <p:sp>
        <p:nvSpPr>
          <p:cNvPr id="5" name="Dia számának helye 4">
            <a:extLst>
              <a:ext uri="{FF2B5EF4-FFF2-40B4-BE49-F238E27FC236}">
                <a16:creationId xmlns:a16="http://schemas.microsoft.com/office/drawing/2014/main" id="{3970F18F-1E91-44EC-8671-ED44864F8341}"/>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673235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974822EC-1818-40E8-83D6-14D2B50303C7}"/>
              </a:ext>
            </a:extLst>
          </p:cNvPr>
          <p:cNvSpPr>
            <a:spLocks noGrp="1"/>
          </p:cNvSpPr>
          <p:nvPr>
            <p:ph type="dt" sz="half" idx="10"/>
          </p:nvPr>
        </p:nvSpPr>
        <p:spPr/>
        <p:txBody>
          <a:bodyPr/>
          <a:lstStyle/>
          <a:p>
            <a:fld id="{D03563C6-FE02-4D0C-99AB-76D279DE4892}" type="datetime1">
              <a:rPr lang="hu-HU" smtClean="0"/>
              <a:t>2023. 11. 26.</a:t>
            </a:fld>
            <a:endParaRPr lang="hu-HU"/>
          </a:p>
        </p:txBody>
      </p:sp>
      <p:sp>
        <p:nvSpPr>
          <p:cNvPr id="3" name="Élőláb helye 2">
            <a:extLst>
              <a:ext uri="{FF2B5EF4-FFF2-40B4-BE49-F238E27FC236}">
                <a16:creationId xmlns:a16="http://schemas.microsoft.com/office/drawing/2014/main" id="{C90EBEF0-ED3B-43B0-967A-973B636488E3}"/>
              </a:ext>
            </a:extLst>
          </p:cNvPr>
          <p:cNvSpPr>
            <a:spLocks noGrp="1"/>
          </p:cNvSpPr>
          <p:nvPr>
            <p:ph type="ftr" sz="quarter" idx="11"/>
          </p:nvPr>
        </p:nvSpPr>
        <p:spPr/>
        <p:txBody>
          <a:bodyPr/>
          <a:lstStyle/>
          <a:p>
            <a:r>
              <a:rPr lang="en-US"/>
              <a:t>New Skills for the Next Generation of Journalists - NEWSREEL</a:t>
            </a:r>
            <a:endParaRPr lang="hu-HU"/>
          </a:p>
        </p:txBody>
      </p:sp>
      <p:sp>
        <p:nvSpPr>
          <p:cNvPr id="4" name="Dia számának helye 3">
            <a:extLst>
              <a:ext uri="{FF2B5EF4-FFF2-40B4-BE49-F238E27FC236}">
                <a16:creationId xmlns:a16="http://schemas.microsoft.com/office/drawing/2014/main" id="{956ADFF4-8FD8-4B6C-B6FE-F19B89125F1F}"/>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701786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0BB3EE-3E81-4D71-B16B-1A9AAD2EBDE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685EBD1F-CBE1-4824-89EC-3AD05576D7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22E4581-3E55-494F-99CD-837E9BAF1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08755F59-999B-4A9D-A873-EAE04C693D65}"/>
              </a:ext>
            </a:extLst>
          </p:cNvPr>
          <p:cNvSpPr>
            <a:spLocks noGrp="1"/>
          </p:cNvSpPr>
          <p:nvPr>
            <p:ph type="dt" sz="half" idx="10"/>
          </p:nvPr>
        </p:nvSpPr>
        <p:spPr/>
        <p:txBody>
          <a:bodyPr/>
          <a:lstStyle/>
          <a:p>
            <a:fld id="{DE74D476-7685-4014-B6FE-7D53F23F8CD3}" type="datetime1">
              <a:rPr lang="hu-HU" smtClean="0"/>
              <a:t>2023. 11. 26.</a:t>
            </a:fld>
            <a:endParaRPr lang="hu-HU"/>
          </a:p>
        </p:txBody>
      </p:sp>
      <p:sp>
        <p:nvSpPr>
          <p:cNvPr id="6" name="Élőláb helye 5">
            <a:extLst>
              <a:ext uri="{FF2B5EF4-FFF2-40B4-BE49-F238E27FC236}">
                <a16:creationId xmlns:a16="http://schemas.microsoft.com/office/drawing/2014/main" id="{251C0C41-51D1-4950-83C9-C858A45C4DE4}"/>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B6E435B6-0DB1-4C3F-AE0F-D87C96605130}"/>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4310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4F83A9-9235-4CED-9C2B-F6CA3981B823}"/>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1BC862A3-850F-47A8-BBC8-5C5F10237E21}"/>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B226777-802E-4448-963E-299C0E87F9E1}"/>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93EDDEE4-0F9C-48F5-9E36-29C00C5A4CA9}"/>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D1D084E-2AB4-4E48-819A-A864A44AE8A5}"/>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582022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64E0EB9-4A6E-4122-910A-CDE6A443BEE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01B38E3E-BE84-457B-8DED-39BE3D628C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A28962E5-83B4-44DA-A4CA-0483BD060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BB121F24-F3C1-45FD-A0D0-F70AD4003B1C}"/>
              </a:ext>
            </a:extLst>
          </p:cNvPr>
          <p:cNvSpPr>
            <a:spLocks noGrp="1"/>
          </p:cNvSpPr>
          <p:nvPr>
            <p:ph type="dt" sz="half" idx="10"/>
          </p:nvPr>
        </p:nvSpPr>
        <p:spPr/>
        <p:txBody>
          <a:bodyPr/>
          <a:lstStyle/>
          <a:p>
            <a:fld id="{729F68D8-0053-4F8F-819B-6F1FA9FB00CA}" type="datetime1">
              <a:rPr lang="hu-HU" smtClean="0"/>
              <a:t>2023. 11. 26.</a:t>
            </a:fld>
            <a:endParaRPr lang="hu-HU"/>
          </a:p>
        </p:txBody>
      </p:sp>
      <p:sp>
        <p:nvSpPr>
          <p:cNvPr id="6" name="Élőláb helye 5">
            <a:extLst>
              <a:ext uri="{FF2B5EF4-FFF2-40B4-BE49-F238E27FC236}">
                <a16:creationId xmlns:a16="http://schemas.microsoft.com/office/drawing/2014/main" id="{F328B20F-2E8B-405F-9D4F-E0416220B100}"/>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7A1551F6-B27B-4382-9F11-BCC837CE1D97}"/>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430493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49484A-A20B-429F-80D6-DB5A1417EFCB}"/>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E461D6EB-A17A-4478-970C-EE7F1373EDB2}"/>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48F5255-B4E7-4CA5-BA2E-52867DFF4BE4}"/>
              </a:ext>
            </a:extLst>
          </p:cNvPr>
          <p:cNvSpPr>
            <a:spLocks noGrp="1"/>
          </p:cNvSpPr>
          <p:nvPr>
            <p:ph type="dt" sz="half" idx="10"/>
          </p:nvPr>
        </p:nvSpPr>
        <p:spPr/>
        <p:txBody>
          <a:bodyPr/>
          <a:lstStyle/>
          <a:p>
            <a:fld id="{214B2C72-4F30-4E06-8EF9-58A14EAC6D5D}" type="datetime1">
              <a:rPr lang="hu-HU" smtClean="0"/>
              <a:t>2023. 11. 26.</a:t>
            </a:fld>
            <a:endParaRPr lang="hu-HU"/>
          </a:p>
        </p:txBody>
      </p:sp>
      <p:sp>
        <p:nvSpPr>
          <p:cNvPr id="5" name="Élőláb helye 4">
            <a:extLst>
              <a:ext uri="{FF2B5EF4-FFF2-40B4-BE49-F238E27FC236}">
                <a16:creationId xmlns:a16="http://schemas.microsoft.com/office/drawing/2014/main" id="{B2129963-7CD1-4565-A7C0-986125D03185}"/>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A4419CBA-BE4C-4F5A-8ED4-9932A6A16712}"/>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934767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34863371-AB1D-405B-B4E2-4C0F6ADCDFD6}"/>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7B3507F7-E76D-438B-A140-397149311DB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541F80B-F614-45EB-AC0B-27429E01A538}"/>
              </a:ext>
            </a:extLst>
          </p:cNvPr>
          <p:cNvSpPr>
            <a:spLocks noGrp="1"/>
          </p:cNvSpPr>
          <p:nvPr>
            <p:ph type="dt" sz="half" idx="10"/>
          </p:nvPr>
        </p:nvSpPr>
        <p:spPr/>
        <p:txBody>
          <a:bodyPr/>
          <a:lstStyle/>
          <a:p>
            <a:fld id="{5CCB6C14-2430-48F0-98DB-736C494F794B}" type="datetime1">
              <a:rPr lang="hu-HU" smtClean="0"/>
              <a:t>2023. 11. 26.</a:t>
            </a:fld>
            <a:endParaRPr lang="hu-HU"/>
          </a:p>
        </p:txBody>
      </p:sp>
      <p:sp>
        <p:nvSpPr>
          <p:cNvPr id="5" name="Élőláb helye 4">
            <a:extLst>
              <a:ext uri="{FF2B5EF4-FFF2-40B4-BE49-F238E27FC236}">
                <a16:creationId xmlns:a16="http://schemas.microsoft.com/office/drawing/2014/main" id="{93E3C537-4C49-42FF-8036-CD2ADCA3A83B}"/>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4D879A51-2F99-4E0D-997C-83C788956555}"/>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816327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userDrawn="1">
  <p:cSld name="Címdia">
    <p:spTree>
      <p:nvGrpSpPr>
        <p:cNvPr id="1" name=""/>
        <p:cNvGrpSpPr/>
        <p:nvPr/>
      </p:nvGrpSpPr>
      <p:grpSpPr bwMode="auto">
        <a:xfrm>
          <a:off x="0" y="0"/>
          <a:ext cx="0" cy="0"/>
          <a:chOff x="0" y="0"/>
          <a:chExt cx="0" cy="0"/>
        </a:xfrm>
      </p:grpSpPr>
      <p:sp>
        <p:nvSpPr>
          <p:cNvPr id="2" name="Cím 1"/>
          <p:cNvSpPr>
            <a:spLocks noGrp="1"/>
          </p:cNvSpPr>
          <p:nvPr>
            <p:ph type="ctrTitle"/>
          </p:nvPr>
        </p:nvSpPr>
        <p:spPr bwMode="auto">
          <a:xfrm>
            <a:off x="1524000" y="1122363"/>
            <a:ext cx="9144000" cy="2387600"/>
          </a:xfrm>
        </p:spPr>
        <p:txBody>
          <a:bodyPr anchor="b"/>
          <a:lstStyle>
            <a:lvl1pPr algn="ctr">
              <a:defRPr sz="6000"/>
            </a:lvl1pPr>
          </a:lstStyle>
          <a:p>
            <a:pPr>
              <a:defRPr/>
            </a:pPr>
            <a:r>
              <a:rPr lang="hu-HU"/>
              <a:t>Mintacím szerkesztése</a:t>
            </a:r>
            <a:endParaRPr/>
          </a:p>
        </p:txBody>
      </p:sp>
      <p:sp>
        <p:nvSpPr>
          <p:cNvPr id="3" name="Alcím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hu-HU"/>
              <a:t>Kattintson ide az alcím mintájának szerkesztéséhez</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3927608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obj" preserve="1" userDrawn="1">
  <p:cSld name="Cím és tartalom">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Tartalom helye 2"/>
          <p:cNvSpPr>
            <a:spLocks noGrp="1"/>
          </p:cNvSpPr>
          <p:nvPr>
            <p:ph idx="1"/>
          </p:nvPr>
        </p:nvSpPr>
        <p:spPr bwMode="auto"/>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3751213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secHead" preserve="1" userDrawn="1">
  <p:cSld name="Szakaszfejléc">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1850" y="1709738"/>
            <a:ext cx="10515600" cy="2852737"/>
          </a:xfrm>
        </p:spPr>
        <p:txBody>
          <a:bodyPr anchor="b"/>
          <a:lstStyle>
            <a:lvl1pPr>
              <a:defRPr sz="6000"/>
            </a:lvl1pPr>
          </a:lstStyle>
          <a:p>
            <a:pPr>
              <a:defRPr/>
            </a:pPr>
            <a:r>
              <a:rPr lang="hu-HU"/>
              <a:t>Mintacím szerkesztése</a:t>
            </a:r>
            <a:endParaRPr/>
          </a:p>
        </p:txBody>
      </p:sp>
      <p:sp>
        <p:nvSpPr>
          <p:cNvPr id="3" name="Szöveg hely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hu-HU"/>
              <a:t>Mintaszöveg szerkesztése</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107450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twoObj" preserve="1" userDrawn="1">
  <p:cSld name="2 tartalomrész">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Tartalom helye 2"/>
          <p:cNvSpPr>
            <a:spLocks noGrp="1"/>
          </p:cNvSpPr>
          <p:nvPr>
            <p:ph sz="half" idx="1"/>
          </p:nvPr>
        </p:nvSpPr>
        <p:spPr bwMode="auto">
          <a:xfrm>
            <a:off x="838200" y="1825625"/>
            <a:ext cx="5181600" cy="435133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Tartalom helye 3"/>
          <p:cNvSpPr>
            <a:spLocks noGrp="1"/>
          </p:cNvSpPr>
          <p:nvPr>
            <p:ph sz="half" idx="2"/>
          </p:nvPr>
        </p:nvSpPr>
        <p:spPr bwMode="auto">
          <a:xfrm>
            <a:off x="6172200" y="1825625"/>
            <a:ext cx="5181600" cy="435133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666305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Összehasonlítás">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365125"/>
            <a:ext cx="10515600" cy="1325563"/>
          </a:xfrm>
        </p:spPr>
        <p:txBody>
          <a:bodyPr/>
          <a:lstStyle/>
          <a:p>
            <a:pPr>
              <a:defRPr/>
            </a:pPr>
            <a:r>
              <a:rPr lang="hu-HU"/>
              <a:t>Mintacím szerkesztése</a:t>
            </a:r>
            <a:endParaRPr/>
          </a:p>
        </p:txBody>
      </p:sp>
      <p:sp>
        <p:nvSpPr>
          <p:cNvPr id="3" name="Szöveg hely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hu-HU"/>
              <a:t>Mintaszöveg szerkesztése</a:t>
            </a:r>
            <a:endParaRPr/>
          </a:p>
        </p:txBody>
      </p:sp>
      <p:sp>
        <p:nvSpPr>
          <p:cNvPr id="4" name="Tartalom helye 3"/>
          <p:cNvSpPr>
            <a:spLocks noGrp="1"/>
          </p:cNvSpPr>
          <p:nvPr>
            <p:ph sz="half" idx="2"/>
          </p:nvPr>
        </p:nvSpPr>
        <p:spPr bwMode="auto">
          <a:xfrm>
            <a:off x="839788" y="2505074"/>
            <a:ext cx="5157787" cy="368458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5" name="Szöveg hely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hu-HU"/>
              <a:t>Mintaszöveg szerkesztése</a:t>
            </a:r>
            <a:endParaRPr/>
          </a:p>
        </p:txBody>
      </p:sp>
      <p:sp>
        <p:nvSpPr>
          <p:cNvPr id="6" name="Tartalom helye 5"/>
          <p:cNvSpPr>
            <a:spLocks noGrp="1"/>
          </p:cNvSpPr>
          <p:nvPr>
            <p:ph sz="quarter" idx="4"/>
          </p:nvPr>
        </p:nvSpPr>
        <p:spPr bwMode="auto">
          <a:xfrm>
            <a:off x="6172200" y="2505074"/>
            <a:ext cx="5183188" cy="368458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7" name="Dátum helye 6"/>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8" name="Élőláb helye 7"/>
          <p:cNvSpPr>
            <a:spLocks noGrp="1"/>
          </p:cNvSpPr>
          <p:nvPr>
            <p:ph type="ftr" sz="quarter" idx="11"/>
          </p:nvPr>
        </p:nvSpPr>
        <p:spPr bwMode="auto"/>
        <p:txBody>
          <a:bodyPr/>
          <a:lstStyle/>
          <a:p>
            <a:pPr>
              <a:defRPr/>
            </a:pPr>
            <a:endParaRPr lang="hu-HU"/>
          </a:p>
        </p:txBody>
      </p:sp>
      <p:sp>
        <p:nvSpPr>
          <p:cNvPr id="9" name="Dia számának helye 8"/>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738796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titleOnly" preserve="1" userDrawn="1">
  <p:cSld name="Csak cím">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Dátum helye 2"/>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4" name="Élőláb helye 3"/>
          <p:cNvSpPr>
            <a:spLocks noGrp="1"/>
          </p:cNvSpPr>
          <p:nvPr>
            <p:ph type="ftr" sz="quarter" idx="11"/>
          </p:nvPr>
        </p:nvSpPr>
        <p:spPr bwMode="auto"/>
        <p:txBody>
          <a:bodyPr/>
          <a:lstStyle/>
          <a:p>
            <a:pPr>
              <a:defRPr/>
            </a:pPr>
            <a:endParaRPr lang="hu-HU"/>
          </a:p>
        </p:txBody>
      </p:sp>
      <p:sp>
        <p:nvSpPr>
          <p:cNvPr id="5" name="Dia számának helye 4"/>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3414250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type="blank" preserve="1" userDrawn="1">
  <p:cSld name="Üres">
    <p:spTree>
      <p:nvGrpSpPr>
        <p:cNvPr id="1" name=""/>
        <p:cNvGrpSpPr/>
        <p:nvPr/>
      </p:nvGrpSpPr>
      <p:grpSpPr bwMode="auto">
        <a:xfrm>
          <a:off x="0" y="0"/>
          <a:ext cx="0" cy="0"/>
          <a:chOff x="0" y="0"/>
          <a:chExt cx="0" cy="0"/>
        </a:xfrm>
      </p:grpSpPr>
      <p:sp>
        <p:nvSpPr>
          <p:cNvPr id="2" name="Dátum helye 1"/>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3" name="Élőláb helye 2"/>
          <p:cNvSpPr>
            <a:spLocks noGrp="1"/>
          </p:cNvSpPr>
          <p:nvPr>
            <p:ph type="ftr" sz="quarter" idx="11"/>
          </p:nvPr>
        </p:nvSpPr>
        <p:spPr bwMode="auto"/>
        <p:txBody>
          <a:bodyPr/>
          <a:lstStyle/>
          <a:p>
            <a:pPr>
              <a:defRPr/>
            </a:pPr>
            <a:endParaRPr lang="hu-HU"/>
          </a:p>
        </p:txBody>
      </p:sp>
      <p:sp>
        <p:nvSpPr>
          <p:cNvPr id="4" name="Dia számának helye 3"/>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7059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2FB3AEF-F3A9-498A-821C-57DAA041F91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2FCE7844-FCEC-430D-BDBA-2EB22D864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7E201D20-BCF5-424A-B6BF-C0C42C921C76}"/>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3D3C334B-358A-40C5-B444-4BE1A31B5D5A}"/>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54CE59DD-D322-4341-B8E1-59C81D42A096}"/>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595116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type="objTx" preserve="1" userDrawn="1">
  <p:cSld name="Tartalomrész képaláírással">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457200"/>
            <a:ext cx="3932237" cy="1600200"/>
          </a:xfrm>
        </p:spPr>
        <p:txBody>
          <a:bodyPr anchor="b"/>
          <a:lstStyle>
            <a:lvl1pPr>
              <a:defRPr sz="3200"/>
            </a:lvl1pPr>
          </a:lstStyle>
          <a:p>
            <a:pPr>
              <a:defRPr/>
            </a:pPr>
            <a:r>
              <a:rPr lang="hu-HU"/>
              <a:t>Mintacím szerkesztése</a:t>
            </a:r>
            <a:endParaRPr/>
          </a:p>
        </p:txBody>
      </p:sp>
      <p:sp>
        <p:nvSpPr>
          <p:cNvPr id="3" name="Tartalom helye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Szöveg hely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hu-HU"/>
              <a:t>Mintaszöveg szerkesztése</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352780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type="picTx" preserve="1" userDrawn="1">
  <p:cSld name="Kép képaláírással">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457200"/>
            <a:ext cx="3932237" cy="1600200"/>
          </a:xfrm>
        </p:spPr>
        <p:txBody>
          <a:bodyPr anchor="b"/>
          <a:lstStyle>
            <a:lvl1pPr>
              <a:defRPr sz="3200"/>
            </a:lvl1pPr>
          </a:lstStyle>
          <a:p>
            <a:pPr>
              <a:defRPr/>
            </a:pPr>
            <a:r>
              <a:rPr lang="hu-HU"/>
              <a:t>Mintacím szerkesztése</a:t>
            </a:r>
            <a:endParaRPr/>
          </a:p>
        </p:txBody>
      </p:sp>
      <p:sp>
        <p:nvSpPr>
          <p:cNvPr id="3" name="Kép hely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hu-HU"/>
          </a:p>
        </p:txBody>
      </p:sp>
      <p:sp>
        <p:nvSpPr>
          <p:cNvPr id="4" name="Szöveg hely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hu-HU"/>
              <a:t>Mintaszöveg szerkesztése</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937506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type="vertTx" preserve="1" userDrawn="1">
  <p:cSld name="Cím és függőleges szöveg">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Függőleges szöveg helye 2"/>
          <p:cNvSpPr>
            <a:spLocks noGrp="1"/>
          </p:cNvSpPr>
          <p:nvPr>
            <p:ph type="body" orient="vert" idx="1"/>
          </p:nvPr>
        </p:nvSpPr>
        <p:spPr bwMode="auto"/>
        <p:txBody>
          <a:bodyPr vert="eaVert"/>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825752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Függőleges cím és szöveg">
    <p:spTree>
      <p:nvGrpSpPr>
        <p:cNvPr id="1" name=""/>
        <p:cNvGrpSpPr/>
        <p:nvPr/>
      </p:nvGrpSpPr>
      <p:grpSpPr bwMode="auto">
        <a:xfrm>
          <a:off x="0" y="0"/>
          <a:ext cx="0" cy="0"/>
          <a:chOff x="0" y="0"/>
          <a:chExt cx="0" cy="0"/>
        </a:xfrm>
      </p:grpSpPr>
      <p:sp>
        <p:nvSpPr>
          <p:cNvPr id="2" name="Függőleges cím 1"/>
          <p:cNvSpPr>
            <a:spLocks noGrp="1"/>
          </p:cNvSpPr>
          <p:nvPr>
            <p:ph type="title" orient="vert"/>
          </p:nvPr>
        </p:nvSpPr>
        <p:spPr bwMode="auto">
          <a:xfrm>
            <a:off x="8724900" y="365125"/>
            <a:ext cx="2628900" cy="5811838"/>
          </a:xfrm>
        </p:spPr>
        <p:txBody>
          <a:bodyPr vert="eaVert"/>
          <a:lstStyle/>
          <a:p>
            <a:pPr>
              <a:defRPr/>
            </a:pPr>
            <a:r>
              <a:rPr lang="hu-HU"/>
              <a:t>Mintacím szerkesztése</a:t>
            </a:r>
            <a:endParaRPr/>
          </a:p>
        </p:txBody>
      </p:sp>
      <p:sp>
        <p:nvSpPr>
          <p:cNvPr id="3" name="Függőleges szöveg helye 2"/>
          <p:cNvSpPr>
            <a:spLocks noGrp="1"/>
          </p:cNvSpPr>
          <p:nvPr>
            <p:ph type="body" orient="vert" idx="1"/>
          </p:nvPr>
        </p:nvSpPr>
        <p:spPr bwMode="auto">
          <a:xfrm>
            <a:off x="838200" y="365125"/>
            <a:ext cx="7734300" cy="5811838"/>
          </a:xfrm>
        </p:spPr>
        <p:txBody>
          <a:bodyPr vert="eaVert"/>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672705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6F470B-2D7E-4368-8488-B510508B521C}"/>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F4B7C704-14E3-4AE7-80B0-1902930455E6}"/>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0D9E1AEF-FE3E-48FA-B08A-A063E39A75A6}"/>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BFF40F0D-5E28-451D-BD0D-925F65BE96DD}"/>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6" name="Élőláb helye 5">
            <a:extLst>
              <a:ext uri="{FF2B5EF4-FFF2-40B4-BE49-F238E27FC236}">
                <a16:creationId xmlns:a16="http://schemas.microsoft.com/office/drawing/2014/main" id="{9F73F6CE-105D-49AF-A1B1-CBEEA27F611D}"/>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AC144E0-3C07-47F8-91F1-E9E8DB8AA4A8}"/>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262929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CAB6FF-68BA-4417-A650-BCC1795255FF}"/>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DB1A1DFD-CCAA-4EF0-BBCB-9ED4DFB4E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DF1554F6-AC1C-4E27-9E64-29C3F585167F}"/>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D9F00990-7AE9-40EB-A642-D0682D166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6B76D739-62CF-4A03-834D-50A2B3C0F9A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588C74F3-812A-4F06-8388-06CABD5CB2AF}"/>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8" name="Élőláb helye 7">
            <a:extLst>
              <a:ext uri="{FF2B5EF4-FFF2-40B4-BE49-F238E27FC236}">
                <a16:creationId xmlns:a16="http://schemas.microsoft.com/office/drawing/2014/main" id="{8C1ACDA2-F5BB-4F64-97BD-0C254570CCA4}"/>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73F916B4-6DC9-4E9F-BE7A-78232B9D3740}"/>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10554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CDCA81A-9578-47D4-A84F-5074C6D7C5EE}"/>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D96F7ABC-7C37-41E4-9E1E-99972A210449}"/>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4" name="Élőláb helye 3">
            <a:extLst>
              <a:ext uri="{FF2B5EF4-FFF2-40B4-BE49-F238E27FC236}">
                <a16:creationId xmlns:a16="http://schemas.microsoft.com/office/drawing/2014/main" id="{7D8482D9-4C5A-41A9-9974-DBAF4C0228B1}"/>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526C155F-D394-4021-B4C8-1A3652BB3984}"/>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263302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69E98443-FE84-4EA5-A9D6-08AC1A711ED2}"/>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3" name="Élőláb helye 2">
            <a:extLst>
              <a:ext uri="{FF2B5EF4-FFF2-40B4-BE49-F238E27FC236}">
                <a16:creationId xmlns:a16="http://schemas.microsoft.com/office/drawing/2014/main" id="{2B77D0C0-A47F-414F-8029-6490C158CD22}"/>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D7D7301B-9F88-4DCE-A65F-20C3A403D9B7}"/>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2134249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947DB96-09F5-4C15-A3A7-18CAB7BCA7EF}"/>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67BC8FC7-B85C-427B-A674-D0FE6E3FF5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F866ADB-CA92-4789-AE34-EDE7260FC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15233ED9-4905-4C3F-92D4-4A29BEB94EA1}"/>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6" name="Élőláb helye 5">
            <a:extLst>
              <a:ext uri="{FF2B5EF4-FFF2-40B4-BE49-F238E27FC236}">
                <a16:creationId xmlns:a16="http://schemas.microsoft.com/office/drawing/2014/main" id="{869FEAE4-ED0F-463C-BA04-A8CA6288D6E6}"/>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52915D45-3126-4AD0-8244-59BA103B56B8}"/>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05448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E791B5E-D24F-4798-8E7B-FE371237A9E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25FBFDE0-0B1C-4C86-AC58-0FA7B9E7C1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FA6AEB48-08FD-4C27-8207-ED1C1B4A55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DA650B3-4C22-411C-BA04-F903429319AE}"/>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6" name="Élőláb helye 5">
            <a:extLst>
              <a:ext uri="{FF2B5EF4-FFF2-40B4-BE49-F238E27FC236}">
                <a16:creationId xmlns:a16="http://schemas.microsoft.com/office/drawing/2014/main" id="{14151523-7EFF-4DA1-9ADF-688C4DD49CBB}"/>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FF1D08A8-D0FB-4431-B748-0C1D950635BC}"/>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61050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DEBEC573-72AF-4D40-A778-7B5CB7586F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D131231A-14AC-47BB-AE2F-AF0BAD051F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0390C03-1A37-44D0-9315-C75F6B4151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40DE352F-FE29-441E-BB22-2E13CFEDDE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64D15AA5-D13B-4DF9-BF75-4C1695F540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146BD-4A12-432C-AD50-55033724872F}" type="slidenum">
              <a:rPr lang="hu-HU" smtClean="0"/>
              <a:t>‹#›</a:t>
            </a:fld>
            <a:endParaRPr lang="hu-HU"/>
          </a:p>
        </p:txBody>
      </p:sp>
    </p:spTree>
    <p:extLst>
      <p:ext uri="{BB962C8B-B14F-4D97-AF65-F5344CB8AC3E}">
        <p14:creationId xmlns:p14="http://schemas.microsoft.com/office/powerpoint/2010/main" val="360206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4494"/>
        </a:solid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AEDBB013-C965-40C5-AD5B-6D171F3D5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BC033CA1-F37A-4D64-8776-F2A1EA905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1F550AE-90FA-44B3-B025-3B87DE6533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3408B-CBBA-4A0D-8A15-42ECC6B552D5}" type="datetime1">
              <a:rPr lang="hu-HU" smtClean="0"/>
              <a:t>2023. 11. 26.</a:t>
            </a:fld>
            <a:endParaRPr lang="hu-HU"/>
          </a:p>
        </p:txBody>
      </p:sp>
      <p:sp>
        <p:nvSpPr>
          <p:cNvPr id="5" name="Élőláb helye 4">
            <a:extLst>
              <a:ext uri="{FF2B5EF4-FFF2-40B4-BE49-F238E27FC236}">
                <a16:creationId xmlns:a16="http://schemas.microsoft.com/office/drawing/2014/main" id="{153A619F-0DD5-4986-A407-90E36AE55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A6408984-520B-4422-8BEA-2DD43781A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0D3A0-CE6F-49D2-A784-08D506621889}" type="slidenum">
              <a:rPr lang="hu-HU" smtClean="0"/>
              <a:t>‹#›</a:t>
            </a:fld>
            <a:endParaRPr lang="hu-HU"/>
          </a:p>
        </p:txBody>
      </p:sp>
    </p:spTree>
    <p:extLst>
      <p:ext uri="{BB962C8B-B14F-4D97-AF65-F5344CB8AC3E}">
        <p14:creationId xmlns:p14="http://schemas.microsoft.com/office/powerpoint/2010/main" val="666359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Cím hely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hu-HU"/>
              <a:t>Mintacím szerkesztése</a:t>
            </a:r>
            <a:endParaRPr/>
          </a:p>
        </p:txBody>
      </p:sp>
      <p:sp>
        <p:nvSpPr>
          <p:cNvPr id="3" name="Szöveg hely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E3E4EE3-1A77-4589-ACFF-672620A5E174}" type="datetimeFigureOut">
              <a:rPr lang="hu-HU"/>
              <a:t>2023. 11. 26.</a:t>
            </a:fld>
            <a:endParaRPr lang="hu-HU"/>
          </a:p>
        </p:txBody>
      </p:sp>
      <p:sp>
        <p:nvSpPr>
          <p:cNvPr id="5" name="Élőláb hely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hu-HU"/>
          </a:p>
        </p:txBody>
      </p:sp>
      <p:sp>
        <p:nvSpPr>
          <p:cNvPr id="6" name="Dia számának hely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13146BD-4A12-432C-AD50-55033724872F}" type="slidenum">
              <a:rPr lang="hu-HU"/>
              <a:t>‹#›</a:t>
            </a:fld>
            <a:endParaRPr lang="hu-HU"/>
          </a:p>
        </p:txBody>
      </p:sp>
    </p:spTree>
    <p:extLst>
      <p:ext uri="{BB962C8B-B14F-4D97-AF65-F5344CB8AC3E}">
        <p14:creationId xmlns:p14="http://schemas.microsoft.com/office/powerpoint/2010/main" val="26890359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hu-H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3.png"/><Relationship Id="rId4" Type="http://schemas.openxmlformats.org/officeDocument/2006/relationships/hyperlink" Target="https://www.youtube.com/watch?v=dANY3uk7lxc"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5.png"/><Relationship Id="rId4" Type="http://schemas.openxmlformats.org/officeDocument/2006/relationships/hyperlink" Target="https://www.youtube.com/watch?v=AdUi_St-BdM"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8.jpeg"/><Relationship Id="rId5" Type="http://schemas.openxmlformats.org/officeDocument/2006/relationships/hyperlink" Target="https://www.youtube.com/watch?v=gQqCCzrS5_I" TargetMode="External"/><Relationship Id="rId4" Type="http://schemas.openxmlformats.org/officeDocument/2006/relationships/hyperlink" Target="https://mediacenter.ibm.com/media/(1961)+Shoebox+-+IBM+Archives+(78-013)/0_4m2ynnkk"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20.png"/><Relationship Id="rId4" Type="http://schemas.openxmlformats.org/officeDocument/2006/relationships/hyperlink" Target="https://stacks.stanford.edu/file/druid:rq916rn6924/rq916rn6924.pdf"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21.jpeg"/><Relationship Id="rId4" Type="http://schemas.openxmlformats.org/officeDocument/2006/relationships/hyperlink" Target="https://stacks.stanford.edu/file/druid:rq916rn6924/rq916rn6924.pdf"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22.png"/><Relationship Id="rId5" Type="http://schemas.openxmlformats.org/officeDocument/2006/relationships/hyperlink" Target="https://shop.nuance.co.uk/store/nuanceeu/en_GB/Content/pbPage.home?currency=EUR&amp;pgmid=95401000&amp;campaignid=16643310895&amp;adgroupid=138563638716&amp;targetid=kwd-10626921&amp;matchtype=b&amp;device=c&amp;adid=608913674370&amp;gclid=CjwKCAjw6MKXBhA5EiwANWLODIWx7GxzvqjcsN9-GqThA2xpuePHOfebGH-ZLN-B5drKwNbd6Y92VxoC9oYQAvD_BwE&amp;gclsrc=aw.ds" TargetMode="External"/><Relationship Id="rId4" Type="http://schemas.openxmlformats.org/officeDocument/2006/relationships/hyperlink" Target="https://www.youtube.com/watch?v=eV5qEPIG5is&amp;t=26s"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24.png"/><Relationship Id="rId5" Type="http://schemas.openxmlformats.org/officeDocument/2006/relationships/hyperlink" Target="http://46ba123xc93a357lc11tqhds-wpengine.netdna-ssl.com/wp-content/uploads/2017/07/voicebot-history-voice-assistants.pdf" TargetMode="External"/><Relationship Id="rId4" Type="http://schemas.openxmlformats.org/officeDocument/2006/relationships/hyperlink" Target="https://voicebot.ai/2017/07/14/timeline-voice-assistants-short-history-voice-revolution/"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25.gif"/></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4.xml"/><Relationship Id="rId1" Type="http://schemas.openxmlformats.org/officeDocument/2006/relationships/tags" Target="../tags/tag40.xml"/><Relationship Id="rId5" Type="http://schemas.openxmlformats.org/officeDocument/2006/relationships/hyperlink" Target="http://www.pixabay.com/" TargetMode="External"/><Relationship Id="rId4" Type="http://schemas.openxmlformats.org/officeDocument/2006/relationships/hyperlink" Target="https://unsplash.com/licen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hyperlink" Target="https://www.freepik.com/" TargetMode="External"/><Relationship Id="rId2" Type="http://schemas.openxmlformats.org/officeDocument/2006/relationships/slideLayout" Target="../slideLayouts/slideLayout24.xml"/><Relationship Id="rId1" Type="http://schemas.openxmlformats.org/officeDocument/2006/relationships/tags" Target="../tags/tag41.xml"/><Relationship Id="rId4" Type="http://schemas.openxmlformats.org/officeDocument/2006/relationships/hyperlink" Target="https://www.pexels.com/"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26.xml"/><Relationship Id="rId7"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tags" Target="../tags/tag4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2.jpeg"/><Relationship Id="rId4" Type="http://schemas.openxmlformats.org/officeDocument/2006/relationships/hyperlink" Target="https://www.youtube.com/watch?v=Wy4EfdnMZ5g"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s://www.youtube.com/watch?v=1ZXugicgn6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ép 4">
            <a:extLst>
              <a:ext uri="{FF2B5EF4-FFF2-40B4-BE49-F238E27FC236}">
                <a16:creationId xmlns:a16="http://schemas.microsoft.com/office/drawing/2014/main" id="{FAEE5532-7F5A-4573-8AD7-08E5D674EC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88" y="114252"/>
            <a:ext cx="3968015" cy="1130882"/>
          </a:xfrm>
          <a:prstGeom prst="rect">
            <a:avLst/>
          </a:prstGeom>
        </p:spPr>
      </p:pic>
      <p:sp>
        <p:nvSpPr>
          <p:cNvPr id="2" name="Cím 1">
            <a:extLst>
              <a:ext uri="{FF2B5EF4-FFF2-40B4-BE49-F238E27FC236}">
                <a16:creationId xmlns:a16="http://schemas.microsoft.com/office/drawing/2014/main" id="{97D90975-5E20-482C-BBCD-47C031CCB940}"/>
              </a:ext>
            </a:extLst>
          </p:cNvPr>
          <p:cNvSpPr>
            <a:spLocks noGrp="1"/>
          </p:cNvSpPr>
          <p:nvPr>
            <p:ph type="ctrTitle"/>
          </p:nvPr>
        </p:nvSpPr>
        <p:spPr>
          <a:xfrm>
            <a:off x="5733978" y="3682164"/>
            <a:ext cx="6432994" cy="2002938"/>
          </a:xfrm>
        </p:spPr>
        <p:txBody>
          <a:bodyPr anchor="b">
            <a:noAutofit/>
          </a:bodyPr>
          <a:lstStyle/>
          <a:p>
            <a:r>
              <a:rPr kumimoji="0" lang="en-US" sz="4400" b="1" i="0" u="none" strike="noStrike" kern="1200" cap="none" spc="0" normalizeH="0" baseline="0" noProof="0" dirty="0">
                <a:ln>
                  <a:noFill/>
                </a:ln>
                <a:effectLst/>
                <a:uLnTx/>
                <a:uFillTx/>
                <a:latin typeface="Calibri Light" panose="020F0302020204030204"/>
                <a:ea typeface="+mj-ea"/>
                <a:cs typeface="+mj-cs"/>
              </a:rPr>
              <a:t>JOURNALISM FOR VOICE-ACTIVATED ASSISTANTS </a:t>
            </a:r>
            <a:br>
              <a:rPr kumimoji="0" lang="en-US" sz="4400" b="1" i="0" u="none" strike="noStrike" kern="1200" cap="none" spc="0" normalizeH="0" baseline="0" noProof="0" dirty="0">
                <a:ln>
                  <a:noFill/>
                </a:ln>
                <a:effectLst/>
                <a:uLnTx/>
                <a:uFillTx/>
                <a:latin typeface="Calibri Light" panose="020F0302020204030204"/>
                <a:ea typeface="+mj-ea"/>
                <a:cs typeface="+mj-cs"/>
              </a:rPr>
            </a:br>
            <a:r>
              <a:rPr kumimoji="0" lang="en-US" sz="4400" b="1" i="0" u="none" strike="noStrike" kern="1200" cap="none" spc="0" normalizeH="0" baseline="0" noProof="0" dirty="0">
                <a:ln>
                  <a:noFill/>
                </a:ln>
                <a:effectLst/>
                <a:uLnTx/>
                <a:uFillTx/>
                <a:latin typeface="Calibri Light" panose="020F0302020204030204"/>
                <a:ea typeface="+mj-ea"/>
                <a:cs typeface="+mj-cs"/>
              </a:rPr>
              <a:t>AND DEVICES</a:t>
            </a:r>
            <a:br>
              <a:rPr lang="hu-HU" sz="4400" b="1" dirty="0"/>
            </a:br>
            <a:br>
              <a:rPr lang="en-US" sz="4400" b="1" dirty="0"/>
            </a:br>
            <a:endParaRPr lang="hu-HU" sz="4400" dirty="0"/>
          </a:p>
        </p:txBody>
      </p:sp>
      <p:sp>
        <p:nvSpPr>
          <p:cNvPr id="6" name="Szövegdoboz 5">
            <a:extLst>
              <a:ext uri="{FF2B5EF4-FFF2-40B4-BE49-F238E27FC236}">
                <a16:creationId xmlns:a16="http://schemas.microsoft.com/office/drawing/2014/main" id="{F6043198-BD77-40A5-A26B-0732C9BB091F}"/>
              </a:ext>
            </a:extLst>
          </p:cNvPr>
          <p:cNvSpPr txBox="1"/>
          <p:nvPr/>
        </p:nvSpPr>
        <p:spPr>
          <a:xfrm>
            <a:off x="117288" y="1141044"/>
            <a:ext cx="6428296"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F</a:t>
            </a:r>
            <a:r>
              <a:rPr kumimoji="0" lang="en-US"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unded</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by</a:t>
            </a:r>
            <a:r>
              <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the</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Erasmus+ </a:t>
            </a:r>
            <a:r>
              <a:rPr kumimoji="0" lang="en-US"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Programme</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of the European Union</a:t>
            </a:r>
            <a:endPar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3" name="Kép 12" descr="A képen kültéri látható&#10;&#10;A leírás nagyon megbízható">
            <a:extLst>
              <a:ext uri="{FF2B5EF4-FFF2-40B4-BE49-F238E27FC236}">
                <a16:creationId xmlns:a16="http://schemas.microsoft.com/office/drawing/2014/main" id="{0156EEEB-9DFA-479E-BE33-F901122C51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272" y="2271926"/>
            <a:ext cx="2306669" cy="622800"/>
          </a:xfrm>
          <a:prstGeom prst="rect">
            <a:avLst/>
          </a:prstGeom>
        </p:spPr>
      </p:pic>
      <p:pic>
        <p:nvPicPr>
          <p:cNvPr id="17" name="Kép 16" descr="A képen objektum látható&#10;&#10;A leírás teljesen megbízható">
            <a:extLst>
              <a:ext uri="{FF2B5EF4-FFF2-40B4-BE49-F238E27FC236}">
                <a16:creationId xmlns:a16="http://schemas.microsoft.com/office/drawing/2014/main" id="{CDE6A37D-6370-4404-9DF6-F03DECBC56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402" y="3138536"/>
            <a:ext cx="2204974" cy="492444"/>
          </a:xfrm>
          <a:prstGeom prst="rect">
            <a:avLst/>
          </a:prstGeom>
        </p:spPr>
      </p:pic>
      <p:graphicFrame>
        <p:nvGraphicFramePr>
          <p:cNvPr id="3" name="Táblázat 2">
            <a:extLst>
              <a:ext uri="{FF2B5EF4-FFF2-40B4-BE49-F238E27FC236}">
                <a16:creationId xmlns:a16="http://schemas.microsoft.com/office/drawing/2014/main" id="{F65DDBE2-F763-4879-93A4-366C0EF8B5DB}"/>
              </a:ext>
            </a:extLst>
          </p:cNvPr>
          <p:cNvGraphicFramePr>
            <a:graphicFrameLocks noGrp="1"/>
          </p:cNvGraphicFramePr>
          <p:nvPr/>
        </p:nvGraphicFramePr>
        <p:xfrm>
          <a:off x="110534" y="5738965"/>
          <a:ext cx="4922981" cy="960120"/>
        </p:xfrm>
        <a:graphic>
          <a:graphicData uri="http://schemas.openxmlformats.org/drawingml/2006/table">
            <a:tbl>
              <a:tblPr/>
              <a:tblGrid>
                <a:gridCol w="3786908">
                  <a:extLst>
                    <a:ext uri="{9D8B030D-6E8A-4147-A177-3AD203B41FA5}">
                      <a16:colId xmlns:a16="http://schemas.microsoft.com/office/drawing/2014/main" val="749391775"/>
                    </a:ext>
                  </a:extLst>
                </a:gridCol>
                <a:gridCol w="1136073">
                  <a:extLst>
                    <a:ext uri="{9D8B030D-6E8A-4147-A177-3AD203B41FA5}">
                      <a16:colId xmlns:a16="http://schemas.microsoft.com/office/drawing/2014/main" val="3901970431"/>
                    </a:ext>
                  </a:extLst>
                </a:gridCol>
              </a:tblGrid>
              <a:tr h="0">
                <a:tc>
                  <a:txBody>
                    <a:bodyPr/>
                    <a:lstStyle/>
                    <a:p>
                      <a:pPr algn="l"/>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New Teaching Fields for the</a:t>
                      </a:r>
                      <a:endParaRPr kumimoji="0" lang="hu-HU"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endParaRPr>
                    </a:p>
                    <a:p>
                      <a:pPr algn="l"/>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Next Generation of Journalists</a:t>
                      </a:r>
                      <a:br>
                        <a:rPr kumimoji="0" lang="hu-HU"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br>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2020-1-HU01-KA203-078824</a:t>
                      </a:r>
                      <a:br>
                        <a:rPr lang="en-US" b="1" dirty="0">
                          <a:effectLst/>
                        </a:rPr>
                      </a:br>
                      <a:endParaRPr lang="en-US" dirty="0">
                        <a:effectLst/>
                      </a:endParaRPr>
                    </a:p>
                  </a:txBody>
                  <a:tcPr anchor="ctr">
                    <a:lnL>
                      <a:noFill/>
                    </a:lnL>
                    <a:lnR>
                      <a:noFill/>
                    </a:lnR>
                    <a:lnT>
                      <a:noFill/>
                    </a:lnT>
                    <a:lnB>
                      <a:noFill/>
                    </a:lnB>
                  </a:tcPr>
                </a:tc>
                <a:tc>
                  <a:txBody>
                    <a:bodyPr/>
                    <a:lstStyle/>
                    <a:p>
                      <a:pPr algn="r"/>
                      <a:endParaRPr lang="hu-HU" dirty="0">
                        <a:effectLst/>
                      </a:endParaRPr>
                    </a:p>
                  </a:txBody>
                  <a:tcPr anchor="ctr">
                    <a:lnL>
                      <a:noFill/>
                    </a:lnL>
                    <a:lnR>
                      <a:noFill/>
                    </a:lnR>
                    <a:lnT>
                      <a:noFill/>
                    </a:lnT>
                    <a:lnB>
                      <a:noFill/>
                    </a:lnB>
                  </a:tcPr>
                </a:tc>
                <a:extLst>
                  <a:ext uri="{0D108BD9-81ED-4DB2-BD59-A6C34878D82A}">
                    <a16:rowId xmlns:a16="http://schemas.microsoft.com/office/drawing/2014/main" val="4255824043"/>
                  </a:ext>
                </a:extLst>
              </a:tr>
            </a:tbl>
          </a:graphicData>
        </a:graphic>
      </p:graphicFrame>
      <p:pic>
        <p:nvPicPr>
          <p:cNvPr id="11" name="Kép 10">
            <a:extLst>
              <a:ext uri="{FF2B5EF4-FFF2-40B4-BE49-F238E27FC236}">
                <a16:creationId xmlns:a16="http://schemas.microsoft.com/office/drawing/2014/main" id="{7451D76A-665C-46FE-833F-2C77C67D59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7693" y="2818719"/>
            <a:ext cx="2204974" cy="1318976"/>
          </a:xfrm>
          <a:prstGeom prst="rect">
            <a:avLst/>
          </a:prstGeom>
        </p:spPr>
      </p:pic>
      <p:pic>
        <p:nvPicPr>
          <p:cNvPr id="9" name="Kép 8">
            <a:extLst>
              <a:ext uri="{FF2B5EF4-FFF2-40B4-BE49-F238E27FC236}">
                <a16:creationId xmlns:a16="http://schemas.microsoft.com/office/drawing/2014/main" id="{1E341DF1-6419-455F-BDEB-F14F583A24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6846" y="2290384"/>
            <a:ext cx="2306669" cy="515156"/>
          </a:xfrm>
          <a:prstGeom prst="rect">
            <a:avLst/>
          </a:prstGeom>
        </p:spPr>
      </p:pic>
      <p:pic>
        <p:nvPicPr>
          <p:cNvPr id="7" name="Kép 6">
            <a:extLst>
              <a:ext uri="{FF2B5EF4-FFF2-40B4-BE49-F238E27FC236}">
                <a16:creationId xmlns:a16="http://schemas.microsoft.com/office/drawing/2014/main" id="{F16E3A69-A7DF-4632-85EA-85036DE6B0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33323" y="3722780"/>
            <a:ext cx="2093713" cy="960853"/>
          </a:xfrm>
          <a:prstGeom prst="rect">
            <a:avLst/>
          </a:prstGeom>
        </p:spPr>
      </p:pic>
      <p:pic>
        <p:nvPicPr>
          <p:cNvPr id="20" name="Kép 19">
            <a:extLst>
              <a:ext uri="{FF2B5EF4-FFF2-40B4-BE49-F238E27FC236}">
                <a16:creationId xmlns:a16="http://schemas.microsoft.com/office/drawing/2014/main" id="{7BF5E8C5-6257-49C6-859B-6B5FCF5748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1509" y="3902524"/>
            <a:ext cx="1918760" cy="571463"/>
          </a:xfrm>
          <a:prstGeom prst="rect">
            <a:avLst/>
          </a:prstGeom>
        </p:spPr>
      </p:pic>
    </p:spTree>
    <p:custDataLst>
      <p:tags r:id="rId1"/>
    </p:custDataLst>
    <p:extLst>
      <p:ext uri="{BB962C8B-B14F-4D97-AF65-F5344CB8AC3E}">
        <p14:creationId xmlns:p14="http://schemas.microsoft.com/office/powerpoint/2010/main" val="26776662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570572" y="1872978"/>
            <a:ext cx="6131311" cy="3692769"/>
          </a:xfrm>
        </p:spPr>
        <p:txBody>
          <a:bodyPr>
            <a:normAutofit fontScale="92500" lnSpcReduction="20000"/>
          </a:bodyPr>
          <a:lstStyle/>
          <a:p>
            <a:pPr marL="0" indent="0" algn="just">
              <a:buNone/>
            </a:pPr>
            <a:r>
              <a:rPr lang="en-US" dirty="0"/>
              <a:t>When Michael Knight (David Hasselhoff’s character) asked for the help of KITT, his smart car in the “Knight Rider” TV series (1982), the car responded and acted as requested. As we expect in most cars we can buy today!</a:t>
            </a:r>
          </a:p>
          <a:p>
            <a:pPr marL="0" indent="0" algn="just">
              <a:buNone/>
            </a:pPr>
            <a:endParaRPr lang="en-US" dirty="0"/>
          </a:p>
          <a:p>
            <a:pPr marL="0" indent="0" algn="just">
              <a:buNone/>
            </a:pPr>
            <a:r>
              <a:rPr lang="en-US" dirty="0"/>
              <a:t>You can view this clip, when KITT speaks for the fist time (from 2m45s) to have an idea: </a:t>
            </a:r>
            <a:r>
              <a:rPr lang="en-US" dirty="0">
                <a:hlinkClick r:id="rId4"/>
              </a:rPr>
              <a:t>https://www.youtube.com/watch?v=dANY3uk7lxc</a:t>
            </a:r>
            <a:r>
              <a:rPr lang="en-US" dirty="0"/>
              <a:t> </a:t>
            </a:r>
          </a:p>
        </p:txBody>
      </p:sp>
      <p:pic>
        <p:nvPicPr>
          <p:cNvPr id="5" name="Imagem 4">
            <a:extLst>
              <a:ext uri="{FF2B5EF4-FFF2-40B4-BE49-F238E27FC236}">
                <a16:creationId xmlns:a16="http://schemas.microsoft.com/office/drawing/2014/main" id="{FE2000B4-12CB-5AB9-D7A3-4219FB2D4D9F}"/>
              </a:ext>
            </a:extLst>
          </p:cNvPr>
          <p:cNvPicPr>
            <a:picLocks noChangeAspect="1"/>
          </p:cNvPicPr>
          <p:nvPr/>
        </p:nvPicPr>
        <p:blipFill>
          <a:blip r:embed="rId5"/>
          <a:stretch>
            <a:fillRect/>
          </a:stretch>
        </p:blipFill>
        <p:spPr>
          <a:xfrm>
            <a:off x="6906170" y="1872978"/>
            <a:ext cx="4920444" cy="3692769"/>
          </a:xfrm>
          <a:prstGeom prst="rect">
            <a:avLst/>
          </a:prstGeom>
        </p:spPr>
      </p:pic>
    </p:spTree>
    <p:custDataLst>
      <p:tags r:id="rId1"/>
    </p:custDataLst>
    <p:extLst>
      <p:ext uri="{BB962C8B-B14F-4D97-AF65-F5344CB8AC3E}">
        <p14:creationId xmlns:p14="http://schemas.microsoft.com/office/powerpoint/2010/main" val="3778923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657726" y="1982035"/>
            <a:ext cx="5787683" cy="3477895"/>
          </a:xfrm>
        </p:spPr>
        <p:txBody>
          <a:bodyPr>
            <a:normAutofit fontScale="92500" lnSpcReduction="10000"/>
          </a:bodyPr>
          <a:lstStyle/>
          <a:p>
            <a:pPr marL="0" indent="0" algn="just">
              <a:buNone/>
            </a:pPr>
            <a:r>
              <a:rPr lang="en-US" dirty="0"/>
              <a:t>Today, voice assistants are not sci-fi but real software agents that can interpret human speech and respond via synthesized voices. </a:t>
            </a:r>
          </a:p>
          <a:p>
            <a:pPr marL="0" indent="0" algn="just">
              <a:buNone/>
            </a:pPr>
            <a:r>
              <a:rPr lang="en-US" dirty="0"/>
              <a:t>Apple’s Siri, Amazon’s Alexa, Microsoft’s Cortana, and Google’s Assistant are the most popular voice assistants and are embedded in smartphones or dedicated home speakers, like the ones in the image.</a:t>
            </a:r>
            <a:endParaRPr lang="hu-HU" dirty="0"/>
          </a:p>
        </p:txBody>
      </p:sp>
      <p:pic>
        <p:nvPicPr>
          <p:cNvPr id="5" name="object 6">
            <a:extLst>
              <a:ext uri="{FF2B5EF4-FFF2-40B4-BE49-F238E27FC236}">
                <a16:creationId xmlns:a16="http://schemas.microsoft.com/office/drawing/2014/main" id="{3DF5139E-9248-8CA6-4E69-05CECF6A9018}"/>
              </a:ext>
            </a:extLst>
          </p:cNvPr>
          <p:cNvPicPr/>
          <p:nvPr/>
        </p:nvPicPr>
        <p:blipFill>
          <a:blip r:embed="rId4" cstate="print"/>
          <a:stretch>
            <a:fillRect/>
          </a:stretch>
        </p:blipFill>
        <p:spPr>
          <a:xfrm>
            <a:off x="6625882" y="1800926"/>
            <a:ext cx="5566117" cy="3477896"/>
          </a:xfrm>
          <a:prstGeom prst="rect">
            <a:avLst/>
          </a:prstGeom>
        </p:spPr>
      </p:pic>
    </p:spTree>
    <p:custDataLst>
      <p:tags r:id="rId1"/>
    </p:custDataLst>
    <p:extLst>
      <p:ext uri="{BB962C8B-B14F-4D97-AF65-F5344CB8AC3E}">
        <p14:creationId xmlns:p14="http://schemas.microsoft.com/office/powerpoint/2010/main" val="1762245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199" y="2333625"/>
            <a:ext cx="5787683" cy="3477895"/>
          </a:xfrm>
        </p:spPr>
        <p:txBody>
          <a:bodyPr>
            <a:normAutofit/>
          </a:bodyPr>
          <a:lstStyle/>
          <a:p>
            <a:pPr marL="0" indent="0" algn="just">
              <a:buNone/>
            </a:pPr>
            <a:r>
              <a:rPr lang="en-US" b="0" i="0" dirty="0">
                <a:solidFill>
                  <a:srgbClr val="333333"/>
                </a:solidFill>
                <a:effectLst/>
                <a:latin typeface="Calibri "/>
              </a:rPr>
              <a:t>Users can ask their assistants questions (search), control home automation devices and media playback via voice, and manage other basic tasks such as email, to-do lists, and calendars with verbal commands.</a:t>
            </a:r>
            <a:endParaRPr lang="hu-HU" dirty="0">
              <a:latin typeface="Calibri "/>
            </a:endParaRPr>
          </a:p>
        </p:txBody>
      </p:sp>
      <p:pic>
        <p:nvPicPr>
          <p:cNvPr id="5" name="object 6">
            <a:extLst>
              <a:ext uri="{FF2B5EF4-FFF2-40B4-BE49-F238E27FC236}">
                <a16:creationId xmlns:a16="http://schemas.microsoft.com/office/drawing/2014/main" id="{3DF5139E-9248-8CA6-4E69-05CECF6A9018}"/>
              </a:ext>
            </a:extLst>
          </p:cNvPr>
          <p:cNvPicPr/>
          <p:nvPr/>
        </p:nvPicPr>
        <p:blipFill>
          <a:blip r:embed="rId4" cstate="print"/>
          <a:stretch>
            <a:fillRect/>
          </a:stretch>
        </p:blipFill>
        <p:spPr>
          <a:xfrm>
            <a:off x="6625882" y="1800926"/>
            <a:ext cx="5566117" cy="3477896"/>
          </a:xfrm>
          <a:prstGeom prst="rect">
            <a:avLst/>
          </a:prstGeom>
        </p:spPr>
      </p:pic>
    </p:spTree>
    <p:custDataLst>
      <p:tags r:id="rId1"/>
    </p:custDataLst>
    <p:extLst>
      <p:ext uri="{BB962C8B-B14F-4D97-AF65-F5344CB8AC3E}">
        <p14:creationId xmlns:p14="http://schemas.microsoft.com/office/powerpoint/2010/main" val="2979328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379141" y="289298"/>
            <a:ext cx="6077415" cy="4204001"/>
          </a:xfrm>
        </p:spPr>
        <p:txBody>
          <a:bodyPr>
            <a:noAutofit/>
          </a:bodyPr>
          <a:lstStyle/>
          <a:p>
            <a:pPr marL="0" indent="0" algn="just">
              <a:buNone/>
            </a:pPr>
            <a:r>
              <a:rPr lang="en-US" b="0" i="0" dirty="0">
                <a:solidFill>
                  <a:srgbClr val="333333"/>
                </a:solidFill>
                <a:effectLst/>
                <a:latin typeface="Calibri "/>
              </a:rPr>
              <a:t>“Smart voice assistants have become popular thanks largely to their default naturalistic female voices and helpful personae.” (Humphry &amp; Chester, 2020)</a:t>
            </a:r>
          </a:p>
          <a:p>
            <a:pPr marL="0" indent="0" algn="just">
              <a:buNone/>
            </a:pPr>
            <a:r>
              <a:rPr lang="en-US" dirty="0">
                <a:solidFill>
                  <a:srgbClr val="333333"/>
                </a:solidFill>
                <a:latin typeface="Calibri "/>
              </a:rPr>
              <a:t>The authors even argue we can trace changes in robot voices in popular culture and explain how this history influenced the voice design of smart voice assistants.</a:t>
            </a:r>
          </a:p>
          <a:p>
            <a:pPr marL="0" indent="0" algn="just">
              <a:buNone/>
            </a:pPr>
            <a:r>
              <a:rPr lang="en-US" dirty="0">
                <a:solidFill>
                  <a:srgbClr val="333333"/>
                </a:solidFill>
                <a:latin typeface="Calibri "/>
              </a:rPr>
              <a:t>This happened because designers of devices like the Google Home and Amazon Echo inherited a cultural imaginary of alien and dangerous robots with artificial voices and personalities.</a:t>
            </a:r>
            <a:endParaRPr lang="hu-HU" dirty="0">
              <a:latin typeface="Calibri "/>
            </a:endParaRPr>
          </a:p>
        </p:txBody>
      </p:sp>
      <p:pic>
        <p:nvPicPr>
          <p:cNvPr id="5" name="object 6">
            <a:extLst>
              <a:ext uri="{FF2B5EF4-FFF2-40B4-BE49-F238E27FC236}">
                <a16:creationId xmlns:a16="http://schemas.microsoft.com/office/drawing/2014/main" id="{3DF5139E-9248-8CA6-4E69-05CECF6A9018}"/>
              </a:ext>
            </a:extLst>
          </p:cNvPr>
          <p:cNvPicPr/>
          <p:nvPr/>
        </p:nvPicPr>
        <p:blipFill>
          <a:blip r:embed="rId4" cstate="print"/>
          <a:stretch>
            <a:fillRect/>
          </a:stretch>
        </p:blipFill>
        <p:spPr>
          <a:xfrm>
            <a:off x="6625882" y="1800926"/>
            <a:ext cx="5566117" cy="3477896"/>
          </a:xfrm>
          <a:prstGeom prst="rect">
            <a:avLst/>
          </a:prstGeom>
        </p:spPr>
      </p:pic>
    </p:spTree>
    <p:custDataLst>
      <p:tags r:id="rId1"/>
    </p:custDataLst>
    <p:extLst>
      <p:ext uri="{BB962C8B-B14F-4D97-AF65-F5344CB8AC3E}">
        <p14:creationId xmlns:p14="http://schemas.microsoft.com/office/powerpoint/2010/main" val="4264721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468352" y="568015"/>
            <a:ext cx="6157530" cy="3477895"/>
          </a:xfrm>
        </p:spPr>
        <p:txBody>
          <a:bodyPr>
            <a:noAutofit/>
          </a:bodyPr>
          <a:lstStyle/>
          <a:p>
            <a:pPr marL="0" indent="0" algn="just">
              <a:buNone/>
            </a:pPr>
            <a:r>
              <a:rPr lang="en-US" b="0" i="0" dirty="0">
                <a:solidFill>
                  <a:srgbClr val="333333"/>
                </a:solidFill>
                <a:effectLst/>
                <a:latin typeface="Calibri "/>
              </a:rPr>
              <a:t>These devices rely </a:t>
            </a:r>
            <a:r>
              <a:rPr lang="en-US" dirty="0">
                <a:solidFill>
                  <a:srgbClr val="333333"/>
                </a:solidFill>
                <a:latin typeface="Calibri "/>
              </a:rPr>
              <a:t>on a software agent, s</a:t>
            </a:r>
            <a:r>
              <a:rPr lang="en-US" b="0" i="0" dirty="0">
                <a:solidFill>
                  <a:srgbClr val="333333"/>
                </a:solidFill>
                <a:effectLst/>
                <a:latin typeface="Calibri "/>
              </a:rPr>
              <a:t>ometimes called intelligent virtual assistant (IVA) or intelligent personal assistant (IPA), that can perform tasks or services for an individual based on commands or questions. </a:t>
            </a:r>
          </a:p>
          <a:p>
            <a:pPr marL="0" indent="0" algn="just">
              <a:buNone/>
            </a:pPr>
            <a:r>
              <a:rPr lang="en-US" b="0" i="0" dirty="0">
                <a:solidFill>
                  <a:srgbClr val="333333"/>
                </a:solidFill>
                <a:effectLst/>
                <a:latin typeface="Calibri "/>
              </a:rPr>
              <a:t>Maybe you already eared the term "chatbot“, used to refer to virtual assistants generally or specifically accessed by online chat, but here we are speaking about much more: </a:t>
            </a:r>
          </a:p>
          <a:p>
            <a:pPr algn="just"/>
            <a:r>
              <a:rPr lang="en-US" b="0" i="0" dirty="0">
                <a:solidFill>
                  <a:srgbClr val="333333"/>
                </a:solidFill>
                <a:effectLst/>
                <a:latin typeface="Calibri "/>
              </a:rPr>
              <a:t>These virtual assistants are able to interpret human speech and respond via synthesized voices.</a:t>
            </a:r>
            <a:endParaRPr lang="hu-HU" dirty="0">
              <a:latin typeface="Calibri "/>
            </a:endParaRPr>
          </a:p>
        </p:txBody>
      </p:sp>
      <p:pic>
        <p:nvPicPr>
          <p:cNvPr id="5" name="object 6">
            <a:extLst>
              <a:ext uri="{FF2B5EF4-FFF2-40B4-BE49-F238E27FC236}">
                <a16:creationId xmlns:a16="http://schemas.microsoft.com/office/drawing/2014/main" id="{3DF5139E-9248-8CA6-4E69-05CECF6A9018}"/>
              </a:ext>
            </a:extLst>
          </p:cNvPr>
          <p:cNvPicPr/>
          <p:nvPr/>
        </p:nvPicPr>
        <p:blipFill>
          <a:blip r:embed="rId4" cstate="print"/>
          <a:stretch>
            <a:fillRect/>
          </a:stretch>
        </p:blipFill>
        <p:spPr>
          <a:xfrm>
            <a:off x="6625882" y="1800926"/>
            <a:ext cx="5566117" cy="3477896"/>
          </a:xfrm>
          <a:prstGeom prst="rect">
            <a:avLst/>
          </a:prstGeom>
        </p:spPr>
      </p:pic>
    </p:spTree>
    <p:custDataLst>
      <p:tags r:id="rId1"/>
    </p:custDataLst>
    <p:extLst>
      <p:ext uri="{BB962C8B-B14F-4D97-AF65-F5344CB8AC3E}">
        <p14:creationId xmlns:p14="http://schemas.microsoft.com/office/powerpoint/2010/main" val="367849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51F22F-6DEA-8643-9233-853B68B7E679}"/>
              </a:ext>
            </a:extLst>
          </p:cNvPr>
          <p:cNvSpPr>
            <a:spLocks noGrp="1"/>
          </p:cNvSpPr>
          <p:nvPr>
            <p:ph type="title"/>
          </p:nvPr>
        </p:nvSpPr>
        <p:spPr>
          <a:xfrm>
            <a:off x="838200" y="2561915"/>
            <a:ext cx="10515600" cy="1325563"/>
          </a:xfrm>
        </p:spPr>
        <p:txBody>
          <a:bodyPr/>
          <a:lstStyle/>
          <a:p>
            <a:pPr algn="ctr"/>
            <a:r>
              <a:rPr lang="pt-PT" dirty="0"/>
              <a:t>Controlling Questions </a:t>
            </a:r>
          </a:p>
        </p:txBody>
      </p:sp>
    </p:spTree>
    <p:custDataLst>
      <p:tags r:id="rId1"/>
    </p:custDataLst>
    <p:extLst>
      <p:ext uri="{BB962C8B-B14F-4D97-AF65-F5344CB8AC3E}">
        <p14:creationId xmlns:p14="http://schemas.microsoft.com/office/powerpoint/2010/main" val="1201759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9BB8FB-F33B-4C37-BFBF-30C4A98D4FB7}"/>
              </a:ext>
            </a:extLst>
          </p:cNvPr>
          <p:cNvSpPr>
            <a:spLocks noGrp="1"/>
          </p:cNvSpPr>
          <p:nvPr>
            <p:ph type="title"/>
          </p:nvPr>
        </p:nvSpPr>
        <p:spPr/>
        <p:txBody>
          <a:bodyPr/>
          <a:lstStyle/>
          <a:p>
            <a:r>
              <a:rPr lang="hu-HU" dirty="0" err="1">
                <a:solidFill>
                  <a:schemeClr val="accent2">
                    <a:lumMod val="50000"/>
                  </a:schemeClr>
                </a:solidFill>
              </a:rPr>
              <a:t>Controlling</a:t>
            </a:r>
            <a:r>
              <a:rPr lang="hu-HU" dirty="0">
                <a:solidFill>
                  <a:schemeClr val="accent2">
                    <a:lumMod val="50000"/>
                  </a:schemeClr>
                </a:solidFill>
              </a:rPr>
              <a:t> questions</a:t>
            </a:r>
            <a:endParaRPr lang="hu-HU" dirty="0"/>
          </a:p>
        </p:txBody>
      </p:sp>
      <p:sp>
        <p:nvSpPr>
          <p:cNvPr id="3" name="Tartalom helye 2">
            <a:extLst>
              <a:ext uri="{FF2B5EF4-FFF2-40B4-BE49-F238E27FC236}">
                <a16:creationId xmlns:a16="http://schemas.microsoft.com/office/drawing/2014/main" id="{FA37B3CC-2502-47D2-9D19-3E04BB248E71}"/>
              </a:ext>
            </a:extLst>
          </p:cNvPr>
          <p:cNvSpPr>
            <a:spLocks noGrp="1"/>
          </p:cNvSpPr>
          <p:nvPr>
            <p:ph idx="1"/>
          </p:nvPr>
        </p:nvSpPr>
        <p:spPr/>
        <p:txBody>
          <a:bodyPr>
            <a:normAutofit fontScale="92500" lnSpcReduction="10000"/>
          </a:bodyPr>
          <a:lstStyle/>
          <a:p>
            <a:pPr marL="0" indent="0">
              <a:buNone/>
            </a:pPr>
            <a:r>
              <a:rPr lang="pt-PT" dirty="0" err="1"/>
              <a:t>The</a:t>
            </a:r>
            <a:r>
              <a:rPr lang="pt-PT" dirty="0"/>
              <a:t> </a:t>
            </a:r>
            <a:r>
              <a:rPr lang="pt-PT" dirty="0" err="1"/>
              <a:t>first</a:t>
            </a:r>
            <a:r>
              <a:rPr lang="pt-PT" dirty="0"/>
              <a:t> time </a:t>
            </a:r>
            <a:r>
              <a:rPr lang="pt-PT" dirty="0" err="1"/>
              <a:t>we</a:t>
            </a:r>
            <a:r>
              <a:rPr lang="pt-PT" dirty="0"/>
              <a:t> </a:t>
            </a:r>
            <a:r>
              <a:rPr lang="pt-PT" dirty="0" err="1"/>
              <a:t>saw</a:t>
            </a:r>
            <a:r>
              <a:rPr lang="pt-PT" dirty="0"/>
              <a:t> a </a:t>
            </a:r>
            <a:r>
              <a:rPr lang="en-US" dirty="0"/>
              <a:t>voice interface surprisingly similar to the ones we actually have today was in:</a:t>
            </a:r>
          </a:p>
          <a:p>
            <a:pPr marL="0" indent="0">
              <a:buNone/>
            </a:pPr>
            <a:r>
              <a:rPr lang="pt-PT" dirty="0"/>
              <a:t>(select the correct ans</a:t>
            </a:r>
            <a:r>
              <a:rPr lang="hu-HU" dirty="0"/>
              <a:t>w</a:t>
            </a:r>
            <a:r>
              <a:rPr lang="pt-PT" dirty="0"/>
              <a:t>er):</a:t>
            </a:r>
          </a:p>
          <a:p>
            <a:pPr marL="0" indent="0">
              <a:buNone/>
            </a:pPr>
            <a:endParaRPr lang="pt-PT" dirty="0"/>
          </a:p>
          <a:p>
            <a:r>
              <a:rPr lang="pt-PT" dirty="0" err="1"/>
              <a:t>Knight</a:t>
            </a:r>
            <a:r>
              <a:rPr lang="pt-PT" dirty="0"/>
              <a:t> Rider</a:t>
            </a:r>
          </a:p>
          <a:p>
            <a:r>
              <a:rPr lang="pt-PT" dirty="0">
                <a:solidFill>
                  <a:srgbClr val="FF0000"/>
                </a:solidFill>
              </a:rPr>
              <a:t>Star </a:t>
            </a:r>
            <a:r>
              <a:rPr lang="pt-PT" dirty="0" err="1">
                <a:solidFill>
                  <a:srgbClr val="FF0000"/>
                </a:solidFill>
              </a:rPr>
              <a:t>Trek</a:t>
            </a:r>
            <a:endParaRPr lang="pt-PT" dirty="0">
              <a:solidFill>
                <a:srgbClr val="FF0000"/>
              </a:solidFill>
            </a:endParaRPr>
          </a:p>
          <a:p>
            <a:r>
              <a:rPr lang="pt-PT" dirty="0"/>
              <a:t>2001: a </a:t>
            </a:r>
            <a:r>
              <a:rPr lang="pt-PT" dirty="0" err="1"/>
              <a:t>Space</a:t>
            </a:r>
            <a:r>
              <a:rPr lang="pt-PT" dirty="0"/>
              <a:t> </a:t>
            </a:r>
            <a:r>
              <a:rPr lang="pt-PT" dirty="0" err="1"/>
              <a:t>Odissey</a:t>
            </a:r>
            <a:endParaRPr lang="pt-PT" dirty="0"/>
          </a:p>
          <a:p>
            <a:r>
              <a:rPr lang="pt-PT" dirty="0"/>
              <a:t>Monthy </a:t>
            </a:r>
            <a:r>
              <a:rPr lang="pt-PT" dirty="0" err="1"/>
              <a:t>Python’s</a:t>
            </a:r>
            <a:r>
              <a:rPr lang="pt-PT" dirty="0"/>
              <a:t> </a:t>
            </a:r>
            <a:r>
              <a:rPr lang="pt-PT" dirty="0" err="1"/>
              <a:t>Flying</a:t>
            </a:r>
            <a:r>
              <a:rPr lang="pt-PT" dirty="0"/>
              <a:t> </a:t>
            </a:r>
            <a:r>
              <a:rPr lang="pt-PT" dirty="0" err="1"/>
              <a:t>Circus</a:t>
            </a:r>
            <a:endParaRPr lang="pt-PT" dirty="0"/>
          </a:p>
          <a:p>
            <a:pPr marL="0" indent="0">
              <a:buNone/>
            </a:pPr>
            <a:endParaRPr lang="pt-PT" dirty="0">
              <a:solidFill>
                <a:srgbClr val="FF0000"/>
              </a:solidFill>
            </a:endParaRPr>
          </a:p>
          <a:p>
            <a:pPr marL="0" indent="0">
              <a:buNone/>
            </a:pPr>
            <a:r>
              <a:rPr lang="pt-PT" dirty="0">
                <a:solidFill>
                  <a:srgbClr val="FF0000"/>
                </a:solidFill>
              </a:rPr>
              <a:t>(correct ans</a:t>
            </a:r>
            <a:r>
              <a:rPr lang="hu-HU" dirty="0">
                <a:solidFill>
                  <a:srgbClr val="FF0000"/>
                </a:solidFill>
              </a:rPr>
              <a:t>w</a:t>
            </a:r>
            <a:r>
              <a:rPr lang="pt-PT" dirty="0">
                <a:solidFill>
                  <a:srgbClr val="FF0000"/>
                </a:solidFill>
              </a:rPr>
              <a:t>er in RED)</a:t>
            </a:r>
          </a:p>
        </p:txBody>
      </p:sp>
    </p:spTree>
    <p:custDataLst>
      <p:tags r:id="rId1"/>
    </p:custDataLst>
    <p:extLst>
      <p:ext uri="{BB962C8B-B14F-4D97-AF65-F5344CB8AC3E}">
        <p14:creationId xmlns:p14="http://schemas.microsoft.com/office/powerpoint/2010/main" val="1634830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9BB8FB-F33B-4C37-BFBF-30C4A98D4FB7}"/>
              </a:ext>
            </a:extLst>
          </p:cNvPr>
          <p:cNvSpPr>
            <a:spLocks noGrp="1"/>
          </p:cNvSpPr>
          <p:nvPr>
            <p:ph type="title"/>
          </p:nvPr>
        </p:nvSpPr>
        <p:spPr/>
        <p:txBody>
          <a:bodyPr/>
          <a:lstStyle/>
          <a:p>
            <a:r>
              <a:rPr lang="hu-HU" dirty="0" err="1">
                <a:solidFill>
                  <a:schemeClr val="accent2">
                    <a:lumMod val="50000"/>
                  </a:schemeClr>
                </a:solidFill>
              </a:rPr>
              <a:t>Controlling</a:t>
            </a:r>
            <a:r>
              <a:rPr lang="hu-HU" dirty="0">
                <a:solidFill>
                  <a:schemeClr val="accent2">
                    <a:lumMod val="50000"/>
                  </a:schemeClr>
                </a:solidFill>
              </a:rPr>
              <a:t> questions</a:t>
            </a:r>
            <a:endParaRPr lang="hu-HU" dirty="0"/>
          </a:p>
        </p:txBody>
      </p:sp>
      <p:sp>
        <p:nvSpPr>
          <p:cNvPr id="3" name="Tartalom helye 2">
            <a:extLst>
              <a:ext uri="{FF2B5EF4-FFF2-40B4-BE49-F238E27FC236}">
                <a16:creationId xmlns:a16="http://schemas.microsoft.com/office/drawing/2014/main" id="{FA37B3CC-2502-47D2-9D19-3E04BB248E71}"/>
              </a:ext>
            </a:extLst>
          </p:cNvPr>
          <p:cNvSpPr>
            <a:spLocks noGrp="1"/>
          </p:cNvSpPr>
          <p:nvPr>
            <p:ph idx="1"/>
          </p:nvPr>
        </p:nvSpPr>
        <p:spPr/>
        <p:txBody>
          <a:bodyPr>
            <a:normAutofit lnSpcReduction="10000"/>
          </a:bodyPr>
          <a:lstStyle/>
          <a:p>
            <a:pPr marL="0" indent="0">
              <a:buNone/>
            </a:pPr>
            <a:r>
              <a:rPr lang="en-US" dirty="0"/>
              <a:t>Today, voice assistants are real software agents that can: </a:t>
            </a:r>
            <a:r>
              <a:rPr lang="pt-PT" dirty="0"/>
              <a:t>(select the correct ans</a:t>
            </a:r>
            <a:r>
              <a:rPr lang="hu-HU" dirty="0"/>
              <a:t>w</a:t>
            </a:r>
            <a:r>
              <a:rPr lang="pt-PT" dirty="0"/>
              <a:t>er):</a:t>
            </a:r>
          </a:p>
          <a:p>
            <a:pPr marL="0" indent="0">
              <a:buNone/>
            </a:pPr>
            <a:endParaRPr lang="pt-PT" dirty="0"/>
          </a:p>
          <a:p>
            <a:r>
              <a:rPr lang="en-US" dirty="0"/>
              <a:t>interpret human speech and respond via text</a:t>
            </a:r>
          </a:p>
          <a:p>
            <a:r>
              <a:rPr lang="en-US" dirty="0"/>
              <a:t>interpret human text and respond via synthesized voices</a:t>
            </a:r>
          </a:p>
          <a:p>
            <a:r>
              <a:rPr lang="en-US" dirty="0">
                <a:solidFill>
                  <a:srgbClr val="FF0000"/>
                </a:solidFill>
              </a:rPr>
              <a:t>interpret human speech and respond via synthesized voices</a:t>
            </a:r>
          </a:p>
          <a:p>
            <a:r>
              <a:rPr lang="en-US" dirty="0"/>
              <a:t>interpret human text and respond via text</a:t>
            </a:r>
          </a:p>
          <a:p>
            <a:pPr marL="0" indent="0">
              <a:buNone/>
            </a:pPr>
            <a:endParaRPr lang="pt-PT" dirty="0">
              <a:solidFill>
                <a:srgbClr val="FF0000"/>
              </a:solidFill>
            </a:endParaRPr>
          </a:p>
          <a:p>
            <a:pPr marL="0" indent="0">
              <a:buNone/>
            </a:pPr>
            <a:r>
              <a:rPr lang="pt-PT" dirty="0">
                <a:solidFill>
                  <a:srgbClr val="FF0000"/>
                </a:solidFill>
              </a:rPr>
              <a:t>(correct ans</a:t>
            </a:r>
            <a:r>
              <a:rPr lang="hu-HU" dirty="0">
                <a:solidFill>
                  <a:srgbClr val="FF0000"/>
                </a:solidFill>
              </a:rPr>
              <a:t>w</a:t>
            </a:r>
            <a:r>
              <a:rPr lang="pt-PT" dirty="0">
                <a:solidFill>
                  <a:srgbClr val="FF0000"/>
                </a:solidFill>
              </a:rPr>
              <a:t>er in RED)</a:t>
            </a:r>
          </a:p>
        </p:txBody>
      </p:sp>
    </p:spTree>
    <p:custDataLst>
      <p:tags r:id="rId1"/>
    </p:custDataLst>
    <p:extLst>
      <p:ext uri="{BB962C8B-B14F-4D97-AF65-F5344CB8AC3E}">
        <p14:creationId xmlns:p14="http://schemas.microsoft.com/office/powerpoint/2010/main" val="148986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a:extLst>
              <a:ext uri="{FF2B5EF4-FFF2-40B4-BE49-F238E27FC236}">
                <a16:creationId xmlns:a16="http://schemas.microsoft.com/office/drawing/2014/main" id="{26ACD6F9-A186-C742-50C4-5C245418A9C6}"/>
              </a:ext>
            </a:extLst>
          </p:cNvPr>
          <p:cNvSpPr txBox="1">
            <a:spLocks noGrp="1"/>
          </p:cNvSpPr>
          <p:nvPr>
            <p:ph idx="1"/>
          </p:nvPr>
        </p:nvSpPr>
        <p:spPr>
          <a:xfrm>
            <a:off x="726688" y="2650816"/>
            <a:ext cx="10515600" cy="1319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PT" dirty="0">
                <a:solidFill>
                  <a:schemeClr val="accent2">
                    <a:lumMod val="50000"/>
                  </a:schemeClr>
                </a:solidFill>
              </a:rPr>
              <a:t>Some </a:t>
            </a:r>
            <a:r>
              <a:rPr lang="pt-PT" dirty="0" err="1">
                <a:solidFill>
                  <a:schemeClr val="accent2">
                    <a:lumMod val="50000"/>
                  </a:schemeClr>
                </a:solidFill>
              </a:rPr>
              <a:t>history</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4192465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592873" y="643597"/>
            <a:ext cx="5339575" cy="3477895"/>
          </a:xfrm>
        </p:spPr>
        <p:txBody>
          <a:bodyPr>
            <a:noAutofit/>
          </a:bodyPr>
          <a:lstStyle/>
          <a:p>
            <a:pPr marL="0" indent="0" algn="just">
              <a:buNone/>
            </a:pPr>
            <a:r>
              <a:rPr lang="en-US" b="0" i="0" dirty="0">
                <a:solidFill>
                  <a:srgbClr val="333333"/>
                </a:solidFill>
                <a:effectLst/>
                <a:latin typeface="Calibri "/>
              </a:rPr>
              <a:t>You might be surprised, but the first voice activated device was launched in… 1922!</a:t>
            </a:r>
          </a:p>
          <a:p>
            <a:pPr marL="0" indent="0" algn="just">
              <a:buNone/>
            </a:pPr>
            <a:r>
              <a:rPr lang="en-US" dirty="0">
                <a:solidFill>
                  <a:srgbClr val="333333"/>
                </a:solidFill>
                <a:latin typeface="Calibri "/>
              </a:rPr>
              <a:t>Radio Rex was a wooden toy in the shape of a dog that would come out of its house when its name is called… even if it had no real voice recognition.</a:t>
            </a:r>
          </a:p>
          <a:p>
            <a:pPr marL="0" indent="0" algn="just">
              <a:buNone/>
            </a:pPr>
            <a:r>
              <a:rPr lang="en-US" dirty="0">
                <a:latin typeface="Calibri "/>
              </a:rPr>
              <a:t>You can view this clip (the only available) to have an idea how it worked:</a:t>
            </a:r>
          </a:p>
          <a:p>
            <a:pPr marL="0" indent="0" algn="just">
              <a:buNone/>
            </a:pPr>
            <a:r>
              <a:rPr lang="en-US" dirty="0">
                <a:solidFill>
                  <a:srgbClr val="333333"/>
                </a:solidFill>
                <a:latin typeface="Calibri "/>
                <a:hlinkClick r:id="rId4"/>
              </a:rPr>
              <a:t>https://www.youtube.com/watch?v=AdUi_St-BdM</a:t>
            </a:r>
            <a:endParaRPr lang="en-US" dirty="0">
              <a:solidFill>
                <a:srgbClr val="333333"/>
              </a:solidFill>
              <a:latin typeface="Calibri "/>
            </a:endParaRPr>
          </a:p>
          <a:p>
            <a:pPr marL="0" indent="0">
              <a:buNone/>
            </a:pPr>
            <a:endParaRPr lang="en-US" dirty="0">
              <a:solidFill>
                <a:srgbClr val="333333"/>
              </a:solidFill>
              <a:latin typeface="Open Sans" panose="020B0606030504020204" pitchFamily="34" charset="0"/>
            </a:endParaRPr>
          </a:p>
          <a:p>
            <a:pPr marL="0" indent="0">
              <a:buNone/>
            </a:pPr>
            <a:endParaRPr lang="en-US" dirty="0">
              <a:solidFill>
                <a:srgbClr val="333333"/>
              </a:solidFill>
              <a:latin typeface="Open Sans" panose="020B0606030504020204" pitchFamily="34" charset="0"/>
            </a:endParaRPr>
          </a:p>
          <a:p>
            <a:pPr marL="0" indent="0">
              <a:buNone/>
            </a:pPr>
            <a:endParaRPr lang="en-US" dirty="0">
              <a:solidFill>
                <a:srgbClr val="333333"/>
              </a:solidFill>
              <a:latin typeface="Open Sans" panose="020B0606030504020204" pitchFamily="34" charset="0"/>
            </a:endParaRPr>
          </a:p>
        </p:txBody>
      </p:sp>
      <p:pic>
        <p:nvPicPr>
          <p:cNvPr id="2050" name="Picture 2">
            <a:extLst>
              <a:ext uri="{FF2B5EF4-FFF2-40B4-BE49-F238E27FC236}">
                <a16:creationId xmlns:a16="http://schemas.microsoft.com/office/drawing/2014/main" id="{972DD609-D2AD-3326-340B-3489940CE4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9554" y="1214274"/>
            <a:ext cx="5553075" cy="41338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53845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0E7BE4-81FA-4FE5-B994-07C84D4CBF8F}"/>
              </a:ext>
            </a:extLst>
          </p:cNvPr>
          <p:cNvSpPr>
            <a:spLocks noGrp="1"/>
          </p:cNvSpPr>
          <p:nvPr>
            <p:ph type="title"/>
          </p:nvPr>
        </p:nvSpPr>
        <p:spPr>
          <a:xfrm>
            <a:off x="838200" y="365125"/>
            <a:ext cx="10515600" cy="6153241"/>
          </a:xfrm>
        </p:spPr>
        <p:txBody>
          <a:bodyPr/>
          <a:lstStyle/>
          <a:p>
            <a:pPr algn="ctr"/>
            <a:r>
              <a:rPr lang="en-US" dirty="0">
                <a:solidFill>
                  <a:schemeClr val="accent2">
                    <a:lumMod val="50000"/>
                  </a:schemeClr>
                </a:solidFill>
              </a:rPr>
              <a:t>Lesson1 - Brief history of voice-activated devices and assistants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3450015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498842" y="617547"/>
            <a:ext cx="6507440" cy="3477895"/>
          </a:xfrm>
        </p:spPr>
        <p:txBody>
          <a:bodyPr>
            <a:noAutofit/>
          </a:bodyPr>
          <a:lstStyle/>
          <a:p>
            <a:pPr marL="0" indent="0" algn="just">
              <a:buNone/>
            </a:pPr>
            <a:r>
              <a:rPr lang="en-US" sz="2600" b="0" i="0" dirty="0">
                <a:solidFill>
                  <a:srgbClr val="333333"/>
                </a:solidFill>
                <a:effectLst/>
                <a:latin typeface="Calibri "/>
              </a:rPr>
              <a:t>Audrey is considered de the </a:t>
            </a:r>
            <a:r>
              <a:rPr lang="en-US" sz="2600" dirty="0">
                <a:solidFill>
                  <a:srgbClr val="333333"/>
                </a:solidFill>
                <a:latin typeface="Calibri "/>
              </a:rPr>
              <a:t>f</a:t>
            </a:r>
            <a:r>
              <a:rPr lang="en-US" sz="2600" b="0" i="0" dirty="0">
                <a:solidFill>
                  <a:srgbClr val="333333"/>
                </a:solidFill>
                <a:effectLst/>
                <a:latin typeface="Calibri "/>
              </a:rPr>
              <a:t>irst-ever </a:t>
            </a:r>
            <a:r>
              <a:rPr lang="en-US" sz="2600" dirty="0">
                <a:solidFill>
                  <a:srgbClr val="333333"/>
                </a:solidFill>
                <a:latin typeface="Calibri "/>
              </a:rPr>
              <a:t>v</a:t>
            </a:r>
            <a:r>
              <a:rPr lang="en-US" sz="2600" b="0" i="0" dirty="0">
                <a:solidFill>
                  <a:srgbClr val="333333"/>
                </a:solidFill>
                <a:effectLst/>
                <a:latin typeface="Calibri "/>
              </a:rPr>
              <a:t>oice </a:t>
            </a:r>
            <a:r>
              <a:rPr lang="en-US" sz="2600" dirty="0">
                <a:solidFill>
                  <a:srgbClr val="333333"/>
                </a:solidFill>
                <a:latin typeface="Calibri "/>
              </a:rPr>
              <a:t>r</a:t>
            </a:r>
            <a:r>
              <a:rPr lang="en-US" sz="2600" b="0" i="0" dirty="0">
                <a:solidFill>
                  <a:srgbClr val="333333"/>
                </a:solidFill>
                <a:effectLst/>
                <a:latin typeface="Calibri "/>
              </a:rPr>
              <a:t>ecognition </a:t>
            </a:r>
            <a:r>
              <a:rPr lang="en-US" sz="2600" dirty="0">
                <a:solidFill>
                  <a:srgbClr val="333333"/>
                </a:solidFill>
                <a:latin typeface="Calibri "/>
              </a:rPr>
              <a:t>m</a:t>
            </a:r>
            <a:r>
              <a:rPr lang="en-US" sz="2600" b="0" i="0" dirty="0">
                <a:solidFill>
                  <a:srgbClr val="333333"/>
                </a:solidFill>
                <a:effectLst/>
                <a:latin typeface="Calibri "/>
              </a:rPr>
              <a:t>achine.</a:t>
            </a:r>
          </a:p>
          <a:p>
            <a:pPr marL="0" indent="0" algn="just">
              <a:buNone/>
            </a:pPr>
            <a:r>
              <a:rPr lang="en-US" sz="2600" b="0" i="0" dirty="0">
                <a:solidFill>
                  <a:srgbClr val="333333"/>
                </a:solidFill>
                <a:effectLst/>
                <a:latin typeface="Calibri "/>
              </a:rPr>
              <a:t>Audrey (which stood for “automatic digit recognizer”) was built in the 1950’s by Bell Labs. It recognized the numbers from 0 to 9 with 90% accuracy.</a:t>
            </a:r>
          </a:p>
          <a:p>
            <a:pPr marL="0" indent="0" algn="just">
              <a:buNone/>
            </a:pPr>
            <a:r>
              <a:rPr lang="en-US" sz="2600" b="0" i="0" dirty="0">
                <a:solidFill>
                  <a:srgbClr val="333333"/>
                </a:solidFill>
                <a:effectLst/>
                <a:latin typeface="Calibri "/>
              </a:rPr>
              <a:t>Audrey was pretty big, as every electronics at the time: </a:t>
            </a:r>
          </a:p>
          <a:p>
            <a:pPr algn="just"/>
            <a:r>
              <a:rPr lang="en-US" sz="2600" b="0" i="0" dirty="0">
                <a:solidFill>
                  <a:srgbClr val="333333"/>
                </a:solidFill>
                <a:effectLst/>
                <a:latin typeface="Calibri "/>
              </a:rPr>
              <a:t>it’s relay rack alone was almost 2 meters tall </a:t>
            </a:r>
          </a:p>
          <a:p>
            <a:pPr algn="just"/>
            <a:r>
              <a:rPr lang="en-US" sz="2600" b="0" i="0" dirty="0">
                <a:solidFill>
                  <a:srgbClr val="333333"/>
                </a:solidFill>
                <a:effectLst/>
                <a:latin typeface="Calibri "/>
              </a:rPr>
              <a:t>it needed substantial power to run </a:t>
            </a:r>
          </a:p>
          <a:p>
            <a:pPr algn="just"/>
            <a:r>
              <a:rPr lang="en-US" sz="2600" b="0" i="0" dirty="0">
                <a:solidFill>
                  <a:srgbClr val="333333"/>
                </a:solidFill>
                <a:effectLst/>
                <a:latin typeface="Calibri "/>
              </a:rPr>
              <a:t>had streams of cables </a:t>
            </a:r>
          </a:p>
          <a:p>
            <a:pPr marL="0" indent="0" algn="just">
              <a:buNone/>
            </a:pPr>
            <a:r>
              <a:rPr lang="en-US" sz="2600" b="0" i="0" dirty="0">
                <a:solidFill>
                  <a:srgbClr val="333333"/>
                </a:solidFill>
                <a:effectLst/>
                <a:latin typeface="Calibri "/>
              </a:rPr>
              <a:t>But it worked! It recognized ten digits…  </a:t>
            </a:r>
            <a:r>
              <a:rPr lang="en-US" sz="2600" dirty="0">
                <a:solidFill>
                  <a:srgbClr val="333333"/>
                </a:solidFill>
                <a:latin typeface="Calibri "/>
              </a:rPr>
              <a:t>b</a:t>
            </a:r>
            <a:r>
              <a:rPr lang="en-US" sz="2600" b="0" i="0" dirty="0">
                <a:solidFill>
                  <a:srgbClr val="333333"/>
                </a:solidFill>
                <a:effectLst/>
                <a:latin typeface="Calibri "/>
              </a:rPr>
              <a:t>ut only in the voice of its creator</a:t>
            </a:r>
            <a:endParaRPr lang="en-US" sz="2600" dirty="0">
              <a:solidFill>
                <a:srgbClr val="333333"/>
              </a:solidFill>
              <a:latin typeface="Calibri "/>
            </a:endParaRPr>
          </a:p>
        </p:txBody>
      </p:sp>
      <p:pic>
        <p:nvPicPr>
          <p:cNvPr id="7172" name="Picture 4" descr="Speech Recognition Technology: The Past, Present, and Future. | by Clark  Boyd | The Startup | Medium">
            <a:extLst>
              <a:ext uri="{FF2B5EF4-FFF2-40B4-BE49-F238E27FC236}">
                <a16:creationId xmlns:a16="http://schemas.microsoft.com/office/drawing/2014/main" id="{DF2C5050-AE8B-C7BD-4DBC-A56D6CFA99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4706" y="1515379"/>
            <a:ext cx="4673620" cy="36789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70489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628136" y="686246"/>
            <a:ext cx="6180437" cy="3477895"/>
          </a:xfrm>
        </p:spPr>
        <p:txBody>
          <a:bodyPr>
            <a:noAutofit/>
          </a:bodyPr>
          <a:lstStyle/>
          <a:p>
            <a:pPr marL="0" indent="0" algn="just">
              <a:buNone/>
            </a:pPr>
            <a:r>
              <a:rPr lang="en-US" b="0" i="0" dirty="0">
                <a:solidFill>
                  <a:srgbClr val="333333"/>
                </a:solidFill>
                <a:effectLst/>
                <a:latin typeface="Calibri "/>
              </a:rPr>
              <a:t>Another early tool which was enabled to perform digital speech recognition was the IBM Shoebox voice-activated calculator, presented to the general public during the 1962 Seattle World's Fair.</a:t>
            </a:r>
          </a:p>
          <a:p>
            <a:pPr marL="0" indent="0" algn="just">
              <a:buNone/>
            </a:pPr>
            <a:endParaRPr lang="en-US" b="0" i="0" dirty="0">
              <a:solidFill>
                <a:srgbClr val="333333"/>
              </a:solidFill>
              <a:effectLst/>
              <a:latin typeface="Calibri "/>
            </a:endParaRPr>
          </a:p>
          <a:p>
            <a:pPr marL="0" indent="0" algn="just">
              <a:buNone/>
            </a:pPr>
            <a:r>
              <a:rPr lang="en-US" b="0" i="0" dirty="0">
                <a:solidFill>
                  <a:srgbClr val="333333"/>
                </a:solidFill>
                <a:effectLst/>
                <a:latin typeface="Calibri "/>
              </a:rPr>
              <a:t>This early computer, developed almost 20 years before the introduction of the first IBM Personal Computer in 1981, was able to recognize 16 spoken words and the digits 0 to 9.</a:t>
            </a:r>
            <a:endParaRPr lang="en-US" dirty="0">
              <a:solidFill>
                <a:srgbClr val="333333"/>
              </a:solidFill>
              <a:latin typeface="Calibri "/>
            </a:endParaRPr>
          </a:p>
          <a:p>
            <a:pPr marL="0" indent="0">
              <a:buNone/>
            </a:pPr>
            <a:endParaRPr lang="en-US" dirty="0">
              <a:solidFill>
                <a:srgbClr val="333333"/>
              </a:solidFill>
              <a:latin typeface="Calibri "/>
            </a:endParaRPr>
          </a:p>
          <a:p>
            <a:pPr marL="0" indent="0">
              <a:buNone/>
            </a:pPr>
            <a:endParaRPr lang="en-US" dirty="0">
              <a:solidFill>
                <a:srgbClr val="333333"/>
              </a:solidFill>
              <a:latin typeface="Calibri "/>
            </a:endParaRPr>
          </a:p>
        </p:txBody>
      </p:sp>
      <p:pic>
        <p:nvPicPr>
          <p:cNvPr id="7170" name="Picture 2" descr="IBM Shoebox, a forerunner of today's voice recognition systems">
            <a:extLst>
              <a:ext uri="{FF2B5EF4-FFF2-40B4-BE49-F238E27FC236}">
                <a16:creationId xmlns:a16="http://schemas.microsoft.com/office/drawing/2014/main" id="{050E7FCB-1CA8-4F28-BD21-C10018E3C5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1794" y="1690053"/>
            <a:ext cx="4289403" cy="34778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90271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665205" y="531341"/>
            <a:ext cx="6429866" cy="5189838"/>
          </a:xfrm>
        </p:spPr>
        <p:txBody>
          <a:bodyPr>
            <a:noAutofit/>
          </a:bodyPr>
          <a:lstStyle/>
          <a:p>
            <a:pPr marL="0" indent="0" algn="just">
              <a:buNone/>
            </a:pPr>
            <a:r>
              <a:rPr lang="en-US" sz="2600" b="0" i="0" dirty="0">
                <a:solidFill>
                  <a:srgbClr val="333333"/>
                </a:solidFill>
                <a:effectLst/>
                <a:latin typeface="Calibri "/>
              </a:rPr>
              <a:t>When a number and command words such as "plus," "minus" and "total" were spoken, Shoebox instructed an adding machine to calculate and print answers to simple arithmetic problems.</a:t>
            </a:r>
          </a:p>
          <a:p>
            <a:pPr marL="0" indent="0" algn="just">
              <a:buNone/>
            </a:pPr>
            <a:r>
              <a:rPr lang="en-US" sz="2600" b="0" i="0" dirty="0">
                <a:solidFill>
                  <a:srgbClr val="333333"/>
                </a:solidFill>
                <a:effectLst/>
                <a:latin typeface="Calibri "/>
              </a:rPr>
              <a:t>Shoebox was operated by speaking into a microphone, which converted voice sounds into electrical impulses. </a:t>
            </a:r>
          </a:p>
          <a:p>
            <a:pPr marL="0" indent="0" algn="just">
              <a:buNone/>
            </a:pPr>
            <a:r>
              <a:rPr lang="en-US" sz="2600" dirty="0">
                <a:latin typeface="Calibri "/>
              </a:rPr>
              <a:t>You can view this promotion IBM clip to have an idea how it worked:</a:t>
            </a:r>
          </a:p>
          <a:p>
            <a:pPr marL="0" indent="0" algn="just">
              <a:buNone/>
            </a:pPr>
            <a:r>
              <a:rPr lang="en-US" sz="2600" dirty="0">
                <a:latin typeface="Calibri "/>
                <a:hlinkClick r:id="rId4"/>
              </a:rPr>
              <a:t>https://mediacenter.ibm.com/media/(1961)+Shoebox+-+IBM+Archives+(78-013)/0_4m2ynnkk</a:t>
            </a:r>
            <a:r>
              <a:rPr lang="en-US" sz="2600" dirty="0">
                <a:latin typeface="Calibri "/>
              </a:rPr>
              <a:t> </a:t>
            </a:r>
          </a:p>
          <a:p>
            <a:pPr marL="0" indent="0" algn="just">
              <a:buNone/>
            </a:pPr>
            <a:r>
              <a:rPr lang="en-US" sz="2600" dirty="0">
                <a:latin typeface="Calibri "/>
                <a:hlinkClick r:id="rId5"/>
              </a:rPr>
              <a:t>https://www.youtube.com/watch?v=gQqCCzrS5_I</a:t>
            </a:r>
            <a:r>
              <a:rPr lang="en-US" sz="2600" dirty="0">
                <a:latin typeface="Calibri "/>
              </a:rPr>
              <a:t> </a:t>
            </a:r>
          </a:p>
        </p:txBody>
      </p:sp>
      <p:pic>
        <p:nvPicPr>
          <p:cNvPr id="8194" name="Picture 2" descr="IBM engineer William C. Dersch, in 1961, demonstrates Shoebox">
            <a:extLst>
              <a:ext uri="{FF2B5EF4-FFF2-40B4-BE49-F238E27FC236}">
                <a16:creationId xmlns:a16="http://schemas.microsoft.com/office/drawing/2014/main" id="{185A0B38-4A59-AA52-42B4-620F76EA2B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0551" y="1485480"/>
            <a:ext cx="4416307" cy="35807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9769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545910" y="1121290"/>
            <a:ext cx="5882264" cy="3477895"/>
          </a:xfrm>
        </p:spPr>
        <p:txBody>
          <a:bodyPr>
            <a:noAutofit/>
          </a:bodyPr>
          <a:lstStyle/>
          <a:p>
            <a:pPr marL="0" indent="0" algn="just">
              <a:buNone/>
            </a:pPr>
            <a:r>
              <a:rPr lang="en-US" b="0" i="0" dirty="0">
                <a:solidFill>
                  <a:srgbClr val="333333"/>
                </a:solidFill>
                <a:effectLst/>
                <a:latin typeface="Calibri "/>
              </a:rPr>
              <a:t>Still in the 1960's, Japanese scientists presented their own devices that could recognize:</a:t>
            </a:r>
          </a:p>
          <a:p>
            <a:pPr algn="just"/>
            <a:r>
              <a:rPr lang="en-US" b="0" i="0" dirty="0">
                <a:solidFill>
                  <a:srgbClr val="333333"/>
                </a:solidFill>
                <a:effectLst/>
                <a:latin typeface="Calibri "/>
              </a:rPr>
              <a:t>Vowels (Radio Research Lab, Tokyo)</a:t>
            </a:r>
          </a:p>
          <a:p>
            <a:pPr algn="just"/>
            <a:r>
              <a:rPr lang="en-US" b="0" i="0" dirty="0">
                <a:solidFill>
                  <a:srgbClr val="333333"/>
                </a:solidFill>
                <a:effectLst/>
                <a:latin typeface="Calibri "/>
              </a:rPr>
              <a:t>Phonemes (Kyoto University): it could understand one hundred Japanese monosyllables </a:t>
            </a:r>
          </a:p>
          <a:p>
            <a:pPr algn="just"/>
            <a:r>
              <a:rPr lang="en-US" b="0" i="0" dirty="0">
                <a:solidFill>
                  <a:srgbClr val="333333"/>
                </a:solidFill>
                <a:effectLst/>
                <a:latin typeface="Calibri "/>
              </a:rPr>
              <a:t>Spoken digits (NEC Laboratories): it recognized results of 99.7% out of 1000 utterances pronounced by 20 male speakers</a:t>
            </a:r>
            <a:endParaRPr lang="en-US" dirty="0">
              <a:solidFill>
                <a:srgbClr val="333333"/>
              </a:solidFill>
              <a:latin typeface="Calibri "/>
            </a:endParaRPr>
          </a:p>
          <a:p>
            <a:pPr marL="0" indent="0">
              <a:buNone/>
            </a:pPr>
            <a:endParaRPr lang="en-US" dirty="0">
              <a:solidFill>
                <a:srgbClr val="333333"/>
              </a:solidFill>
              <a:latin typeface="Open Sans" panose="020B0606030504020204" pitchFamily="34" charset="0"/>
            </a:endParaRPr>
          </a:p>
        </p:txBody>
      </p:sp>
      <p:pic>
        <p:nvPicPr>
          <p:cNvPr id="17410" name="Picture 2" descr="The vowel recognizer built by Suzuki and Nakata at the Radio Research Lab, Tokyo [1]">
            <a:extLst>
              <a:ext uri="{FF2B5EF4-FFF2-40B4-BE49-F238E27FC236}">
                <a16:creationId xmlns:a16="http://schemas.microsoft.com/office/drawing/2014/main" id="{C8B50176-BBBA-D242-1776-AD1CA2A8C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5883" y="1531898"/>
            <a:ext cx="5492177" cy="36119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73397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597243" y="1467280"/>
            <a:ext cx="10997514" cy="3477895"/>
          </a:xfrm>
        </p:spPr>
        <p:txBody>
          <a:bodyPr>
            <a:noAutofit/>
          </a:bodyPr>
          <a:lstStyle/>
          <a:p>
            <a:pPr marL="0" indent="0" algn="just">
              <a:buNone/>
            </a:pPr>
            <a:r>
              <a:rPr lang="en-US" sz="3000" b="0" i="0" dirty="0">
                <a:solidFill>
                  <a:srgbClr val="333333"/>
                </a:solidFill>
                <a:effectLst/>
                <a:latin typeface="Calibri "/>
              </a:rPr>
              <a:t>The first natural language processing computer program similar to a chatbot was ELIZA, developed by MIT professor Joseph </a:t>
            </a:r>
            <a:r>
              <a:rPr lang="en-US" sz="3000" b="0" i="0" dirty="0" err="1">
                <a:solidFill>
                  <a:srgbClr val="333333"/>
                </a:solidFill>
                <a:effectLst/>
                <a:latin typeface="Calibri "/>
              </a:rPr>
              <a:t>Weizenbaum</a:t>
            </a:r>
            <a:r>
              <a:rPr lang="en-US" sz="3000" b="0" i="0" dirty="0">
                <a:solidFill>
                  <a:srgbClr val="333333"/>
                </a:solidFill>
                <a:effectLst/>
                <a:latin typeface="Calibri "/>
              </a:rPr>
              <a:t> in the 1960s. It was created to "demonstrate that the communication between man and machine was superficial".</a:t>
            </a:r>
          </a:p>
          <a:p>
            <a:pPr marL="0" indent="0" algn="just">
              <a:buNone/>
            </a:pPr>
            <a:endParaRPr lang="en-US" sz="3000" b="0" i="0" dirty="0">
              <a:solidFill>
                <a:srgbClr val="333333"/>
              </a:solidFill>
              <a:effectLst/>
              <a:latin typeface="Calibri "/>
            </a:endParaRPr>
          </a:p>
          <a:p>
            <a:pPr marL="0" indent="0" algn="just">
              <a:buNone/>
            </a:pPr>
            <a:r>
              <a:rPr lang="en-US" sz="3000" b="0" i="0" dirty="0">
                <a:solidFill>
                  <a:srgbClr val="333333"/>
                </a:solidFill>
                <a:effectLst/>
                <a:latin typeface="Calibri "/>
              </a:rPr>
              <a:t>ELIZA used pattern matching and substitution methodology into scripted responses to simulate conversation, which gave an illusion of understanding on the part of the program.</a:t>
            </a:r>
            <a:endParaRPr lang="en-US" sz="3000" dirty="0">
              <a:solidFill>
                <a:srgbClr val="333333"/>
              </a:solidFill>
              <a:latin typeface="Calibri "/>
            </a:endParaRPr>
          </a:p>
          <a:p>
            <a:pPr marL="0" indent="0" algn="just">
              <a:buNone/>
            </a:pPr>
            <a:endParaRPr lang="en-US" sz="3000" dirty="0">
              <a:solidFill>
                <a:srgbClr val="333333"/>
              </a:solidFill>
              <a:latin typeface="Calibri "/>
            </a:endParaRPr>
          </a:p>
          <a:p>
            <a:pPr marL="0" indent="0" algn="just">
              <a:buNone/>
            </a:pPr>
            <a:endParaRPr lang="en-US" sz="3000" dirty="0">
              <a:solidFill>
                <a:srgbClr val="333333"/>
              </a:solidFill>
              <a:latin typeface="Calibri "/>
            </a:endParaRPr>
          </a:p>
        </p:txBody>
      </p:sp>
    </p:spTree>
    <p:custDataLst>
      <p:tags r:id="rId1"/>
    </p:custDataLst>
    <p:extLst>
      <p:ext uri="{BB962C8B-B14F-4D97-AF65-F5344CB8AC3E}">
        <p14:creationId xmlns:p14="http://schemas.microsoft.com/office/powerpoint/2010/main" val="305247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572529" y="614660"/>
            <a:ext cx="11046941" cy="3427412"/>
          </a:xfrm>
        </p:spPr>
        <p:txBody>
          <a:bodyPr>
            <a:noAutofit/>
          </a:bodyPr>
          <a:lstStyle/>
          <a:p>
            <a:pPr marL="0" indent="0" algn="just">
              <a:buNone/>
            </a:pPr>
            <a:r>
              <a:rPr lang="en-US" sz="3000" b="0" i="0" dirty="0">
                <a:solidFill>
                  <a:srgbClr val="333333"/>
                </a:solidFill>
                <a:effectLst/>
              </a:rPr>
              <a:t>The next milestone in the development of voice recognition technology was achieved in the 1970s at the Carnegie Mellon University in Pittsburgh, Pennsylvania. It was the result of the thesis in Philosophy from Bruce T. </a:t>
            </a:r>
            <a:r>
              <a:rPr lang="en-US" sz="3000" b="0" i="0" dirty="0" err="1">
                <a:solidFill>
                  <a:srgbClr val="333333"/>
                </a:solidFill>
                <a:effectLst/>
              </a:rPr>
              <a:t>Lowerre</a:t>
            </a:r>
            <a:r>
              <a:rPr lang="en-US" sz="3000" b="0" i="0" dirty="0">
                <a:solidFill>
                  <a:srgbClr val="333333"/>
                </a:solidFill>
                <a:effectLst/>
              </a:rPr>
              <a:t>.</a:t>
            </a:r>
          </a:p>
          <a:p>
            <a:pPr marL="0" indent="0" algn="just">
              <a:buNone/>
            </a:pPr>
            <a:endParaRPr lang="en-US" sz="3000" b="0" i="0" dirty="0">
              <a:solidFill>
                <a:srgbClr val="333333"/>
              </a:solidFill>
              <a:effectLst/>
            </a:endParaRPr>
          </a:p>
          <a:p>
            <a:pPr marL="0" indent="0" algn="just">
              <a:buNone/>
            </a:pPr>
            <a:r>
              <a:rPr lang="en-US" sz="3000" dirty="0">
                <a:solidFill>
                  <a:srgbClr val="333333"/>
                </a:solidFill>
              </a:rPr>
              <a:t>The research had </a:t>
            </a:r>
            <a:r>
              <a:rPr lang="en-US" sz="3000" b="0" i="0" dirty="0">
                <a:solidFill>
                  <a:srgbClr val="333333"/>
                </a:solidFill>
                <a:effectLst/>
              </a:rPr>
              <a:t>substantial support of the United States Department of Defense and its DARPA agency, which funded five years of a Speech Understanding Research program, aiming to reach a minimum vocabulary of 1,000 words. </a:t>
            </a:r>
          </a:p>
          <a:p>
            <a:pPr marL="0" indent="0" algn="just">
              <a:buNone/>
            </a:pPr>
            <a:endParaRPr lang="en-US" sz="3000" b="0" i="0" dirty="0">
              <a:solidFill>
                <a:srgbClr val="333333"/>
              </a:solidFill>
              <a:effectLst/>
            </a:endParaRPr>
          </a:p>
          <a:p>
            <a:pPr marL="0" indent="0" algn="just">
              <a:buNone/>
            </a:pPr>
            <a:r>
              <a:rPr lang="en-US" sz="3000" b="0" i="0" dirty="0">
                <a:solidFill>
                  <a:srgbClr val="333333"/>
                </a:solidFill>
                <a:effectLst/>
              </a:rPr>
              <a:t>Companies and academia including IBM, Carnegie Mellon University (CMU) and Stanford Research Institute took part in the program.</a:t>
            </a:r>
          </a:p>
          <a:p>
            <a:pPr marL="0" indent="0">
              <a:buNone/>
            </a:pPr>
            <a:endParaRPr lang="en-US" sz="3000" dirty="0">
              <a:solidFill>
                <a:srgbClr val="333333"/>
              </a:solidFill>
              <a:latin typeface="Open Sans" panose="020B0606030504020204" pitchFamily="34" charset="0"/>
            </a:endParaRPr>
          </a:p>
        </p:txBody>
      </p:sp>
      <p:sp>
        <p:nvSpPr>
          <p:cNvPr id="5" name="AutoShape 2">
            <a:extLst>
              <a:ext uri="{FF2B5EF4-FFF2-40B4-BE49-F238E27FC236}">
                <a16:creationId xmlns:a16="http://schemas.microsoft.com/office/drawing/2014/main" id="{68BE3D0A-CFF7-8012-F3ED-27D0DF715F10}"/>
              </a:ext>
            </a:extLst>
          </p:cNvPr>
          <p:cNvSpPr>
            <a:spLocks noChangeAspect="1" noChangeArrowheads="1"/>
          </p:cNvSpPr>
          <p:nvPr/>
        </p:nvSpPr>
        <p:spPr bwMode="auto">
          <a:xfrm>
            <a:off x="2047875" y="1604963"/>
            <a:ext cx="8096250" cy="3648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Tree>
    <p:custDataLst>
      <p:tags r:id="rId1"/>
    </p:custDataLst>
    <p:extLst>
      <p:ext uri="{BB962C8B-B14F-4D97-AF65-F5344CB8AC3E}">
        <p14:creationId xmlns:p14="http://schemas.microsoft.com/office/powerpoint/2010/main" val="1538365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299865" y="639376"/>
            <a:ext cx="5124751" cy="3283703"/>
          </a:xfrm>
        </p:spPr>
        <p:txBody>
          <a:bodyPr>
            <a:noAutofit/>
          </a:bodyPr>
          <a:lstStyle/>
          <a:p>
            <a:pPr marL="0" indent="0" algn="just">
              <a:buNone/>
            </a:pPr>
            <a:r>
              <a:rPr lang="en-US" sz="2400" b="0" i="0" dirty="0">
                <a:solidFill>
                  <a:srgbClr val="333333"/>
                </a:solidFill>
                <a:effectLst/>
              </a:rPr>
              <a:t>The result was Harpy: it mastered about 1,000 words, the vocabulary of a three-year-old, and it could understand sentences. </a:t>
            </a:r>
          </a:p>
          <a:p>
            <a:pPr marL="0" indent="0" algn="just">
              <a:buNone/>
            </a:pPr>
            <a:r>
              <a:rPr lang="en-US" sz="2400" b="0" i="0" dirty="0">
                <a:solidFill>
                  <a:srgbClr val="333333"/>
                </a:solidFill>
                <a:effectLst/>
              </a:rPr>
              <a:t>It could process speech that followed pre-programmed vocabulary, pronunciation, and grammar structures to determine which sequences of words made sense together, and thus reducing speech recognition errors.</a:t>
            </a:r>
          </a:p>
          <a:p>
            <a:pPr marL="0" indent="0" algn="just">
              <a:buNone/>
            </a:pPr>
            <a:r>
              <a:rPr lang="en-US" sz="2400" dirty="0">
                <a:solidFill>
                  <a:srgbClr val="333333"/>
                </a:solidFill>
              </a:rPr>
              <a:t>If you want to read the official report from 1976, you can read the thesis summary here: </a:t>
            </a:r>
            <a:r>
              <a:rPr lang="en-US" sz="2400" dirty="0">
                <a:solidFill>
                  <a:srgbClr val="333333"/>
                </a:solidFill>
                <a:hlinkClick r:id="rId4"/>
              </a:rPr>
              <a:t>https://stacks.stanford.edu/file/druid:rq916rn6924/rq916rn6924.pdf</a:t>
            </a:r>
            <a:r>
              <a:rPr lang="en-US" sz="2400" dirty="0">
                <a:solidFill>
                  <a:srgbClr val="333333"/>
                </a:solidFill>
              </a:rPr>
              <a:t> </a:t>
            </a:r>
          </a:p>
          <a:p>
            <a:pPr marL="0" indent="0">
              <a:buNone/>
            </a:pPr>
            <a:endParaRPr lang="en-US" sz="2400" dirty="0">
              <a:solidFill>
                <a:srgbClr val="333333"/>
              </a:solidFill>
              <a:latin typeface="Open Sans" panose="020B0606030504020204" pitchFamily="34" charset="0"/>
            </a:endParaRPr>
          </a:p>
        </p:txBody>
      </p:sp>
      <p:sp>
        <p:nvSpPr>
          <p:cNvPr id="5" name="AutoShape 2">
            <a:extLst>
              <a:ext uri="{FF2B5EF4-FFF2-40B4-BE49-F238E27FC236}">
                <a16:creationId xmlns:a16="http://schemas.microsoft.com/office/drawing/2014/main" id="{68BE3D0A-CFF7-8012-F3ED-27D0DF715F10}"/>
              </a:ext>
            </a:extLst>
          </p:cNvPr>
          <p:cNvSpPr>
            <a:spLocks noChangeAspect="1" noChangeArrowheads="1"/>
          </p:cNvSpPr>
          <p:nvPr/>
        </p:nvSpPr>
        <p:spPr bwMode="auto">
          <a:xfrm>
            <a:off x="2047875" y="1604963"/>
            <a:ext cx="8096250" cy="3648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6" name="Imagem 5">
            <a:extLst>
              <a:ext uri="{FF2B5EF4-FFF2-40B4-BE49-F238E27FC236}">
                <a16:creationId xmlns:a16="http://schemas.microsoft.com/office/drawing/2014/main" id="{5CCCE4F8-810B-BC68-F738-0580E1CA5E07}"/>
              </a:ext>
            </a:extLst>
          </p:cNvPr>
          <p:cNvPicPr>
            <a:picLocks noChangeAspect="1"/>
          </p:cNvPicPr>
          <p:nvPr/>
        </p:nvPicPr>
        <p:blipFill>
          <a:blip r:embed="rId5"/>
          <a:stretch>
            <a:fillRect/>
          </a:stretch>
        </p:blipFill>
        <p:spPr>
          <a:xfrm>
            <a:off x="5894991" y="2052637"/>
            <a:ext cx="6096000" cy="2752725"/>
          </a:xfrm>
          <a:prstGeom prst="rect">
            <a:avLst/>
          </a:prstGeom>
        </p:spPr>
      </p:pic>
    </p:spTree>
    <p:custDataLst>
      <p:tags r:id="rId1"/>
    </p:custDataLst>
    <p:extLst>
      <p:ext uri="{BB962C8B-B14F-4D97-AF65-F5344CB8AC3E}">
        <p14:creationId xmlns:p14="http://schemas.microsoft.com/office/powerpoint/2010/main" val="96652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559927" y="1160984"/>
            <a:ext cx="5152768" cy="5894173"/>
          </a:xfrm>
        </p:spPr>
        <p:txBody>
          <a:bodyPr>
            <a:noAutofit/>
          </a:bodyPr>
          <a:lstStyle/>
          <a:p>
            <a:pPr marL="0" indent="0" algn="just">
              <a:buNone/>
            </a:pPr>
            <a:r>
              <a:rPr lang="en-US" sz="2000" b="0" i="0" dirty="0">
                <a:solidFill>
                  <a:srgbClr val="333333"/>
                </a:solidFill>
                <a:effectLst/>
              </a:rPr>
              <a:t>By 1986, the Speech Recognition Group at IBM Research in Yorktown Heights has developed a real-time, isolated-utterance speech recognizer for natural language based on the IBM Personal Computer AT and IBM Signal Processors. </a:t>
            </a:r>
          </a:p>
          <a:p>
            <a:pPr marL="0" indent="0" algn="just">
              <a:buNone/>
            </a:pPr>
            <a:r>
              <a:rPr lang="en-US" sz="2000" b="0" i="0" dirty="0">
                <a:solidFill>
                  <a:srgbClr val="333333"/>
                </a:solidFill>
                <a:effectLst/>
              </a:rPr>
              <a:t>The system </a:t>
            </a:r>
            <a:r>
              <a:rPr lang="en-US" sz="2000" b="0" i="0" dirty="0" err="1">
                <a:solidFill>
                  <a:srgbClr val="333333"/>
                </a:solidFill>
                <a:effectLst/>
              </a:rPr>
              <a:t>Tangora</a:t>
            </a:r>
            <a:r>
              <a:rPr lang="en-US" sz="2000" b="0" i="0" dirty="0">
                <a:solidFill>
                  <a:srgbClr val="333333"/>
                </a:solidFill>
                <a:effectLst/>
              </a:rPr>
              <a:t> enhanced the vocabulary from 5,000 words to 20,000 words and, by the addition of a speech workstation, supported usability studies on document creation by voice.</a:t>
            </a:r>
          </a:p>
          <a:p>
            <a:pPr marL="0" indent="0" algn="just">
              <a:buNone/>
            </a:pPr>
            <a:r>
              <a:rPr lang="en-US" sz="2000" b="0" i="0" dirty="0">
                <a:solidFill>
                  <a:srgbClr val="333333"/>
                </a:solidFill>
                <a:effectLst/>
              </a:rPr>
              <a:t> The system supports spelling and interactive personalization to augment the vocabularies. </a:t>
            </a:r>
            <a:endParaRPr lang="en-US" sz="2000" dirty="0">
              <a:solidFill>
                <a:srgbClr val="333333"/>
              </a:solidFill>
            </a:endParaRPr>
          </a:p>
          <a:p>
            <a:pPr marL="0" indent="0" algn="just">
              <a:buNone/>
            </a:pPr>
            <a:r>
              <a:rPr lang="en-US" sz="2000" dirty="0">
                <a:solidFill>
                  <a:srgbClr val="333333"/>
                </a:solidFill>
              </a:rPr>
              <a:t>If you want to read the</a:t>
            </a:r>
            <a:r>
              <a:rPr lang="en-US" sz="2000" b="0" i="0" dirty="0">
                <a:solidFill>
                  <a:srgbClr val="333333"/>
                </a:solidFill>
                <a:effectLst/>
              </a:rPr>
              <a:t> paper (Averbuch et al, 1987) describing the implementation, user interface, and comparative performance of the recognizer</a:t>
            </a:r>
            <a:r>
              <a:rPr lang="en-US" sz="2000" dirty="0">
                <a:solidFill>
                  <a:srgbClr val="333333"/>
                </a:solidFill>
              </a:rPr>
              <a:t>, you can find it here: </a:t>
            </a:r>
            <a:r>
              <a:rPr lang="en-US" sz="2000" dirty="0">
                <a:solidFill>
                  <a:srgbClr val="333333"/>
                </a:solidFill>
                <a:hlinkClick r:id="rId4"/>
              </a:rPr>
              <a:t>https://stacks.stanford.edu/file/druid:rq916rn6924/rq916rn6924.pdf</a:t>
            </a:r>
            <a:r>
              <a:rPr lang="en-US" sz="2000" dirty="0">
                <a:solidFill>
                  <a:srgbClr val="333333"/>
                </a:solidFill>
              </a:rPr>
              <a:t> </a:t>
            </a:r>
          </a:p>
        </p:txBody>
      </p:sp>
      <p:sp>
        <p:nvSpPr>
          <p:cNvPr id="5" name="AutoShape 2">
            <a:extLst>
              <a:ext uri="{FF2B5EF4-FFF2-40B4-BE49-F238E27FC236}">
                <a16:creationId xmlns:a16="http://schemas.microsoft.com/office/drawing/2014/main" id="{68BE3D0A-CFF7-8012-F3ED-27D0DF715F10}"/>
              </a:ext>
            </a:extLst>
          </p:cNvPr>
          <p:cNvSpPr>
            <a:spLocks noChangeAspect="1" noChangeArrowheads="1"/>
          </p:cNvSpPr>
          <p:nvPr/>
        </p:nvSpPr>
        <p:spPr bwMode="auto">
          <a:xfrm>
            <a:off x="2047875" y="1604963"/>
            <a:ext cx="8096250" cy="3648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10242" name="Picture 2" descr="The computer screen during an experiment testing IBM's speech recognition technology">
            <a:extLst>
              <a:ext uri="{FF2B5EF4-FFF2-40B4-BE49-F238E27FC236}">
                <a16:creationId xmlns:a16="http://schemas.microsoft.com/office/drawing/2014/main" id="{3764A4BE-4ACE-3388-4A91-B794693673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7947" y="1738449"/>
            <a:ext cx="5905500" cy="3333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37262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723900" y="1257988"/>
            <a:ext cx="6690940" cy="5721178"/>
          </a:xfrm>
        </p:spPr>
        <p:txBody>
          <a:bodyPr>
            <a:noAutofit/>
          </a:bodyPr>
          <a:lstStyle/>
          <a:p>
            <a:pPr marL="0" indent="0" algn="just">
              <a:buNone/>
            </a:pPr>
            <a:r>
              <a:rPr lang="en-US" sz="2000" b="0" i="0" dirty="0">
                <a:solidFill>
                  <a:srgbClr val="333333"/>
                </a:solidFill>
                <a:effectLst/>
              </a:rPr>
              <a:t>In the 1990s, digital speech recognition technology became a feature of the personal computer with IBM, Philips and Lernout &amp; Hauspie fighting for customers. The market launch of the first smartphone (IBM Simon in 1994) with touchscreen laid the foundation for smart virtual assistants as we know them today.</a:t>
            </a:r>
          </a:p>
          <a:p>
            <a:pPr marL="0" indent="0" algn="just">
              <a:buNone/>
            </a:pPr>
            <a:r>
              <a:rPr lang="en-US" sz="2000" b="0" i="0" dirty="0">
                <a:solidFill>
                  <a:srgbClr val="333333"/>
                </a:solidFill>
                <a:effectLst/>
              </a:rPr>
              <a:t>In 1997, Dragon's Naturally Speaking software could recognize and transcribe natural human speech without pauses between each word into a document at a rate of 100 words per minute. You can see the news of the launch here (</a:t>
            </a:r>
            <a:r>
              <a:rPr lang="en-US" sz="2000" b="0" i="0" dirty="0">
                <a:solidFill>
                  <a:srgbClr val="333333"/>
                </a:solidFill>
                <a:effectLst/>
                <a:hlinkClick r:id="rId4"/>
              </a:rPr>
              <a:t>https://www.youtube.com/watch?v=eV5qEPIG5is&amp;t=26s</a:t>
            </a:r>
            <a:r>
              <a:rPr lang="en-US" sz="2000" b="0" i="0" dirty="0">
                <a:solidFill>
                  <a:srgbClr val="333333"/>
                </a:solidFill>
                <a:effectLst/>
              </a:rPr>
              <a:t>) and how it worked then here (https://secureservercdn.net/160.153.138.249/23i.2de.myftpupload.com/wp-content/uploads/2020/11/dragon-dictate.mov)</a:t>
            </a:r>
          </a:p>
          <a:p>
            <a:pPr marL="0" indent="0" algn="just">
              <a:buNone/>
            </a:pPr>
            <a:r>
              <a:rPr lang="en-US" sz="2000" b="0" i="0" dirty="0">
                <a:solidFill>
                  <a:srgbClr val="333333"/>
                </a:solidFill>
                <a:effectLst/>
              </a:rPr>
              <a:t>A version of Dragon is still available for download </a:t>
            </a:r>
            <a:r>
              <a:rPr lang="hu-HU" sz="2000" b="0" i="0" dirty="0">
                <a:solidFill>
                  <a:srgbClr val="333333"/>
                </a:solidFill>
                <a:effectLst/>
                <a:hlinkClick r:id="rId5"/>
              </a:rPr>
              <a:t>HERE</a:t>
            </a:r>
            <a:r>
              <a:rPr lang="en-US" sz="2000" b="0" i="0" dirty="0">
                <a:solidFill>
                  <a:srgbClr val="333333"/>
                </a:solidFill>
                <a:effectLst/>
              </a:rPr>
              <a:t> and it is still used today (free trial for IOS and Android).</a:t>
            </a:r>
          </a:p>
        </p:txBody>
      </p:sp>
      <p:sp>
        <p:nvSpPr>
          <p:cNvPr id="5" name="AutoShape 2">
            <a:extLst>
              <a:ext uri="{FF2B5EF4-FFF2-40B4-BE49-F238E27FC236}">
                <a16:creationId xmlns:a16="http://schemas.microsoft.com/office/drawing/2014/main" id="{68BE3D0A-CFF7-8012-F3ED-27D0DF715F10}"/>
              </a:ext>
            </a:extLst>
          </p:cNvPr>
          <p:cNvSpPr>
            <a:spLocks noChangeAspect="1" noChangeArrowheads="1"/>
          </p:cNvSpPr>
          <p:nvPr/>
        </p:nvSpPr>
        <p:spPr bwMode="auto">
          <a:xfrm>
            <a:off x="2047875" y="1604963"/>
            <a:ext cx="8096250" cy="3648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11266" name="Picture 2">
            <a:extLst>
              <a:ext uri="{FF2B5EF4-FFF2-40B4-BE49-F238E27FC236}">
                <a16:creationId xmlns:a16="http://schemas.microsoft.com/office/drawing/2014/main" id="{3C83484C-76F7-6437-EED9-9BC82A0278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0500" y="0"/>
            <a:ext cx="36576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88138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Microsoft's old Office assistant Clippy is not getting a comeback | HT Tech">
            <a:extLst>
              <a:ext uri="{FF2B5EF4-FFF2-40B4-BE49-F238E27FC236}">
                <a16:creationId xmlns:a16="http://schemas.microsoft.com/office/drawing/2014/main" id="{26D2057F-0F54-A4FC-6DBA-5C7B9E0B58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046064" y="1582977"/>
            <a:ext cx="7145936" cy="4019589"/>
          </a:xfrm>
          <a:prstGeom prst="rect">
            <a:avLst/>
          </a:prstGeom>
          <a:noFill/>
          <a:extLst>
            <a:ext uri="{909E8E84-426E-40DD-AFC4-6F175D3DCCD1}">
              <a14:hiddenFill xmlns:a14="http://schemas.microsoft.com/office/drawing/2010/main">
                <a:solidFill>
                  <a:srgbClr val="FFFFFF"/>
                </a:solidFill>
              </a14:hiddenFill>
            </a:ext>
          </a:extLst>
        </p:spPr>
      </p:pic>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319216" y="769252"/>
            <a:ext cx="6007443" cy="5647038"/>
          </a:xfrm>
        </p:spPr>
        <p:txBody>
          <a:bodyPr>
            <a:normAutofit/>
          </a:bodyPr>
          <a:lstStyle/>
          <a:p>
            <a:pPr marL="0" indent="0" algn="just">
              <a:buNone/>
            </a:pPr>
            <a:r>
              <a:rPr lang="en-US" sz="2400" b="0" i="0" dirty="0">
                <a:solidFill>
                  <a:srgbClr val="333333"/>
                </a:solidFill>
                <a:effectLst/>
              </a:rPr>
              <a:t>In 1996, Microsoft introduced </a:t>
            </a:r>
            <a:r>
              <a:rPr lang="en-US" sz="2400" b="0" i="0" dirty="0" err="1">
                <a:solidFill>
                  <a:srgbClr val="333333"/>
                </a:solidFill>
                <a:effectLst/>
              </a:rPr>
              <a:t>Clippy</a:t>
            </a:r>
            <a:r>
              <a:rPr lang="en-US" sz="2400" b="0" i="0" dirty="0">
                <a:solidFill>
                  <a:srgbClr val="333333"/>
                </a:solidFill>
                <a:effectLst/>
              </a:rPr>
              <a:t> (many remembers the annoying paperclip) which showed how natural language in text could be tracked and interpreted on the basis to provide guidance and suggestions. </a:t>
            </a:r>
          </a:p>
          <a:p>
            <a:pPr marL="0" indent="0" algn="just">
              <a:buNone/>
            </a:pPr>
            <a:r>
              <a:rPr lang="en-US" sz="2400" b="0" i="0" dirty="0">
                <a:solidFill>
                  <a:srgbClr val="333333"/>
                </a:solidFill>
                <a:effectLst/>
              </a:rPr>
              <a:t>Being one of the earlier examples of a voice assistant, through Microsoft’s Speech Recognition Engine, </a:t>
            </a:r>
            <a:r>
              <a:rPr lang="en-US" sz="2400" b="0" i="0" dirty="0" err="1">
                <a:solidFill>
                  <a:srgbClr val="333333"/>
                </a:solidFill>
                <a:effectLst/>
              </a:rPr>
              <a:t>Clippy</a:t>
            </a:r>
            <a:r>
              <a:rPr lang="en-US" sz="2400" b="0" i="0" dirty="0">
                <a:solidFill>
                  <a:srgbClr val="333333"/>
                </a:solidFill>
                <a:effectLst/>
              </a:rPr>
              <a:t> allowed speech inputs and could be used to help find answers to problems.</a:t>
            </a:r>
          </a:p>
          <a:p>
            <a:pPr marL="0" indent="0" algn="just">
              <a:buNone/>
            </a:pPr>
            <a:r>
              <a:rPr lang="en-US" sz="2400" b="0" i="0" dirty="0">
                <a:solidFill>
                  <a:srgbClr val="333333"/>
                </a:solidFill>
                <a:effectLst/>
              </a:rPr>
              <a:t>Although discontinued, one of the most important lessons from </a:t>
            </a:r>
            <a:r>
              <a:rPr lang="en-US" sz="2400" b="0" i="0" dirty="0" err="1">
                <a:solidFill>
                  <a:srgbClr val="333333"/>
                </a:solidFill>
                <a:effectLst/>
              </a:rPr>
              <a:t>Clippy</a:t>
            </a:r>
            <a:r>
              <a:rPr lang="en-US" sz="2400" b="0" i="0" dirty="0">
                <a:solidFill>
                  <a:srgbClr val="333333"/>
                </a:solidFill>
                <a:effectLst/>
              </a:rPr>
              <a:t> was virtual assistants should only come forward when called for rather than annoy you constantly.</a:t>
            </a:r>
          </a:p>
        </p:txBody>
      </p:sp>
      <p:sp>
        <p:nvSpPr>
          <p:cNvPr id="5" name="AutoShape 2">
            <a:extLst>
              <a:ext uri="{FF2B5EF4-FFF2-40B4-BE49-F238E27FC236}">
                <a16:creationId xmlns:a16="http://schemas.microsoft.com/office/drawing/2014/main" id="{68BE3D0A-CFF7-8012-F3ED-27D0DF715F10}"/>
              </a:ext>
            </a:extLst>
          </p:cNvPr>
          <p:cNvSpPr>
            <a:spLocks noChangeAspect="1" noChangeArrowheads="1"/>
          </p:cNvSpPr>
          <p:nvPr/>
        </p:nvSpPr>
        <p:spPr bwMode="auto">
          <a:xfrm>
            <a:off x="2047875" y="1604963"/>
            <a:ext cx="8096250" cy="3648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Tree>
    <p:custDataLst>
      <p:tags r:id="rId1"/>
    </p:custDataLst>
    <p:extLst>
      <p:ext uri="{BB962C8B-B14F-4D97-AF65-F5344CB8AC3E}">
        <p14:creationId xmlns:p14="http://schemas.microsoft.com/office/powerpoint/2010/main" val="3717081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B405D9-9967-4775-8685-DD72F2BB6B48}"/>
              </a:ext>
            </a:extLst>
          </p:cNvPr>
          <p:cNvSpPr>
            <a:spLocks noGrp="1"/>
          </p:cNvSpPr>
          <p:nvPr>
            <p:ph type="title"/>
          </p:nvPr>
        </p:nvSpPr>
        <p:spPr/>
        <p:txBody>
          <a:bodyPr/>
          <a:lstStyle/>
          <a:p>
            <a:r>
              <a:rPr lang="hu-HU" dirty="0"/>
              <a:t>The </a:t>
            </a:r>
            <a:r>
              <a:rPr lang="hu-HU" dirty="0" err="1"/>
              <a:t>Course</a:t>
            </a:r>
            <a:endParaRPr lang="hu-HU" dirty="0"/>
          </a:p>
        </p:txBody>
      </p:sp>
      <p:sp>
        <p:nvSpPr>
          <p:cNvPr id="3" name="Tartalom helye 2">
            <a:extLst>
              <a:ext uri="{FF2B5EF4-FFF2-40B4-BE49-F238E27FC236}">
                <a16:creationId xmlns:a16="http://schemas.microsoft.com/office/drawing/2014/main" id="{D5DE49F3-2F4D-40E8-A03F-18283099A903}"/>
              </a:ext>
            </a:extLst>
          </p:cNvPr>
          <p:cNvSpPr>
            <a:spLocks noGrp="1"/>
          </p:cNvSpPr>
          <p:nvPr>
            <p:ph idx="1"/>
          </p:nvPr>
        </p:nvSpPr>
        <p:spPr/>
        <p:txBody>
          <a:bodyPr>
            <a:normAutofit/>
          </a:bodyPr>
          <a:lstStyle/>
          <a:p>
            <a:pPr marL="0" indent="0">
              <a:buNone/>
            </a:pPr>
            <a:r>
              <a:rPr lang="en-US" sz="3000" dirty="0"/>
              <a:t>Journalism for voice-activated assistants and devices</a:t>
            </a:r>
          </a:p>
          <a:p>
            <a:pPr marL="0" indent="0">
              <a:buNone/>
            </a:pPr>
            <a:endParaRPr lang="hu-HU" dirty="0"/>
          </a:p>
          <a:p>
            <a:r>
              <a:rPr lang="hu-HU" b="1" dirty="0" err="1"/>
              <a:t>Lesson</a:t>
            </a:r>
            <a:r>
              <a:rPr lang="hu-HU" b="1" dirty="0"/>
              <a:t> </a:t>
            </a:r>
            <a:r>
              <a:rPr lang="pt-PT" b="1" dirty="0"/>
              <a:t>1 - </a:t>
            </a:r>
            <a:r>
              <a:rPr lang="en-US" b="1" dirty="0"/>
              <a:t>Brief history of voice-activated devices and assistants</a:t>
            </a:r>
          </a:p>
          <a:p>
            <a:r>
              <a:rPr lang="hu-HU" dirty="0" err="1"/>
              <a:t>Lesson</a:t>
            </a:r>
            <a:r>
              <a:rPr lang="hu-HU" dirty="0"/>
              <a:t> 2</a:t>
            </a:r>
            <a:r>
              <a:rPr lang="pt-PT" dirty="0"/>
              <a:t> - </a:t>
            </a:r>
            <a:r>
              <a:rPr lang="en-US" dirty="0"/>
              <a:t>Voice-activated devices and assistants and their use in media and journalism</a:t>
            </a:r>
            <a:endParaRPr lang="hu-HU" dirty="0"/>
          </a:p>
          <a:p>
            <a:r>
              <a:rPr lang="hu-HU" dirty="0" err="1"/>
              <a:t>Lesson</a:t>
            </a:r>
            <a:r>
              <a:rPr lang="hu-HU" dirty="0"/>
              <a:t> 3</a:t>
            </a:r>
            <a:r>
              <a:rPr lang="pt-PT" dirty="0"/>
              <a:t> - </a:t>
            </a:r>
            <a:r>
              <a:rPr lang="en-US" dirty="0"/>
              <a:t>Languages and limitations to produce and search contents for voice-activated devices and assistants</a:t>
            </a:r>
          </a:p>
          <a:p>
            <a:r>
              <a:rPr lang="hu-HU" dirty="0" err="1"/>
              <a:t>Lesson</a:t>
            </a:r>
            <a:r>
              <a:rPr lang="hu-HU" dirty="0"/>
              <a:t> 4</a:t>
            </a:r>
            <a:r>
              <a:rPr lang="pt-PT" dirty="0"/>
              <a:t> - S</a:t>
            </a:r>
            <a:r>
              <a:rPr lang="en-US" dirty="0" err="1"/>
              <a:t>tate</a:t>
            </a:r>
            <a:r>
              <a:rPr lang="en-US" dirty="0"/>
              <a:t> of the art of voice-activate devices and assistants</a:t>
            </a:r>
          </a:p>
        </p:txBody>
      </p:sp>
    </p:spTree>
    <p:custDataLst>
      <p:tags r:id="rId1"/>
    </p:custDataLst>
    <p:extLst>
      <p:ext uri="{BB962C8B-B14F-4D97-AF65-F5344CB8AC3E}">
        <p14:creationId xmlns:p14="http://schemas.microsoft.com/office/powerpoint/2010/main" val="3930266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605900" y="965447"/>
            <a:ext cx="11171268" cy="3477895"/>
          </a:xfrm>
        </p:spPr>
        <p:txBody>
          <a:bodyPr>
            <a:noAutofit/>
          </a:bodyPr>
          <a:lstStyle/>
          <a:p>
            <a:pPr marL="0" indent="0" algn="just">
              <a:buNone/>
            </a:pPr>
            <a:r>
              <a:rPr lang="en-US" b="0" i="0" dirty="0">
                <a:solidFill>
                  <a:srgbClr val="333333"/>
                </a:solidFill>
                <a:effectLst/>
              </a:rPr>
              <a:t>The first modern digital virtual assistant installed on a smartphone was Siri, which was introduced as a feature of the iPhone 4S on 4 October 2011.</a:t>
            </a:r>
          </a:p>
          <a:p>
            <a:pPr marL="0" indent="0" algn="just">
              <a:buNone/>
            </a:pPr>
            <a:r>
              <a:rPr lang="en-US" b="0" i="0" dirty="0">
                <a:solidFill>
                  <a:srgbClr val="333333"/>
                </a:solidFill>
                <a:effectLst/>
              </a:rPr>
              <a:t>Apple developed the assistant following the 2010 acquisition of Siri, a spin-off of SRI International, which is a research institute financed by DARPA and the US Department of Defense (again).</a:t>
            </a:r>
          </a:p>
          <a:p>
            <a:pPr marL="0" indent="0" algn="just">
              <a:buNone/>
            </a:pPr>
            <a:r>
              <a:rPr lang="en-US" b="0" i="0" dirty="0">
                <a:solidFill>
                  <a:srgbClr val="333333"/>
                </a:solidFill>
                <a:effectLst/>
              </a:rPr>
              <a:t>The aim of </a:t>
            </a:r>
            <a:r>
              <a:rPr lang="en-US" dirty="0">
                <a:solidFill>
                  <a:srgbClr val="333333"/>
                </a:solidFill>
              </a:rPr>
              <a:t>S</a:t>
            </a:r>
            <a:r>
              <a:rPr lang="en-US" b="0" i="0" dirty="0">
                <a:solidFill>
                  <a:srgbClr val="333333"/>
                </a:solidFill>
                <a:effectLst/>
              </a:rPr>
              <a:t>iri was to aid in tasks such as sending a text message, making phone calls, checking the weather or setting up an alarm. Over time, it has developed to provide restaurant recommendations, search the internet, and provide driving directions.</a:t>
            </a:r>
          </a:p>
          <a:p>
            <a:pPr marL="0" indent="0" algn="just">
              <a:buNone/>
            </a:pPr>
            <a:r>
              <a:rPr lang="en-US" b="0" i="0" dirty="0">
                <a:solidFill>
                  <a:srgbClr val="333333"/>
                </a:solidFill>
                <a:effectLst/>
              </a:rPr>
              <a:t>In November 2014, Amazon announced Alexa voice assistant alongside the Echo device. In April 2017 Amazon released a service for building conversational interfaces for any type of virtual assistant or interface.</a:t>
            </a:r>
            <a:endParaRPr lang="en-US" dirty="0">
              <a:solidFill>
                <a:srgbClr val="333333"/>
              </a:solidFill>
            </a:endParaRPr>
          </a:p>
        </p:txBody>
      </p:sp>
      <p:sp>
        <p:nvSpPr>
          <p:cNvPr id="5" name="AutoShape 2">
            <a:extLst>
              <a:ext uri="{FF2B5EF4-FFF2-40B4-BE49-F238E27FC236}">
                <a16:creationId xmlns:a16="http://schemas.microsoft.com/office/drawing/2014/main" id="{68BE3D0A-CFF7-8012-F3ED-27D0DF715F10}"/>
              </a:ext>
            </a:extLst>
          </p:cNvPr>
          <p:cNvSpPr>
            <a:spLocks noChangeAspect="1" noChangeArrowheads="1"/>
          </p:cNvSpPr>
          <p:nvPr/>
        </p:nvSpPr>
        <p:spPr bwMode="auto">
          <a:xfrm>
            <a:off x="2047875" y="1604963"/>
            <a:ext cx="8096250" cy="3648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Tree>
    <p:custDataLst>
      <p:tags r:id="rId1"/>
    </p:custDataLst>
    <p:extLst>
      <p:ext uri="{BB962C8B-B14F-4D97-AF65-F5344CB8AC3E}">
        <p14:creationId xmlns:p14="http://schemas.microsoft.com/office/powerpoint/2010/main" val="2077929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13486" y="1022435"/>
            <a:ext cx="6171514" cy="3477895"/>
          </a:xfrm>
        </p:spPr>
        <p:txBody>
          <a:bodyPr>
            <a:noAutofit/>
          </a:bodyPr>
          <a:lstStyle/>
          <a:p>
            <a:pPr marL="0" indent="0" algn="just">
              <a:buNone/>
            </a:pPr>
            <a:r>
              <a:rPr lang="en-US" sz="3000" b="0" i="0" dirty="0">
                <a:solidFill>
                  <a:srgbClr val="333333"/>
                </a:solidFill>
                <a:effectLst/>
              </a:rPr>
              <a:t>To finish, you can go through a timeline produced by </a:t>
            </a:r>
            <a:r>
              <a:rPr lang="en-US" sz="3000" b="0" i="0" dirty="0" err="1">
                <a:solidFill>
                  <a:srgbClr val="333333"/>
                </a:solidFill>
                <a:effectLst/>
              </a:rPr>
              <a:t>Voicebot.ai</a:t>
            </a:r>
            <a:r>
              <a:rPr lang="en-US" sz="3000" b="0" i="0" dirty="0">
                <a:solidFill>
                  <a:srgbClr val="333333"/>
                </a:solidFill>
                <a:effectLst/>
              </a:rPr>
              <a:t> here: </a:t>
            </a:r>
            <a:r>
              <a:rPr lang="en-US" sz="3000" b="0" i="0" dirty="0">
                <a:solidFill>
                  <a:srgbClr val="333333"/>
                </a:solidFill>
                <a:effectLst/>
                <a:hlinkClick r:id="rId4"/>
              </a:rPr>
              <a:t>https://voicebot.ai/2017/07/14/timeline-voice-assistants-short-history-voice-revolution/</a:t>
            </a:r>
            <a:r>
              <a:rPr lang="en-US" sz="3000" b="0" i="0" dirty="0">
                <a:solidFill>
                  <a:srgbClr val="333333"/>
                </a:solidFill>
                <a:effectLst/>
              </a:rPr>
              <a:t>) </a:t>
            </a:r>
          </a:p>
          <a:p>
            <a:pPr marL="0" indent="0" algn="just">
              <a:buNone/>
            </a:pPr>
            <a:r>
              <a:rPr lang="en-US" sz="3000" b="0" i="0" dirty="0">
                <a:solidFill>
                  <a:srgbClr val="333333"/>
                </a:solidFill>
                <a:effectLst/>
              </a:rPr>
              <a:t>or download it her: </a:t>
            </a:r>
            <a:r>
              <a:rPr lang="en-US" sz="3000" b="0" i="0" dirty="0">
                <a:solidFill>
                  <a:srgbClr val="333333"/>
                </a:solidFill>
                <a:effectLst/>
                <a:hlinkClick r:id="rId5"/>
              </a:rPr>
              <a:t>http://46ba123xc93a357lc11tqhds-wpengine.netdna-ssl.com/wp-content/uploads/2017/07/voicebot-history-voice-assistants.pdf</a:t>
            </a:r>
            <a:r>
              <a:rPr lang="en-US" sz="3000" b="0" i="0" dirty="0">
                <a:solidFill>
                  <a:srgbClr val="333333"/>
                </a:solidFill>
                <a:effectLst/>
              </a:rPr>
              <a:t> </a:t>
            </a:r>
            <a:endParaRPr lang="en-US" sz="3000" dirty="0">
              <a:solidFill>
                <a:srgbClr val="333333"/>
              </a:solidFill>
            </a:endParaRPr>
          </a:p>
        </p:txBody>
      </p:sp>
      <p:sp>
        <p:nvSpPr>
          <p:cNvPr id="5" name="AutoShape 2">
            <a:extLst>
              <a:ext uri="{FF2B5EF4-FFF2-40B4-BE49-F238E27FC236}">
                <a16:creationId xmlns:a16="http://schemas.microsoft.com/office/drawing/2014/main" id="{68BE3D0A-CFF7-8012-F3ED-27D0DF715F10}"/>
              </a:ext>
            </a:extLst>
          </p:cNvPr>
          <p:cNvSpPr>
            <a:spLocks noChangeAspect="1" noChangeArrowheads="1"/>
          </p:cNvSpPr>
          <p:nvPr/>
        </p:nvSpPr>
        <p:spPr bwMode="auto">
          <a:xfrm>
            <a:off x="2047875" y="1604963"/>
            <a:ext cx="8096250" cy="3648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13314" name="Picture 2">
            <a:extLst>
              <a:ext uri="{FF2B5EF4-FFF2-40B4-BE49-F238E27FC236}">
                <a16:creationId xmlns:a16="http://schemas.microsoft.com/office/drawing/2014/main" id="{B15B4F35-FE1C-AE73-166F-1CC2805895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9165" y="0"/>
            <a:ext cx="3159125"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26312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en-US" dirty="0">
                <a:solidFill>
                  <a:schemeClr val="accent2">
                    <a:lumMod val="50000"/>
                  </a:schemeClr>
                </a:solidFill>
              </a:rPr>
              <a:t>Food for thought</a:t>
            </a:r>
            <a:endParaRPr lang="hu-HU" dirty="0">
              <a:solidFill>
                <a:schemeClr val="accent2">
                  <a:lumMod val="50000"/>
                </a:schemeClr>
              </a:solidFill>
            </a:endParaRP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1825625"/>
            <a:ext cx="10852052" cy="3477895"/>
          </a:xfrm>
        </p:spPr>
        <p:txBody>
          <a:bodyPr>
            <a:noAutofit/>
          </a:bodyPr>
          <a:lstStyle/>
          <a:p>
            <a:pPr marL="0" indent="0" algn="just">
              <a:buNone/>
            </a:pPr>
            <a:r>
              <a:rPr lang="en-US" sz="2400" dirty="0">
                <a:solidFill>
                  <a:srgbClr val="333333"/>
                </a:solidFill>
                <a:ea typeface="Open Sans" panose="020B0606030504020204" pitchFamily="34" charset="0"/>
                <a:cs typeface="Open Sans" panose="020B0606030504020204" pitchFamily="34" charset="0"/>
              </a:rPr>
              <a:t>So, before going on to the current state of the art, this is the first time to question (yourself) </a:t>
            </a:r>
            <a:r>
              <a:rPr lang="en-US" sz="2400" dirty="0">
                <a:ea typeface="Open Sans" panose="020B0606030504020204" pitchFamily="34" charset="0"/>
                <a:cs typeface="Open Sans" panose="020B0606030504020204" pitchFamily="34" charset="0"/>
              </a:rPr>
              <a:t>on present and future uses for voice-activated devices, especially on how to translate theoretical insights into journalistic practice and vice versa.</a:t>
            </a:r>
          </a:p>
          <a:p>
            <a:pPr marL="0" indent="0" algn="just">
              <a:buNone/>
            </a:pPr>
            <a:endParaRPr lang="en-US" sz="2400" dirty="0">
              <a:ea typeface="Open Sans" panose="020B0606030504020204" pitchFamily="34" charset="0"/>
              <a:cs typeface="Open Sans" panose="020B0606030504020204" pitchFamily="34" charset="0"/>
            </a:endParaRPr>
          </a:p>
          <a:p>
            <a:pPr marL="0" indent="0" algn="just">
              <a:buNone/>
            </a:pPr>
            <a:r>
              <a:rPr lang="en-US" sz="2400" dirty="0">
                <a:ea typeface="Open Sans" panose="020B0606030504020204" pitchFamily="34" charset="0"/>
                <a:cs typeface="Open Sans" panose="020B0606030504020204" pitchFamily="34" charset="0"/>
              </a:rPr>
              <a:t>And the first challenge is: </a:t>
            </a:r>
          </a:p>
          <a:p>
            <a:pPr algn="just"/>
            <a:r>
              <a:rPr lang="en-US" sz="2400" dirty="0">
                <a:ea typeface="Open Sans" panose="020B0606030504020204" pitchFamily="34" charset="0"/>
                <a:cs typeface="Open Sans" panose="020B0606030504020204" pitchFamily="34" charset="0"/>
              </a:rPr>
              <a:t>Think about three interactions you do every day (searching something, consulting any </a:t>
            </a:r>
            <a:r>
              <a:rPr lang="en-US" sz="2400" dirty="0" err="1">
                <a:ea typeface="Open Sans" panose="020B0606030504020204" pitchFamily="34" charset="0"/>
                <a:cs typeface="Open Sans" panose="020B0606030504020204" pitchFamily="34" charset="0"/>
              </a:rPr>
              <a:t>newsmedia</a:t>
            </a:r>
            <a:r>
              <a:rPr lang="en-US" sz="2400" dirty="0">
                <a:ea typeface="Open Sans" panose="020B0606030504020204" pitchFamily="34" charset="0"/>
                <a:cs typeface="Open Sans" panose="020B0606030504020204" pitchFamily="34" charset="0"/>
              </a:rPr>
              <a:t>, go through social media, etc.) and how you imagine to do it using ONLY voice interactions. </a:t>
            </a:r>
          </a:p>
          <a:p>
            <a:pPr algn="just"/>
            <a:r>
              <a:rPr lang="en-US" sz="2400" dirty="0">
                <a:ea typeface="Open Sans" panose="020B0606030504020204" pitchFamily="34" charset="0"/>
                <a:cs typeface="Open Sans" panose="020B0606030504020204" pitchFamily="34" charset="0"/>
              </a:rPr>
              <a:t>Write it somewhere. </a:t>
            </a:r>
          </a:p>
          <a:p>
            <a:pPr algn="just"/>
            <a:r>
              <a:rPr lang="en-US" sz="2400" dirty="0">
                <a:ea typeface="Open Sans" panose="020B0606030504020204" pitchFamily="34" charset="0"/>
                <a:cs typeface="Open Sans" panose="020B0606030504020204" pitchFamily="34" charset="0"/>
              </a:rPr>
              <a:t>We will go back to these during this course</a:t>
            </a:r>
            <a:r>
              <a:rPr lang="en-US" sz="2400" dirty="0">
                <a:latin typeface="Open Sans" panose="020B0606030504020204" pitchFamily="34" charset="0"/>
                <a:ea typeface="Open Sans" panose="020B0606030504020204" pitchFamily="34" charset="0"/>
                <a:cs typeface="Open Sans" panose="020B0606030504020204" pitchFamily="34" charset="0"/>
              </a:rPr>
              <a:t>.</a:t>
            </a:r>
          </a:p>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AutoShape 2">
            <a:extLst>
              <a:ext uri="{FF2B5EF4-FFF2-40B4-BE49-F238E27FC236}">
                <a16:creationId xmlns:a16="http://schemas.microsoft.com/office/drawing/2014/main" id="{68BE3D0A-CFF7-8012-F3ED-27D0DF715F10}"/>
              </a:ext>
            </a:extLst>
          </p:cNvPr>
          <p:cNvSpPr>
            <a:spLocks noChangeAspect="1" noChangeArrowheads="1"/>
          </p:cNvSpPr>
          <p:nvPr/>
        </p:nvSpPr>
        <p:spPr bwMode="auto">
          <a:xfrm>
            <a:off x="2047875" y="1604963"/>
            <a:ext cx="8096250" cy="3648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Tree>
    <p:custDataLst>
      <p:tags r:id="rId1"/>
    </p:custDataLst>
    <p:extLst>
      <p:ext uri="{BB962C8B-B14F-4D97-AF65-F5344CB8AC3E}">
        <p14:creationId xmlns:p14="http://schemas.microsoft.com/office/powerpoint/2010/main" val="1511217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8A92C8-9C57-6F2F-03FD-A3E4C404B8D2}"/>
              </a:ext>
            </a:extLst>
          </p:cNvPr>
          <p:cNvSpPr>
            <a:spLocks noGrp="1"/>
          </p:cNvSpPr>
          <p:nvPr>
            <p:ph type="title"/>
          </p:nvPr>
        </p:nvSpPr>
        <p:spPr>
          <a:xfrm>
            <a:off x="838200" y="2766218"/>
            <a:ext cx="10515600" cy="1325563"/>
          </a:xfrm>
        </p:spPr>
        <p:txBody>
          <a:bodyPr/>
          <a:lstStyle/>
          <a:p>
            <a:pPr algn="ctr"/>
            <a:r>
              <a:rPr lang="pt-PT" dirty="0" err="1"/>
              <a:t>Controlling</a:t>
            </a:r>
            <a:r>
              <a:rPr lang="pt-PT" dirty="0"/>
              <a:t> </a:t>
            </a:r>
            <a:r>
              <a:rPr lang="pt-PT" dirty="0" err="1"/>
              <a:t>Questions</a:t>
            </a:r>
            <a:endParaRPr lang="pt-PT" dirty="0"/>
          </a:p>
        </p:txBody>
      </p:sp>
    </p:spTree>
    <p:custDataLst>
      <p:tags r:id="rId1"/>
    </p:custDataLst>
    <p:extLst>
      <p:ext uri="{BB962C8B-B14F-4D97-AF65-F5344CB8AC3E}">
        <p14:creationId xmlns:p14="http://schemas.microsoft.com/office/powerpoint/2010/main" val="4180878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9BB8FB-F33B-4C37-BFBF-30C4A98D4FB7}"/>
              </a:ext>
            </a:extLst>
          </p:cNvPr>
          <p:cNvSpPr>
            <a:spLocks noGrp="1"/>
          </p:cNvSpPr>
          <p:nvPr>
            <p:ph type="title"/>
          </p:nvPr>
        </p:nvSpPr>
        <p:spPr/>
        <p:txBody>
          <a:bodyPr/>
          <a:lstStyle/>
          <a:p>
            <a:r>
              <a:rPr lang="hu-HU" dirty="0" err="1">
                <a:solidFill>
                  <a:schemeClr val="accent2">
                    <a:lumMod val="50000"/>
                  </a:schemeClr>
                </a:solidFill>
              </a:rPr>
              <a:t>Controlling</a:t>
            </a:r>
            <a:r>
              <a:rPr lang="hu-HU" dirty="0">
                <a:solidFill>
                  <a:schemeClr val="accent2">
                    <a:lumMod val="50000"/>
                  </a:schemeClr>
                </a:solidFill>
              </a:rPr>
              <a:t> questions</a:t>
            </a:r>
            <a:endParaRPr lang="hu-HU" dirty="0"/>
          </a:p>
        </p:txBody>
      </p:sp>
      <p:sp>
        <p:nvSpPr>
          <p:cNvPr id="3" name="Tartalom helye 2">
            <a:extLst>
              <a:ext uri="{FF2B5EF4-FFF2-40B4-BE49-F238E27FC236}">
                <a16:creationId xmlns:a16="http://schemas.microsoft.com/office/drawing/2014/main" id="{FA37B3CC-2502-47D2-9D19-3E04BB248E71}"/>
              </a:ext>
            </a:extLst>
          </p:cNvPr>
          <p:cNvSpPr>
            <a:spLocks noGrp="1"/>
          </p:cNvSpPr>
          <p:nvPr>
            <p:ph idx="1"/>
          </p:nvPr>
        </p:nvSpPr>
        <p:spPr/>
        <p:txBody>
          <a:bodyPr>
            <a:normAutofit fontScale="92500" lnSpcReduction="10000"/>
          </a:bodyPr>
          <a:lstStyle/>
          <a:p>
            <a:pPr marL="0" indent="0">
              <a:buNone/>
            </a:pPr>
            <a:r>
              <a:rPr lang="en-US" dirty="0"/>
              <a:t>The first real tool to </a:t>
            </a:r>
            <a:r>
              <a:rPr lang="en-US" b="0" i="0" dirty="0">
                <a:solidFill>
                  <a:srgbClr val="333333"/>
                </a:solidFill>
                <a:effectLst/>
              </a:rPr>
              <a:t>perform digital speech recognition was</a:t>
            </a:r>
            <a:r>
              <a:rPr lang="en-US" dirty="0"/>
              <a:t>: </a:t>
            </a:r>
            <a:r>
              <a:rPr lang="pt-PT" dirty="0"/>
              <a:t>(</a:t>
            </a:r>
            <a:r>
              <a:rPr lang="pt-PT" dirty="0" err="1"/>
              <a:t>select</a:t>
            </a:r>
            <a:r>
              <a:rPr lang="pt-PT" dirty="0"/>
              <a:t> </a:t>
            </a:r>
            <a:r>
              <a:rPr lang="pt-PT" dirty="0" err="1"/>
              <a:t>the</a:t>
            </a:r>
            <a:r>
              <a:rPr lang="pt-PT" dirty="0"/>
              <a:t> </a:t>
            </a:r>
            <a:r>
              <a:rPr lang="pt-PT" dirty="0" err="1"/>
              <a:t>correct</a:t>
            </a:r>
            <a:r>
              <a:rPr lang="pt-PT" dirty="0"/>
              <a:t> </a:t>
            </a:r>
            <a:r>
              <a:rPr lang="pt-PT" dirty="0" err="1"/>
              <a:t>answer</a:t>
            </a:r>
            <a:r>
              <a:rPr lang="pt-PT" dirty="0"/>
              <a:t>):</a:t>
            </a:r>
          </a:p>
          <a:p>
            <a:pPr marL="0" indent="0">
              <a:buNone/>
            </a:pPr>
            <a:endParaRPr lang="pt-PT" dirty="0"/>
          </a:p>
          <a:p>
            <a:r>
              <a:rPr lang="en-US" dirty="0"/>
              <a:t>A wooden dog</a:t>
            </a:r>
          </a:p>
          <a:p>
            <a:r>
              <a:rPr lang="en-US" dirty="0"/>
              <a:t>An IBM Personal Computer</a:t>
            </a:r>
          </a:p>
          <a:p>
            <a:r>
              <a:rPr lang="en-US" dirty="0">
                <a:solidFill>
                  <a:srgbClr val="FF0000"/>
                </a:solidFill>
              </a:rPr>
              <a:t>An automatic digit recognizer</a:t>
            </a:r>
          </a:p>
          <a:p>
            <a:r>
              <a:rPr lang="en-US" dirty="0"/>
              <a:t>A calculator</a:t>
            </a:r>
          </a:p>
          <a:p>
            <a:r>
              <a:rPr lang="en-US" dirty="0"/>
              <a:t>Apple’s Siri</a:t>
            </a:r>
          </a:p>
          <a:p>
            <a:pPr marL="0" indent="0">
              <a:buNone/>
            </a:pPr>
            <a:endParaRPr lang="pt-PT" dirty="0">
              <a:solidFill>
                <a:srgbClr val="FF0000"/>
              </a:solidFill>
            </a:endParaRPr>
          </a:p>
          <a:p>
            <a:pPr marL="0" indent="0">
              <a:buNone/>
            </a:pPr>
            <a:r>
              <a:rPr lang="pt-PT" dirty="0">
                <a:solidFill>
                  <a:srgbClr val="FF0000"/>
                </a:solidFill>
              </a:rPr>
              <a:t>(correct ans</a:t>
            </a:r>
            <a:r>
              <a:rPr lang="hu-HU" dirty="0">
                <a:solidFill>
                  <a:srgbClr val="FF0000"/>
                </a:solidFill>
              </a:rPr>
              <a:t>w</a:t>
            </a:r>
            <a:r>
              <a:rPr lang="pt-PT" dirty="0">
                <a:solidFill>
                  <a:srgbClr val="FF0000"/>
                </a:solidFill>
              </a:rPr>
              <a:t>er in RED)</a:t>
            </a:r>
          </a:p>
        </p:txBody>
      </p:sp>
    </p:spTree>
    <p:custDataLst>
      <p:tags r:id="rId1"/>
    </p:custDataLst>
    <p:extLst>
      <p:ext uri="{BB962C8B-B14F-4D97-AF65-F5344CB8AC3E}">
        <p14:creationId xmlns:p14="http://schemas.microsoft.com/office/powerpoint/2010/main" val="3936696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60CDD2FC-4D81-44D8-875F-BAE866E54A2A}"/>
              </a:ext>
            </a:extLst>
          </p:cNvPr>
          <p:cNvSpPr>
            <a:spLocks noGrp="1"/>
          </p:cNvSpPr>
          <p:nvPr>
            <p:ph idx="1"/>
          </p:nvPr>
        </p:nvSpPr>
        <p:spPr/>
        <p:txBody>
          <a:bodyPr/>
          <a:lstStyle/>
          <a:p>
            <a:pPr marL="0" indent="0">
              <a:buNone/>
            </a:pPr>
            <a:r>
              <a:rPr lang="pt-PT" dirty="0"/>
              <a:t>What </a:t>
            </a:r>
            <a:r>
              <a:rPr lang="pt-PT" dirty="0" err="1"/>
              <a:t>was</a:t>
            </a:r>
            <a:r>
              <a:rPr lang="pt-PT" dirty="0"/>
              <a:t> </a:t>
            </a:r>
            <a:r>
              <a:rPr lang="pt-PT" dirty="0" err="1"/>
              <a:t>the</a:t>
            </a:r>
            <a:r>
              <a:rPr lang="pt-PT" dirty="0"/>
              <a:t> </a:t>
            </a:r>
            <a:r>
              <a:rPr lang="pt-PT" dirty="0" err="1"/>
              <a:t>name</a:t>
            </a:r>
            <a:r>
              <a:rPr lang="pt-PT" dirty="0"/>
              <a:t> </a:t>
            </a:r>
            <a:r>
              <a:rPr lang="pt-PT" dirty="0" err="1"/>
              <a:t>of</a:t>
            </a:r>
            <a:r>
              <a:rPr lang="pt-PT" dirty="0"/>
              <a:t> </a:t>
            </a:r>
            <a:r>
              <a:rPr lang="pt-PT" dirty="0" err="1"/>
              <a:t>the</a:t>
            </a:r>
            <a:r>
              <a:rPr lang="pt-PT" dirty="0"/>
              <a:t> </a:t>
            </a:r>
            <a:r>
              <a:rPr lang="pt-PT" dirty="0" err="1"/>
              <a:t>first</a:t>
            </a:r>
            <a:r>
              <a:rPr lang="pt-PT" dirty="0"/>
              <a:t> </a:t>
            </a:r>
            <a:r>
              <a:rPr lang="en-US" sz="2800" b="0" i="0" dirty="0">
                <a:solidFill>
                  <a:srgbClr val="333333"/>
                </a:solidFill>
                <a:effectLst/>
              </a:rPr>
              <a:t>Microsoft’s Speech Recognition Engine? (select the right answer)</a:t>
            </a:r>
          </a:p>
          <a:p>
            <a:pPr marL="0" indent="0">
              <a:buNone/>
            </a:pPr>
            <a:endParaRPr lang="en-US" dirty="0">
              <a:solidFill>
                <a:srgbClr val="333333"/>
              </a:solidFill>
            </a:endParaRPr>
          </a:p>
          <a:p>
            <a:r>
              <a:rPr lang="en-US" dirty="0">
                <a:solidFill>
                  <a:srgbClr val="333333"/>
                </a:solidFill>
              </a:rPr>
              <a:t>Chirpy</a:t>
            </a:r>
          </a:p>
          <a:p>
            <a:r>
              <a:rPr lang="en-US" dirty="0" err="1">
                <a:solidFill>
                  <a:srgbClr val="333333"/>
                </a:solidFill>
              </a:rPr>
              <a:t>Myppy</a:t>
            </a:r>
            <a:endParaRPr lang="en-US" dirty="0">
              <a:solidFill>
                <a:srgbClr val="333333"/>
              </a:solidFill>
            </a:endParaRPr>
          </a:p>
          <a:p>
            <a:r>
              <a:rPr lang="en-US" dirty="0" err="1">
                <a:solidFill>
                  <a:srgbClr val="FF0000"/>
                </a:solidFill>
              </a:rPr>
              <a:t>Clippy</a:t>
            </a:r>
            <a:endParaRPr lang="en-US" dirty="0">
              <a:solidFill>
                <a:srgbClr val="FF0000"/>
              </a:solidFill>
            </a:endParaRPr>
          </a:p>
          <a:p>
            <a:endParaRPr lang="en-US" dirty="0">
              <a:solidFill>
                <a:srgbClr val="FF0000"/>
              </a:solidFill>
            </a:endParaRPr>
          </a:p>
          <a:p>
            <a:pPr marL="0" indent="0">
              <a:buNone/>
            </a:pPr>
            <a:r>
              <a:rPr lang="en-US" sz="2000" dirty="0">
                <a:solidFill>
                  <a:srgbClr val="FF0000"/>
                </a:solidFill>
              </a:rPr>
              <a:t>(correct answer is in RED)</a:t>
            </a:r>
          </a:p>
        </p:txBody>
      </p:sp>
      <p:sp>
        <p:nvSpPr>
          <p:cNvPr id="4" name="Cím 1">
            <a:extLst>
              <a:ext uri="{FF2B5EF4-FFF2-40B4-BE49-F238E27FC236}">
                <a16:creationId xmlns:a16="http://schemas.microsoft.com/office/drawing/2014/main" id="{C20E028F-3ABA-A17C-EFA2-07DB5D1F37BC}"/>
              </a:ext>
            </a:extLst>
          </p:cNvPr>
          <p:cNvSpPr>
            <a:spLocks noGrp="1"/>
          </p:cNvSpPr>
          <p:nvPr>
            <p:ph type="title"/>
          </p:nvPr>
        </p:nvSpPr>
        <p:spPr/>
        <p:txBody>
          <a:bodyPr/>
          <a:lstStyle/>
          <a:p>
            <a:r>
              <a:rPr lang="hu-HU" dirty="0" err="1">
                <a:solidFill>
                  <a:schemeClr val="accent2">
                    <a:lumMod val="50000"/>
                  </a:schemeClr>
                </a:solidFill>
              </a:rPr>
              <a:t>Controlling</a:t>
            </a:r>
            <a:r>
              <a:rPr lang="hu-HU" dirty="0">
                <a:solidFill>
                  <a:schemeClr val="accent2">
                    <a:lumMod val="50000"/>
                  </a:schemeClr>
                </a:solidFill>
              </a:rPr>
              <a:t> questions</a:t>
            </a:r>
            <a:endParaRPr lang="hu-HU" dirty="0"/>
          </a:p>
        </p:txBody>
      </p:sp>
    </p:spTree>
    <p:custDataLst>
      <p:tags r:id="rId1"/>
    </p:custDataLst>
    <p:extLst>
      <p:ext uri="{BB962C8B-B14F-4D97-AF65-F5344CB8AC3E}">
        <p14:creationId xmlns:p14="http://schemas.microsoft.com/office/powerpoint/2010/main" val="1587835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C58B6369-B857-88F9-8E80-B84AFEA0CF48}"/>
              </a:ext>
            </a:extLst>
          </p:cNvPr>
          <p:cNvSpPr>
            <a:spLocks noGrp="1"/>
          </p:cNvSpPr>
          <p:nvPr>
            <p:ph idx="1"/>
          </p:nvPr>
        </p:nvSpPr>
        <p:spPr/>
        <p:txBody>
          <a:bodyPr>
            <a:normAutofit/>
          </a:bodyPr>
          <a:lstStyle/>
          <a:p>
            <a:pPr marL="0" indent="0">
              <a:buNone/>
            </a:pPr>
            <a:r>
              <a:rPr lang="pt-PT" dirty="0" err="1"/>
              <a:t>Which</a:t>
            </a:r>
            <a:r>
              <a:rPr lang="pt-PT" dirty="0"/>
              <a:t> </a:t>
            </a:r>
            <a:r>
              <a:rPr lang="pt-PT" dirty="0" err="1"/>
              <a:t>was</a:t>
            </a:r>
            <a:r>
              <a:rPr lang="pt-PT" dirty="0"/>
              <a:t> </a:t>
            </a:r>
            <a:r>
              <a:rPr lang="pt-PT" dirty="0" err="1"/>
              <a:t>the</a:t>
            </a:r>
            <a:r>
              <a:rPr lang="pt-PT" dirty="0"/>
              <a:t> </a:t>
            </a:r>
            <a:r>
              <a:rPr lang="en-US" b="0" i="0" dirty="0">
                <a:solidFill>
                  <a:srgbClr val="333333"/>
                </a:solidFill>
                <a:effectLst/>
              </a:rPr>
              <a:t>first modern digital virtual assistant installed on a smartphone?</a:t>
            </a:r>
            <a:r>
              <a:rPr lang="pt-PT" b="0" i="0" dirty="0">
                <a:solidFill>
                  <a:srgbClr val="333333"/>
                </a:solidFill>
                <a:effectLst/>
              </a:rPr>
              <a:t> (</a:t>
            </a:r>
            <a:r>
              <a:rPr lang="pt-PT" b="0" i="0" dirty="0" err="1">
                <a:solidFill>
                  <a:srgbClr val="333333"/>
                </a:solidFill>
                <a:effectLst/>
              </a:rPr>
              <a:t>select</a:t>
            </a:r>
            <a:r>
              <a:rPr lang="pt-PT" b="0" i="0" dirty="0">
                <a:solidFill>
                  <a:srgbClr val="333333"/>
                </a:solidFill>
                <a:effectLst/>
              </a:rPr>
              <a:t> </a:t>
            </a:r>
            <a:r>
              <a:rPr lang="pt-PT" b="0" i="0" dirty="0" err="1">
                <a:solidFill>
                  <a:srgbClr val="333333"/>
                </a:solidFill>
                <a:effectLst/>
              </a:rPr>
              <a:t>the</a:t>
            </a:r>
            <a:r>
              <a:rPr lang="pt-PT" b="0" i="0" dirty="0">
                <a:solidFill>
                  <a:srgbClr val="333333"/>
                </a:solidFill>
                <a:effectLst/>
              </a:rPr>
              <a:t> </a:t>
            </a:r>
            <a:r>
              <a:rPr lang="pt-PT" b="0" i="0" dirty="0" err="1">
                <a:solidFill>
                  <a:srgbClr val="333333"/>
                </a:solidFill>
                <a:effectLst/>
              </a:rPr>
              <a:t>correct</a:t>
            </a:r>
            <a:r>
              <a:rPr lang="pt-PT" b="0" i="0" dirty="0">
                <a:solidFill>
                  <a:srgbClr val="333333"/>
                </a:solidFill>
                <a:effectLst/>
              </a:rPr>
              <a:t> </a:t>
            </a:r>
            <a:r>
              <a:rPr lang="pt-PT" b="0" i="0" dirty="0" err="1">
                <a:solidFill>
                  <a:srgbClr val="333333"/>
                </a:solidFill>
                <a:effectLst/>
              </a:rPr>
              <a:t>answer</a:t>
            </a:r>
            <a:r>
              <a:rPr lang="pt-PT" b="0" i="0" dirty="0">
                <a:solidFill>
                  <a:srgbClr val="333333"/>
                </a:solidFill>
                <a:effectLst/>
              </a:rPr>
              <a:t>)</a:t>
            </a:r>
          </a:p>
          <a:p>
            <a:pPr marL="0" indent="0">
              <a:buNone/>
            </a:pPr>
            <a:endParaRPr lang="pt-PT" dirty="0">
              <a:solidFill>
                <a:srgbClr val="333333"/>
              </a:solidFill>
            </a:endParaRPr>
          </a:p>
          <a:p>
            <a:r>
              <a:rPr lang="pt-PT" b="0" i="0" dirty="0" err="1">
                <a:solidFill>
                  <a:srgbClr val="333333"/>
                </a:solidFill>
                <a:effectLst/>
              </a:rPr>
              <a:t>Alexis</a:t>
            </a:r>
            <a:endParaRPr lang="pt-PT" b="0" i="0" dirty="0">
              <a:solidFill>
                <a:srgbClr val="333333"/>
              </a:solidFill>
              <a:effectLst/>
            </a:endParaRPr>
          </a:p>
          <a:p>
            <a:r>
              <a:rPr lang="pt-PT" dirty="0">
                <a:solidFill>
                  <a:srgbClr val="FF0000"/>
                </a:solidFill>
              </a:rPr>
              <a:t>Siri</a:t>
            </a:r>
          </a:p>
          <a:p>
            <a:r>
              <a:rPr lang="pt-PT" b="0" i="0" dirty="0">
                <a:solidFill>
                  <a:srgbClr val="333333"/>
                </a:solidFill>
                <a:effectLst/>
              </a:rPr>
              <a:t>Cortana</a:t>
            </a:r>
          </a:p>
          <a:p>
            <a:r>
              <a:rPr lang="pt-PT" dirty="0" err="1">
                <a:solidFill>
                  <a:srgbClr val="333333"/>
                </a:solidFill>
              </a:rPr>
              <a:t>Bixbi</a:t>
            </a:r>
            <a:endParaRPr lang="pt-PT" dirty="0">
              <a:solidFill>
                <a:srgbClr val="333333"/>
              </a:solidFill>
            </a:endParaRPr>
          </a:p>
          <a:p>
            <a:pPr marL="0" indent="0">
              <a:buNone/>
            </a:pPr>
            <a:endParaRPr lang="en-US" dirty="0">
              <a:solidFill>
                <a:srgbClr val="333333"/>
              </a:solidFill>
            </a:endParaRPr>
          </a:p>
          <a:p>
            <a:pPr marL="0" indent="0">
              <a:buNone/>
            </a:pPr>
            <a:r>
              <a:rPr lang="pt-PT" sz="2000" b="0" i="0" dirty="0">
                <a:solidFill>
                  <a:srgbClr val="FF0000"/>
                </a:solidFill>
                <a:effectLst/>
              </a:rPr>
              <a:t>(</a:t>
            </a:r>
            <a:r>
              <a:rPr lang="pt-PT" sz="2000" b="0" i="0" dirty="0" err="1">
                <a:solidFill>
                  <a:srgbClr val="FF0000"/>
                </a:solidFill>
                <a:effectLst/>
              </a:rPr>
              <a:t>correct</a:t>
            </a:r>
            <a:r>
              <a:rPr lang="pt-PT" sz="2000" b="0" i="0" dirty="0">
                <a:solidFill>
                  <a:srgbClr val="FF0000"/>
                </a:solidFill>
                <a:effectLst/>
              </a:rPr>
              <a:t> </a:t>
            </a:r>
            <a:r>
              <a:rPr lang="pt-PT" sz="2000" b="0" i="0" dirty="0" err="1">
                <a:solidFill>
                  <a:srgbClr val="FF0000"/>
                </a:solidFill>
                <a:effectLst/>
              </a:rPr>
              <a:t>answer</a:t>
            </a:r>
            <a:r>
              <a:rPr lang="pt-PT" sz="2000" b="0" i="0" dirty="0">
                <a:solidFill>
                  <a:srgbClr val="FF0000"/>
                </a:solidFill>
                <a:effectLst/>
              </a:rPr>
              <a:t> </a:t>
            </a:r>
            <a:r>
              <a:rPr lang="pt-PT" sz="2000" b="0" i="0" dirty="0" err="1">
                <a:solidFill>
                  <a:srgbClr val="FF0000"/>
                </a:solidFill>
                <a:effectLst/>
              </a:rPr>
              <a:t>is</a:t>
            </a:r>
            <a:r>
              <a:rPr lang="pt-PT" sz="2000" b="0" i="0" dirty="0">
                <a:solidFill>
                  <a:srgbClr val="FF0000"/>
                </a:solidFill>
                <a:effectLst/>
              </a:rPr>
              <a:t> in RED)</a:t>
            </a:r>
          </a:p>
        </p:txBody>
      </p:sp>
      <p:sp>
        <p:nvSpPr>
          <p:cNvPr id="4" name="Cím 1">
            <a:extLst>
              <a:ext uri="{FF2B5EF4-FFF2-40B4-BE49-F238E27FC236}">
                <a16:creationId xmlns:a16="http://schemas.microsoft.com/office/drawing/2014/main" id="{9B2B1F87-A07F-DA63-DFEE-2D2BFC4231C8}"/>
              </a:ext>
            </a:extLst>
          </p:cNvPr>
          <p:cNvSpPr>
            <a:spLocks noGrp="1"/>
          </p:cNvSpPr>
          <p:nvPr>
            <p:ph type="title"/>
          </p:nvPr>
        </p:nvSpPr>
        <p:spPr/>
        <p:txBody>
          <a:bodyPr/>
          <a:lstStyle/>
          <a:p>
            <a:r>
              <a:rPr lang="hu-HU" dirty="0" err="1">
                <a:solidFill>
                  <a:schemeClr val="accent2">
                    <a:lumMod val="50000"/>
                  </a:schemeClr>
                </a:solidFill>
              </a:rPr>
              <a:t>Controlling</a:t>
            </a:r>
            <a:r>
              <a:rPr lang="hu-HU" dirty="0">
                <a:solidFill>
                  <a:schemeClr val="accent2">
                    <a:lumMod val="50000"/>
                  </a:schemeClr>
                </a:solidFill>
              </a:rPr>
              <a:t> questions</a:t>
            </a:r>
            <a:endParaRPr lang="hu-HU" dirty="0"/>
          </a:p>
        </p:txBody>
      </p:sp>
    </p:spTree>
    <p:custDataLst>
      <p:tags r:id="rId1"/>
    </p:custDataLst>
    <p:extLst>
      <p:ext uri="{BB962C8B-B14F-4D97-AF65-F5344CB8AC3E}">
        <p14:creationId xmlns:p14="http://schemas.microsoft.com/office/powerpoint/2010/main" val="1653105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0E7BE4-81FA-4FE5-B994-07C84D4CBF8F}"/>
              </a:ext>
            </a:extLst>
          </p:cNvPr>
          <p:cNvSpPr>
            <a:spLocks noGrp="1"/>
          </p:cNvSpPr>
          <p:nvPr>
            <p:ph type="title"/>
          </p:nvPr>
        </p:nvSpPr>
        <p:spPr>
          <a:xfrm>
            <a:off x="838200" y="352379"/>
            <a:ext cx="10515600" cy="6153241"/>
          </a:xfrm>
        </p:spPr>
        <p:txBody>
          <a:bodyPr/>
          <a:lstStyle/>
          <a:p>
            <a:pPr algn="ctr"/>
            <a:r>
              <a:rPr lang="en-US" sz="3200" dirty="0">
                <a:solidFill>
                  <a:schemeClr val="accent2">
                    <a:lumMod val="50000"/>
                  </a:schemeClr>
                </a:solidFill>
              </a:rPr>
              <a:t>Voice-activated devices and assistants and their use in media and journalism</a:t>
            </a:r>
            <a:br>
              <a:rPr lang="en-US" dirty="0">
                <a:solidFill>
                  <a:schemeClr val="accent2">
                    <a:lumMod val="50000"/>
                  </a:schemeClr>
                </a:solidFill>
              </a:rPr>
            </a:br>
            <a:br>
              <a:rPr lang="en-US" dirty="0">
                <a:solidFill>
                  <a:schemeClr val="accent2">
                    <a:lumMod val="50000"/>
                  </a:schemeClr>
                </a:solidFill>
              </a:rPr>
            </a:br>
            <a:r>
              <a:rPr lang="hu-HU" dirty="0">
                <a:solidFill>
                  <a:schemeClr val="accent2">
                    <a:lumMod val="50000"/>
                  </a:schemeClr>
                </a:solidFill>
              </a:rPr>
              <a:t> </a:t>
            </a:r>
            <a:r>
              <a:rPr lang="en-US" dirty="0">
                <a:solidFill>
                  <a:schemeClr val="accent2">
                    <a:lumMod val="50000"/>
                  </a:schemeClr>
                </a:solidFill>
              </a:rPr>
              <a:t>Be aware</a:t>
            </a:r>
            <a:br>
              <a:rPr lang="en-US" dirty="0">
                <a:solidFill>
                  <a:schemeClr val="accent2">
                    <a:lumMod val="50000"/>
                  </a:schemeClr>
                </a:solidFill>
              </a:rPr>
            </a:br>
            <a:br>
              <a:rPr lang="en-US" dirty="0">
                <a:solidFill>
                  <a:schemeClr val="accent2">
                    <a:lumMod val="50000"/>
                  </a:schemeClr>
                </a:solidFill>
              </a:rPr>
            </a:br>
            <a:br>
              <a:rPr lang="hu-HU" dirty="0">
                <a:solidFill>
                  <a:schemeClr val="accent2">
                    <a:lumMod val="50000"/>
                  </a:schemeClr>
                </a:solidFill>
              </a:rPr>
            </a:br>
            <a:br>
              <a:rPr lang="pt-PT" dirty="0">
                <a:solidFill>
                  <a:schemeClr val="accent2">
                    <a:lumMod val="50000"/>
                  </a:schemeClr>
                </a:solidFill>
              </a:rPr>
            </a:br>
            <a:br>
              <a:rPr lang="pt-PT" dirty="0">
                <a:solidFill>
                  <a:schemeClr val="accent2">
                    <a:lumMod val="50000"/>
                  </a:schemeClr>
                </a:solidFill>
              </a:rPr>
            </a:br>
            <a:r>
              <a:rPr lang="en-US" sz="2800" dirty="0">
                <a:solidFill>
                  <a:schemeClr val="accent2">
                    <a:lumMod val="50000"/>
                  </a:schemeClr>
                </a:solidFill>
              </a:rPr>
              <a:t>Journalism for voice-activated assistants and devices</a:t>
            </a:r>
            <a:endParaRPr lang="hu-HU" sz="4000" dirty="0">
              <a:solidFill>
                <a:srgbClr val="FF0000"/>
              </a:solidFill>
            </a:endParaRPr>
          </a:p>
        </p:txBody>
      </p:sp>
      <p:pic>
        <p:nvPicPr>
          <p:cNvPr id="19460" name="Picture 4" descr="in medias res — HAL 9000, 2001: A Space Odyssey">
            <a:extLst>
              <a:ext uri="{FF2B5EF4-FFF2-40B4-BE49-F238E27FC236}">
                <a16:creationId xmlns:a16="http://schemas.microsoft.com/office/drawing/2014/main" id="{046A9503-E848-37C9-AEBA-958A95786E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4331" y="3428999"/>
            <a:ext cx="3810000" cy="1695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98237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B3455D9-97E4-4AC9-80B7-715AF10267C9}"/>
              </a:ext>
            </a:extLst>
          </p:cNvPr>
          <p:cNvSpPr>
            <a:spLocks noGrp="1"/>
          </p:cNvSpPr>
          <p:nvPr>
            <p:ph type="title"/>
          </p:nvPr>
        </p:nvSpPr>
        <p:spPr/>
        <p:txBody>
          <a:bodyPr/>
          <a:lstStyle/>
          <a:p>
            <a:r>
              <a:rPr lang="hu-HU" dirty="0" err="1"/>
              <a:t>Bibliography</a:t>
            </a:r>
            <a:r>
              <a:rPr lang="hu-HU" dirty="0"/>
              <a:t>, </a:t>
            </a:r>
            <a:r>
              <a:rPr lang="hu-HU" dirty="0" err="1"/>
              <a:t>referred</a:t>
            </a:r>
            <a:r>
              <a:rPr lang="hu-HU" dirty="0"/>
              <a:t> </a:t>
            </a:r>
            <a:r>
              <a:rPr lang="hu-HU" dirty="0" err="1"/>
              <a:t>works</a:t>
            </a:r>
            <a:endParaRPr lang="hu-HU" dirty="0"/>
          </a:p>
        </p:txBody>
      </p:sp>
      <p:sp>
        <p:nvSpPr>
          <p:cNvPr id="3" name="Tartalom helye 2">
            <a:extLst>
              <a:ext uri="{FF2B5EF4-FFF2-40B4-BE49-F238E27FC236}">
                <a16:creationId xmlns:a16="http://schemas.microsoft.com/office/drawing/2014/main" id="{A2A80B40-14A5-4F4E-B2DC-0CE6D00BA827}"/>
              </a:ext>
            </a:extLst>
          </p:cNvPr>
          <p:cNvSpPr>
            <a:spLocks noGrp="1"/>
          </p:cNvSpPr>
          <p:nvPr>
            <p:ph idx="1"/>
          </p:nvPr>
        </p:nvSpPr>
        <p:spPr/>
        <p:txBody>
          <a:bodyPr>
            <a:normAutofit/>
          </a:bodyPr>
          <a:lstStyle/>
          <a:p>
            <a:pPr algn="just"/>
            <a:r>
              <a:rPr lang="hu-HU" sz="1600" dirty="0"/>
              <a:t>Averbuch et al., </a:t>
            </a:r>
            <a:r>
              <a:rPr lang="pt-PT" sz="1600" dirty="0"/>
              <a:t>(1987) </a:t>
            </a:r>
            <a:r>
              <a:rPr lang="hu-HU" sz="1600" dirty="0"/>
              <a:t>Experiments with the Tangora 20,000 word speech recognizer, ICASSP '87. IEEE International Conference on Acoustics, Speech, and Signal Processing, 1987, pp. 701-704, doi: 10.1109/ICASSP.1987.1169870</a:t>
            </a:r>
            <a:endParaRPr lang="pt-PT" sz="1600" dirty="0"/>
          </a:p>
          <a:p>
            <a:pPr algn="just"/>
            <a:r>
              <a:rPr lang="en-US" sz="1600" dirty="0"/>
              <a:t>CDEI (2019), Smart Speakers and Voice Assistants, Available at https://assets.publishing.service.gov.uk/government/uploads/system/uploads/attachment_data/file/831180/Snapshot_Paper_-_Smart_Speakers_and_Voice_Assistants.pdf </a:t>
            </a:r>
          </a:p>
          <a:p>
            <a:pPr algn="just"/>
            <a:r>
              <a:rPr lang="en-US" sz="1600" dirty="0"/>
              <a:t>Chung, H., </a:t>
            </a:r>
            <a:r>
              <a:rPr lang="en-US" sz="1600" dirty="0" err="1"/>
              <a:t>Iorga</a:t>
            </a:r>
            <a:r>
              <a:rPr lang="en-US" sz="1600" dirty="0"/>
              <a:t>, M., </a:t>
            </a:r>
            <a:r>
              <a:rPr lang="en-US" sz="1600" dirty="0" err="1"/>
              <a:t>Voas</a:t>
            </a:r>
            <a:r>
              <a:rPr lang="en-US" sz="1600" dirty="0"/>
              <a:t>, J., &amp; Lee, S. (2017), Alexa, can I trust you?, Computer, 50(9), 100-104</a:t>
            </a:r>
          </a:p>
          <a:p>
            <a:pPr algn="just"/>
            <a:r>
              <a:rPr lang="en-US" sz="1600" dirty="0"/>
              <a:t>Humphry, J., &amp; </a:t>
            </a:r>
            <a:r>
              <a:rPr lang="en-US" sz="1600" dirty="0" err="1"/>
              <a:t>Chesher</a:t>
            </a:r>
            <a:r>
              <a:rPr lang="en-US" sz="1600" dirty="0"/>
              <a:t>, C. (2020). Preparing for smart voice assistants: Cultural histories and media innovations. New Media &amp; Society, 23(7), 1971–1988. doi:10.1177/1461444820923679 </a:t>
            </a:r>
          </a:p>
          <a:p>
            <a:pPr algn="just"/>
            <a:r>
              <a:rPr lang="pt-PT" sz="1600" dirty="0" err="1"/>
              <a:t>Lowerre</a:t>
            </a:r>
            <a:r>
              <a:rPr lang="pt-PT" sz="1600" dirty="0"/>
              <a:t>, B.T. (1976) </a:t>
            </a:r>
            <a:r>
              <a:rPr lang="pt-PT" sz="1600" dirty="0" err="1"/>
              <a:t>The</a:t>
            </a:r>
            <a:r>
              <a:rPr lang="pt-PT" sz="1600" dirty="0"/>
              <a:t> HARPY </a:t>
            </a:r>
            <a:r>
              <a:rPr lang="pt-PT" sz="1600" dirty="0" err="1"/>
              <a:t>Speech</a:t>
            </a:r>
            <a:r>
              <a:rPr lang="pt-PT" sz="1600" dirty="0"/>
              <a:t> </a:t>
            </a:r>
            <a:r>
              <a:rPr lang="pt-PT" sz="1600" dirty="0" err="1"/>
              <a:t>Recognition</a:t>
            </a:r>
            <a:r>
              <a:rPr lang="pt-PT" sz="1600" dirty="0"/>
              <a:t> </a:t>
            </a:r>
            <a:r>
              <a:rPr lang="pt-PT" sz="1600" dirty="0" err="1"/>
              <a:t>System</a:t>
            </a:r>
            <a:r>
              <a:rPr lang="pt-PT" sz="1600" dirty="0"/>
              <a:t>, PhD </a:t>
            </a:r>
            <a:r>
              <a:rPr lang="pt-PT" sz="1600" dirty="0" err="1"/>
              <a:t>thesis</a:t>
            </a:r>
            <a:r>
              <a:rPr lang="pt-PT" sz="1600" dirty="0"/>
              <a:t>, Carnegie-</a:t>
            </a:r>
            <a:r>
              <a:rPr lang="pt-PT" sz="1600" dirty="0" err="1"/>
              <a:t>Mellon</a:t>
            </a:r>
            <a:r>
              <a:rPr lang="pt-PT" sz="1600" dirty="0"/>
              <a:t> </a:t>
            </a:r>
            <a:r>
              <a:rPr lang="pt-PT" sz="1600" dirty="0" err="1"/>
              <a:t>University</a:t>
            </a:r>
            <a:r>
              <a:rPr lang="pt-PT" sz="1600" dirty="0"/>
              <a:t>, </a:t>
            </a:r>
            <a:r>
              <a:rPr lang="pt-PT" sz="1600" dirty="0" err="1"/>
              <a:t>Pitsburg</a:t>
            </a:r>
            <a:r>
              <a:rPr lang="pt-PT" sz="1600" dirty="0"/>
              <a:t>, USA. </a:t>
            </a:r>
            <a:r>
              <a:rPr lang="pt-PT" sz="1600" dirty="0" err="1"/>
              <a:t>Avaliable</a:t>
            </a:r>
            <a:r>
              <a:rPr lang="pt-PT" sz="1600" dirty="0"/>
              <a:t> (</a:t>
            </a:r>
            <a:r>
              <a:rPr lang="pt-PT" sz="1600" dirty="0" err="1"/>
              <a:t>summary</a:t>
            </a:r>
            <a:r>
              <a:rPr lang="pt-PT" sz="1600" dirty="0"/>
              <a:t>) </a:t>
            </a:r>
            <a:r>
              <a:rPr lang="pt-PT" sz="1600" dirty="0" err="1"/>
              <a:t>at</a:t>
            </a:r>
            <a:r>
              <a:rPr lang="pt-PT" sz="1600" dirty="0"/>
              <a:t> https://stacks.stanford.edu/file/druid:rq916rn6924/rq916rn6924.pdf</a:t>
            </a:r>
          </a:p>
          <a:p>
            <a:pPr algn="just"/>
            <a:r>
              <a:rPr lang="en-US" sz="1600" dirty="0"/>
              <a:t>Matthew B. Hoy (2018) Alexa, Siri, Cortana, and More: An Introduction to Voice Assistants, Medical Reference Services Quarterly, 37:1, 81-88, DOI: 10.1080/02763869.2018.1404391 </a:t>
            </a:r>
          </a:p>
          <a:p>
            <a:pPr algn="just"/>
            <a:r>
              <a:rPr lang="en-US" sz="1600" dirty="0" err="1"/>
              <a:t>Pieraccini</a:t>
            </a:r>
            <a:r>
              <a:rPr lang="en-US" sz="1600" dirty="0"/>
              <a:t>, R. (2012) The Voice in the Machine: Building Computers That Understand Speech, MIT Press</a:t>
            </a:r>
          </a:p>
          <a:p>
            <a:pPr algn="just"/>
            <a:r>
              <a:rPr lang="en-US" sz="1600" dirty="0" err="1"/>
              <a:t>Sergeeva</a:t>
            </a:r>
            <a:r>
              <a:rPr lang="en-US" sz="1600" dirty="0"/>
              <a:t>, T. (2019) The gender history of voice assistants and their influence on users. </a:t>
            </a:r>
            <a:r>
              <a:rPr lang="hu-HU" sz="1600" dirty="0"/>
              <a:t>Nauka.me</a:t>
            </a:r>
            <a:r>
              <a:rPr lang="pt-PT" sz="1600" dirty="0"/>
              <a:t>, </a:t>
            </a:r>
            <a:r>
              <a:rPr lang="pt-PT" sz="1600" dirty="0" err="1"/>
              <a:t>Issue</a:t>
            </a:r>
            <a:r>
              <a:rPr lang="pt-PT" sz="1600" dirty="0"/>
              <a:t> 2, DOI: 10.18254/S241328880006338-5</a:t>
            </a:r>
            <a:endParaRPr lang="en-US" sz="1600" dirty="0"/>
          </a:p>
        </p:txBody>
      </p:sp>
    </p:spTree>
    <p:custDataLst>
      <p:tags r:id="rId1"/>
    </p:custDataLst>
    <p:extLst>
      <p:ext uri="{BB962C8B-B14F-4D97-AF65-F5344CB8AC3E}">
        <p14:creationId xmlns:p14="http://schemas.microsoft.com/office/powerpoint/2010/main" val="4007625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dirty="0" err="1"/>
              <a:t>Sources</a:t>
            </a:r>
            <a:r>
              <a:rPr lang="hu-HU" dirty="0"/>
              <a:t> of </a:t>
            </a:r>
            <a:r>
              <a:rPr lang="hu-HU" dirty="0" err="1"/>
              <a:t>Photos</a:t>
            </a:r>
            <a:endParaRPr dirty="0"/>
          </a:p>
        </p:txBody>
      </p:sp>
      <p:sp>
        <p:nvSpPr>
          <p:cNvPr id="3" name="Tartalom helye 2"/>
          <p:cNvSpPr>
            <a:spLocks noGrp="1"/>
          </p:cNvSpPr>
          <p:nvPr>
            <p:ph idx="1"/>
          </p:nvPr>
        </p:nvSpPr>
        <p:spPr bwMode="auto"/>
        <p:txBody>
          <a:bodyPr>
            <a:normAutofit fontScale="77500" lnSpcReduction="20000"/>
          </a:bodyPr>
          <a:lstStyle/>
          <a:p>
            <a:pPr marL="0" indent="0">
              <a:buNone/>
              <a:defRPr/>
            </a:pPr>
            <a:r>
              <a:rPr lang="de-DE" b="1" dirty="0"/>
              <a:t>Illustration </a:t>
            </a:r>
            <a:r>
              <a:rPr lang="de-DE" b="1" dirty="0" err="1"/>
              <a:t>pictures</a:t>
            </a:r>
            <a:r>
              <a:rPr lang="de-DE" b="1" dirty="0"/>
              <a:t>:</a:t>
            </a:r>
            <a:endParaRPr dirty="0"/>
          </a:p>
          <a:p>
            <a:pPr marL="0" indent="0">
              <a:buNone/>
              <a:defRPr/>
            </a:pPr>
            <a:endParaRPr lang="de-DE" dirty="0"/>
          </a:p>
          <a:p>
            <a:pPr marL="0" indent="0">
              <a:buNone/>
              <a:defRPr/>
            </a:pPr>
            <a:r>
              <a:rPr lang="de-DE" dirty="0" err="1"/>
              <a:t>Articulate</a:t>
            </a:r>
            <a:r>
              <a:rPr lang="de-DE" dirty="0"/>
              <a:t> Content Library 360</a:t>
            </a:r>
            <a:endParaRPr dirty="0"/>
          </a:p>
          <a:p>
            <a:pPr marL="0" indent="0">
              <a:buNone/>
              <a:defRPr/>
            </a:pPr>
            <a:endParaRPr lang="de-DE" dirty="0"/>
          </a:p>
          <a:p>
            <a:pPr marL="0" indent="0">
              <a:buNone/>
              <a:defRPr/>
            </a:pPr>
            <a:r>
              <a:rPr lang="de-DE" dirty="0" err="1"/>
              <a:t>Unsplash</a:t>
            </a:r>
            <a:r>
              <a:rPr lang="de-DE" dirty="0"/>
              <a:t>:</a:t>
            </a:r>
            <a:endParaRPr dirty="0"/>
          </a:p>
          <a:p>
            <a:pPr marL="0" indent="0">
              <a:buNone/>
              <a:defRPr/>
            </a:pPr>
            <a:r>
              <a:rPr lang="de-DE" dirty="0"/>
              <a:t>All </a:t>
            </a:r>
            <a:r>
              <a:rPr lang="de-DE" dirty="0" err="1"/>
              <a:t>photos</a:t>
            </a:r>
            <a:r>
              <a:rPr lang="de-DE" dirty="0"/>
              <a:t> </a:t>
            </a:r>
            <a:r>
              <a:rPr lang="de-DE" dirty="0" err="1"/>
              <a:t>published</a:t>
            </a:r>
            <a:r>
              <a:rPr lang="de-DE" dirty="0"/>
              <a:t> on </a:t>
            </a:r>
            <a:r>
              <a:rPr lang="de-DE" dirty="0" err="1"/>
              <a:t>Unsplash</a:t>
            </a:r>
            <a:r>
              <a:rPr lang="de-DE" dirty="0"/>
              <a:t> </a:t>
            </a:r>
            <a:r>
              <a:rPr lang="de-DE" dirty="0" err="1"/>
              <a:t>can</a:t>
            </a:r>
            <a:r>
              <a:rPr lang="de-DE" dirty="0"/>
              <a:t> </a:t>
            </a:r>
            <a:r>
              <a:rPr lang="de-DE" dirty="0" err="1"/>
              <a:t>be</a:t>
            </a:r>
            <a:r>
              <a:rPr lang="de-DE" dirty="0"/>
              <a:t> </a:t>
            </a:r>
            <a:r>
              <a:rPr lang="de-DE" dirty="0" err="1"/>
              <a:t>used</a:t>
            </a:r>
            <a:r>
              <a:rPr lang="de-DE" dirty="0"/>
              <a:t> </a:t>
            </a:r>
            <a:r>
              <a:rPr lang="de-DE" dirty="0" err="1"/>
              <a:t>for</a:t>
            </a:r>
            <a:r>
              <a:rPr lang="de-DE" dirty="0"/>
              <a:t> </a:t>
            </a:r>
            <a:r>
              <a:rPr lang="de-DE" dirty="0" err="1"/>
              <a:t>free</a:t>
            </a:r>
            <a:r>
              <a:rPr lang="de-DE" dirty="0"/>
              <a:t>. </a:t>
            </a:r>
            <a:r>
              <a:rPr lang="de-DE" dirty="0" err="1"/>
              <a:t>You</a:t>
            </a:r>
            <a:r>
              <a:rPr lang="de-DE" dirty="0"/>
              <a:t> </a:t>
            </a:r>
            <a:r>
              <a:rPr lang="de-DE" dirty="0" err="1"/>
              <a:t>can</a:t>
            </a:r>
            <a:r>
              <a:rPr lang="de-DE" dirty="0"/>
              <a:t> </a:t>
            </a:r>
            <a:r>
              <a:rPr lang="de-DE" dirty="0" err="1"/>
              <a:t>use</a:t>
            </a:r>
            <a:r>
              <a:rPr lang="de-DE" dirty="0"/>
              <a:t> </a:t>
            </a:r>
            <a:r>
              <a:rPr lang="de-DE" dirty="0" err="1"/>
              <a:t>them</a:t>
            </a:r>
            <a:r>
              <a:rPr lang="de-DE" dirty="0"/>
              <a:t> </a:t>
            </a:r>
            <a:r>
              <a:rPr lang="de-DE" dirty="0" err="1"/>
              <a:t>for</a:t>
            </a:r>
            <a:r>
              <a:rPr lang="de-DE" dirty="0"/>
              <a:t> </a:t>
            </a:r>
            <a:r>
              <a:rPr lang="de-DE" dirty="0" err="1"/>
              <a:t>commercian</a:t>
            </a:r>
            <a:r>
              <a:rPr lang="de-DE" dirty="0"/>
              <a:t> and non-commercial </a:t>
            </a:r>
            <a:r>
              <a:rPr lang="de-DE" dirty="0" err="1"/>
              <a:t>purposes</a:t>
            </a:r>
            <a:r>
              <a:rPr lang="de-DE" dirty="0"/>
              <a:t>.</a:t>
            </a:r>
            <a:endParaRPr dirty="0"/>
          </a:p>
          <a:p>
            <a:pPr marL="0" indent="0">
              <a:buNone/>
              <a:defRPr/>
            </a:pPr>
            <a:r>
              <a:rPr lang="de-DE" u="sng" dirty="0">
                <a:hlinkClick r:id="rId4" tooltip="https://unsplash.com/license"/>
              </a:rPr>
              <a:t>https://unsplash.com/license</a:t>
            </a:r>
            <a:endParaRPr lang="de-DE" dirty="0"/>
          </a:p>
          <a:p>
            <a:pPr marL="0" indent="0">
              <a:buNone/>
              <a:defRPr/>
            </a:pPr>
            <a:endParaRPr lang="de-DE" dirty="0"/>
          </a:p>
          <a:p>
            <a:pPr marL="0" indent="0">
              <a:buNone/>
              <a:defRPr/>
            </a:pPr>
            <a:r>
              <a:rPr lang="de-DE" dirty="0" err="1"/>
              <a:t>Pixabay</a:t>
            </a:r>
            <a:r>
              <a:rPr lang="de-DE" dirty="0"/>
              <a:t>:</a:t>
            </a:r>
            <a:endParaRPr dirty="0"/>
          </a:p>
          <a:p>
            <a:pPr marL="0" indent="0">
              <a:buNone/>
              <a:defRPr/>
            </a:pPr>
            <a:r>
              <a:rPr lang="de-DE" dirty="0"/>
              <a:t>CCO 1.0 Universal (CC0 1.0) Public Domain </a:t>
            </a:r>
            <a:r>
              <a:rPr lang="de-DE" dirty="0" err="1"/>
              <a:t>Dedication</a:t>
            </a:r>
            <a:endParaRPr dirty="0"/>
          </a:p>
          <a:p>
            <a:pPr marL="0" indent="0">
              <a:buNone/>
              <a:defRPr/>
            </a:pPr>
            <a:r>
              <a:rPr lang="de-DE" u="sng" dirty="0">
                <a:hlinkClick r:id="rId5" tooltip="http://www.pixabay.com/"/>
              </a:rPr>
              <a:t>http://www.pixabay.com</a:t>
            </a:r>
            <a:r>
              <a:rPr lang="de-DE" dirty="0"/>
              <a:t> </a:t>
            </a:r>
            <a:endParaRPr lang="hu-HU" dirty="0"/>
          </a:p>
          <a:p>
            <a:pPr marL="0" indent="0">
              <a:buNone/>
              <a:defRPr/>
            </a:pPr>
            <a:endParaRPr lang="hu-HU" dirty="0"/>
          </a:p>
          <a:p>
            <a:pPr marL="0" indent="0">
              <a:buNone/>
              <a:defRPr/>
            </a:pPr>
            <a:endParaRPr lang="de-DE" dirty="0"/>
          </a:p>
          <a:p>
            <a:pPr marL="0" indent="0">
              <a:buNone/>
              <a:defRPr/>
            </a:pPr>
            <a:endParaRPr lang="hu-HU"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54C0D4-2060-441E-B32F-BB877361D4ED}"/>
              </a:ext>
            </a:extLst>
          </p:cNvPr>
          <p:cNvSpPr>
            <a:spLocks noGrp="1"/>
          </p:cNvSpPr>
          <p:nvPr>
            <p:ph type="title"/>
          </p:nvPr>
        </p:nvSpPr>
        <p:spPr/>
        <p:txBody>
          <a:bodyPr/>
          <a:lstStyle/>
          <a:p>
            <a:r>
              <a:rPr lang="hu-HU" dirty="0"/>
              <a:t>About the author</a:t>
            </a:r>
            <a:r>
              <a:rPr lang="pt-PT" dirty="0"/>
              <a:t>s</a:t>
            </a:r>
            <a:endParaRPr lang="hu-HU" dirty="0"/>
          </a:p>
        </p:txBody>
      </p:sp>
      <p:sp>
        <p:nvSpPr>
          <p:cNvPr id="3" name="Tartalom helye 2">
            <a:extLst>
              <a:ext uri="{FF2B5EF4-FFF2-40B4-BE49-F238E27FC236}">
                <a16:creationId xmlns:a16="http://schemas.microsoft.com/office/drawing/2014/main" id="{92A70065-B5FC-47C9-B34A-BD5E0229485A}"/>
              </a:ext>
            </a:extLst>
          </p:cNvPr>
          <p:cNvSpPr>
            <a:spLocks noGrp="1"/>
          </p:cNvSpPr>
          <p:nvPr>
            <p:ph idx="1"/>
          </p:nvPr>
        </p:nvSpPr>
        <p:spPr>
          <a:xfrm>
            <a:off x="600807" y="3450962"/>
            <a:ext cx="3426069" cy="3115652"/>
          </a:xfrm>
        </p:spPr>
        <p:txBody>
          <a:bodyPr>
            <a:noAutofit/>
          </a:bodyPr>
          <a:lstStyle/>
          <a:p>
            <a:pPr marL="0" indent="0" algn="just">
              <a:lnSpc>
                <a:spcPct val="110000"/>
              </a:lnSpc>
              <a:buNone/>
            </a:pPr>
            <a:r>
              <a:rPr lang="en-US" sz="1600" dirty="0">
                <a:latin typeface="Calibri "/>
              </a:rPr>
              <a:t>Miguel Crespo is a journalist, editorial consultant, and researcher at </a:t>
            </a:r>
            <a:r>
              <a:rPr lang="en-US" sz="1600" dirty="0" err="1">
                <a:latin typeface="Calibri "/>
              </a:rPr>
              <a:t>MediaLab_ISCTE</a:t>
            </a:r>
            <a:r>
              <a:rPr lang="en-US" sz="1600" dirty="0">
                <a:latin typeface="Calibri "/>
              </a:rPr>
              <a:t> -University Institute of Lisbon, and </a:t>
            </a:r>
            <a:r>
              <a:rPr lang="en-US" sz="1600" dirty="0" err="1">
                <a:latin typeface="Calibri "/>
              </a:rPr>
              <a:t>OberCom</a:t>
            </a:r>
            <a:r>
              <a:rPr lang="en-US" sz="1600" dirty="0">
                <a:latin typeface="Calibri "/>
              </a:rPr>
              <a:t> – Portuguese Media Observatory. Lecturer at ISCTE and European University Lisbon, and trainer at ETIC Creative School and </a:t>
            </a:r>
            <a:r>
              <a:rPr lang="en-US" sz="1600" dirty="0" err="1">
                <a:latin typeface="Calibri "/>
              </a:rPr>
              <a:t>Cenjor</a:t>
            </a:r>
            <a:r>
              <a:rPr lang="en-US" sz="1600" dirty="0">
                <a:latin typeface="Calibri "/>
              </a:rPr>
              <a:t> – Portuguese Journalists Training Center.  PhD student in Communication Sciences and Master’s in Communication, Culture, and Information Technologies.</a:t>
            </a:r>
            <a:endParaRPr lang="hu-HU" sz="1600" dirty="0">
              <a:latin typeface="Calibri "/>
            </a:endParaRPr>
          </a:p>
        </p:txBody>
      </p:sp>
      <p:sp>
        <p:nvSpPr>
          <p:cNvPr id="4" name="Tartalom helye 2">
            <a:extLst>
              <a:ext uri="{FF2B5EF4-FFF2-40B4-BE49-F238E27FC236}">
                <a16:creationId xmlns:a16="http://schemas.microsoft.com/office/drawing/2014/main" id="{ADEA4FC1-65F6-4350-B089-903BA16362ED}"/>
              </a:ext>
            </a:extLst>
          </p:cNvPr>
          <p:cNvSpPr txBox="1">
            <a:spLocks/>
          </p:cNvSpPr>
          <p:nvPr/>
        </p:nvSpPr>
        <p:spPr>
          <a:xfrm>
            <a:off x="4331367" y="3525840"/>
            <a:ext cx="3596363" cy="33321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PT" sz="1600" dirty="0">
                <a:latin typeface="Calibri "/>
              </a:rPr>
              <a:t>Ana Pinto-Martinho </a:t>
            </a:r>
            <a:r>
              <a:rPr lang="en-GB" sz="1600" dirty="0">
                <a:solidFill>
                  <a:srgbClr val="222222"/>
                </a:solidFill>
                <a:effectLst/>
                <a:latin typeface="Calibri "/>
                <a:ea typeface="Calibri" panose="020F0502020204030204" pitchFamily="34" charset="0"/>
                <a:cs typeface="Times New Roman" panose="02020603050405020304" pitchFamily="18" charset="0"/>
              </a:rPr>
              <a:t>is </a:t>
            </a:r>
            <a:r>
              <a:rPr lang="hu-HU" sz="1600" dirty="0">
                <a:solidFill>
                  <a:srgbClr val="222222"/>
                </a:solidFill>
                <a:effectLst/>
                <a:latin typeface="Calibri "/>
                <a:ea typeface="Calibri" panose="020F0502020204030204" pitchFamily="34" charset="0"/>
                <a:cs typeface="Times New Roman" panose="02020603050405020304" pitchFamily="18" charset="0"/>
              </a:rPr>
              <a:t>a </a:t>
            </a:r>
            <a:r>
              <a:rPr lang="en-GB" sz="1600" dirty="0">
                <a:solidFill>
                  <a:srgbClr val="222222"/>
                </a:solidFill>
                <a:effectLst/>
                <a:latin typeface="Calibri "/>
                <a:ea typeface="Calibri" panose="020F0502020204030204" pitchFamily="34" charset="0"/>
                <a:cs typeface="Times New Roman" panose="02020603050405020304" pitchFamily="18" charset="0"/>
              </a:rPr>
              <a:t>journalist an</a:t>
            </a:r>
            <a:r>
              <a:rPr lang="hu-HU" sz="1600" dirty="0">
                <a:solidFill>
                  <a:srgbClr val="222222"/>
                </a:solidFill>
                <a:effectLst/>
                <a:latin typeface="Calibri "/>
                <a:ea typeface="Calibri" panose="020F0502020204030204" pitchFamily="34" charset="0"/>
                <a:cs typeface="Times New Roman" panose="02020603050405020304" pitchFamily="18" charset="0"/>
              </a:rPr>
              <a:t>d</a:t>
            </a:r>
            <a:r>
              <a:rPr lang="en-GB" sz="1600" dirty="0">
                <a:solidFill>
                  <a:srgbClr val="222222"/>
                </a:solidFill>
                <a:effectLst/>
                <a:latin typeface="Calibri "/>
                <a:ea typeface="Calibri" panose="020F0502020204030204" pitchFamily="34" charset="0"/>
                <a:cs typeface="Times New Roman" panose="02020603050405020304" pitchFamily="18" charset="0"/>
              </a:rPr>
              <a:t> researcher at </a:t>
            </a:r>
            <a:r>
              <a:rPr lang="en-US" sz="1600" dirty="0" err="1">
                <a:solidFill>
                  <a:srgbClr val="222222"/>
                </a:solidFill>
                <a:effectLst/>
                <a:latin typeface="Calibri "/>
                <a:ea typeface="Calibri" panose="020F0502020204030204" pitchFamily="34" charset="0"/>
                <a:cs typeface="Times New Roman" panose="02020603050405020304" pitchFamily="18" charset="0"/>
              </a:rPr>
              <a:t>MediaLab_ISCTE</a:t>
            </a:r>
            <a:r>
              <a:rPr lang="en-US" sz="1600" dirty="0">
                <a:solidFill>
                  <a:srgbClr val="222222"/>
                </a:solidFill>
                <a:effectLst/>
                <a:latin typeface="Calibri "/>
                <a:ea typeface="Calibri" panose="020F0502020204030204" pitchFamily="34" charset="0"/>
                <a:cs typeface="Times New Roman" panose="02020603050405020304" pitchFamily="18" charset="0"/>
              </a:rPr>
              <a:t> -University Institute of Lisbon</a:t>
            </a:r>
            <a:r>
              <a:rPr lang="en-GB" sz="1600" dirty="0">
                <a:solidFill>
                  <a:srgbClr val="222222"/>
                </a:solidFill>
                <a:effectLst/>
                <a:latin typeface="Calibri "/>
                <a:ea typeface="Calibri" panose="020F0502020204030204" pitchFamily="34" charset="0"/>
                <a:cs typeface="Times New Roman" panose="02020603050405020304" pitchFamily="18" charset="0"/>
              </a:rPr>
              <a:t> of ISCTE-IUL and </a:t>
            </a:r>
            <a:r>
              <a:rPr lang="en-GB" sz="1600" dirty="0" err="1">
                <a:solidFill>
                  <a:srgbClr val="222222"/>
                </a:solidFill>
                <a:effectLst/>
                <a:latin typeface="Calibri "/>
                <a:ea typeface="Calibri" panose="020F0502020204030204" pitchFamily="34" charset="0"/>
                <a:cs typeface="Times New Roman" panose="02020603050405020304" pitchFamily="18" charset="0"/>
              </a:rPr>
              <a:t>Obercom</a:t>
            </a:r>
            <a:r>
              <a:rPr lang="en-GB" sz="1600" dirty="0">
                <a:solidFill>
                  <a:srgbClr val="222222"/>
                </a:solidFill>
                <a:effectLst/>
                <a:latin typeface="Calibri "/>
                <a:ea typeface="Calibri" panose="020F0502020204030204" pitchFamily="34" charset="0"/>
                <a:cs typeface="Times New Roman" panose="02020603050405020304" pitchFamily="18" charset="0"/>
              </a:rPr>
              <a:t> – Portuguese Media Observatory. Lecturer at ISCTE-IUL, where she is the executive coordinator of the post-graduation programme in Journalism. She is currently working on her PhD, has a Master’s degree in Communication, Culture and Information Technologies and a Bachelor's Degree in Communication Sciences. </a:t>
            </a:r>
            <a:endParaRPr lang="pt-PT" sz="1600" dirty="0">
              <a:effectLst/>
              <a:latin typeface="Calibri "/>
              <a:ea typeface="Calibri" panose="020F0502020204030204" pitchFamily="34" charset="0"/>
              <a:cs typeface="Times New Roman" panose="02020603050405020304" pitchFamily="18" charset="0"/>
            </a:endParaRPr>
          </a:p>
          <a:p>
            <a:pPr marL="0" indent="0">
              <a:buNone/>
            </a:pPr>
            <a:r>
              <a:rPr lang="pt-PT" sz="1800" dirty="0">
                <a:latin typeface="Calibri "/>
              </a:rPr>
              <a:t> </a:t>
            </a:r>
            <a:endParaRPr lang="hu-HU" sz="1800" dirty="0">
              <a:latin typeface="Calibri "/>
            </a:endParaRPr>
          </a:p>
        </p:txBody>
      </p:sp>
      <p:sp>
        <p:nvSpPr>
          <p:cNvPr id="5" name="Tartalom helye 2">
            <a:extLst>
              <a:ext uri="{FF2B5EF4-FFF2-40B4-BE49-F238E27FC236}">
                <a16:creationId xmlns:a16="http://schemas.microsoft.com/office/drawing/2014/main" id="{06CF5B0C-1282-4DED-950D-952429CC378A}"/>
              </a:ext>
            </a:extLst>
          </p:cNvPr>
          <p:cNvSpPr txBox="1">
            <a:spLocks/>
          </p:cNvSpPr>
          <p:nvPr/>
        </p:nvSpPr>
        <p:spPr>
          <a:xfrm>
            <a:off x="8434136" y="3661258"/>
            <a:ext cx="3423295" cy="34680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dirty="0" err="1">
                <a:latin typeface="Calibri "/>
              </a:rPr>
              <a:t>Wanessa</a:t>
            </a:r>
            <a:r>
              <a:rPr lang="en-US" sz="1600" dirty="0">
                <a:latin typeface="Calibri "/>
              </a:rPr>
              <a:t> Andrade is a journalist for 14 years, 10 of them for the largest communication company in Latin America, TV Globo, where she was a reporter, anchor and editor. Nominated for the News and Documentary Emmy Awards. Trainer in communication, storytelling strategies for social media and video recording and editing techniques. Master's in Internet Studies (ISCTE-IUL).</a:t>
            </a:r>
            <a:endParaRPr lang="hu-HU" sz="1600" dirty="0">
              <a:latin typeface="Calibri "/>
            </a:endParaRPr>
          </a:p>
        </p:txBody>
      </p:sp>
      <p:pic>
        <p:nvPicPr>
          <p:cNvPr id="8" name="Imagem 7">
            <a:extLst>
              <a:ext uri="{FF2B5EF4-FFF2-40B4-BE49-F238E27FC236}">
                <a16:creationId xmlns:a16="http://schemas.microsoft.com/office/drawing/2014/main" id="{2126FC32-5656-4D87-AF11-1FE5B7D2D421}"/>
              </a:ext>
            </a:extLst>
          </p:cNvPr>
          <p:cNvPicPr>
            <a:picLocks noChangeAspect="1"/>
          </p:cNvPicPr>
          <p:nvPr/>
        </p:nvPicPr>
        <p:blipFill>
          <a:blip r:embed="rId3"/>
          <a:stretch>
            <a:fillRect/>
          </a:stretch>
        </p:blipFill>
        <p:spPr>
          <a:xfrm>
            <a:off x="8910512" y="1462728"/>
            <a:ext cx="1988234" cy="1988234"/>
          </a:xfrm>
          <a:prstGeom prst="rect">
            <a:avLst/>
          </a:prstGeom>
        </p:spPr>
      </p:pic>
      <p:pic>
        <p:nvPicPr>
          <p:cNvPr id="1026" name="Picture 2" descr="Nenhuma descrição de foto disponível.">
            <a:extLst>
              <a:ext uri="{FF2B5EF4-FFF2-40B4-BE49-F238E27FC236}">
                <a16:creationId xmlns:a16="http://schemas.microsoft.com/office/drawing/2014/main" id="{C2FC9AEE-190E-4978-9D64-B65AFDB38B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5722" y="1420179"/>
            <a:ext cx="2008821" cy="20088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nhuma descrição de foto disponível.">
            <a:extLst>
              <a:ext uri="{FF2B5EF4-FFF2-40B4-BE49-F238E27FC236}">
                <a16:creationId xmlns:a16="http://schemas.microsoft.com/office/drawing/2014/main" id="{88AD5DEF-957A-4D32-B9F8-817F83DB16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3254" y="1398217"/>
            <a:ext cx="2008821" cy="200882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05616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dirty="0" err="1"/>
              <a:t>Sources</a:t>
            </a:r>
            <a:r>
              <a:rPr lang="hu-HU" dirty="0"/>
              <a:t> of </a:t>
            </a:r>
            <a:r>
              <a:rPr lang="hu-HU" dirty="0" err="1"/>
              <a:t>Photos</a:t>
            </a:r>
            <a:endParaRPr dirty="0"/>
          </a:p>
        </p:txBody>
      </p:sp>
      <p:sp>
        <p:nvSpPr>
          <p:cNvPr id="3" name="Tartalom helye 2"/>
          <p:cNvSpPr>
            <a:spLocks noGrp="1"/>
          </p:cNvSpPr>
          <p:nvPr>
            <p:ph idx="1"/>
          </p:nvPr>
        </p:nvSpPr>
        <p:spPr bwMode="auto"/>
        <p:txBody>
          <a:bodyPr>
            <a:normAutofit/>
          </a:bodyPr>
          <a:lstStyle/>
          <a:p>
            <a:pPr marL="0" indent="0">
              <a:buNone/>
              <a:defRPr/>
            </a:pPr>
            <a:endParaRPr lang="hu-HU" sz="2200" b="1" dirty="0"/>
          </a:p>
          <a:p>
            <a:pPr marL="0" indent="0">
              <a:buNone/>
              <a:defRPr/>
            </a:pPr>
            <a:r>
              <a:rPr lang="en-US" sz="2200" dirty="0" err="1"/>
              <a:t>Freepik</a:t>
            </a:r>
            <a:r>
              <a:rPr lang="en-US" sz="2200" dirty="0"/>
              <a:t>: </a:t>
            </a:r>
            <a:br>
              <a:rPr lang="en-US" sz="2200" dirty="0"/>
            </a:br>
            <a:r>
              <a:rPr lang="en-US" sz="2200" dirty="0">
                <a:hlinkClick r:id="rId3"/>
              </a:rPr>
              <a:t>https://www.freepik.com/</a:t>
            </a:r>
            <a:endParaRPr lang="hu-HU" sz="2200" dirty="0"/>
          </a:p>
          <a:p>
            <a:pPr marL="0" indent="0">
              <a:buNone/>
              <a:defRPr/>
            </a:pPr>
            <a:endParaRPr lang="hu-HU" sz="2200" dirty="0"/>
          </a:p>
          <a:p>
            <a:pPr marL="0" indent="0">
              <a:buNone/>
              <a:defRPr/>
            </a:pPr>
            <a:r>
              <a:rPr lang="en-US" sz="2200" dirty="0" err="1"/>
              <a:t>Pexels</a:t>
            </a:r>
            <a:r>
              <a:rPr lang="en-US" sz="2200" dirty="0"/>
              <a:t>:</a:t>
            </a:r>
            <a:br>
              <a:rPr lang="hu-HU" sz="2200" dirty="0"/>
            </a:br>
            <a:br>
              <a:rPr lang="hu-HU" sz="2200" dirty="0"/>
            </a:br>
            <a:r>
              <a:rPr lang="en-US" sz="2200" dirty="0"/>
              <a:t>All pho</a:t>
            </a:r>
            <a:r>
              <a:rPr lang="hu-HU" sz="2200" dirty="0" err="1"/>
              <a:t>to</a:t>
            </a:r>
            <a:r>
              <a:rPr lang="en-US" sz="2200" dirty="0"/>
              <a:t>s on </a:t>
            </a:r>
            <a:r>
              <a:rPr lang="en-US" sz="2200" dirty="0" err="1"/>
              <a:t>Pexels</a:t>
            </a:r>
            <a:r>
              <a:rPr lang="en-US" sz="2200" dirty="0"/>
              <a:t> can be used for free</a:t>
            </a:r>
            <a:r>
              <a:rPr lang="hu-HU" sz="2200" dirty="0"/>
              <a:t>.</a:t>
            </a:r>
            <a:br>
              <a:rPr lang="hu-HU" sz="2200" dirty="0"/>
            </a:br>
            <a:r>
              <a:rPr lang="en-US" sz="2200" dirty="0">
                <a:hlinkClick r:id="rId4"/>
              </a:rPr>
              <a:t>https://www.pexels.com</a:t>
            </a:r>
            <a:endParaRPr lang="de-DE" sz="2200" dirty="0"/>
          </a:p>
          <a:p>
            <a:pPr marL="0" indent="0">
              <a:buNone/>
              <a:defRPr/>
            </a:pPr>
            <a:endParaRPr lang="hu-HU" sz="2200" dirty="0"/>
          </a:p>
          <a:p>
            <a:pPr marL="0" indent="0">
              <a:buNone/>
              <a:defRPr/>
            </a:pPr>
            <a:r>
              <a:rPr lang="hu-HU" sz="2200" dirty="0"/>
              <a:t>Microsoft </a:t>
            </a:r>
            <a:r>
              <a:rPr lang="hu-HU" sz="2200" dirty="0" err="1"/>
              <a:t>Powerpoint</a:t>
            </a:r>
            <a:r>
              <a:rPr lang="hu-HU" sz="2200" dirty="0"/>
              <a:t> Stock </a:t>
            </a:r>
            <a:r>
              <a:rPr lang="hu-HU" sz="2200" dirty="0" err="1"/>
              <a:t>Photos</a:t>
            </a:r>
            <a:endParaRPr lang="hu-HU" sz="2200" dirty="0"/>
          </a:p>
        </p:txBody>
      </p:sp>
    </p:spTree>
    <p:custDataLst>
      <p:tags r:id="rId1"/>
    </p:custDataLst>
    <p:extLst>
      <p:ext uri="{BB962C8B-B14F-4D97-AF65-F5344CB8AC3E}">
        <p14:creationId xmlns:p14="http://schemas.microsoft.com/office/powerpoint/2010/main" val="4150045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B708381-493B-49CD-BA19-2A290F9EE586}"/>
              </a:ext>
            </a:extLst>
          </p:cNvPr>
          <p:cNvSpPr>
            <a:spLocks noGrp="1"/>
          </p:cNvSpPr>
          <p:nvPr>
            <p:ph type="ctrTitle"/>
          </p:nvPr>
        </p:nvSpPr>
        <p:spPr>
          <a:xfrm>
            <a:off x="398463" y="247650"/>
            <a:ext cx="10152062" cy="719138"/>
          </a:xfrm>
        </p:spPr>
        <p:txBody>
          <a:bodyPr rtlCol="0">
            <a:normAutofit fontScale="90000"/>
          </a:bodyPr>
          <a:lstStyle/>
          <a:p>
            <a:pPr algn="l" fontAlgn="auto">
              <a:spcAft>
                <a:spcPts val="0"/>
              </a:spcAft>
              <a:defRPr/>
            </a:pPr>
            <a:br>
              <a:rPr lang="hu-HU" sz="3700" b="1" dirty="0">
                <a:solidFill>
                  <a:schemeClr val="bg1"/>
                </a:solidFill>
              </a:rPr>
            </a:br>
            <a:r>
              <a:rPr lang="hu-HU" sz="3300" b="1" dirty="0" err="1">
                <a:solidFill>
                  <a:schemeClr val="bg1"/>
                </a:solidFill>
                <a:latin typeface="+mn-lt"/>
              </a:rPr>
              <a:t>Where</a:t>
            </a:r>
            <a:r>
              <a:rPr lang="hu-HU" sz="3300" b="1" dirty="0">
                <a:solidFill>
                  <a:schemeClr val="bg1"/>
                </a:solidFill>
                <a:latin typeface="+mn-lt"/>
              </a:rPr>
              <a:t> </a:t>
            </a:r>
            <a:r>
              <a:rPr lang="hu-HU" sz="3300" b="1" dirty="0" err="1">
                <a:solidFill>
                  <a:schemeClr val="bg1"/>
                </a:solidFill>
                <a:latin typeface="+mn-lt"/>
              </a:rPr>
              <a:t>you</a:t>
            </a:r>
            <a:r>
              <a:rPr lang="hu-HU" sz="3300" b="1" dirty="0">
                <a:solidFill>
                  <a:schemeClr val="bg1"/>
                </a:solidFill>
                <a:latin typeface="+mn-lt"/>
              </a:rPr>
              <a:t> </a:t>
            </a:r>
            <a:r>
              <a:rPr lang="hu-HU" sz="3300" b="1" dirty="0" err="1">
                <a:solidFill>
                  <a:schemeClr val="bg1"/>
                </a:solidFill>
                <a:latin typeface="+mn-lt"/>
              </a:rPr>
              <a:t>can</a:t>
            </a:r>
            <a:r>
              <a:rPr lang="hu-HU" sz="3300" b="1" dirty="0">
                <a:solidFill>
                  <a:schemeClr val="bg1"/>
                </a:solidFill>
                <a:latin typeface="+mn-lt"/>
              </a:rPr>
              <a:t> </a:t>
            </a:r>
            <a:r>
              <a:rPr lang="hu-HU" sz="3300" b="1" dirty="0" err="1">
                <a:solidFill>
                  <a:schemeClr val="bg1"/>
                </a:solidFill>
                <a:latin typeface="+mn-lt"/>
              </a:rPr>
              <a:t>find</a:t>
            </a:r>
            <a:r>
              <a:rPr lang="hu-HU" sz="3300" b="1" dirty="0">
                <a:solidFill>
                  <a:schemeClr val="bg1"/>
                </a:solidFill>
                <a:latin typeface="+mn-lt"/>
              </a:rPr>
              <a:t> </a:t>
            </a:r>
            <a:r>
              <a:rPr lang="hu-HU" sz="3300" b="1" dirty="0" err="1">
                <a:solidFill>
                  <a:schemeClr val="bg1"/>
                </a:solidFill>
                <a:latin typeface="+mn-lt"/>
              </a:rPr>
              <a:t>us</a:t>
            </a:r>
            <a:endParaRPr lang="hu-HU" sz="3300" b="1" dirty="0">
              <a:solidFill>
                <a:schemeClr val="bg1"/>
              </a:solidFill>
              <a:latin typeface="+mn-lt"/>
            </a:endParaRPr>
          </a:p>
        </p:txBody>
      </p:sp>
      <p:sp>
        <p:nvSpPr>
          <p:cNvPr id="17411" name="Szövegdoboz 5">
            <a:extLst>
              <a:ext uri="{FF2B5EF4-FFF2-40B4-BE49-F238E27FC236}">
                <a16:creationId xmlns:a16="http://schemas.microsoft.com/office/drawing/2014/main" id="{E09F61B1-72B4-4294-9783-ADC111806A65}"/>
              </a:ext>
            </a:extLst>
          </p:cNvPr>
          <p:cNvSpPr txBox="1">
            <a:spLocks noChangeArrowheads="1"/>
          </p:cNvSpPr>
          <p:nvPr/>
        </p:nvSpPr>
        <p:spPr bwMode="auto">
          <a:xfrm>
            <a:off x="2462319" y="1829058"/>
            <a:ext cx="76448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t>newsreel.pte.hu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t>newsreel@pte.hu </a:t>
            </a:r>
            <a:b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b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b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p:txBody>
      </p:sp>
      <p:pic>
        <p:nvPicPr>
          <p:cNvPr id="17412" name="Kép 21">
            <a:extLst>
              <a:ext uri="{FF2B5EF4-FFF2-40B4-BE49-F238E27FC236}">
                <a16:creationId xmlns:a16="http://schemas.microsoft.com/office/drawing/2014/main" id="{5D6897DB-2009-45A6-9DC3-2E1F1F74C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5913" y="0"/>
            <a:ext cx="425608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ép 3">
            <a:extLst>
              <a:ext uri="{FF2B5EF4-FFF2-40B4-BE49-F238E27FC236}">
                <a16:creationId xmlns:a16="http://schemas.microsoft.com/office/drawing/2014/main" id="{4CEEC519-2040-4DD8-82D6-11C2A14ADA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91294"/>
            <a:ext cx="12192000" cy="1591375"/>
          </a:xfrm>
          <a:prstGeom prst="rect">
            <a:avLst/>
          </a:prstGeom>
        </p:spPr>
      </p:pic>
      <p:pic>
        <p:nvPicPr>
          <p:cNvPr id="10" name="Kép 9">
            <a:extLst>
              <a:ext uri="{FF2B5EF4-FFF2-40B4-BE49-F238E27FC236}">
                <a16:creationId xmlns:a16="http://schemas.microsoft.com/office/drawing/2014/main" id="{0D9EC603-7131-4694-B193-2DEDEF1EB4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4687" y="5777564"/>
            <a:ext cx="352628" cy="352628"/>
          </a:xfrm>
          <a:prstGeom prst="rect">
            <a:avLst/>
          </a:prstGeom>
        </p:spPr>
      </p:pic>
      <p:pic>
        <p:nvPicPr>
          <p:cNvPr id="12" name="Kép 11">
            <a:extLst>
              <a:ext uri="{FF2B5EF4-FFF2-40B4-BE49-F238E27FC236}">
                <a16:creationId xmlns:a16="http://schemas.microsoft.com/office/drawing/2014/main" id="{1673220D-B425-4329-BD6C-3E6599C6CA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4779" y="4680773"/>
            <a:ext cx="352628" cy="352628"/>
          </a:xfrm>
          <a:prstGeom prst="rect">
            <a:avLst/>
          </a:prstGeom>
        </p:spPr>
      </p:pic>
      <p:pic>
        <p:nvPicPr>
          <p:cNvPr id="14" name="Kép 13">
            <a:extLst>
              <a:ext uri="{FF2B5EF4-FFF2-40B4-BE49-F238E27FC236}">
                <a16:creationId xmlns:a16="http://schemas.microsoft.com/office/drawing/2014/main" id="{346AA1F8-5ED2-4FFD-B127-61EC2139DF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4687" y="5201905"/>
            <a:ext cx="352628" cy="352628"/>
          </a:xfrm>
          <a:prstGeom prst="rect">
            <a:avLst/>
          </a:prstGeom>
        </p:spPr>
      </p:pic>
      <p:sp>
        <p:nvSpPr>
          <p:cNvPr id="15" name="Szövegdoboz 14">
            <a:extLst>
              <a:ext uri="{FF2B5EF4-FFF2-40B4-BE49-F238E27FC236}">
                <a16:creationId xmlns:a16="http://schemas.microsoft.com/office/drawing/2014/main" id="{29F43C42-5EA6-4DAA-8577-5388D32FC76A}"/>
              </a:ext>
            </a:extLst>
          </p:cNvPr>
          <p:cNvSpPr txBox="1"/>
          <p:nvPr/>
        </p:nvSpPr>
        <p:spPr>
          <a:xfrm>
            <a:off x="5357315" y="4700004"/>
            <a:ext cx="6153358"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hu-HU" sz="1800" b="1" i="0" u="none" strike="noStrike" kern="1200" cap="none" spc="0" normalizeH="0" baseline="0" noProof="0" dirty="0" err="1">
                <a:ln>
                  <a:noFill/>
                </a:ln>
                <a:solidFill>
                  <a:prstClr val="white"/>
                </a:solidFill>
                <a:effectLst/>
                <a:uLnTx/>
                <a:uFillTx/>
                <a:latin typeface="Calibri" panose="020F0502020204030204"/>
                <a:ea typeface="+mn-ea"/>
                <a:cs typeface="Arial"/>
              </a:rPr>
              <a:t>thenewsreelproject</a:t>
            </a: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endPar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t>@thenewsreelproject</a:t>
            </a: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t>@newsreelproject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
        <p:nvSpPr>
          <p:cNvPr id="3" name="Szövegdoboz 2">
            <a:extLst>
              <a:ext uri="{FF2B5EF4-FFF2-40B4-BE49-F238E27FC236}">
                <a16:creationId xmlns:a16="http://schemas.microsoft.com/office/drawing/2014/main" id="{D059520A-7364-C750-5422-0E604973B5A7}"/>
              </a:ext>
            </a:extLst>
          </p:cNvPr>
          <p:cNvSpPr txBox="1"/>
          <p:nvPr/>
        </p:nvSpPr>
        <p:spPr>
          <a:xfrm>
            <a:off x="8433994" y="5649259"/>
            <a:ext cx="3656842" cy="13542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white"/>
                </a:solidFill>
                <a:effectLst/>
                <a:uLnTx/>
                <a:uFillTx/>
                <a:latin typeface="Calibri" panose="020F0502020204030204"/>
                <a:ea typeface="+mn-ea"/>
                <a:cs typeface="Arial"/>
              </a:rPr>
              <a:t>The project was funded by the European Commission. The views expressed in this publication do not necessarily reflect those of the European Commission.</a:t>
            </a:r>
            <a:endParaRPr kumimoji="0" lang="hu-HU" sz="1600" b="1" i="1" u="none" strike="noStrike" kern="1200" cap="none" spc="0" normalizeH="0" baseline="0" noProof="0" dirty="0">
              <a:ln>
                <a:noFill/>
              </a:ln>
              <a:solidFill>
                <a:prstClr val="white"/>
              </a:solidFill>
              <a:effectLst/>
              <a:uLnTx/>
              <a:uFillTx/>
              <a:latin typeface="Calibri" panose="020F0502020204030204"/>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A9E6EC-2C4E-4E68-A165-72F417B2FB75}"/>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pt-PT" b="1" dirty="0"/>
              <a:t>What we are going to discuss</a:t>
            </a:r>
            <a:endParaRPr lang="hu-HU" b="1" dirty="0"/>
          </a:p>
        </p:txBody>
      </p:sp>
      <p:sp>
        <p:nvSpPr>
          <p:cNvPr id="3" name="Tartalom helye 2">
            <a:extLst>
              <a:ext uri="{FF2B5EF4-FFF2-40B4-BE49-F238E27FC236}">
                <a16:creationId xmlns:a16="http://schemas.microsoft.com/office/drawing/2014/main" id="{CD48EE46-DC96-4331-AFBB-CD199A9D380B}"/>
              </a:ext>
            </a:extLst>
          </p:cNvPr>
          <p:cNvSpPr>
            <a:spLocks noGrp="1"/>
          </p:cNvSpPr>
          <p:nvPr>
            <p:ph idx="1"/>
          </p:nvPr>
        </p:nvSpPr>
        <p:spPr>
          <a:xfrm>
            <a:off x="838200" y="1825625"/>
            <a:ext cx="10515600" cy="4351338"/>
          </a:xfrm>
        </p:spPr>
        <p:txBody>
          <a:bodyPr>
            <a:normAutofit/>
          </a:bodyPr>
          <a:lstStyle/>
          <a:p>
            <a:endParaRPr lang="hu-HU" dirty="0"/>
          </a:p>
          <a:p>
            <a:endParaRPr lang="hu-HU" dirty="0"/>
          </a:p>
          <a:p>
            <a:pPr marL="0" indent="0">
              <a:buNone/>
            </a:pPr>
            <a:r>
              <a:rPr lang="en-US" dirty="0"/>
              <a:t>Brief history of voice-activate devices and assistants</a:t>
            </a:r>
          </a:p>
          <a:p>
            <a:pPr marL="0" indent="0">
              <a:buNone/>
            </a:pPr>
            <a:endParaRPr lang="en-US" dirty="0"/>
          </a:p>
          <a:p>
            <a:pPr marL="0" indent="0">
              <a:buNone/>
            </a:pPr>
            <a:r>
              <a:rPr lang="en-US" dirty="0"/>
              <a:t>Discussion focused on present and future uses:</a:t>
            </a:r>
          </a:p>
          <a:p>
            <a:pPr marL="0" indent="0">
              <a:buNone/>
            </a:pPr>
            <a:r>
              <a:rPr lang="en-US" dirty="0"/>
              <a:t>How to translate theoretical insights into journalistic practice and vice versa</a:t>
            </a:r>
          </a:p>
          <a:p>
            <a:pPr marL="0" indent="0">
              <a:buNone/>
            </a:pPr>
            <a:endParaRPr lang="en-US" dirty="0"/>
          </a:p>
          <a:p>
            <a:endParaRPr lang="en-US" dirty="0"/>
          </a:p>
          <a:p>
            <a:endParaRPr lang="hu-HU" dirty="0">
              <a:solidFill>
                <a:srgbClr val="FF0000"/>
              </a:solidFill>
            </a:endParaRPr>
          </a:p>
        </p:txBody>
      </p:sp>
    </p:spTree>
    <p:custDataLst>
      <p:tags r:id="rId1"/>
    </p:custDataLst>
    <p:extLst>
      <p:ext uri="{BB962C8B-B14F-4D97-AF65-F5344CB8AC3E}">
        <p14:creationId xmlns:p14="http://schemas.microsoft.com/office/powerpoint/2010/main" val="1101404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a:extLst>
              <a:ext uri="{FF2B5EF4-FFF2-40B4-BE49-F238E27FC236}">
                <a16:creationId xmlns:a16="http://schemas.microsoft.com/office/drawing/2014/main" id="{DC402C8F-02C8-0EBB-E207-083F556BA85E}"/>
              </a:ext>
            </a:extLst>
          </p:cNvPr>
          <p:cNvSpPr>
            <a:spLocks noGrp="1"/>
          </p:cNvSpPr>
          <p:nvPr>
            <p:ph type="title"/>
          </p:nvPr>
        </p:nvSpPr>
        <p:spPr>
          <a:xfrm>
            <a:off x="838200" y="2550764"/>
            <a:ext cx="10515600" cy="1325563"/>
          </a:xfrm>
        </p:spPr>
        <p:txBody>
          <a:bodyPr/>
          <a:lstStyle/>
          <a:p>
            <a:pPr algn="ctr"/>
            <a:r>
              <a:rPr lang="en-US" dirty="0">
                <a:solidFill>
                  <a:schemeClr val="accent2">
                    <a:lumMod val="50000"/>
                  </a:schemeClr>
                </a:solidFill>
              </a:rPr>
              <a:t>What are they</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352700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1825625"/>
            <a:ext cx="5787683" cy="3477895"/>
          </a:xfrm>
        </p:spPr>
        <p:txBody>
          <a:bodyPr>
            <a:normAutofit lnSpcReduction="10000"/>
          </a:bodyPr>
          <a:lstStyle/>
          <a:p>
            <a:pPr marL="0" indent="0" algn="just">
              <a:buNone/>
            </a:pPr>
            <a:r>
              <a:rPr lang="en-US" dirty="0"/>
              <a:t>“People have wanted to talk to computers almost from the moment the first computer was invented.</a:t>
            </a:r>
          </a:p>
          <a:p>
            <a:pPr marL="0" indent="0" algn="just">
              <a:buNone/>
            </a:pPr>
            <a:r>
              <a:rPr lang="en-US" dirty="0"/>
              <a:t>Science fiction is full of computers that can hold a conversation, from HAL 9000 and the Starship Enterprise’s computer to Marvin the Paranoid Android and KITT the car.” (Matthew, 2018)</a:t>
            </a:r>
            <a:endParaRPr lang="hu-HU" dirty="0"/>
          </a:p>
        </p:txBody>
      </p:sp>
      <p:pic>
        <p:nvPicPr>
          <p:cNvPr id="1026" name="Picture 2">
            <a:extLst>
              <a:ext uri="{FF2B5EF4-FFF2-40B4-BE49-F238E27FC236}">
                <a16:creationId xmlns:a16="http://schemas.microsoft.com/office/drawing/2014/main" id="{1CA4E8CF-D1E2-10D0-4E1A-52D14AC8A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0779" y="1603051"/>
            <a:ext cx="3953021" cy="395302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27509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325245" y="1712564"/>
            <a:ext cx="6166426" cy="3477895"/>
          </a:xfrm>
        </p:spPr>
        <p:txBody>
          <a:bodyPr>
            <a:normAutofit fontScale="92500" lnSpcReduction="10000"/>
          </a:bodyPr>
          <a:lstStyle/>
          <a:p>
            <a:pPr marL="0" indent="0" algn="just">
              <a:buNone/>
            </a:pPr>
            <a:r>
              <a:rPr lang="en-US" dirty="0"/>
              <a:t>HAL 9000, from the movie “2001: A Space Odyssey” (1968, directed by Stanley Kubrick and based on Arthur C. Clarke’s novel) is probably the first famous voice assistant, even if it is not very helpful…</a:t>
            </a:r>
          </a:p>
          <a:p>
            <a:pPr marL="0" indent="0" algn="just">
              <a:buNone/>
            </a:pPr>
            <a:endParaRPr lang="en-US" dirty="0"/>
          </a:p>
          <a:p>
            <a:pPr marL="0" indent="0" algn="just">
              <a:buNone/>
            </a:pPr>
            <a:r>
              <a:rPr lang="en-US" dirty="0"/>
              <a:t>You can view this clip to have an idea: </a:t>
            </a:r>
            <a:r>
              <a:rPr lang="en-US" dirty="0">
                <a:hlinkClick r:id="rId4"/>
              </a:rPr>
              <a:t>https://www.youtube.com/watch?v=Wy4EfdnMZ5g</a:t>
            </a:r>
            <a:endParaRPr lang="en-US" dirty="0"/>
          </a:p>
        </p:txBody>
      </p:sp>
      <p:pic>
        <p:nvPicPr>
          <p:cNvPr id="5122" name="Picture 2" descr="&quot;I'm sorry Dave, I'm afraid I can't do that.&quot; - Hal, 2001: A Space Odyssey">
            <a:extLst>
              <a:ext uri="{FF2B5EF4-FFF2-40B4-BE49-F238E27FC236}">
                <a16:creationId xmlns:a16="http://schemas.microsoft.com/office/drawing/2014/main" id="{B2B4DD73-BDAF-DD53-D6E8-8815B7E1BF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9819" y="1712564"/>
            <a:ext cx="5116936" cy="28885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5039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1825625"/>
            <a:ext cx="10301868" cy="3477895"/>
          </a:xfrm>
        </p:spPr>
        <p:txBody>
          <a:bodyPr>
            <a:normAutofit/>
          </a:bodyPr>
          <a:lstStyle/>
          <a:p>
            <a:pPr marL="0" indent="0" algn="just">
              <a:buNone/>
            </a:pPr>
            <a:r>
              <a:rPr lang="en-US" dirty="0"/>
              <a:t>The starship Enterprise’s computer from the original “Star Trek Series” (1966) and its voice interface is surprisingly similar to the ones we actually have today.</a:t>
            </a:r>
          </a:p>
          <a:p>
            <a:pPr marL="0" indent="0" algn="just">
              <a:buNone/>
            </a:pPr>
            <a:endParaRPr lang="en-US" dirty="0"/>
          </a:p>
          <a:p>
            <a:pPr marL="0" indent="0" algn="just">
              <a:buNone/>
            </a:pPr>
            <a:endParaRPr lang="en-US" dirty="0"/>
          </a:p>
          <a:p>
            <a:pPr marL="0" indent="0" algn="just">
              <a:buNone/>
            </a:pPr>
            <a:r>
              <a:rPr lang="en-US" dirty="0"/>
              <a:t>You can view this clip of Captain Kirk performing a voice search to have an idea: </a:t>
            </a:r>
            <a:r>
              <a:rPr lang="en-US" dirty="0">
                <a:hlinkClick r:id="rId4"/>
              </a:rPr>
              <a:t>https://www.youtube.com/watch?v=1ZXugicgn6U</a:t>
            </a:r>
            <a:r>
              <a:rPr lang="en-US" dirty="0"/>
              <a:t>  </a:t>
            </a:r>
          </a:p>
        </p:txBody>
      </p:sp>
    </p:spTree>
    <p:custDataLst>
      <p:tags r:id="rId1"/>
    </p:custDataLst>
    <p:extLst>
      <p:ext uri="{BB962C8B-B14F-4D97-AF65-F5344CB8AC3E}">
        <p14:creationId xmlns:p14="http://schemas.microsoft.com/office/powerpoint/2010/main" val="34213697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9345</TotalTime>
  <Words>3524</Words>
  <Application>Microsoft Office PowerPoint</Application>
  <PresentationFormat>Szélesvásznú</PresentationFormat>
  <Paragraphs>251</Paragraphs>
  <Slides>41</Slides>
  <Notes>26</Notes>
  <HiddenSlides>0</HiddenSlides>
  <MMClips>0</MMClips>
  <ScaleCrop>false</ScaleCrop>
  <HeadingPairs>
    <vt:vector size="6" baseType="variant">
      <vt:variant>
        <vt:lpstr>Használt betűtípusok</vt:lpstr>
      </vt:variant>
      <vt:variant>
        <vt:i4>10</vt:i4>
      </vt:variant>
      <vt:variant>
        <vt:lpstr>Téma</vt:lpstr>
      </vt:variant>
      <vt:variant>
        <vt:i4>3</vt:i4>
      </vt:variant>
      <vt:variant>
        <vt:lpstr>Diacímek</vt:lpstr>
      </vt:variant>
      <vt:variant>
        <vt:i4>41</vt:i4>
      </vt:variant>
    </vt:vector>
  </HeadingPairs>
  <TitlesOfParts>
    <vt:vector size="54" baseType="lpstr">
      <vt:lpstr>Arial</vt:lpstr>
      <vt:lpstr>Calibri</vt:lpstr>
      <vt:lpstr>Calibri </vt:lpstr>
      <vt:lpstr>Calibri Light</vt:lpstr>
      <vt:lpstr>Georgia</vt:lpstr>
      <vt:lpstr>Montserrat</vt:lpstr>
      <vt:lpstr>Noto Sans</vt:lpstr>
      <vt:lpstr>Open Sans</vt:lpstr>
      <vt:lpstr>Roboto</vt:lpstr>
      <vt:lpstr>Verdana</vt:lpstr>
      <vt:lpstr>Office-téma</vt:lpstr>
      <vt:lpstr>1_Office-téma</vt:lpstr>
      <vt:lpstr>2_Office-téma</vt:lpstr>
      <vt:lpstr>JOURNALISM FOR VOICE-ACTIVATED ASSISTANTS  AND DEVICES  </vt:lpstr>
      <vt:lpstr>Lesson1 - Brief history of voice-activated devices and assistants</vt:lpstr>
      <vt:lpstr>The Course</vt:lpstr>
      <vt:lpstr>About the authors</vt:lpstr>
      <vt:lpstr>What we are going to discuss</vt:lpstr>
      <vt:lpstr>What are they</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Controlling Questions </vt:lpstr>
      <vt:lpstr>Controlling questions</vt:lpstr>
      <vt:lpstr>Controlling questions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Food for thought</vt:lpstr>
      <vt:lpstr>Controlling Questions</vt:lpstr>
      <vt:lpstr>Controlling questions</vt:lpstr>
      <vt:lpstr>Controlling questions</vt:lpstr>
      <vt:lpstr>Controlling questions</vt:lpstr>
      <vt:lpstr>Voice-activated devices and assistants and their use in media and journalism   Be aware     Journalism for voice-activated assistants and devices</vt:lpstr>
      <vt:lpstr>Bibliography, referred works</vt:lpstr>
      <vt:lpstr>Sources of Photos</vt:lpstr>
      <vt:lpstr>Sources of Photos</vt:lpstr>
      <vt:lpstr> Where you can find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példa lajos</dc:creator>
  <cp:lastModifiedBy>Annamária Torbó</cp:lastModifiedBy>
  <cp:revision>55</cp:revision>
  <dcterms:created xsi:type="dcterms:W3CDTF">2019-01-02T15:11:38Z</dcterms:created>
  <dcterms:modified xsi:type="dcterms:W3CDTF">2023-11-26T18:48:45Z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F5E0AA30-5918-4713-A630-DBDBA2D67324</vt:lpwstr>
  </property>
  <property fmtid="{D5CDD505-2E9C-101B-9397-08002B2CF9AE}" pid="3" name="ArticulatePath">
    <vt:lpwstr>Bemutató1</vt:lpwstr>
  </property>
</Properties>
</file>