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0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302" r:id="rId31"/>
    <p:sldId id="285" r:id="rId32"/>
    <p:sldId id="367" r:id="rId33"/>
    <p:sldId id="391" r:id="rId34"/>
  </p:sldIdLst>
  <p:sldSz cx="12192000" cy="6858000"/>
  <p:notesSz cx="12192000" cy="6858000"/>
  <p:custDataLst>
    <p:tags r:id="rId36"/>
  </p:custDataLst>
  <p:defaultText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06E6B3-DB6B-596F-F03C-B5E0D753D861}">
  <a:tblStyle styleId="{BF06E6B3-DB6B-596F-F03C-B5E0D753D861}"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976"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F7B447B-C13E-4839-87FE-56E571E0EA31}" type="datetimeFigureOut">
              <a:rPr lang="hu-HU" smtClean="0"/>
              <a:t>2023. 11. 26.</a:t>
            </a:fld>
            <a:endParaRPr lang="hu-HU"/>
          </a:p>
        </p:txBody>
      </p:sp>
      <p:sp>
        <p:nvSpPr>
          <p:cNvPr id="4" name="Diakép helye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8E8E5A-55C6-4986-973D-A931349EEF15}" type="slidenum">
              <a:rPr lang="hu-HU" smtClean="0"/>
              <a:t>‹#›</a:t>
            </a:fld>
            <a:endParaRPr lang="hu-HU"/>
          </a:p>
        </p:txBody>
      </p:sp>
    </p:spTree>
    <p:extLst>
      <p:ext uri="{BB962C8B-B14F-4D97-AF65-F5344CB8AC3E}">
        <p14:creationId xmlns:p14="http://schemas.microsoft.com/office/powerpoint/2010/main" val="332481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904E0-5EC8-4856-9F82-ADF6BA20FF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8E9957F3-BFD1-4B98-AB53-26F40F179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a:extLst>
              <a:ext uri="{FF2B5EF4-FFF2-40B4-BE49-F238E27FC236}">
                <a16:creationId xmlns:a16="http://schemas.microsoft.com/office/drawing/2014/main" id="{8DEED482-333D-432A-809F-602CEE697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u-HU" altLang="hu-HU" dirty="0"/>
          </a:p>
        </p:txBody>
      </p:sp>
      <p:sp>
        <p:nvSpPr>
          <p:cNvPr id="18436" name="Dia számának helye 3">
            <a:extLst>
              <a:ext uri="{FF2B5EF4-FFF2-40B4-BE49-F238E27FC236}">
                <a16:creationId xmlns:a16="http://schemas.microsoft.com/office/drawing/2014/main" id="{7B5FB230-DE45-4E17-805F-3512A93B5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C422E-B8F4-4496-8C1E-318F7A72663E}"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Címdia">
    <p:spTree>
      <p:nvGrpSpPr>
        <p:cNvPr id="1" name=""/>
        <p:cNvGrpSpPr/>
        <p:nvPr/>
      </p:nvGrpSpPr>
      <p:grpSpPr bwMode="auto">
        <a:xfrm>
          <a:off x="0" y="0"/>
          <a:ext cx="0" cy="0"/>
          <a:chOff x="0" y="0"/>
          <a:chExt cx="0" cy="0"/>
        </a:xfrm>
      </p:grpSpPr>
      <p:sp>
        <p:nvSpPr>
          <p:cNvPr id="2" name="Cím 1"/>
          <p:cNvSpPr>
            <a:spLocks noGrp="1"/>
          </p:cNvSpPr>
          <p:nvPr>
            <p:ph type="ctrTitle"/>
          </p:nvPr>
        </p:nvSpPr>
        <p:spPr bwMode="auto">
          <a:xfrm>
            <a:off x="1524000" y="1122363"/>
            <a:ext cx="9144000" cy="2387600"/>
          </a:xfrm>
        </p:spPr>
        <p:txBody>
          <a:bodyPr anchor="b"/>
          <a:lstStyle>
            <a:lvl1pPr algn="ctr">
              <a:defRPr sz="6000"/>
            </a:lvl1pPr>
          </a:lstStyle>
          <a:p>
            <a:pPr>
              <a:defRPr/>
            </a:pPr>
            <a:r>
              <a:rPr lang="hu-HU"/>
              <a:t>Mintacím szerkesztése</a:t>
            </a:r>
            <a:endParaRPr/>
          </a:p>
        </p:txBody>
      </p:sp>
      <p:sp>
        <p:nvSpPr>
          <p:cNvPr id="3" name="Alcím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hu-HU"/>
              <a:t>Kattintson ide az alcím mintájának szerkesztéséhez</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Cím és függőleges szöveg">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Függőleges szöveg helye 2"/>
          <p:cNvSpPr>
            <a:spLocks noGrp="1"/>
          </p:cNvSpPr>
          <p:nvPr>
            <p:ph type="body" orient="vert" idx="1"/>
          </p:nvPr>
        </p:nvSpPr>
        <p:spPr bwMode="auto"/>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Függőleges cím és szöveg">
    <p:spTree>
      <p:nvGrpSpPr>
        <p:cNvPr id="1" name=""/>
        <p:cNvGrpSpPr/>
        <p:nvPr/>
      </p:nvGrpSpPr>
      <p:grpSpPr bwMode="auto">
        <a:xfrm>
          <a:off x="0" y="0"/>
          <a:ext cx="0" cy="0"/>
          <a:chOff x="0" y="0"/>
          <a:chExt cx="0" cy="0"/>
        </a:xfrm>
      </p:grpSpPr>
      <p:sp>
        <p:nvSpPr>
          <p:cNvPr id="2" name="Függőleges cím 1"/>
          <p:cNvSpPr>
            <a:spLocks noGrp="1"/>
          </p:cNvSpPr>
          <p:nvPr>
            <p:ph type="title" orient="vert"/>
          </p:nvPr>
        </p:nvSpPr>
        <p:spPr bwMode="auto">
          <a:xfrm>
            <a:off x="8724900" y="365125"/>
            <a:ext cx="2628900" cy="5811838"/>
          </a:xfrm>
        </p:spPr>
        <p:txBody>
          <a:bodyPr vert="eaVert"/>
          <a:lstStyle/>
          <a:p>
            <a:pPr>
              <a:defRPr/>
            </a:pPr>
            <a:r>
              <a:rPr lang="hu-HU"/>
              <a:t>Mintacím szerkesztése</a:t>
            </a:r>
            <a:endParaRPr/>
          </a:p>
        </p:txBody>
      </p:sp>
      <p:sp>
        <p:nvSpPr>
          <p:cNvPr id="3" name="Függőleges szöveg helye 2"/>
          <p:cNvSpPr>
            <a:spLocks noGrp="1"/>
          </p:cNvSpPr>
          <p:nvPr>
            <p:ph type="body" orient="vert" idx="1"/>
          </p:nvPr>
        </p:nvSpPr>
        <p:spPr bwMode="auto">
          <a:xfrm>
            <a:off x="838200" y="365125"/>
            <a:ext cx="7734300" cy="5811838"/>
          </a:xfrm>
        </p:spPr>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C0CC70-1689-4205-8EF0-7CBA36F773C4}"/>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1389006-A36D-43AE-9BD2-A57695B1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17E82D4-8482-471E-8163-3D136BDF8B58}"/>
              </a:ext>
            </a:extLst>
          </p:cNvPr>
          <p:cNvSpPr>
            <a:spLocks noGrp="1"/>
          </p:cNvSpPr>
          <p:nvPr>
            <p:ph type="dt" sz="half" idx="10"/>
          </p:nvPr>
        </p:nvSpPr>
        <p:spPr/>
        <p:txBody>
          <a:bodyPr/>
          <a:lstStyle/>
          <a:p>
            <a:fld id="{81C17BD2-93BC-44B2-AA34-FFDC2DE3639F}" type="datetime1">
              <a:rPr lang="hu-HU" smtClean="0"/>
              <a:t>2023. 11. 26.</a:t>
            </a:fld>
            <a:endParaRPr lang="hu-HU"/>
          </a:p>
        </p:txBody>
      </p:sp>
      <p:sp>
        <p:nvSpPr>
          <p:cNvPr id="5" name="Élőláb helye 4">
            <a:extLst>
              <a:ext uri="{FF2B5EF4-FFF2-40B4-BE49-F238E27FC236}">
                <a16:creationId xmlns:a16="http://schemas.microsoft.com/office/drawing/2014/main" id="{1333C1FF-46D9-456A-B254-3BC157283BDC}"/>
              </a:ext>
            </a:extLst>
          </p:cNvPr>
          <p:cNvSpPr>
            <a:spLocks noGrp="1"/>
          </p:cNvSpPr>
          <p:nvPr>
            <p:ph type="ftr" sz="quarter" idx="11"/>
          </p:nvPr>
        </p:nvSpPr>
        <p:spPr/>
        <p:txBody>
          <a:bodyPr/>
          <a:lstStyle/>
          <a:p>
            <a:r>
              <a:rPr lang="en-US" b="1"/>
              <a:t>New Skills for the Next Generation of Journalists - NEWSREEL</a:t>
            </a:r>
            <a:endParaRPr lang="hu-HU" dirty="0"/>
          </a:p>
        </p:txBody>
      </p:sp>
      <p:sp>
        <p:nvSpPr>
          <p:cNvPr id="6" name="Dia számának helye 5">
            <a:extLst>
              <a:ext uri="{FF2B5EF4-FFF2-40B4-BE49-F238E27FC236}">
                <a16:creationId xmlns:a16="http://schemas.microsoft.com/office/drawing/2014/main" id="{B1959D77-DC1C-4D9D-B42F-5EFBC2D926B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88684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104946-A292-4829-84B1-7B8BE66F9C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1816264-9548-4BCC-A0A1-740359F72AC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69679D-1CF6-45A4-82F9-D6F811162F88}"/>
              </a:ext>
            </a:extLst>
          </p:cNvPr>
          <p:cNvSpPr>
            <a:spLocks noGrp="1"/>
          </p:cNvSpPr>
          <p:nvPr>
            <p:ph type="dt" sz="half" idx="10"/>
          </p:nvPr>
        </p:nvSpPr>
        <p:spPr/>
        <p:txBody>
          <a:bodyPr/>
          <a:lstStyle/>
          <a:p>
            <a:fld id="{F4A28A07-50A9-47FF-BD13-6930F3C7C6D4}" type="datetime1">
              <a:rPr lang="hu-HU" smtClean="0"/>
              <a:t>2023. 11. 26.</a:t>
            </a:fld>
            <a:endParaRPr lang="hu-HU"/>
          </a:p>
        </p:txBody>
      </p:sp>
      <p:sp>
        <p:nvSpPr>
          <p:cNvPr id="5" name="Élőláb helye 4">
            <a:extLst>
              <a:ext uri="{FF2B5EF4-FFF2-40B4-BE49-F238E27FC236}">
                <a16:creationId xmlns:a16="http://schemas.microsoft.com/office/drawing/2014/main" id="{0C502769-7139-426A-8FAA-A71063481138}"/>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E0630CF7-A285-4932-8ADF-A7B3F48A492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110081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D1E411-4F3D-4EC1-AAE0-B7BFF08A095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58C1CF3-94A0-432D-8DC5-A7596B0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ED108FCA-3B08-46EB-8FD7-29F0FCC73EE9}"/>
              </a:ext>
            </a:extLst>
          </p:cNvPr>
          <p:cNvSpPr>
            <a:spLocks noGrp="1"/>
          </p:cNvSpPr>
          <p:nvPr>
            <p:ph type="dt" sz="half" idx="10"/>
          </p:nvPr>
        </p:nvSpPr>
        <p:spPr/>
        <p:txBody>
          <a:bodyPr/>
          <a:lstStyle/>
          <a:p>
            <a:fld id="{95BE89B0-9048-44AE-ABC1-F2FC2E4AA296}" type="datetime1">
              <a:rPr lang="hu-HU" smtClean="0"/>
              <a:t>2023. 11. 26.</a:t>
            </a:fld>
            <a:endParaRPr lang="hu-HU"/>
          </a:p>
        </p:txBody>
      </p:sp>
      <p:sp>
        <p:nvSpPr>
          <p:cNvPr id="5" name="Élőláb helye 4">
            <a:extLst>
              <a:ext uri="{FF2B5EF4-FFF2-40B4-BE49-F238E27FC236}">
                <a16:creationId xmlns:a16="http://schemas.microsoft.com/office/drawing/2014/main" id="{EB7E9CF7-55AB-4851-867B-91D25E44D431}"/>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FE954D85-C77F-4CCF-BD0A-DEC2B5514508}"/>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8147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96F57A-1EC0-4B6C-BEB7-F6A31A00FE6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E5A97C0-E4BD-4799-B4C5-088821D7327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04CB3F4-2EF0-4039-9345-E8308485CDB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B3392E7-38C5-4920-8278-8D5EA9CF3859}"/>
              </a:ext>
            </a:extLst>
          </p:cNvPr>
          <p:cNvSpPr>
            <a:spLocks noGrp="1"/>
          </p:cNvSpPr>
          <p:nvPr>
            <p:ph type="dt" sz="half" idx="10"/>
          </p:nvPr>
        </p:nvSpPr>
        <p:spPr/>
        <p:txBody>
          <a:bodyPr/>
          <a:lstStyle/>
          <a:p>
            <a:fld id="{11729777-8C0C-472A-B7CB-D6FE927A4845}" type="datetime1">
              <a:rPr lang="hu-HU" smtClean="0"/>
              <a:t>2023. 11. 26.</a:t>
            </a:fld>
            <a:endParaRPr lang="hu-HU"/>
          </a:p>
        </p:txBody>
      </p:sp>
      <p:sp>
        <p:nvSpPr>
          <p:cNvPr id="6" name="Élőláb helye 5">
            <a:extLst>
              <a:ext uri="{FF2B5EF4-FFF2-40B4-BE49-F238E27FC236}">
                <a16:creationId xmlns:a16="http://schemas.microsoft.com/office/drawing/2014/main" id="{3AD85503-2E6F-4F2B-B270-2C25B5DB5F6A}"/>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86752766-D4BB-477E-88A5-07F10AA53C3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03693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8BC7E2-85E2-4FF6-B4A0-5071D9D8D4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EAC0F7E-8664-4E76-B9D8-86883DAF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A8F6892C-120A-4C87-BB98-4C36B3E4936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03A4C71F-0767-4FE0-BB60-EC5AC3A77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C5E200A-3FA5-47AA-8F45-44B80CEF458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46543DC-9E0A-4762-8861-04B336EC18E5}"/>
              </a:ext>
            </a:extLst>
          </p:cNvPr>
          <p:cNvSpPr>
            <a:spLocks noGrp="1"/>
          </p:cNvSpPr>
          <p:nvPr>
            <p:ph type="dt" sz="half" idx="10"/>
          </p:nvPr>
        </p:nvSpPr>
        <p:spPr/>
        <p:txBody>
          <a:bodyPr/>
          <a:lstStyle/>
          <a:p>
            <a:fld id="{1AAA4C96-B67F-43CC-A89A-C39900F83994}" type="datetime1">
              <a:rPr lang="hu-HU" smtClean="0"/>
              <a:t>2023. 11. 26.</a:t>
            </a:fld>
            <a:endParaRPr lang="hu-HU"/>
          </a:p>
        </p:txBody>
      </p:sp>
      <p:sp>
        <p:nvSpPr>
          <p:cNvPr id="8" name="Élőláb helye 7">
            <a:extLst>
              <a:ext uri="{FF2B5EF4-FFF2-40B4-BE49-F238E27FC236}">
                <a16:creationId xmlns:a16="http://schemas.microsoft.com/office/drawing/2014/main" id="{B0A44E08-B14E-4F61-8911-CA4FD8E7625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9" name="Dia számának helye 8">
            <a:extLst>
              <a:ext uri="{FF2B5EF4-FFF2-40B4-BE49-F238E27FC236}">
                <a16:creationId xmlns:a16="http://schemas.microsoft.com/office/drawing/2014/main" id="{EDCDCAC3-4C0D-4F0E-A5F6-6D05ED8B328A}"/>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61805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B5BF26-7054-464F-847F-6D18B60E66B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3D84279-1AB0-43D4-9885-927359F9756B}"/>
              </a:ext>
            </a:extLst>
          </p:cNvPr>
          <p:cNvSpPr>
            <a:spLocks noGrp="1"/>
          </p:cNvSpPr>
          <p:nvPr>
            <p:ph type="dt" sz="half" idx="10"/>
          </p:nvPr>
        </p:nvSpPr>
        <p:spPr/>
        <p:txBody>
          <a:bodyPr/>
          <a:lstStyle/>
          <a:p>
            <a:fld id="{0016EE33-742A-45C9-84DC-2BA2ED36E40C}" type="datetime1">
              <a:rPr lang="hu-HU" smtClean="0"/>
              <a:t>2023. 11. 26.</a:t>
            </a:fld>
            <a:endParaRPr lang="hu-HU"/>
          </a:p>
        </p:txBody>
      </p:sp>
      <p:sp>
        <p:nvSpPr>
          <p:cNvPr id="4" name="Élőláb helye 3">
            <a:extLst>
              <a:ext uri="{FF2B5EF4-FFF2-40B4-BE49-F238E27FC236}">
                <a16:creationId xmlns:a16="http://schemas.microsoft.com/office/drawing/2014/main" id="{4EAF7920-0035-411F-A12D-91EB10F6533E}"/>
              </a:ext>
            </a:extLst>
          </p:cNvPr>
          <p:cNvSpPr>
            <a:spLocks noGrp="1"/>
          </p:cNvSpPr>
          <p:nvPr>
            <p:ph type="ftr" sz="quarter" idx="11"/>
          </p:nvPr>
        </p:nvSpPr>
        <p:spPr/>
        <p:txBody>
          <a:bodyPr/>
          <a:lstStyle/>
          <a:p>
            <a:r>
              <a:rPr lang="en-US"/>
              <a:t>New Skills for the Next Generation of Journalists - NEWSREEL</a:t>
            </a:r>
            <a:endParaRPr lang="hu-HU"/>
          </a:p>
        </p:txBody>
      </p:sp>
      <p:sp>
        <p:nvSpPr>
          <p:cNvPr id="5" name="Dia számának helye 4">
            <a:extLst>
              <a:ext uri="{FF2B5EF4-FFF2-40B4-BE49-F238E27FC236}">
                <a16:creationId xmlns:a16="http://schemas.microsoft.com/office/drawing/2014/main" id="{3970F18F-1E91-44EC-8671-ED44864F8341}"/>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50224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74822EC-1818-40E8-83D6-14D2B50303C7}"/>
              </a:ext>
            </a:extLst>
          </p:cNvPr>
          <p:cNvSpPr>
            <a:spLocks noGrp="1"/>
          </p:cNvSpPr>
          <p:nvPr>
            <p:ph type="dt" sz="half" idx="10"/>
          </p:nvPr>
        </p:nvSpPr>
        <p:spPr/>
        <p:txBody>
          <a:bodyPr/>
          <a:lstStyle/>
          <a:p>
            <a:fld id="{D03563C6-FE02-4D0C-99AB-76D279DE4892}" type="datetime1">
              <a:rPr lang="hu-HU" smtClean="0"/>
              <a:t>2023. 11. 26.</a:t>
            </a:fld>
            <a:endParaRPr lang="hu-HU"/>
          </a:p>
        </p:txBody>
      </p:sp>
      <p:sp>
        <p:nvSpPr>
          <p:cNvPr id="3" name="Élőláb helye 2">
            <a:extLst>
              <a:ext uri="{FF2B5EF4-FFF2-40B4-BE49-F238E27FC236}">
                <a16:creationId xmlns:a16="http://schemas.microsoft.com/office/drawing/2014/main" id="{C90EBEF0-ED3B-43B0-967A-973B636488E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4" name="Dia számának helye 3">
            <a:extLst>
              <a:ext uri="{FF2B5EF4-FFF2-40B4-BE49-F238E27FC236}">
                <a16:creationId xmlns:a16="http://schemas.microsoft.com/office/drawing/2014/main" id="{956ADFF4-8FD8-4B6C-B6FE-F19B89125F1F}"/>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09618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BB3EE-3E81-4D71-B16B-1A9AAD2EBDE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85EBD1F-CBE1-4824-89EC-3AD05576D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2E4581-3E55-494F-99CD-837E9BAF1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755F59-999B-4A9D-A873-EAE04C693D65}"/>
              </a:ext>
            </a:extLst>
          </p:cNvPr>
          <p:cNvSpPr>
            <a:spLocks noGrp="1"/>
          </p:cNvSpPr>
          <p:nvPr>
            <p:ph type="dt" sz="half" idx="10"/>
          </p:nvPr>
        </p:nvSpPr>
        <p:spPr/>
        <p:txBody>
          <a:bodyPr/>
          <a:lstStyle/>
          <a:p>
            <a:fld id="{DE74D476-7685-4014-B6FE-7D53F23F8CD3}" type="datetime1">
              <a:rPr lang="hu-HU" smtClean="0"/>
              <a:t>2023. 11. 26.</a:t>
            </a:fld>
            <a:endParaRPr lang="hu-HU"/>
          </a:p>
        </p:txBody>
      </p:sp>
      <p:sp>
        <p:nvSpPr>
          <p:cNvPr id="6" name="Élőláb helye 5">
            <a:extLst>
              <a:ext uri="{FF2B5EF4-FFF2-40B4-BE49-F238E27FC236}">
                <a16:creationId xmlns:a16="http://schemas.microsoft.com/office/drawing/2014/main" id="{251C0C41-51D1-4950-83C9-C858A45C4DE4}"/>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B6E435B6-0DB1-4C3F-AE0F-D87C96605130}"/>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63455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Cím és tartalo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idx="1"/>
          </p:nvPr>
        </p:nvSpPr>
        <p:spPr bwMode="auto"/>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E0EB9-4A6E-4122-910A-CDE6A443BE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1B38E3E-BE84-457B-8DED-39BE3D62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28962E5-83B4-44DA-A4CA-0483BD060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B121F24-F3C1-45FD-A0D0-F70AD4003B1C}"/>
              </a:ext>
            </a:extLst>
          </p:cNvPr>
          <p:cNvSpPr>
            <a:spLocks noGrp="1"/>
          </p:cNvSpPr>
          <p:nvPr>
            <p:ph type="dt" sz="half" idx="10"/>
          </p:nvPr>
        </p:nvSpPr>
        <p:spPr/>
        <p:txBody>
          <a:bodyPr/>
          <a:lstStyle/>
          <a:p>
            <a:fld id="{729F68D8-0053-4F8F-819B-6F1FA9FB00CA}" type="datetime1">
              <a:rPr lang="hu-HU" smtClean="0"/>
              <a:t>2023. 11. 26.</a:t>
            </a:fld>
            <a:endParaRPr lang="hu-HU"/>
          </a:p>
        </p:txBody>
      </p:sp>
      <p:sp>
        <p:nvSpPr>
          <p:cNvPr id="6" name="Élőláb helye 5">
            <a:extLst>
              <a:ext uri="{FF2B5EF4-FFF2-40B4-BE49-F238E27FC236}">
                <a16:creationId xmlns:a16="http://schemas.microsoft.com/office/drawing/2014/main" id="{F328B20F-2E8B-405F-9D4F-E0416220B100}"/>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7A1551F6-B27B-4382-9F11-BCC837CE1D9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176249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49484A-A20B-429F-80D6-DB5A1417EFC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461D6EB-A17A-4478-970C-EE7F1373ED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48F5255-B4E7-4CA5-BA2E-52867DFF4BE4}"/>
              </a:ext>
            </a:extLst>
          </p:cNvPr>
          <p:cNvSpPr>
            <a:spLocks noGrp="1"/>
          </p:cNvSpPr>
          <p:nvPr>
            <p:ph type="dt" sz="half" idx="10"/>
          </p:nvPr>
        </p:nvSpPr>
        <p:spPr/>
        <p:txBody>
          <a:bodyPr/>
          <a:lstStyle/>
          <a:p>
            <a:fld id="{214B2C72-4F30-4E06-8EF9-58A14EAC6D5D}" type="datetime1">
              <a:rPr lang="hu-HU" smtClean="0"/>
              <a:t>2023. 11. 26.</a:t>
            </a:fld>
            <a:endParaRPr lang="hu-HU"/>
          </a:p>
        </p:txBody>
      </p:sp>
      <p:sp>
        <p:nvSpPr>
          <p:cNvPr id="5" name="Élőláb helye 4">
            <a:extLst>
              <a:ext uri="{FF2B5EF4-FFF2-40B4-BE49-F238E27FC236}">
                <a16:creationId xmlns:a16="http://schemas.microsoft.com/office/drawing/2014/main" id="{B2129963-7CD1-4565-A7C0-986125D03185}"/>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4419CBA-BE4C-4F5A-8ED4-9932A6A1671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77763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4863371-AB1D-405B-B4E2-4C0F6ADCDFD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B3507F7-E76D-438B-A140-397149311D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41F80B-F614-45EB-AC0B-27429E01A538}"/>
              </a:ext>
            </a:extLst>
          </p:cNvPr>
          <p:cNvSpPr>
            <a:spLocks noGrp="1"/>
          </p:cNvSpPr>
          <p:nvPr>
            <p:ph type="dt" sz="half" idx="10"/>
          </p:nvPr>
        </p:nvSpPr>
        <p:spPr/>
        <p:txBody>
          <a:bodyPr/>
          <a:lstStyle/>
          <a:p>
            <a:fld id="{5CCB6C14-2430-48F0-98DB-736C494F794B}" type="datetime1">
              <a:rPr lang="hu-HU" smtClean="0"/>
              <a:t>2023. 11. 26.</a:t>
            </a:fld>
            <a:endParaRPr lang="hu-HU"/>
          </a:p>
        </p:txBody>
      </p:sp>
      <p:sp>
        <p:nvSpPr>
          <p:cNvPr id="5" name="Élőláb helye 4">
            <a:extLst>
              <a:ext uri="{FF2B5EF4-FFF2-40B4-BE49-F238E27FC236}">
                <a16:creationId xmlns:a16="http://schemas.microsoft.com/office/drawing/2014/main" id="{93E3C537-4C49-42FF-8036-CD2ADCA3A83B}"/>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4D879A51-2F99-4E0D-997C-83C78895655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76204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zakaszfejléc">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1850" y="1709738"/>
            <a:ext cx="10515600" cy="2852737"/>
          </a:xfrm>
        </p:spPr>
        <p:txBody>
          <a:bodyPr anchor="b"/>
          <a:lstStyle>
            <a:lvl1pPr>
              <a:defRPr sz="6000"/>
            </a:lvl1pPr>
          </a:lstStyle>
          <a:p>
            <a:pPr>
              <a:defRPr/>
            </a:pPr>
            <a:r>
              <a:rPr lang="hu-HU"/>
              <a:t>Mintacím szerkesztése</a:t>
            </a:r>
            <a:endParaRPr/>
          </a:p>
        </p:txBody>
      </p:sp>
      <p:sp>
        <p:nvSpPr>
          <p:cNvPr id="3" name="Szöveg hely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hu-HU"/>
              <a:t>Mintaszöveg szerkesztése</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2 tartalomrész">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sz="half" idx="1"/>
          </p:nvPr>
        </p:nvSpPr>
        <p:spPr bwMode="auto">
          <a:xfrm>
            <a:off x="838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Tartalom helye 3"/>
          <p:cNvSpPr>
            <a:spLocks noGrp="1"/>
          </p:cNvSpPr>
          <p:nvPr>
            <p:ph sz="half" idx="2"/>
          </p:nvPr>
        </p:nvSpPr>
        <p:spPr bwMode="auto">
          <a:xfrm>
            <a:off x="6172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Összehasonlítás">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365125"/>
            <a:ext cx="10515600" cy="1325563"/>
          </a:xfrm>
        </p:spPr>
        <p:txBody>
          <a:bodyPr/>
          <a:lstStyle/>
          <a:p>
            <a:pPr>
              <a:defRPr/>
            </a:pPr>
            <a:r>
              <a:rPr lang="hu-HU"/>
              <a:t>Mintacím szerkesztése</a:t>
            </a:r>
            <a:endParaRPr/>
          </a:p>
        </p:txBody>
      </p:sp>
      <p:sp>
        <p:nvSpPr>
          <p:cNvPr id="3" name="Szöveg hely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4" name="Tartalom helye 3"/>
          <p:cNvSpPr>
            <a:spLocks noGrp="1"/>
          </p:cNvSpPr>
          <p:nvPr>
            <p:ph sz="half" idx="2"/>
          </p:nvPr>
        </p:nvSpPr>
        <p:spPr bwMode="auto">
          <a:xfrm>
            <a:off x="839788" y="2505074"/>
            <a:ext cx="5157787"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Szöveg hely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6" name="Tartalom helye 5"/>
          <p:cNvSpPr>
            <a:spLocks noGrp="1"/>
          </p:cNvSpPr>
          <p:nvPr>
            <p:ph sz="quarter" idx="4"/>
          </p:nvPr>
        </p:nvSpPr>
        <p:spPr bwMode="auto">
          <a:xfrm>
            <a:off x="6172200" y="2505074"/>
            <a:ext cx="5183188"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7" name="Dátum helye 6"/>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8" name="Élőláb helye 7"/>
          <p:cNvSpPr>
            <a:spLocks noGrp="1"/>
          </p:cNvSpPr>
          <p:nvPr>
            <p:ph type="ftr" sz="quarter" idx="11"/>
          </p:nvPr>
        </p:nvSpPr>
        <p:spPr bwMode="auto"/>
        <p:txBody>
          <a:bodyPr/>
          <a:lstStyle/>
          <a:p>
            <a:pPr>
              <a:defRPr/>
            </a:pPr>
            <a:endParaRPr lang="hu-HU"/>
          </a:p>
        </p:txBody>
      </p:sp>
      <p:sp>
        <p:nvSpPr>
          <p:cNvPr id="9" name="Dia számának helye 8"/>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Csak cí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Dátum helye 2"/>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4" name="Élőláb helye 3"/>
          <p:cNvSpPr>
            <a:spLocks noGrp="1"/>
          </p:cNvSpPr>
          <p:nvPr>
            <p:ph type="ftr" sz="quarter" idx="11"/>
          </p:nvPr>
        </p:nvSpPr>
        <p:spPr bwMode="auto"/>
        <p:txBody>
          <a:bodyPr/>
          <a:lstStyle/>
          <a:p>
            <a:pPr>
              <a:defRPr/>
            </a:pPr>
            <a:endParaRPr lang="hu-HU"/>
          </a:p>
        </p:txBody>
      </p:sp>
      <p:sp>
        <p:nvSpPr>
          <p:cNvPr id="5" name="Dia számának helye 4"/>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Üres">
    <p:spTree>
      <p:nvGrpSpPr>
        <p:cNvPr id="1" name=""/>
        <p:cNvGrpSpPr/>
        <p:nvPr/>
      </p:nvGrpSpPr>
      <p:grpSpPr bwMode="auto">
        <a:xfrm>
          <a:off x="0" y="0"/>
          <a:ext cx="0" cy="0"/>
          <a:chOff x="0" y="0"/>
          <a:chExt cx="0" cy="0"/>
        </a:xfrm>
      </p:grpSpPr>
      <p:sp>
        <p:nvSpPr>
          <p:cNvPr id="2" name="Dátum helye 1"/>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3" name="Élőláb helye 2"/>
          <p:cNvSpPr>
            <a:spLocks noGrp="1"/>
          </p:cNvSpPr>
          <p:nvPr>
            <p:ph type="ftr" sz="quarter" idx="11"/>
          </p:nvPr>
        </p:nvSpPr>
        <p:spPr bwMode="auto"/>
        <p:txBody>
          <a:bodyPr/>
          <a:lstStyle/>
          <a:p>
            <a:pPr>
              <a:defRPr/>
            </a:pPr>
            <a:endParaRPr lang="hu-HU"/>
          </a:p>
        </p:txBody>
      </p:sp>
      <p:sp>
        <p:nvSpPr>
          <p:cNvPr id="4" name="Dia számának helye 3"/>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Tartalomrész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Tartalom helye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Kép hely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hu-HU"/>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3E4EE3-1A77-4589-ACFF-672620A5E174}" type="datetimeFigureOut">
              <a:rPr lang="hu-HU"/>
              <a:t>2023. 11. 26.</a:t>
            </a:fld>
            <a:endParaRPr lang="hu-HU"/>
          </a:p>
        </p:txBody>
      </p:sp>
      <p:sp>
        <p:nvSpPr>
          <p:cNvPr id="5" name="Élőláb hely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146BD-4A12-432C-AD50-55033724872F}" type="slidenum">
              <a:rPr lang="hu-HU"/>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EDBB013-C965-40C5-AD5B-6D171F3D5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C033CA1-F37A-4D64-8776-F2A1EA905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F550AE-90FA-44B3-B025-3B87DE65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3408B-CBBA-4A0D-8A15-42ECC6B552D5}" type="datetime1">
              <a:rPr lang="hu-HU" smtClean="0"/>
              <a:t>2023. 11. 26.</a:t>
            </a:fld>
            <a:endParaRPr lang="hu-HU"/>
          </a:p>
        </p:txBody>
      </p:sp>
      <p:sp>
        <p:nvSpPr>
          <p:cNvPr id="5" name="Élőláb helye 4">
            <a:extLst>
              <a:ext uri="{FF2B5EF4-FFF2-40B4-BE49-F238E27FC236}">
                <a16:creationId xmlns:a16="http://schemas.microsoft.com/office/drawing/2014/main" id="{153A619F-0DD5-4986-A407-90E36AE55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6408984-520B-4422-8BEA-2DD43781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D3A0-CE6F-49D2-A784-08D506621889}" type="slidenum">
              <a:rPr lang="hu-HU" smtClean="0"/>
              <a:t>‹#›</a:t>
            </a:fld>
            <a:endParaRPr lang="hu-HU"/>
          </a:p>
        </p:txBody>
      </p:sp>
    </p:spTree>
    <p:extLst>
      <p:ext uri="{BB962C8B-B14F-4D97-AF65-F5344CB8AC3E}">
        <p14:creationId xmlns:p14="http://schemas.microsoft.com/office/powerpoint/2010/main" val="3335697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migrationdataportal.org/themes/mixed-migration" TargetMode="Externa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hyperlink" Target="https://publications.iom.int/system/files/pdf/iml_34_glossary.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erdi.fr/publications/global-migration-in-the-20th-and-21st-centuries-the-unstoppable-force-of-demography"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hyperlink" Target="https://www.un.org/en/development/desa/population/migration/publications/populationfacts/docs/MigrationPopFacts20178.pdf" TargetMode="External"/><Relationship Id="rId4" Type="http://schemas.openxmlformats.org/officeDocument/2006/relationships/hyperlink" Target="https://www.migrationinstitute.org/publications/wp-24-1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imf.org/external/Pubs/FT/fandd/basics/76-remittances.htm#:~:text=When%20migrants%20send%20home%20part,income%20for%20many%20developing%20economies." TargetMode="Externa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4.png"/><Relationship Id="rId4" Type="http://schemas.openxmlformats.org/officeDocument/2006/relationships/hyperlink" Target="https://publications.iom.int/books/world-migration-report-202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fw-kiel.de/fileadmin/Dateiverwaltung/IfW-Publications/Claas_Schneiderheinze/KWP_2145-revised-Higher_economic_growth_in_poor_countries_lower_migration_flows_to_the_OECD.pdf" TargetMode="Externa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thecorrespondent.com/606/a-key-assumption-about-migration-turns-out-to-be-wrong-taking-a-few-of-my-articles-down-with-it/80227856412-a3e30880#:~:text=The%20reason%3A%20it%20costs%20money,to%20leave%20will%20diminish%20steadily" TargetMode="Externa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hyperlink" Target="https://www.migrationdataportal.org/themes/international-migration-flows#:~:text=Migration%20flows%20&#8220;refer%20to%20the,compile%20statistics%20on%20migration%20flows." TargetMode="Externa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0.png"/><Relationship Id="rId4" Type="http://schemas.openxmlformats.org/officeDocument/2006/relationships/hyperlink" Target="https://www.unhcr.org/flagship-reports/globaltrend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publications.iom.int/books/world-migration-report-2022" TargetMode="Externa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1.png"/><Relationship Id="rId4" Type="http://schemas.openxmlformats.org/officeDocument/2006/relationships/hyperlink" Target="https://www.migrationpolicy.org/article/growing-destination-sub-saharan-africans-morocco#:~:text=An%20estimated%20700%2C000%20sub-Saharan,and%20access%20to%20social%20servic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8" Type="http://schemas.openxmlformats.org/officeDocument/2006/relationships/hyperlink" Target="https://publications.iom.int/system/files/pdf/iml_34_glossary.pdf" TargetMode="External"/><Relationship Id="rId3" Type="http://schemas.openxmlformats.org/officeDocument/2006/relationships/hyperlink" Target="https://www.ifw-kiel.de/fileadmin/Dateiverwaltung/IfW-Publications/Claas_Schneiderheinze/KWP_2145-revised-Higher_economic_growth_in_poor_countries_lower_migration_flows_to_the_OECD.pdf" TargetMode="External"/><Relationship Id="rId7" Type="http://schemas.openxmlformats.org/officeDocument/2006/relationships/hyperlink" Target="https://www.bamf.de/SharedDocs/Anlagen/EN/EMN/Glossary/emn-glossary.pdf?__blob=publicationFile&amp;v=6" TargetMode="Externa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www.migrationpolicy.org/article/growing-destination-sub-saharan-africans-morocco#:~:text=An%20estimated%20700%2C000%20sub-Saharan,and%20access%20to%20social%20services" TargetMode="External"/><Relationship Id="rId5" Type="http://schemas.openxmlformats.org/officeDocument/2006/relationships/hyperlink" Target="https://www.migrationinstitute.org/publications/wp-24-10" TargetMode="External"/><Relationship Id="rId4" Type="http://schemas.openxmlformats.org/officeDocument/2006/relationships/hyperlink" Target="https://ferdi.fr/publications/global-migration-in-the-20th-and-21st-centuries-the-unstoppable-force-of-demography" TargetMode="External"/><Relationship Id="rId9" Type="http://schemas.openxmlformats.org/officeDocument/2006/relationships/hyperlink" Target="https://publications.iom.int/books/world-migration-report-2022"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thecorrespondent.com/606/a-key-assumption-about-migration-turns-out-to-be-wrong-taking-a-few-of-my-articles-down-with-it/80227856412-a3e30880#:~:text=The%20reason%3A%20it%20costs%20money,to%20leave%20will%20diminish%20steadily" TargetMode="External"/><Relationship Id="rId3" Type="http://schemas.openxmlformats.org/officeDocument/2006/relationships/hyperlink" Target="https://www.migrationdataportal.org/themes/international-migration-flows#:~:text=Migration%20flows%20&#8220;refer%20to%20the,compile%20statistics%20on%20migration%20flows" TargetMode="External"/><Relationship Id="rId7" Type="http://schemas.openxmlformats.org/officeDocument/2006/relationships/hyperlink" Target="https://doi.org/10.3390/economies10010021" TargetMode="Externa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hyperlink" Target="https://www.unhcr.org/flagship-reports/globaltrends/" TargetMode="External"/><Relationship Id="rId5" Type="http://schemas.openxmlformats.org/officeDocument/2006/relationships/hyperlink" Target="https://www.un.org/en/development/desa/population/migration/publications/populationfacts/docs/MigrationPopFacts20178.pdf" TargetMode="External"/><Relationship Id="rId4" Type="http://schemas.openxmlformats.org/officeDocument/2006/relationships/hyperlink" Target="https://www.imf.org/external/Pubs/FT/fandd/basics/76-remittances.htm#:~:text=When%20migrants%20send%20home%20part,income%20for%20many%20developing%20economies" TargetMode="Externa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hyperlink" Target="http://www.pixabay.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hyperlink" Target="https://www.pexels.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ép 4">
            <a:extLst>
              <a:ext uri="{FF2B5EF4-FFF2-40B4-BE49-F238E27FC236}">
                <a16:creationId xmlns:a16="http://schemas.microsoft.com/office/drawing/2014/main" id="{FAEE5532-7F5A-4573-8AD7-08E5D674E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88" y="114252"/>
            <a:ext cx="3968015" cy="1130882"/>
          </a:xfrm>
          <a:prstGeom prst="rect">
            <a:avLst/>
          </a:prstGeom>
        </p:spPr>
      </p:pic>
      <p:sp>
        <p:nvSpPr>
          <p:cNvPr id="2" name="Cím 1">
            <a:extLst>
              <a:ext uri="{FF2B5EF4-FFF2-40B4-BE49-F238E27FC236}">
                <a16:creationId xmlns:a16="http://schemas.microsoft.com/office/drawing/2014/main" id="{97D90975-5E20-482C-BBCD-47C031CCB940}"/>
              </a:ext>
            </a:extLst>
          </p:cNvPr>
          <p:cNvSpPr>
            <a:spLocks noGrp="1"/>
          </p:cNvSpPr>
          <p:nvPr>
            <p:ph type="ctrTitle"/>
          </p:nvPr>
        </p:nvSpPr>
        <p:spPr>
          <a:xfrm>
            <a:off x="5733978" y="3682164"/>
            <a:ext cx="6432994" cy="2002938"/>
          </a:xfrm>
        </p:spPr>
        <p:txBody>
          <a:bodyPr anchor="b">
            <a:noAutofit/>
          </a:bodyPr>
          <a:lstStyle/>
          <a:p>
            <a:r>
              <a:rPr kumimoji="0" lang="hu-HU" sz="4400" b="1" i="0" u="none" strike="noStrike" kern="1200" cap="none" spc="0" normalizeH="0" baseline="0" noProof="0">
                <a:ln>
                  <a:noFill/>
                </a:ln>
                <a:effectLst/>
                <a:uLnTx/>
                <a:uFillTx/>
                <a:latin typeface="Calibri Light" panose="020F0302020204030204"/>
                <a:ea typeface="+mj-ea"/>
                <a:cs typeface="+mj-cs"/>
              </a:rPr>
              <a:t>COVERING MIGRATION</a:t>
            </a:r>
            <a:br>
              <a:rPr lang="hu-HU" sz="4400" b="1"/>
            </a:br>
            <a:br>
              <a:rPr lang="hu-HU" sz="4400" b="1"/>
            </a:br>
            <a:br>
              <a:rPr lang="en-US" sz="4400" b="1"/>
            </a:br>
            <a:endParaRPr lang="hu-HU" sz="4400" dirty="0"/>
          </a:p>
        </p:txBody>
      </p:sp>
      <p:sp>
        <p:nvSpPr>
          <p:cNvPr id="6" name="Szövegdoboz 5">
            <a:extLst>
              <a:ext uri="{FF2B5EF4-FFF2-40B4-BE49-F238E27FC236}">
                <a16:creationId xmlns:a16="http://schemas.microsoft.com/office/drawing/2014/main" id="{F6043198-BD77-40A5-A26B-0732C9BB091F}"/>
              </a:ext>
            </a:extLst>
          </p:cNvPr>
          <p:cNvSpPr txBox="1"/>
          <p:nvPr/>
        </p:nvSpPr>
        <p:spPr>
          <a:xfrm>
            <a:off x="117288" y="1141044"/>
            <a:ext cx="642829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F</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unded</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by</a:t>
            </a: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hu-HU"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Erasmus+ </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Programme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of the European Union</a:t>
            </a:r>
            <a:endPar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Kép 12" descr="A képen kültéri látható&#10;&#10;A leírás nagyon megbízható">
            <a:extLst>
              <a:ext uri="{FF2B5EF4-FFF2-40B4-BE49-F238E27FC236}">
                <a16:creationId xmlns:a16="http://schemas.microsoft.com/office/drawing/2014/main" id="{0156EEEB-9DFA-479E-BE33-F901122C5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72" y="2271926"/>
            <a:ext cx="2306669" cy="622800"/>
          </a:xfrm>
          <a:prstGeom prst="rect">
            <a:avLst/>
          </a:prstGeom>
        </p:spPr>
      </p:pic>
      <p:pic>
        <p:nvPicPr>
          <p:cNvPr id="17" name="Kép 16" descr="A képen objektum látható&#10;&#10;A leírás teljesen megbízható">
            <a:extLst>
              <a:ext uri="{FF2B5EF4-FFF2-40B4-BE49-F238E27FC236}">
                <a16:creationId xmlns:a16="http://schemas.microsoft.com/office/drawing/2014/main" id="{CDE6A37D-6370-4404-9DF6-F03DECBC5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02" y="3138536"/>
            <a:ext cx="2204974" cy="492444"/>
          </a:xfrm>
          <a:prstGeom prst="rect">
            <a:avLst/>
          </a:prstGeom>
        </p:spPr>
      </p:pic>
      <p:graphicFrame>
        <p:nvGraphicFramePr>
          <p:cNvPr id="3" name="Táblázat 2">
            <a:extLst>
              <a:ext uri="{FF2B5EF4-FFF2-40B4-BE49-F238E27FC236}">
                <a16:creationId xmlns:a16="http://schemas.microsoft.com/office/drawing/2014/main" id="{F65DDBE2-F763-4879-93A4-366C0EF8B5DB}"/>
              </a:ext>
            </a:extLst>
          </p:cNvPr>
          <p:cNvGraphicFramePr>
            <a:graphicFrameLocks noGrp="1"/>
          </p:cNvGraphicFramePr>
          <p:nvPr/>
        </p:nvGraphicFramePr>
        <p:xfrm>
          <a:off x="110534" y="5738965"/>
          <a:ext cx="4922981" cy="960120"/>
        </p:xfrm>
        <a:graphic>
          <a:graphicData uri="http://schemas.openxmlformats.org/drawingml/2006/table">
            <a:tbl>
              <a:tblPr/>
              <a:tblGrid>
                <a:gridCol w="3786908">
                  <a:extLst>
                    <a:ext uri="{9D8B030D-6E8A-4147-A177-3AD203B41FA5}">
                      <a16:colId xmlns:a16="http://schemas.microsoft.com/office/drawing/2014/main" val="749391775"/>
                    </a:ext>
                  </a:extLst>
                </a:gridCol>
                <a:gridCol w="1136073">
                  <a:extLst>
                    <a:ext uri="{9D8B030D-6E8A-4147-A177-3AD203B41FA5}">
                      <a16:colId xmlns:a16="http://schemas.microsoft.com/office/drawing/2014/main" val="3901970431"/>
                    </a:ext>
                  </a:extLst>
                </a:gridCol>
              </a:tblGrid>
              <a:tr h="0">
                <a:tc>
                  <a:txBody>
                    <a:bodyPr/>
                    <a:lstStyle/>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New Teaching Fields for the</a:t>
                      </a:r>
                      <a:endPar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endParaRPr>
                    </a:p>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Next Generation of Journalists</a:t>
                      </a:r>
                      <a:br>
                        <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br>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2020-1-HU01-KA203-078824</a:t>
                      </a:r>
                      <a:br>
                        <a:rPr lang="en-US" b="1" dirty="0">
                          <a:effectLst/>
                        </a:rPr>
                      </a:br>
                      <a:endParaRPr lang="en-US" dirty="0">
                        <a:effectLst/>
                      </a:endParaRPr>
                    </a:p>
                  </a:txBody>
                  <a:tcPr anchor="ctr">
                    <a:lnL>
                      <a:noFill/>
                    </a:lnL>
                    <a:lnR>
                      <a:noFill/>
                    </a:lnR>
                    <a:lnT>
                      <a:noFill/>
                    </a:lnT>
                    <a:lnB>
                      <a:noFill/>
                    </a:lnB>
                  </a:tcPr>
                </a:tc>
                <a:tc>
                  <a:txBody>
                    <a:bodyPr/>
                    <a:lstStyle/>
                    <a:p>
                      <a:pPr algn="r"/>
                      <a:endParaRPr lang="hu-HU" dirty="0">
                        <a:effectLst/>
                      </a:endParaRPr>
                    </a:p>
                  </a:txBody>
                  <a:tcPr anchor="ctr">
                    <a:lnL>
                      <a:noFill/>
                    </a:lnL>
                    <a:lnR>
                      <a:noFill/>
                    </a:lnR>
                    <a:lnT>
                      <a:noFill/>
                    </a:lnT>
                    <a:lnB>
                      <a:noFill/>
                    </a:lnB>
                  </a:tcPr>
                </a:tc>
                <a:extLst>
                  <a:ext uri="{0D108BD9-81ED-4DB2-BD59-A6C34878D82A}">
                    <a16:rowId xmlns:a16="http://schemas.microsoft.com/office/drawing/2014/main" val="4255824043"/>
                  </a:ext>
                </a:extLst>
              </a:tr>
            </a:tbl>
          </a:graphicData>
        </a:graphic>
      </p:graphicFrame>
      <p:pic>
        <p:nvPicPr>
          <p:cNvPr id="11" name="Kép 10">
            <a:extLst>
              <a:ext uri="{FF2B5EF4-FFF2-40B4-BE49-F238E27FC236}">
                <a16:creationId xmlns:a16="http://schemas.microsoft.com/office/drawing/2014/main" id="{7451D76A-665C-46FE-833F-2C77C67D5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693" y="2818719"/>
            <a:ext cx="2204974" cy="1318976"/>
          </a:xfrm>
          <a:prstGeom prst="rect">
            <a:avLst/>
          </a:prstGeom>
        </p:spPr>
      </p:pic>
      <p:pic>
        <p:nvPicPr>
          <p:cNvPr id="9" name="Kép 8">
            <a:extLst>
              <a:ext uri="{FF2B5EF4-FFF2-40B4-BE49-F238E27FC236}">
                <a16:creationId xmlns:a16="http://schemas.microsoft.com/office/drawing/2014/main" id="{1E341DF1-6419-455F-BDEB-F14F583A24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846" y="2290384"/>
            <a:ext cx="2306669" cy="515156"/>
          </a:xfrm>
          <a:prstGeom prst="rect">
            <a:avLst/>
          </a:prstGeom>
        </p:spPr>
      </p:pic>
      <p:pic>
        <p:nvPicPr>
          <p:cNvPr id="7" name="Kép 6">
            <a:extLst>
              <a:ext uri="{FF2B5EF4-FFF2-40B4-BE49-F238E27FC236}">
                <a16:creationId xmlns:a16="http://schemas.microsoft.com/office/drawing/2014/main" id="{F16E3A69-A7DF-4632-85EA-85036DE6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3323" y="3722780"/>
            <a:ext cx="2093713" cy="960853"/>
          </a:xfrm>
          <a:prstGeom prst="rect">
            <a:avLst/>
          </a:prstGeom>
        </p:spPr>
      </p:pic>
      <p:pic>
        <p:nvPicPr>
          <p:cNvPr id="20" name="Kép 19">
            <a:extLst>
              <a:ext uri="{FF2B5EF4-FFF2-40B4-BE49-F238E27FC236}">
                <a16:creationId xmlns:a16="http://schemas.microsoft.com/office/drawing/2014/main" id="{7BF5E8C5-6257-49C6-859B-6B5FCF574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9" y="3902524"/>
            <a:ext cx="1918760" cy="571463"/>
          </a:xfrm>
          <a:prstGeom prst="rect">
            <a:avLst/>
          </a:prstGeom>
        </p:spPr>
      </p:pic>
    </p:spTree>
    <p:custDataLst>
      <p:tags r:id="rId1"/>
    </p:custDataLst>
    <p:extLst>
      <p:ext uri="{BB962C8B-B14F-4D97-AF65-F5344CB8AC3E}">
        <p14:creationId xmlns:p14="http://schemas.microsoft.com/office/powerpoint/2010/main" val="26776662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WHY DO PEOPLE LEAVE? </a:t>
            </a:r>
            <a:endParaRPr lang="hu-HU"/>
          </a:p>
        </p:txBody>
      </p:sp>
      <p:sp>
        <p:nvSpPr>
          <p:cNvPr id="3" name="Tartalom helye 2"/>
          <p:cNvSpPr>
            <a:spLocks noGrp="1"/>
          </p:cNvSpPr>
          <p:nvPr>
            <p:ph idx="1"/>
          </p:nvPr>
        </p:nvSpPr>
        <p:spPr bwMode="auto"/>
        <p:txBody>
          <a:bodyPr>
            <a:normAutofit/>
          </a:bodyPr>
          <a:lstStyle/>
          <a:p>
            <a:pPr marL="0" indent="0">
              <a:buNone/>
              <a:defRPr/>
            </a:pPr>
            <a:r>
              <a:rPr lang="en-US" sz="2000"/>
              <a:t>People leave their homes for many reasons. In general, we may choose from a variety of contexts which influence global migration flows, including political, economic, sociocultural and environmental factors.</a:t>
            </a:r>
            <a:endParaRPr/>
          </a:p>
          <a:p>
            <a:pPr marL="0" indent="0">
              <a:buNone/>
              <a:defRPr/>
            </a:pPr>
            <a:endParaRPr lang="en-US" sz="2000"/>
          </a:p>
          <a:p>
            <a:pPr marL="0" indent="0">
              <a:buNone/>
              <a:defRPr/>
            </a:pPr>
            <a:r>
              <a:rPr lang="en-US" sz="2000" b="1"/>
              <a:t>Sociocultural factors </a:t>
            </a:r>
            <a:endParaRPr lang="en-US" sz="2000"/>
          </a:p>
          <a:p>
            <a:pPr>
              <a:defRPr/>
            </a:pPr>
            <a:endParaRPr lang="en-US" sz="2000"/>
          </a:p>
          <a:p>
            <a:pPr marL="0" indent="0">
              <a:buNone/>
              <a:defRPr/>
            </a:pPr>
            <a:endParaRPr lang="en-US" sz="2000"/>
          </a:p>
          <a:p>
            <a:pPr marL="0" indent="0">
              <a:buNone/>
              <a:defRPr/>
            </a:pPr>
            <a:endParaRPr lang="en-US" sz="2000"/>
          </a:p>
          <a:p>
            <a:pPr>
              <a:defRPr/>
            </a:pPr>
            <a:endParaRPr lang="en-US" sz="2000"/>
          </a:p>
          <a:p>
            <a:pPr>
              <a:defRPr/>
            </a:pPr>
            <a:endParaRPr lang="en-US" sz="2000"/>
          </a:p>
          <a:p>
            <a:pPr marL="0" indent="0">
              <a:buNone/>
              <a:defRPr/>
            </a:pPr>
            <a:endParaRPr lang="hu-HU"/>
          </a:p>
        </p:txBody>
      </p:sp>
      <p:graphicFrame>
        <p:nvGraphicFramePr>
          <p:cNvPr id="10" name="Tabelle 10"/>
          <p:cNvGraphicFramePr>
            <a:graphicFrameLocks noGrp="1"/>
          </p:cNvGraphicFramePr>
          <p:nvPr/>
        </p:nvGraphicFramePr>
        <p:xfrm>
          <a:off x="1018665" y="8032597"/>
          <a:ext cx="8128000" cy="854291"/>
        </p:xfrm>
        <a:graphic>
          <a:graphicData uri="http://schemas.openxmlformats.org/drawingml/2006/table">
            <a:tbl>
              <a:tblPr firstRow="1" bandRow="1">
                <a:tableStyleId>{BF06E6B3-DB6B-596F-F03C-B5E0D753D861}</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52840">
                <a:tc>
                  <a:txBody>
                    <a:bodyPr/>
                    <a:lstStyle/>
                    <a:p>
                      <a:pPr>
                        <a:defRPr/>
                      </a:pPr>
                      <a:r>
                        <a:rPr lang="de-DE" sz="800"/>
                        <a:t>Push factors</a:t>
                      </a:r>
                      <a:endParaRPr lang="en-US" sz="800"/>
                    </a:p>
                  </a:txBody>
                  <a:tcPr/>
                </a:tc>
                <a:tc>
                  <a:txBody>
                    <a:bodyPr/>
                    <a:lstStyle/>
                    <a:p>
                      <a:pPr>
                        <a:defRPr/>
                      </a:pPr>
                      <a:r>
                        <a:rPr lang="de-DE" sz="800"/>
                        <a:t>Pull factors</a:t>
                      </a:r>
                      <a:endParaRPr lang="en-US" sz="800"/>
                    </a:p>
                  </a:txBody>
                  <a:tcPr/>
                </a:tc>
                <a:extLst>
                  <a:ext uri="{0D108BD9-81ED-4DB2-BD59-A6C34878D82A}">
                    <a16:rowId xmlns:a16="http://schemas.microsoft.com/office/drawing/2014/main" val="10000"/>
                  </a:ext>
                </a:extLst>
              </a:tr>
              <a:tr h="175853">
                <a:tc>
                  <a:txBody>
                    <a:bodyPr/>
                    <a:lstStyle/>
                    <a:p>
                      <a:pPr>
                        <a:defRPr/>
                      </a:pPr>
                      <a:r>
                        <a:rPr lang="de-DE" sz="800"/>
                        <a:t>Climate change </a:t>
                      </a:r>
                      <a:endParaRPr lang="en-US" sz="800"/>
                    </a:p>
                  </a:txBody>
                  <a:tcPr/>
                </a:tc>
                <a:tc>
                  <a:txBody>
                    <a:bodyPr/>
                    <a:lstStyle/>
                    <a:p>
                      <a:pPr>
                        <a:defRPr/>
                      </a:pPr>
                      <a:r>
                        <a:rPr lang="de-DE" sz="800"/>
                        <a:t>Better geographic conditions and/or resources to mitiage the consequences of climate change</a:t>
                      </a:r>
                      <a:endParaRPr lang="en-US" sz="800"/>
                    </a:p>
                  </a:txBody>
                  <a:tcPr/>
                </a:tc>
                <a:extLst>
                  <a:ext uri="{0D108BD9-81ED-4DB2-BD59-A6C34878D82A}">
                    <a16:rowId xmlns:a16="http://schemas.microsoft.com/office/drawing/2014/main" val="10001"/>
                  </a:ext>
                </a:extLst>
              </a:tr>
              <a:tr h="305651">
                <a:tc>
                  <a:txBody>
                    <a:bodyPr/>
                    <a:lstStyle/>
                    <a:p>
                      <a:pPr>
                        <a:defRPr/>
                      </a:pPr>
                      <a:r>
                        <a:rPr lang="de-DE" sz="800"/>
                        <a:t>Natural disasters</a:t>
                      </a:r>
                      <a:endParaRPr lang="en-US" sz="800"/>
                    </a:p>
                  </a:txBody>
                  <a:tcPr/>
                </a:tc>
                <a:tc>
                  <a:txBody>
                    <a:bodyPr/>
                    <a:lstStyle/>
                    <a:p>
                      <a:pPr>
                        <a:defRPr/>
                      </a:pPr>
                      <a:r>
                        <a:rPr lang="de-DE" sz="800"/>
                        <a:t>Less extreme climate conditions / lower exposure to natural hazards</a:t>
                      </a:r>
                      <a:endParaRPr lang="en-US" sz="800"/>
                    </a:p>
                  </a:txBody>
                  <a:tcPr/>
                </a:tc>
                <a:extLst>
                  <a:ext uri="{0D108BD9-81ED-4DB2-BD59-A6C34878D82A}">
                    <a16:rowId xmlns:a16="http://schemas.microsoft.com/office/drawing/2014/main" val="10002"/>
                  </a:ext>
                </a:extLst>
              </a:tr>
            </a:tbl>
          </a:graphicData>
        </a:graphic>
      </p:graphicFrame>
      <p:graphicFrame>
        <p:nvGraphicFramePr>
          <p:cNvPr id="12" name="Tabelle 11"/>
          <p:cNvGraphicFramePr>
            <a:graphicFrameLocks noGrp="1"/>
          </p:cNvGraphicFramePr>
          <p:nvPr/>
        </p:nvGraphicFramePr>
        <p:xfrm>
          <a:off x="838200" y="3737610"/>
          <a:ext cx="8092385" cy="1808480"/>
        </p:xfrm>
        <a:graphic>
          <a:graphicData uri="http://schemas.openxmlformats.org/drawingml/2006/table">
            <a:tbl>
              <a:tblPr firstRow="1" bandRow="1">
                <a:tableStyleId>{BF06E6B3-DB6B-596F-F03C-B5E0D753D861}</a:tableStyleId>
              </a:tblPr>
              <a:tblGrid>
                <a:gridCol w="4028385">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93196">
                <a:tc>
                  <a:txBody>
                    <a:bodyPr/>
                    <a:lstStyle/>
                    <a:p>
                      <a:pPr>
                        <a:defRPr/>
                      </a:pPr>
                      <a:r>
                        <a:rPr lang="de-DE" sz="800"/>
                        <a:t>Push factors</a:t>
                      </a:r>
                      <a:endParaRPr lang="en-US" sz="800"/>
                    </a:p>
                  </a:txBody>
                  <a:tcPr/>
                </a:tc>
                <a:tc>
                  <a:txBody>
                    <a:bodyPr/>
                    <a:lstStyle/>
                    <a:p>
                      <a:pPr>
                        <a:defRPr/>
                      </a:pPr>
                      <a:r>
                        <a:rPr lang="de-DE" sz="800"/>
                        <a:t>Pull factors</a:t>
                      </a:r>
                      <a:endParaRPr lang="en-US" sz="800"/>
                    </a:p>
                  </a:txBody>
                  <a:tcPr/>
                </a:tc>
                <a:extLst>
                  <a:ext uri="{0D108BD9-81ED-4DB2-BD59-A6C34878D82A}">
                    <a16:rowId xmlns:a16="http://schemas.microsoft.com/office/drawing/2014/main" val="10000"/>
                  </a:ext>
                </a:extLst>
              </a:tr>
              <a:tr h="197662">
                <a:tc>
                  <a:txBody>
                    <a:bodyPr/>
                    <a:lstStyle/>
                    <a:p>
                      <a:pPr>
                        <a:defRPr/>
                      </a:pPr>
                      <a:r>
                        <a:rPr lang="de-DE" sz="800"/>
                        <a:t>Religious discrimination</a:t>
                      </a:r>
                      <a:endParaRPr lang="en-US" sz="800"/>
                    </a:p>
                  </a:txBody>
                  <a:tcPr/>
                </a:tc>
                <a:tc>
                  <a:txBody>
                    <a:bodyPr/>
                    <a:lstStyle/>
                    <a:p>
                      <a:pPr>
                        <a:defRPr/>
                      </a:pPr>
                      <a:r>
                        <a:rPr lang="de-DE" sz="800"/>
                        <a:t>Freedom of religion </a:t>
                      </a:r>
                      <a:endParaRPr/>
                    </a:p>
                  </a:txBody>
                  <a:tcPr/>
                </a:tc>
                <a:extLst>
                  <a:ext uri="{0D108BD9-81ED-4DB2-BD59-A6C34878D82A}">
                    <a16:rowId xmlns:a16="http://schemas.microsoft.com/office/drawing/2014/main" val="10001"/>
                  </a:ext>
                </a:extLst>
              </a:tr>
              <a:tr h="197662">
                <a:tc>
                  <a:txBody>
                    <a:bodyPr/>
                    <a:lstStyle/>
                    <a:p>
                      <a:pPr>
                        <a:defRPr/>
                      </a:pPr>
                      <a:r>
                        <a:rPr lang="de-DE" sz="800"/>
                        <a:t>Consequences of population growth </a:t>
                      </a:r>
                      <a:endParaRPr lang="en-US" sz="800"/>
                    </a:p>
                  </a:txBody>
                  <a:tcPr/>
                </a:tc>
                <a:tc>
                  <a:txBody>
                    <a:bodyPr/>
                    <a:lstStyle/>
                    <a:p>
                      <a:pPr>
                        <a:defRPr/>
                      </a:pPr>
                      <a:r>
                        <a:rPr lang="de-DE" sz="800"/>
                        <a:t>Consequences of overaged populations</a:t>
                      </a:r>
                      <a:endParaRPr/>
                    </a:p>
                  </a:txBody>
                  <a:tcPr/>
                </a:tc>
                <a:extLst>
                  <a:ext uri="{0D108BD9-81ED-4DB2-BD59-A6C34878D82A}">
                    <a16:rowId xmlns:a16="http://schemas.microsoft.com/office/drawing/2014/main" val="10002"/>
                  </a:ext>
                </a:extLst>
              </a:tr>
              <a:tr h="197662">
                <a:tc>
                  <a:txBody>
                    <a:bodyPr/>
                    <a:lstStyle/>
                    <a:p>
                      <a:pPr>
                        <a:defRPr/>
                      </a:pPr>
                      <a:r>
                        <a:rPr lang="de-DE" sz="800"/>
                        <a:t>Family size &amp; structure</a:t>
                      </a:r>
                      <a:endParaRPr lang="en-US" sz="800"/>
                    </a:p>
                  </a:txBody>
                  <a:tcPr/>
                </a:tc>
                <a:tc>
                  <a:txBody>
                    <a:bodyPr/>
                    <a:lstStyle/>
                    <a:p>
                      <a:pPr>
                        <a:defRPr/>
                      </a:pPr>
                      <a:r>
                        <a:rPr lang="de-DE" sz="800"/>
                        <a:t>Family reunification; migrant communities &amp; cultural ties</a:t>
                      </a:r>
                      <a:endParaRPr/>
                    </a:p>
                  </a:txBody>
                  <a:tcPr/>
                </a:tc>
                <a:extLst>
                  <a:ext uri="{0D108BD9-81ED-4DB2-BD59-A6C34878D82A}">
                    <a16:rowId xmlns:a16="http://schemas.microsoft.com/office/drawing/2014/main" val="10003"/>
                  </a:ext>
                </a:extLst>
              </a:tr>
              <a:tr h="197662">
                <a:tc>
                  <a:txBody>
                    <a:bodyPr/>
                    <a:lstStyle/>
                    <a:p>
                      <a:pPr>
                        <a:defRPr/>
                      </a:pPr>
                      <a:r>
                        <a:rPr lang="de-DE" sz="800"/>
                        <a:t>Gender-related oppression</a:t>
                      </a:r>
                      <a:endParaRPr lang="en-US" sz="800"/>
                    </a:p>
                  </a:txBody>
                  <a:tcPr/>
                </a:tc>
                <a:tc>
                  <a:txBody>
                    <a:bodyPr/>
                    <a:lstStyle/>
                    <a:p>
                      <a:pPr>
                        <a:defRPr/>
                      </a:pPr>
                      <a:r>
                        <a:rPr lang="de-DE" sz="800"/>
                        <a:t>Gender equality &amp; LGBTQI* rights</a:t>
                      </a:r>
                      <a:endParaRPr/>
                    </a:p>
                  </a:txBody>
                  <a:tcPr/>
                </a:tc>
                <a:extLst>
                  <a:ext uri="{0D108BD9-81ED-4DB2-BD59-A6C34878D82A}">
                    <a16:rowId xmlns:a16="http://schemas.microsoft.com/office/drawing/2014/main" val="10004"/>
                  </a:ext>
                </a:extLst>
              </a:tr>
              <a:tr h="370840">
                <a:tc>
                  <a:txBody>
                    <a:bodyPr/>
                    <a:lstStyle/>
                    <a:p>
                      <a:pPr>
                        <a:defRPr/>
                      </a:pPr>
                      <a:r>
                        <a:rPr lang="de-DE" sz="800"/>
                        <a:t>Negative consequences of globalization</a:t>
                      </a:r>
                      <a:endParaRPr lang="en-US" sz="800"/>
                    </a:p>
                  </a:txBody>
                  <a:tcPr/>
                </a:tc>
                <a:tc>
                  <a:txBody>
                    <a:bodyPr/>
                    <a:lstStyle/>
                    <a:p>
                      <a:pPr>
                        <a:defRPr/>
                      </a:pPr>
                      <a:r>
                        <a:rPr lang="de-DE" sz="800"/>
                        <a:t>Globalization &amp; post(colonialism)</a:t>
                      </a:r>
                      <a:endParaRPr lang="en-US" sz="800"/>
                    </a:p>
                  </a:txBody>
                  <a:tcPr/>
                </a:tc>
                <a:extLst>
                  <a:ext uri="{0D108BD9-81ED-4DB2-BD59-A6C34878D82A}">
                    <a16:rowId xmlns:a16="http://schemas.microsoft.com/office/drawing/2014/main" val="10005"/>
                  </a:ext>
                </a:extLst>
              </a:tr>
              <a:tr h="370840">
                <a:tc>
                  <a:txBody>
                    <a:bodyPr/>
                    <a:lstStyle/>
                    <a:p>
                      <a:pPr>
                        <a:defRPr/>
                      </a:pPr>
                      <a:r>
                        <a:rPr lang="de-DE" sz="800"/>
                        <a:t>Communication (interpersonal, social networks, mass media)</a:t>
                      </a:r>
                      <a:endParaRPr lang="en-US" sz="800"/>
                    </a:p>
                  </a:txBody>
                  <a:tcPr/>
                </a:tc>
                <a:tc>
                  <a:txBody>
                    <a:bodyPr/>
                    <a:lstStyle/>
                    <a:p>
                      <a:pPr>
                        <a:defRPr/>
                      </a:pPr>
                      <a:r>
                        <a:rPr lang="de-DE" sz="800"/>
                        <a:t>Communication (interpersonal, social networks, mass media)</a:t>
                      </a:r>
                      <a:endParaRPr lang="en-US" sz="800"/>
                    </a:p>
                  </a:txBody>
                  <a:tcPr/>
                </a:tc>
                <a:extLst>
                  <a:ext uri="{0D108BD9-81ED-4DB2-BD59-A6C34878D82A}">
                    <a16:rowId xmlns:a16="http://schemas.microsoft.com/office/drawing/2014/main" val="10006"/>
                  </a:ext>
                </a:extLst>
              </a:tr>
            </a:tbl>
          </a:graphicData>
        </a:graphic>
      </p:graphicFrame>
      <p:pic>
        <p:nvPicPr>
          <p:cNvPr id="6" name="Grafik 5" descr="Ein Bild, das Himmel enthält.&#10;&#10;Automatisch generierte Beschreibung"/>
          <p:cNvPicPr>
            <a:picLocks noChangeAspect="1"/>
          </p:cNvPicPr>
          <p:nvPr/>
        </p:nvPicPr>
        <p:blipFill>
          <a:blip r:embed="rId3"/>
          <a:stretch/>
        </p:blipFill>
        <p:spPr bwMode="auto">
          <a:xfrm>
            <a:off x="9336360" y="31710"/>
            <a:ext cx="2484210" cy="1666491"/>
          </a:xfrm>
          <a:prstGeom prst="rect">
            <a:avLst/>
          </a:prstGeom>
        </p:spPr>
      </p:pic>
      <p:sp>
        <p:nvSpPr>
          <p:cNvPr id="11" name="Textfeld 10"/>
          <p:cNvSpPr txBox="1"/>
          <p:nvPr/>
        </p:nvSpPr>
        <p:spPr bwMode="auto">
          <a:xfrm>
            <a:off x="838200" y="5734050"/>
            <a:ext cx="3905250" cy="646331"/>
          </a:xfrm>
          <a:prstGeom prst="rect">
            <a:avLst/>
          </a:prstGeom>
          <a:noFill/>
        </p:spPr>
        <p:txBody>
          <a:bodyPr wrap="square" rtlCol="0">
            <a:spAutoFit/>
          </a:bodyPr>
          <a:lstStyle/>
          <a:p>
            <a:pPr>
              <a:defRPr/>
            </a:pPr>
            <a:r>
              <a:rPr lang="de-DE"/>
              <a:t>Source: Author adapted from Urbánski (2022)</a:t>
            </a:r>
            <a:endParaRPr lang="en-US"/>
          </a:p>
        </p:txBody>
      </p:sp>
      <p:sp>
        <p:nvSpPr>
          <p:cNvPr id="13"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WHY DO PEOPLE LEAVE? </a:t>
            </a:r>
            <a:endParaRPr lang="hu-HU"/>
          </a:p>
        </p:txBody>
      </p:sp>
      <p:sp>
        <p:nvSpPr>
          <p:cNvPr id="3" name="Tartalom helye 2"/>
          <p:cNvSpPr>
            <a:spLocks noGrp="1"/>
          </p:cNvSpPr>
          <p:nvPr>
            <p:ph idx="1"/>
          </p:nvPr>
        </p:nvSpPr>
        <p:spPr bwMode="auto"/>
        <p:txBody>
          <a:bodyPr>
            <a:normAutofit/>
          </a:bodyPr>
          <a:lstStyle/>
          <a:p>
            <a:pPr marL="0" indent="0">
              <a:buNone/>
              <a:defRPr/>
            </a:pPr>
            <a:r>
              <a:rPr lang="en-US" sz="2000"/>
              <a:t>People leave their homes for many reasons. In general, we may choose from a variety of contexts which influence global migration flows, including political, economic, sociocultural and environmental factors.</a:t>
            </a:r>
            <a:endParaRPr/>
          </a:p>
          <a:p>
            <a:pPr marL="0" indent="0">
              <a:buNone/>
              <a:defRPr/>
            </a:pPr>
            <a:endParaRPr lang="en-US" sz="2000"/>
          </a:p>
          <a:p>
            <a:pPr marL="0" indent="0">
              <a:buNone/>
              <a:defRPr/>
            </a:pPr>
            <a:r>
              <a:rPr lang="en-US" sz="2000" b="1"/>
              <a:t>Environmental factors </a:t>
            </a:r>
            <a:endParaRPr/>
          </a:p>
        </p:txBody>
      </p:sp>
      <p:graphicFrame>
        <p:nvGraphicFramePr>
          <p:cNvPr id="10" name="Tabelle 10"/>
          <p:cNvGraphicFramePr>
            <a:graphicFrameLocks noGrp="1"/>
          </p:cNvGraphicFramePr>
          <p:nvPr/>
        </p:nvGraphicFramePr>
        <p:xfrm>
          <a:off x="1037518" y="3903657"/>
          <a:ext cx="8128000" cy="854291"/>
        </p:xfrm>
        <a:graphic>
          <a:graphicData uri="http://schemas.openxmlformats.org/drawingml/2006/table">
            <a:tbl>
              <a:tblPr firstRow="1" bandRow="1">
                <a:tableStyleId>{BF06E6B3-DB6B-596F-F03C-B5E0D753D861}</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52840">
                <a:tc>
                  <a:txBody>
                    <a:bodyPr/>
                    <a:lstStyle/>
                    <a:p>
                      <a:pPr>
                        <a:defRPr/>
                      </a:pPr>
                      <a:r>
                        <a:rPr lang="de-DE" sz="800"/>
                        <a:t>Push factors</a:t>
                      </a:r>
                      <a:endParaRPr lang="en-US" sz="800"/>
                    </a:p>
                  </a:txBody>
                  <a:tcPr/>
                </a:tc>
                <a:tc>
                  <a:txBody>
                    <a:bodyPr/>
                    <a:lstStyle/>
                    <a:p>
                      <a:pPr>
                        <a:defRPr/>
                      </a:pPr>
                      <a:r>
                        <a:rPr lang="de-DE" sz="800"/>
                        <a:t>Pull factors</a:t>
                      </a:r>
                      <a:endParaRPr lang="en-US" sz="800"/>
                    </a:p>
                  </a:txBody>
                  <a:tcPr/>
                </a:tc>
                <a:extLst>
                  <a:ext uri="{0D108BD9-81ED-4DB2-BD59-A6C34878D82A}">
                    <a16:rowId xmlns:a16="http://schemas.microsoft.com/office/drawing/2014/main" val="10000"/>
                  </a:ext>
                </a:extLst>
              </a:tr>
              <a:tr h="175853">
                <a:tc>
                  <a:txBody>
                    <a:bodyPr/>
                    <a:lstStyle/>
                    <a:p>
                      <a:pPr>
                        <a:defRPr/>
                      </a:pPr>
                      <a:r>
                        <a:rPr lang="de-DE" sz="800"/>
                        <a:t>Climate change </a:t>
                      </a:r>
                      <a:endParaRPr lang="en-US" sz="800"/>
                    </a:p>
                  </a:txBody>
                  <a:tcPr/>
                </a:tc>
                <a:tc>
                  <a:txBody>
                    <a:bodyPr/>
                    <a:lstStyle/>
                    <a:p>
                      <a:pPr>
                        <a:defRPr/>
                      </a:pPr>
                      <a:r>
                        <a:rPr lang="de-DE" sz="800"/>
                        <a:t>Better geographic conditions and/or resources to mitigate the consequences of climate change</a:t>
                      </a:r>
                      <a:endParaRPr lang="en-US" sz="800"/>
                    </a:p>
                  </a:txBody>
                  <a:tcPr/>
                </a:tc>
                <a:extLst>
                  <a:ext uri="{0D108BD9-81ED-4DB2-BD59-A6C34878D82A}">
                    <a16:rowId xmlns:a16="http://schemas.microsoft.com/office/drawing/2014/main" val="10001"/>
                  </a:ext>
                </a:extLst>
              </a:tr>
              <a:tr h="305651">
                <a:tc>
                  <a:txBody>
                    <a:bodyPr/>
                    <a:lstStyle/>
                    <a:p>
                      <a:pPr>
                        <a:defRPr/>
                      </a:pPr>
                      <a:r>
                        <a:rPr lang="de-DE" sz="800"/>
                        <a:t>Natural disasters</a:t>
                      </a:r>
                      <a:endParaRPr lang="en-US" sz="800"/>
                    </a:p>
                  </a:txBody>
                  <a:tcPr/>
                </a:tc>
                <a:tc>
                  <a:txBody>
                    <a:bodyPr/>
                    <a:lstStyle/>
                    <a:p>
                      <a:pPr>
                        <a:defRPr/>
                      </a:pPr>
                      <a:r>
                        <a:rPr lang="de-DE" sz="800"/>
                        <a:t>Less extreme climate conditions / lower exposure to natural hazards</a:t>
                      </a:r>
                      <a:endParaRPr lang="en-US" sz="800"/>
                    </a:p>
                  </a:txBody>
                  <a:tcPr/>
                </a:tc>
                <a:extLst>
                  <a:ext uri="{0D108BD9-81ED-4DB2-BD59-A6C34878D82A}">
                    <a16:rowId xmlns:a16="http://schemas.microsoft.com/office/drawing/2014/main" val="10002"/>
                  </a:ext>
                </a:extLst>
              </a:tr>
            </a:tbl>
          </a:graphicData>
        </a:graphic>
      </p:graphicFrame>
      <p:pic>
        <p:nvPicPr>
          <p:cNvPr id="6" name="Grafik 5" descr="Ein Bild, das Himmel, draußen, Baum, Weg enthält.&#10;&#10;Automatisch generierte Beschreibung"/>
          <p:cNvPicPr>
            <a:picLocks noChangeAspect="1"/>
          </p:cNvPicPr>
          <p:nvPr/>
        </p:nvPicPr>
        <p:blipFill>
          <a:blip r:embed="rId3"/>
          <a:stretch/>
        </p:blipFill>
        <p:spPr bwMode="auto">
          <a:xfrm>
            <a:off x="0" y="307283"/>
            <a:ext cx="2075106" cy="1383404"/>
          </a:xfrm>
          <a:prstGeom prst="rect">
            <a:avLst/>
          </a:prstGeom>
        </p:spPr>
      </p:pic>
      <p:sp>
        <p:nvSpPr>
          <p:cNvPr id="9"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
        <p:nvSpPr>
          <p:cNvPr id="11" name="Textfeld 10"/>
          <p:cNvSpPr txBox="1"/>
          <p:nvPr/>
        </p:nvSpPr>
        <p:spPr bwMode="auto">
          <a:xfrm>
            <a:off x="838200" y="5734050"/>
            <a:ext cx="3905250" cy="646331"/>
          </a:xfrm>
          <a:prstGeom prst="rect">
            <a:avLst/>
          </a:prstGeom>
          <a:noFill/>
        </p:spPr>
        <p:txBody>
          <a:bodyPr wrap="square" rtlCol="0">
            <a:spAutoFit/>
          </a:bodyPr>
          <a:lstStyle/>
          <a:p>
            <a:pPr>
              <a:defRPr/>
            </a:pPr>
            <a:r>
              <a:rPr lang="de-DE"/>
              <a:t>Source: Author adapted from Urbánski (2022)</a:t>
            </a:r>
            <a:endParaRPr lang="en-US"/>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CONTROLLING QUESTIONS</a:t>
            </a:r>
            <a:endParaRPr lang="hu-HU"/>
          </a:p>
        </p:txBody>
      </p:sp>
      <p:sp>
        <p:nvSpPr>
          <p:cNvPr id="3" name="Tartalom helye 2"/>
          <p:cNvSpPr>
            <a:spLocks noGrp="1"/>
          </p:cNvSpPr>
          <p:nvPr>
            <p:ph idx="1"/>
          </p:nvPr>
        </p:nvSpPr>
        <p:spPr bwMode="auto"/>
        <p:txBody>
          <a:bodyPr>
            <a:normAutofit lnSpcReduction="10000"/>
          </a:bodyPr>
          <a:lstStyle/>
          <a:p>
            <a:pPr marL="0" indent="0">
              <a:buNone/>
              <a:defRPr/>
            </a:pPr>
            <a:r>
              <a:rPr lang="en-US" sz="2000"/>
              <a:t>Which of the following drivers of migration is </a:t>
            </a:r>
            <a:r>
              <a:rPr lang="en-US" sz="2000" u="sng"/>
              <a:t>not</a:t>
            </a:r>
            <a:r>
              <a:rPr lang="en-US" sz="2000"/>
              <a:t> a push factor?</a:t>
            </a:r>
            <a:endParaRPr/>
          </a:p>
          <a:p>
            <a:pPr marL="0" indent="0">
              <a:buNone/>
              <a:defRPr/>
            </a:pPr>
            <a:endParaRPr lang="en-US" sz="2000">
              <a:highlight>
                <a:srgbClr val="FFFF00"/>
              </a:highlight>
            </a:endParaRPr>
          </a:p>
          <a:p>
            <a:pPr marL="0" indent="0">
              <a:buNone/>
              <a:defRPr/>
            </a:pPr>
            <a:r>
              <a:rPr lang="en-US" sz="2000">
                <a:highlight>
                  <a:srgbClr val="FFFF00"/>
                </a:highlight>
              </a:rPr>
              <a:t>Principles of religious tolerance</a:t>
            </a:r>
            <a:endParaRPr/>
          </a:p>
          <a:p>
            <a:pPr marL="0" indent="0">
              <a:buNone/>
              <a:defRPr/>
            </a:pPr>
            <a:endParaRPr lang="en-US" sz="2000"/>
          </a:p>
          <a:p>
            <a:pPr marL="0" indent="0">
              <a:buNone/>
              <a:defRPr/>
            </a:pPr>
            <a:r>
              <a:rPr lang="en-US" sz="2000"/>
              <a:t>Famine</a:t>
            </a:r>
            <a:endParaRPr/>
          </a:p>
          <a:p>
            <a:pPr marL="0" indent="0">
              <a:buNone/>
              <a:defRPr/>
            </a:pPr>
            <a:endParaRPr lang="en-US" sz="2000"/>
          </a:p>
          <a:p>
            <a:pPr marL="0" indent="0">
              <a:buNone/>
              <a:defRPr/>
            </a:pPr>
            <a:r>
              <a:rPr lang="en-US" sz="2000"/>
              <a:t>Oppression of LGBTQI* people</a:t>
            </a:r>
            <a:endParaRPr/>
          </a:p>
          <a:p>
            <a:pPr marL="0" indent="0">
              <a:buNone/>
              <a:defRPr/>
            </a:pPr>
            <a:endParaRPr lang="en-US" sz="2000"/>
          </a:p>
          <a:p>
            <a:pPr marL="0" indent="0">
              <a:buNone/>
              <a:defRPr/>
            </a:pPr>
            <a:r>
              <a:rPr lang="en-US" sz="2000"/>
              <a:t>High unemployment</a:t>
            </a:r>
            <a:endParaRPr/>
          </a:p>
          <a:p>
            <a:pPr marL="0" indent="0">
              <a:buNone/>
              <a:defRPr/>
            </a:pPr>
            <a:endParaRPr lang="en-US" sz="2000"/>
          </a:p>
          <a:p>
            <a:pPr marL="0" indent="0">
              <a:buNone/>
              <a:defRPr/>
            </a:pPr>
            <a:r>
              <a:rPr lang="en-US" sz="2000"/>
              <a:t>Family reunification</a:t>
            </a:r>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p>
          <a:p>
            <a:pPr marL="0" indent="0">
              <a:buNone/>
              <a:defRPr/>
            </a:pPr>
            <a:endParaRPr lang="en-US"/>
          </a:p>
          <a:p>
            <a:pPr marL="0" indent="0">
              <a:buNone/>
              <a:defRPr/>
            </a:pPr>
            <a:endParaRPr lang="en-US"/>
          </a:p>
        </p:txBody>
      </p:sp>
      <p:pic>
        <p:nvPicPr>
          <p:cNvPr id="5" name="Grafik 4" descr="Ein Bild, das Text, Gebäude, draußen, Stein enthält.&#10;&#10;Automatisch generierte Beschreibung"/>
          <p:cNvPicPr>
            <a:picLocks noChangeAspect="1"/>
          </p:cNvPicPr>
          <p:nvPr/>
        </p:nvPicPr>
        <p:blipFill>
          <a:blip r:embed="rId3"/>
          <a:stretch/>
        </p:blipFill>
        <p:spPr bwMode="auto">
          <a:xfrm>
            <a:off x="8574980" y="2224936"/>
            <a:ext cx="2349052" cy="3517052"/>
          </a:xfrm>
          <a:prstGeom prst="rect">
            <a:avLst/>
          </a:prstGeom>
        </p:spPr>
      </p:pic>
      <p:sp>
        <p:nvSpPr>
          <p:cNvPr id="7" name="Google Shape;133;p8"/>
          <p:cNvSpPr txBox="1"/>
          <p:nvPr/>
        </p:nvSpPr>
        <p:spPr bwMode="auto">
          <a:xfrm>
            <a:off x="990600" y="61412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CONTROLLING QUESTIONS</a:t>
            </a:r>
            <a:endParaRPr lang="hu-HU"/>
          </a:p>
        </p:txBody>
      </p:sp>
      <p:sp>
        <p:nvSpPr>
          <p:cNvPr id="3" name="Tartalom helye 2"/>
          <p:cNvSpPr>
            <a:spLocks noGrp="1"/>
          </p:cNvSpPr>
          <p:nvPr>
            <p:ph idx="1"/>
          </p:nvPr>
        </p:nvSpPr>
        <p:spPr bwMode="auto"/>
        <p:txBody>
          <a:bodyPr>
            <a:normAutofit lnSpcReduction="10000"/>
          </a:bodyPr>
          <a:lstStyle/>
          <a:p>
            <a:pPr marL="0" indent="0">
              <a:buNone/>
              <a:defRPr/>
            </a:pPr>
            <a:r>
              <a:rPr lang="en-US" sz="2000"/>
              <a:t>Which of the following drivers of migration is </a:t>
            </a:r>
            <a:r>
              <a:rPr lang="en-US" sz="2000" u="sng"/>
              <a:t>not</a:t>
            </a:r>
            <a:r>
              <a:rPr lang="en-US" sz="2000"/>
              <a:t> a pull factor?</a:t>
            </a:r>
            <a:endParaRPr/>
          </a:p>
          <a:p>
            <a:pPr marL="0" indent="0">
              <a:buNone/>
              <a:defRPr/>
            </a:pPr>
            <a:endParaRPr lang="en-US" sz="2000"/>
          </a:p>
          <a:p>
            <a:pPr marL="0" indent="0">
              <a:buNone/>
              <a:defRPr/>
            </a:pPr>
            <a:r>
              <a:rPr lang="en-US" sz="2000"/>
              <a:t>Freedom of religion</a:t>
            </a:r>
            <a:endParaRPr/>
          </a:p>
          <a:p>
            <a:pPr marL="0" indent="0">
              <a:buNone/>
              <a:defRPr/>
            </a:pPr>
            <a:endParaRPr lang="en-US" sz="2000"/>
          </a:p>
          <a:p>
            <a:pPr marL="0" indent="0">
              <a:buNone/>
              <a:defRPr/>
            </a:pPr>
            <a:r>
              <a:rPr lang="en-US" sz="2000">
                <a:highlight>
                  <a:srgbClr val="FFFF00"/>
                </a:highlight>
              </a:rPr>
              <a:t>Lack of access to education</a:t>
            </a:r>
            <a:endParaRPr/>
          </a:p>
          <a:p>
            <a:pPr marL="0" indent="0">
              <a:buNone/>
              <a:defRPr/>
            </a:pPr>
            <a:endParaRPr lang="en-US" sz="2000"/>
          </a:p>
          <a:p>
            <a:pPr marL="0" indent="0">
              <a:buNone/>
              <a:defRPr/>
            </a:pPr>
            <a:r>
              <a:rPr lang="en-US" sz="2000"/>
              <a:t>High employment rates</a:t>
            </a:r>
            <a:endParaRPr/>
          </a:p>
          <a:p>
            <a:pPr marL="0" indent="0">
              <a:buNone/>
              <a:defRPr/>
            </a:pPr>
            <a:endParaRPr lang="en-US" sz="2000"/>
          </a:p>
          <a:p>
            <a:pPr marL="0" indent="0">
              <a:buNone/>
              <a:defRPr/>
            </a:pPr>
            <a:r>
              <a:rPr lang="en-US" sz="2000"/>
              <a:t>Respect of gender-related rights</a:t>
            </a:r>
            <a:endParaRPr/>
          </a:p>
          <a:p>
            <a:pPr marL="0" indent="0">
              <a:buNone/>
              <a:defRPr/>
            </a:pPr>
            <a:endParaRPr lang="en-US" sz="2000"/>
          </a:p>
          <a:p>
            <a:pPr marL="0" indent="0">
              <a:buNone/>
              <a:defRPr/>
            </a:pPr>
            <a:r>
              <a:rPr lang="en-US" sz="2000"/>
              <a:t>Better shelter</a:t>
            </a:r>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a:p>
          <a:p>
            <a:pPr marL="0" indent="0">
              <a:buNone/>
              <a:defRPr/>
            </a:pPr>
            <a:endParaRPr lang="en-US"/>
          </a:p>
        </p:txBody>
      </p:sp>
      <p:pic>
        <p:nvPicPr>
          <p:cNvPr id="5" name="Grafik 4" descr="Ein Bild, das Boden, draußen enthält.&#10;&#10;Automatisch generierte Beschreibung"/>
          <p:cNvPicPr>
            <a:picLocks noChangeAspect="1"/>
          </p:cNvPicPr>
          <p:nvPr/>
        </p:nvPicPr>
        <p:blipFill>
          <a:blip r:embed="rId3"/>
          <a:stretch/>
        </p:blipFill>
        <p:spPr bwMode="auto">
          <a:xfrm>
            <a:off x="7826455" y="3140968"/>
            <a:ext cx="2945177" cy="1963451"/>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5080099"/>
          </a:xfrm>
        </p:spPr>
        <p:txBody>
          <a:bodyPr/>
          <a:lstStyle/>
          <a:p>
            <a:pPr algn="ctr">
              <a:defRPr/>
            </a:pPr>
            <a:r>
              <a:rPr lang="de-DE" dirty="0">
                <a:solidFill>
                  <a:schemeClr val="accent2">
                    <a:lumMod val="50000"/>
                  </a:schemeClr>
                </a:solidFill>
              </a:rPr>
              <a:t>DRIVERS OF MIGRATION: A CLOSER LOOK</a:t>
            </a:r>
            <a:endParaRPr lang="hu-HU" dirty="0">
              <a:solidFill>
                <a:schemeClr val="accent2">
                  <a:lumMod val="50000"/>
                </a:schemeClr>
              </a:solidFill>
            </a:endParaRPr>
          </a:p>
        </p:txBody>
      </p:sp>
      <p:pic>
        <p:nvPicPr>
          <p:cNvPr id="3" name="Grafik 2"/>
          <p:cNvPicPr>
            <a:picLocks noChangeAspect="1"/>
          </p:cNvPicPr>
          <p:nvPr/>
        </p:nvPicPr>
        <p:blipFill>
          <a:blip r:embed="rId3"/>
          <a:stretch/>
        </p:blipFill>
        <p:spPr bwMode="auto">
          <a:xfrm>
            <a:off x="4007768" y="3501008"/>
            <a:ext cx="4026882" cy="2684589"/>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MIXED MOTIVES </a:t>
            </a:r>
            <a:endParaRPr lang="hu-HU"/>
          </a:p>
        </p:txBody>
      </p:sp>
      <p:sp>
        <p:nvSpPr>
          <p:cNvPr id="3" name="Tartalom helye 2"/>
          <p:cNvSpPr>
            <a:spLocks noGrp="1"/>
          </p:cNvSpPr>
          <p:nvPr>
            <p:ph idx="1"/>
          </p:nvPr>
        </p:nvSpPr>
        <p:spPr bwMode="auto"/>
        <p:txBody>
          <a:bodyPr>
            <a:normAutofit fontScale="77500" lnSpcReduction="20000"/>
          </a:bodyPr>
          <a:lstStyle/>
          <a:p>
            <a:pPr marL="0" indent="0" algn="just">
              <a:buNone/>
              <a:defRPr/>
            </a:pPr>
            <a:r>
              <a:rPr lang="en-US" sz="2000" dirty="0"/>
              <a:t>It is hardly ever a single factor that makes people leave their homes. Rather, a combination of different push and pull factors fits most biographies of migrants and refugees. Therefore, it is often difficult to isolate the role and importance of independent context factors. Drivers of migration may also be located at different levels: </a:t>
            </a:r>
            <a:endParaRPr dirty="0"/>
          </a:p>
          <a:p>
            <a:pPr algn="just">
              <a:defRPr/>
            </a:pPr>
            <a:r>
              <a:rPr lang="en-US" sz="2000" dirty="0"/>
              <a:t>Micro level: Individual (personal) reasons to leave, i.e., marriage, family reunification, seek for employment or an increase of living standards</a:t>
            </a:r>
            <a:endParaRPr dirty="0"/>
          </a:p>
          <a:p>
            <a:pPr algn="just">
              <a:defRPr/>
            </a:pPr>
            <a:r>
              <a:rPr lang="en-US" sz="2000" dirty="0" err="1"/>
              <a:t>Meso</a:t>
            </a:r>
            <a:r>
              <a:rPr lang="en-US" sz="2000" dirty="0"/>
              <a:t> level:  Sociocultural factors, e.g. sense of attachment to a specific community, cultural ties</a:t>
            </a:r>
            <a:endParaRPr dirty="0"/>
          </a:p>
          <a:p>
            <a:pPr algn="just">
              <a:defRPr/>
            </a:pPr>
            <a:r>
              <a:rPr lang="en-US" sz="2000" dirty="0"/>
              <a:t>Macro level: Larger political and economic context of a decision to leave, e.g. climate of oppression and inequality</a:t>
            </a:r>
            <a:endParaRPr dirty="0"/>
          </a:p>
          <a:p>
            <a:pPr marL="0" indent="0" algn="just">
              <a:buNone/>
              <a:defRPr/>
            </a:pPr>
            <a:r>
              <a:rPr lang="en-US" sz="2000" dirty="0"/>
              <a:t> </a:t>
            </a:r>
            <a:endParaRPr dirty="0"/>
          </a:p>
          <a:p>
            <a:pPr marL="0" indent="0" algn="just">
              <a:buNone/>
              <a:defRPr/>
            </a:pPr>
            <a:r>
              <a:rPr lang="en-US" sz="2000" dirty="0"/>
              <a:t>The multiple context factors that surround migration and forced displacement are also present in the debate on </a:t>
            </a:r>
            <a:r>
              <a:rPr lang="en-US" sz="2000" u="sng" dirty="0">
                <a:hlinkClick r:id="rId3" tooltip="https://www.migrationdataportal.org/themes/mixed-migration"/>
              </a:rPr>
              <a:t>mixed migration</a:t>
            </a:r>
            <a:r>
              <a:rPr lang="en-US" sz="2000" dirty="0"/>
              <a:t>. </a:t>
            </a:r>
            <a:endParaRPr dirty="0"/>
          </a:p>
          <a:p>
            <a:pPr marL="0" indent="0" algn="just">
              <a:buNone/>
              <a:defRPr/>
            </a:pPr>
            <a:endParaRPr lang="en-US" sz="2000" dirty="0"/>
          </a:p>
          <a:p>
            <a:pPr marL="0" indent="0" algn="just">
              <a:buNone/>
              <a:defRPr/>
            </a:pPr>
            <a:r>
              <a:rPr lang="en-US" sz="2000" dirty="0"/>
              <a:t>The International Organization for Migration, IOM, pays tribute to this complex blend of reasons in its definition of drivers of migration:</a:t>
            </a:r>
            <a:endParaRPr dirty="0"/>
          </a:p>
          <a:p>
            <a:pPr marL="0" indent="0" algn="just">
              <a:buNone/>
              <a:defRPr/>
            </a:pPr>
            <a:r>
              <a:rPr lang="en-US" sz="2000" dirty="0"/>
              <a:t>“Complex set of interlinking factors that influence an individual, family or population group’s decisions relating to migration, including displacement. [...] The concept of “drivers of migration” is dynamic, reflecting an interaction of personal, social, structural, environmental and circumstantial factors working in tandem with local, national, regional and global level incentives and constraints.  Drivers influence the decisions to migrate, whether the migration is internal or international, regular or irregular, and/or temporary or permanent; and they operate along a spectrum between voluntary and involuntary movement.” (</a:t>
            </a:r>
            <a:r>
              <a:rPr lang="en-US" sz="2000" u="sng" dirty="0">
                <a:hlinkClick r:id="rId4" tooltip="https://publications.iom.int/system/files/pdf/iml_34_glossary.pdf"/>
              </a:rPr>
              <a:t>IOM, 2019, p. 58</a:t>
            </a:r>
            <a:r>
              <a:rPr lang="en-US" sz="2000" dirty="0"/>
              <a:t>)</a:t>
            </a:r>
            <a:endParaRPr lang="de-DE" sz="2000" dirty="0"/>
          </a:p>
          <a:p>
            <a:pPr marL="0" indent="0">
              <a:buNone/>
              <a:defRPr/>
            </a:pPr>
            <a:endParaRPr lang="de-DE" dirty="0"/>
          </a:p>
          <a:p>
            <a:pPr marL="0" indent="0">
              <a:buNone/>
              <a:defRPr/>
            </a:pPr>
            <a:endParaRPr lang="hu-HU" dirty="0"/>
          </a:p>
        </p:txBody>
      </p:sp>
      <p:pic>
        <p:nvPicPr>
          <p:cNvPr id="5" name="Grafik 4" descr="Ein Bild, das Gras, draußen, Boden, Schmutz enthält.&#10;&#10;Automatisch generierte Beschreibung"/>
          <p:cNvPicPr>
            <a:picLocks noChangeAspect="1"/>
          </p:cNvPicPr>
          <p:nvPr/>
        </p:nvPicPr>
        <p:blipFill>
          <a:blip r:embed="rId5"/>
          <a:stretch/>
        </p:blipFill>
        <p:spPr bwMode="auto">
          <a:xfrm>
            <a:off x="76199" y="0"/>
            <a:ext cx="2200754" cy="1467169"/>
          </a:xfrm>
          <a:prstGeom prst="rect">
            <a:avLst/>
          </a:prstGeom>
        </p:spPr>
      </p:pic>
      <p:sp>
        <p:nvSpPr>
          <p:cNvPr id="6"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Drivers of migration: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MIGRATION AND DEMOGRAPHY</a:t>
            </a:r>
            <a:endParaRPr lang="hu-HU"/>
          </a:p>
        </p:txBody>
      </p:sp>
      <p:sp>
        <p:nvSpPr>
          <p:cNvPr id="3" name="Tartalom helye 2"/>
          <p:cNvSpPr>
            <a:spLocks noGrp="1"/>
          </p:cNvSpPr>
          <p:nvPr>
            <p:ph idx="1"/>
          </p:nvPr>
        </p:nvSpPr>
        <p:spPr bwMode="auto">
          <a:xfrm>
            <a:off x="568990" y="1628882"/>
            <a:ext cx="8695362" cy="4351338"/>
          </a:xfrm>
        </p:spPr>
        <p:txBody>
          <a:bodyPr>
            <a:normAutofit lnSpcReduction="10000"/>
          </a:bodyPr>
          <a:lstStyle/>
          <a:p>
            <a:pPr marL="0" indent="0" algn="just">
              <a:buNone/>
              <a:defRPr/>
            </a:pPr>
            <a:r>
              <a:rPr lang="en-US" sz="1600" dirty="0"/>
              <a:t>Demography has been described as the “</a:t>
            </a:r>
            <a:r>
              <a:rPr lang="en-US" sz="1600" u="sng" dirty="0">
                <a:hlinkClick r:id="rId3" tooltip="https://ferdi.fr/publications/global-migration-in-the-20th-and-21st-centuries-the-unstoppable-force-of-demography"/>
              </a:rPr>
              <a:t>unstoppable force</a:t>
            </a:r>
            <a:r>
              <a:rPr lang="en-US" sz="1600" dirty="0"/>
              <a:t>” related to migration (Dao et al., 2018), with population growth being discussed as a key driver for people leaving their homes. </a:t>
            </a:r>
            <a:endParaRPr dirty="0"/>
          </a:p>
          <a:p>
            <a:pPr marL="0" indent="0" algn="just">
              <a:buNone/>
              <a:defRPr/>
            </a:pPr>
            <a:endParaRPr lang="en-US" sz="1600" dirty="0"/>
          </a:p>
          <a:p>
            <a:pPr marL="0" indent="0" algn="just">
              <a:buNone/>
              <a:defRPr/>
            </a:pPr>
            <a:r>
              <a:rPr lang="en-US" sz="1600" b="1" dirty="0"/>
              <a:t>Population growth and migration</a:t>
            </a:r>
            <a:endParaRPr dirty="0"/>
          </a:p>
          <a:p>
            <a:pPr marL="0" indent="0" algn="just">
              <a:buNone/>
              <a:defRPr/>
            </a:pPr>
            <a:r>
              <a:rPr lang="en-US" sz="1600" dirty="0"/>
              <a:t>Yet, it has been argued that population growth may not be a push factor in itself, but rather the conditions created when high population density comes along with dire economic situations and political instability, which in turn aggravate the effects of high population density. These conditions include, for example, high unemployment rates, or the high share of young people confronted with only limited access to education. Countries with low fertility rates have sometimes experienced an increase in emigration rates, as argued by </a:t>
            </a:r>
            <a:r>
              <a:rPr lang="en-US" sz="1600" u="sng" dirty="0">
                <a:hlinkClick r:id="rId4" tooltip="https://www.migrationinstitute.org/publications/wp-24-10"/>
              </a:rPr>
              <a:t>De Haas (2010)</a:t>
            </a:r>
            <a:r>
              <a:rPr lang="en-US" sz="1600" dirty="0"/>
              <a:t>. </a:t>
            </a:r>
            <a:endParaRPr dirty="0"/>
          </a:p>
          <a:p>
            <a:pPr marL="0" indent="0" algn="just">
              <a:buNone/>
              <a:defRPr/>
            </a:pPr>
            <a:endParaRPr lang="en-US" sz="1600" dirty="0"/>
          </a:p>
          <a:p>
            <a:pPr marL="0" indent="0" algn="just">
              <a:buNone/>
              <a:defRPr/>
            </a:pPr>
            <a:r>
              <a:rPr lang="en-US" sz="1600" b="1" dirty="0"/>
              <a:t>Demography as a pull factor </a:t>
            </a:r>
            <a:endParaRPr dirty="0"/>
          </a:p>
          <a:p>
            <a:pPr marL="0" indent="0" algn="just">
              <a:buNone/>
              <a:defRPr/>
            </a:pPr>
            <a:r>
              <a:rPr lang="en-US" sz="1600" dirty="0"/>
              <a:t>However, demography is not only a push factor, but also a pull factor: Societies with shrinking population or a lack of skilled workers in certain fields deliberately invite migrants to mitigate the effects of population ageing. </a:t>
            </a:r>
            <a:r>
              <a:rPr lang="en-US" sz="1600" u="sng" dirty="0">
                <a:hlinkClick r:id="rId5" tooltip="https://www.un.org/en/development/desa/population/migration/publications/populationfacts/docs/MigrationPopFacts20178.pdf"/>
              </a:rPr>
              <a:t>According to UNDESA </a:t>
            </a:r>
            <a:r>
              <a:rPr lang="en-US" sz="1600" dirty="0"/>
              <a:t>(2017, p. 1), “migration has been the primary source of population growth in the developed regions of the world” since the 1990s, and even projected to be its only driver in these regions in the future. </a:t>
            </a:r>
            <a:endParaRPr lang="de-DE" sz="1600" dirty="0"/>
          </a:p>
          <a:p>
            <a:pPr marL="0" indent="0">
              <a:buNone/>
              <a:defRPr/>
            </a:pPr>
            <a:endParaRPr lang="de-DE" sz="1600" dirty="0"/>
          </a:p>
          <a:p>
            <a:pPr marL="0" indent="0">
              <a:buNone/>
              <a:defRPr/>
            </a:pPr>
            <a:endParaRPr lang="de-DE" sz="1600" dirty="0"/>
          </a:p>
          <a:p>
            <a:pPr marL="0" indent="0">
              <a:buNone/>
              <a:defRPr/>
            </a:pPr>
            <a:endParaRPr lang="hu-HU" sz="1600" dirty="0"/>
          </a:p>
        </p:txBody>
      </p:sp>
      <p:pic>
        <p:nvPicPr>
          <p:cNvPr id="5" name="Grafik 4" descr="Ein Bild, das draußen, Baumaterial, Ziegelstein, Mosaik enthält.&#10;&#10;Automatisch generierte Beschreibung"/>
          <p:cNvPicPr>
            <a:picLocks noChangeAspect="1"/>
          </p:cNvPicPr>
          <p:nvPr/>
        </p:nvPicPr>
        <p:blipFill>
          <a:blip r:embed="rId6"/>
          <a:stretch/>
        </p:blipFill>
        <p:spPr bwMode="auto">
          <a:xfrm>
            <a:off x="9272676" y="3068960"/>
            <a:ext cx="2758058" cy="1827213"/>
          </a:xfrm>
          <a:prstGeom prst="rect">
            <a:avLst/>
          </a:prstGeom>
        </p:spPr>
      </p:pic>
      <p:sp>
        <p:nvSpPr>
          <p:cNvPr id="6"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Drivers of migration: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REMITTANCES</a:t>
            </a:r>
            <a:endParaRPr lang="hu-HU"/>
          </a:p>
        </p:txBody>
      </p:sp>
      <p:sp>
        <p:nvSpPr>
          <p:cNvPr id="3" name="Tartalom helye 2"/>
          <p:cNvSpPr>
            <a:spLocks noGrp="1"/>
          </p:cNvSpPr>
          <p:nvPr>
            <p:ph idx="1"/>
          </p:nvPr>
        </p:nvSpPr>
        <p:spPr bwMode="auto"/>
        <p:txBody>
          <a:bodyPr>
            <a:normAutofit/>
          </a:bodyPr>
          <a:lstStyle/>
          <a:p>
            <a:pPr marL="0" indent="0" algn="just">
              <a:buNone/>
              <a:defRPr/>
            </a:pPr>
            <a:r>
              <a:rPr lang="de-DE" sz="1600" dirty="0" err="1"/>
              <a:t>Remittances</a:t>
            </a:r>
            <a:r>
              <a:rPr lang="de-DE" sz="1600" dirty="0"/>
              <a:t> </a:t>
            </a:r>
            <a:r>
              <a:rPr lang="de-DE" sz="1600" dirty="0" err="1"/>
              <a:t>refer</a:t>
            </a:r>
            <a:r>
              <a:rPr lang="de-DE" sz="1600" dirty="0"/>
              <a:t> </a:t>
            </a:r>
            <a:r>
              <a:rPr lang="de-DE" sz="1600" dirty="0" err="1"/>
              <a:t>to</a:t>
            </a:r>
            <a:r>
              <a:rPr lang="de-DE" sz="1600" dirty="0"/>
              <a:t> „</a:t>
            </a:r>
            <a:r>
              <a:rPr lang="de-DE" sz="1600" dirty="0" err="1"/>
              <a:t>when</a:t>
            </a:r>
            <a:r>
              <a:rPr lang="de-DE" sz="1600" dirty="0"/>
              <a:t> </a:t>
            </a:r>
            <a:r>
              <a:rPr lang="de-DE" sz="1600" dirty="0" err="1"/>
              <a:t>migrants</a:t>
            </a:r>
            <a:r>
              <a:rPr lang="de-DE" sz="1600" dirty="0"/>
              <a:t> send </a:t>
            </a:r>
            <a:r>
              <a:rPr lang="de-DE" sz="1600" dirty="0" err="1"/>
              <a:t>home</a:t>
            </a:r>
            <a:r>
              <a:rPr lang="de-DE" sz="1600" dirty="0"/>
              <a:t> </a:t>
            </a:r>
            <a:r>
              <a:rPr lang="de-DE" sz="1600" dirty="0" err="1"/>
              <a:t>part</a:t>
            </a:r>
            <a:r>
              <a:rPr lang="de-DE" sz="1600" dirty="0"/>
              <a:t> </a:t>
            </a:r>
            <a:r>
              <a:rPr lang="de-DE" sz="1600" dirty="0" err="1"/>
              <a:t>of</a:t>
            </a:r>
            <a:r>
              <a:rPr lang="de-DE" sz="1600" dirty="0"/>
              <a:t> </a:t>
            </a:r>
            <a:r>
              <a:rPr lang="de-DE" sz="1600" dirty="0" err="1"/>
              <a:t>their</a:t>
            </a:r>
            <a:r>
              <a:rPr lang="de-DE" sz="1600" dirty="0"/>
              <a:t> </a:t>
            </a:r>
            <a:r>
              <a:rPr lang="de-DE" sz="1600" dirty="0" err="1"/>
              <a:t>earnings</a:t>
            </a:r>
            <a:r>
              <a:rPr lang="de-DE" sz="1600" dirty="0"/>
              <a:t> in </a:t>
            </a:r>
            <a:r>
              <a:rPr lang="de-DE" sz="1600" dirty="0" err="1"/>
              <a:t>the</a:t>
            </a:r>
            <a:r>
              <a:rPr lang="de-DE" sz="1600" dirty="0"/>
              <a:t> form </a:t>
            </a:r>
            <a:r>
              <a:rPr lang="de-DE" sz="1600" dirty="0" err="1"/>
              <a:t>of</a:t>
            </a:r>
            <a:r>
              <a:rPr lang="de-DE" sz="1600" dirty="0"/>
              <a:t> </a:t>
            </a:r>
            <a:r>
              <a:rPr lang="de-DE" sz="1600" dirty="0" err="1"/>
              <a:t>either</a:t>
            </a:r>
            <a:r>
              <a:rPr lang="de-DE" sz="1600" dirty="0"/>
              <a:t> cash </a:t>
            </a:r>
            <a:r>
              <a:rPr lang="de-DE" sz="1600" dirty="0" err="1"/>
              <a:t>or</a:t>
            </a:r>
            <a:r>
              <a:rPr lang="de-DE" sz="1600" dirty="0"/>
              <a:t> </a:t>
            </a:r>
            <a:r>
              <a:rPr lang="de-DE" sz="1600" dirty="0" err="1"/>
              <a:t>goods</a:t>
            </a:r>
            <a:r>
              <a:rPr lang="de-DE" sz="1600" dirty="0"/>
              <a:t> </a:t>
            </a:r>
            <a:r>
              <a:rPr lang="de-DE" sz="1600" dirty="0" err="1"/>
              <a:t>to</a:t>
            </a:r>
            <a:r>
              <a:rPr lang="de-DE" sz="1600" dirty="0"/>
              <a:t> support </a:t>
            </a:r>
            <a:r>
              <a:rPr lang="de-DE" sz="1600" dirty="0" err="1"/>
              <a:t>their</a:t>
            </a:r>
            <a:r>
              <a:rPr lang="de-DE" sz="1600" dirty="0"/>
              <a:t> </a:t>
            </a:r>
            <a:r>
              <a:rPr lang="de-DE" sz="1600" dirty="0" err="1"/>
              <a:t>families</a:t>
            </a:r>
            <a:r>
              <a:rPr lang="de-DE" sz="1600" dirty="0"/>
              <a:t> (...) </a:t>
            </a:r>
            <a:r>
              <a:rPr lang="de-DE" sz="1600" dirty="0" err="1"/>
              <a:t>They</a:t>
            </a:r>
            <a:r>
              <a:rPr lang="de-DE" sz="1600" dirty="0"/>
              <a:t> </a:t>
            </a:r>
            <a:r>
              <a:rPr lang="de-DE" sz="1600" dirty="0" err="1"/>
              <a:t>have</a:t>
            </a:r>
            <a:r>
              <a:rPr lang="de-DE" sz="1600" dirty="0"/>
              <a:t> </a:t>
            </a:r>
            <a:r>
              <a:rPr lang="de-DE" sz="1600" dirty="0" err="1"/>
              <a:t>been</a:t>
            </a:r>
            <a:r>
              <a:rPr lang="de-DE" sz="1600" dirty="0"/>
              <a:t> </a:t>
            </a:r>
            <a:r>
              <a:rPr lang="de-DE" sz="1600" dirty="0" err="1"/>
              <a:t>growing</a:t>
            </a:r>
            <a:r>
              <a:rPr lang="de-DE" sz="1600" dirty="0"/>
              <a:t> </a:t>
            </a:r>
            <a:r>
              <a:rPr lang="de-DE" sz="1600" dirty="0" err="1"/>
              <a:t>rapidly</a:t>
            </a:r>
            <a:r>
              <a:rPr lang="de-DE" sz="1600" dirty="0"/>
              <a:t> in </a:t>
            </a:r>
            <a:r>
              <a:rPr lang="de-DE" sz="1600" dirty="0" err="1"/>
              <a:t>the</a:t>
            </a:r>
            <a:r>
              <a:rPr lang="de-DE" sz="1600" dirty="0"/>
              <a:t> </a:t>
            </a:r>
            <a:r>
              <a:rPr lang="de-DE" sz="1600" dirty="0" err="1"/>
              <a:t>past</a:t>
            </a:r>
            <a:r>
              <a:rPr lang="de-DE" sz="1600" dirty="0"/>
              <a:t> </a:t>
            </a:r>
            <a:r>
              <a:rPr lang="de-DE" sz="1600" dirty="0" err="1"/>
              <a:t>few</a:t>
            </a:r>
            <a:r>
              <a:rPr lang="de-DE" sz="1600" dirty="0"/>
              <a:t> </a:t>
            </a:r>
            <a:r>
              <a:rPr lang="de-DE" sz="1600" dirty="0" err="1"/>
              <a:t>years</a:t>
            </a:r>
            <a:r>
              <a:rPr lang="de-DE" sz="1600" dirty="0"/>
              <a:t> and </a:t>
            </a:r>
            <a:r>
              <a:rPr lang="de-DE" sz="1600" dirty="0" err="1"/>
              <a:t>now</a:t>
            </a:r>
            <a:r>
              <a:rPr lang="de-DE" sz="1600" dirty="0"/>
              <a:t> </a:t>
            </a:r>
            <a:r>
              <a:rPr lang="de-DE" sz="1600" dirty="0" err="1"/>
              <a:t>represent</a:t>
            </a:r>
            <a:r>
              <a:rPr lang="de-DE" sz="1600" dirty="0"/>
              <a:t> </a:t>
            </a:r>
            <a:r>
              <a:rPr lang="de-DE" sz="1600" dirty="0" err="1"/>
              <a:t>the</a:t>
            </a:r>
            <a:r>
              <a:rPr lang="de-DE" sz="1600" dirty="0"/>
              <a:t> </a:t>
            </a:r>
            <a:r>
              <a:rPr lang="de-DE" sz="1600" dirty="0" err="1"/>
              <a:t>largest</a:t>
            </a:r>
            <a:r>
              <a:rPr lang="de-DE" sz="1600" dirty="0"/>
              <a:t> source </a:t>
            </a:r>
            <a:r>
              <a:rPr lang="de-DE" sz="1600" dirty="0" err="1"/>
              <a:t>of</a:t>
            </a:r>
            <a:r>
              <a:rPr lang="de-DE" sz="1600" dirty="0"/>
              <a:t> </a:t>
            </a:r>
            <a:r>
              <a:rPr lang="de-DE" sz="1600" dirty="0" err="1"/>
              <a:t>foreign</a:t>
            </a:r>
            <a:r>
              <a:rPr lang="de-DE" sz="1600" dirty="0"/>
              <a:t> </a:t>
            </a:r>
            <a:r>
              <a:rPr lang="de-DE" sz="1600" dirty="0" err="1"/>
              <a:t>income</a:t>
            </a:r>
            <a:r>
              <a:rPr lang="de-DE" sz="1600" dirty="0"/>
              <a:t> </a:t>
            </a:r>
            <a:r>
              <a:rPr lang="de-DE" sz="1600" dirty="0" err="1"/>
              <a:t>for</a:t>
            </a:r>
            <a:r>
              <a:rPr lang="de-DE" sz="1600" dirty="0"/>
              <a:t> </a:t>
            </a:r>
            <a:r>
              <a:rPr lang="de-DE" sz="1600" dirty="0" err="1"/>
              <a:t>many</a:t>
            </a:r>
            <a:r>
              <a:rPr lang="de-DE" sz="1600" dirty="0"/>
              <a:t> </a:t>
            </a:r>
            <a:r>
              <a:rPr lang="de-DE" sz="1600" dirty="0" err="1"/>
              <a:t>developing</a:t>
            </a:r>
            <a:r>
              <a:rPr lang="de-DE" sz="1600" dirty="0"/>
              <a:t> </a:t>
            </a:r>
            <a:r>
              <a:rPr lang="de-DE" sz="1600" dirty="0" err="1"/>
              <a:t>economies</a:t>
            </a:r>
            <a:r>
              <a:rPr lang="de-DE" sz="1600" dirty="0"/>
              <a:t>“ (</a:t>
            </a:r>
            <a:r>
              <a:rPr lang="de-DE" sz="1600" u="sng" dirty="0" err="1">
                <a:hlinkClick r:id="rId3" tooltip="https://www.imf.org/external/Pubs/FT/fandd/basics/76-remittances.htm#:~:text=When%20migrants%20send%20home%20part,income%20for%20many%20developing%20economies."/>
              </a:rPr>
              <a:t>Ratha</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n.d</a:t>
            </a:r>
            <a:r>
              <a:rPr lang="de-DE" sz="1600" dirty="0"/>
              <a:t>.). </a:t>
            </a:r>
            <a:endParaRPr dirty="0"/>
          </a:p>
          <a:p>
            <a:pPr marL="0" indent="0" algn="just">
              <a:buNone/>
              <a:defRPr/>
            </a:pPr>
            <a:endParaRPr lang="de-DE" sz="1600" dirty="0"/>
          </a:p>
          <a:p>
            <a:pPr marL="0" indent="0" algn="just">
              <a:buNone/>
              <a:defRPr/>
            </a:pPr>
            <a:r>
              <a:rPr lang="de-DE" sz="1600" dirty="0" err="1"/>
              <a:t>Remittances</a:t>
            </a:r>
            <a:r>
              <a:rPr lang="de-DE" sz="1600" dirty="0"/>
              <a:t> </a:t>
            </a:r>
            <a:r>
              <a:rPr lang="de-DE" sz="1600" dirty="0" err="1"/>
              <a:t>from</a:t>
            </a:r>
            <a:r>
              <a:rPr lang="de-DE" sz="1600" dirty="0"/>
              <a:t> </a:t>
            </a:r>
            <a:r>
              <a:rPr lang="de-DE" sz="1600" dirty="0" err="1"/>
              <a:t>migrants</a:t>
            </a:r>
            <a:r>
              <a:rPr lang="de-DE" sz="1600" dirty="0"/>
              <a:t> </a:t>
            </a:r>
            <a:r>
              <a:rPr lang="de-DE" sz="1600" dirty="0" err="1"/>
              <a:t>abroad</a:t>
            </a:r>
            <a:r>
              <a:rPr lang="de-DE" sz="1600" dirty="0"/>
              <a:t> </a:t>
            </a:r>
            <a:r>
              <a:rPr lang="de-DE" sz="1600" dirty="0" err="1"/>
              <a:t>are</a:t>
            </a:r>
            <a:r>
              <a:rPr lang="de-DE" sz="1600" dirty="0"/>
              <a:t> </a:t>
            </a:r>
            <a:r>
              <a:rPr lang="de-DE" sz="1600" dirty="0" err="1"/>
              <a:t>thus</a:t>
            </a:r>
            <a:r>
              <a:rPr lang="de-DE" sz="1600" dirty="0"/>
              <a:t> a </a:t>
            </a:r>
            <a:r>
              <a:rPr lang="de-DE" sz="1600" dirty="0" err="1"/>
              <a:t>major</a:t>
            </a:r>
            <a:r>
              <a:rPr lang="de-DE" sz="1600" dirty="0"/>
              <a:t> </a:t>
            </a:r>
            <a:r>
              <a:rPr lang="de-DE" sz="1600" dirty="0" err="1"/>
              <a:t>economic</a:t>
            </a:r>
            <a:r>
              <a:rPr lang="de-DE" sz="1600" dirty="0"/>
              <a:t> </a:t>
            </a:r>
            <a:r>
              <a:rPr lang="de-DE" sz="1600" dirty="0" err="1"/>
              <a:t>factor</a:t>
            </a:r>
            <a:r>
              <a:rPr lang="de-DE" sz="1600" dirty="0"/>
              <a:t> </a:t>
            </a:r>
            <a:r>
              <a:rPr lang="de-DE" sz="1600" dirty="0" err="1"/>
              <a:t>for</a:t>
            </a:r>
            <a:r>
              <a:rPr lang="de-DE" sz="1600" dirty="0"/>
              <a:t> </a:t>
            </a:r>
            <a:r>
              <a:rPr lang="de-DE" sz="1600" dirty="0" err="1"/>
              <a:t>many</a:t>
            </a:r>
            <a:r>
              <a:rPr lang="de-DE" sz="1600" dirty="0"/>
              <a:t> countries </a:t>
            </a:r>
            <a:r>
              <a:rPr lang="de-DE" sz="1600" dirty="0" err="1"/>
              <a:t>of</a:t>
            </a:r>
            <a:r>
              <a:rPr lang="de-DE" sz="1600" dirty="0"/>
              <a:t> </a:t>
            </a:r>
            <a:r>
              <a:rPr lang="de-DE" sz="1600" dirty="0" err="1"/>
              <a:t>origin</a:t>
            </a:r>
            <a:r>
              <a:rPr lang="de-DE" sz="1600" dirty="0"/>
              <a:t> </a:t>
            </a:r>
            <a:r>
              <a:rPr lang="de-DE" sz="1600" dirty="0" err="1"/>
              <a:t>of</a:t>
            </a:r>
            <a:r>
              <a:rPr lang="de-DE" sz="1600" dirty="0"/>
              <a:t> large </a:t>
            </a:r>
            <a:r>
              <a:rPr lang="de-DE" sz="1600" dirty="0" err="1"/>
              <a:t>emigrant</a:t>
            </a:r>
            <a:r>
              <a:rPr lang="de-DE" sz="1600" dirty="0"/>
              <a:t> </a:t>
            </a:r>
            <a:r>
              <a:rPr lang="de-DE" sz="1600" dirty="0" err="1"/>
              <a:t>communities</a:t>
            </a:r>
            <a:r>
              <a:rPr lang="de-DE" sz="1600" dirty="0"/>
              <a:t>. </a:t>
            </a:r>
            <a:r>
              <a:rPr lang="de-DE" sz="1600" dirty="0" err="1"/>
              <a:t>According</a:t>
            </a:r>
            <a:r>
              <a:rPr lang="de-DE" sz="1600" dirty="0"/>
              <a:t> </a:t>
            </a:r>
            <a:r>
              <a:rPr lang="de-DE" sz="1600" dirty="0" err="1"/>
              <a:t>to</a:t>
            </a:r>
            <a:r>
              <a:rPr lang="de-DE" sz="1600" dirty="0"/>
              <a:t> IOM, </a:t>
            </a:r>
            <a:r>
              <a:rPr lang="de-DE" sz="1600" dirty="0" err="1"/>
              <a:t>the</a:t>
            </a:r>
            <a:r>
              <a:rPr lang="de-DE" sz="1600" dirty="0"/>
              <a:t> </a:t>
            </a:r>
            <a:r>
              <a:rPr lang="de-DE" sz="1600" dirty="0" err="1"/>
              <a:t>estimated</a:t>
            </a:r>
            <a:r>
              <a:rPr lang="de-DE" sz="1600" dirty="0"/>
              <a:t> </a:t>
            </a:r>
            <a:r>
              <a:rPr lang="de-DE" sz="1600" dirty="0" err="1"/>
              <a:t>figure</a:t>
            </a:r>
            <a:r>
              <a:rPr lang="de-DE" sz="1600" dirty="0"/>
              <a:t> </a:t>
            </a:r>
            <a:r>
              <a:rPr lang="de-DE" sz="1600" dirty="0" err="1"/>
              <a:t>of</a:t>
            </a:r>
            <a:r>
              <a:rPr lang="de-DE" sz="1600" dirty="0"/>
              <a:t> international </a:t>
            </a:r>
            <a:r>
              <a:rPr lang="de-DE" sz="1600" dirty="0" err="1"/>
              <a:t>remittances</a:t>
            </a:r>
            <a:r>
              <a:rPr lang="de-DE" sz="1600" dirty="0"/>
              <a:t> </a:t>
            </a:r>
            <a:r>
              <a:rPr lang="de-DE" sz="1600" dirty="0" err="1"/>
              <a:t>stood</a:t>
            </a:r>
            <a:r>
              <a:rPr lang="de-DE" sz="1600" dirty="0"/>
              <a:t> at USD 702 </a:t>
            </a:r>
            <a:r>
              <a:rPr lang="de-DE" sz="1600" dirty="0" err="1"/>
              <a:t>billion</a:t>
            </a:r>
            <a:r>
              <a:rPr lang="de-DE" sz="1600" dirty="0"/>
              <a:t> </a:t>
            </a:r>
            <a:r>
              <a:rPr lang="de-DE" sz="1600" dirty="0" err="1"/>
              <a:t>globally</a:t>
            </a:r>
            <a:r>
              <a:rPr lang="de-DE" sz="1600" dirty="0"/>
              <a:t> in 2020. By </a:t>
            </a:r>
            <a:r>
              <a:rPr lang="de-DE" sz="1600" dirty="0" err="1"/>
              <a:t>contrast</a:t>
            </a:r>
            <a:r>
              <a:rPr lang="de-DE" sz="1600" dirty="0"/>
              <a:t>, </a:t>
            </a:r>
            <a:r>
              <a:rPr lang="de-DE" sz="1600" dirty="0" err="1"/>
              <a:t>these</a:t>
            </a:r>
            <a:r>
              <a:rPr lang="de-DE" sz="1600" dirty="0"/>
              <a:t> </a:t>
            </a:r>
            <a:r>
              <a:rPr lang="de-DE" sz="1600" dirty="0" err="1"/>
              <a:t>payments</a:t>
            </a:r>
            <a:r>
              <a:rPr lang="de-DE" sz="1600" dirty="0"/>
              <a:t> </a:t>
            </a:r>
            <a:r>
              <a:rPr lang="de-DE" sz="1600" dirty="0" err="1"/>
              <a:t>accounted</a:t>
            </a:r>
            <a:r>
              <a:rPr lang="de-DE" sz="1600" dirty="0"/>
              <a:t> </a:t>
            </a:r>
            <a:r>
              <a:rPr lang="de-DE" sz="1600" dirty="0" err="1"/>
              <a:t>for</a:t>
            </a:r>
            <a:r>
              <a:rPr lang="de-DE" sz="1600" dirty="0"/>
              <a:t> an </a:t>
            </a:r>
            <a:r>
              <a:rPr lang="de-DE" sz="1600" dirty="0" err="1"/>
              <a:t>estimated</a:t>
            </a:r>
            <a:r>
              <a:rPr lang="de-DE" sz="1600" dirty="0"/>
              <a:t> USD 128 </a:t>
            </a:r>
            <a:r>
              <a:rPr lang="de-DE" sz="1600" dirty="0" err="1"/>
              <a:t>billion</a:t>
            </a:r>
            <a:r>
              <a:rPr lang="de-DE" sz="1600" dirty="0"/>
              <a:t> in 2000, </a:t>
            </a:r>
            <a:r>
              <a:rPr lang="de-DE" sz="1600" dirty="0" err="1"/>
              <a:t>demonstrating</a:t>
            </a:r>
            <a:r>
              <a:rPr lang="de-DE" sz="1600" dirty="0"/>
              <a:t> </a:t>
            </a:r>
            <a:r>
              <a:rPr lang="de-DE" sz="1600" dirty="0" err="1"/>
              <a:t>their</a:t>
            </a:r>
            <a:r>
              <a:rPr lang="de-DE" sz="1600" dirty="0"/>
              <a:t> </a:t>
            </a:r>
            <a:r>
              <a:rPr lang="de-DE" sz="1600" dirty="0" err="1"/>
              <a:t>increasing</a:t>
            </a:r>
            <a:r>
              <a:rPr lang="de-DE" sz="1600" dirty="0"/>
              <a:t> </a:t>
            </a:r>
            <a:r>
              <a:rPr lang="de-DE" sz="1600" dirty="0" err="1"/>
              <a:t>importance</a:t>
            </a:r>
            <a:r>
              <a:rPr lang="de-DE" sz="1600" dirty="0"/>
              <a:t> (</a:t>
            </a:r>
            <a:r>
              <a:rPr lang="de-DE" sz="1600" u="sng" dirty="0">
                <a:hlinkClick r:id="rId4" tooltip="https://publications.iom.int/books/world-migration-report-2022"/>
              </a:rPr>
              <a:t>IOM, 2022</a:t>
            </a:r>
            <a:r>
              <a:rPr lang="de-DE" sz="1600" dirty="0"/>
              <a:t>, p. 10). </a:t>
            </a:r>
            <a:r>
              <a:rPr lang="de-DE" sz="1600" dirty="0" err="1"/>
              <a:t>Remittances</a:t>
            </a:r>
            <a:r>
              <a:rPr lang="de-DE" sz="1600" dirty="0"/>
              <a:t> </a:t>
            </a:r>
            <a:r>
              <a:rPr lang="de-DE" sz="1600" dirty="0" err="1"/>
              <a:t>are</a:t>
            </a:r>
            <a:r>
              <a:rPr lang="de-DE" sz="1600" dirty="0"/>
              <a:t> </a:t>
            </a:r>
            <a:r>
              <a:rPr lang="de-DE" sz="1600" dirty="0" err="1"/>
              <a:t>thus</a:t>
            </a:r>
            <a:r>
              <a:rPr lang="de-DE" sz="1600" dirty="0"/>
              <a:t> </a:t>
            </a:r>
            <a:r>
              <a:rPr lang="de-DE" sz="1600" dirty="0" err="1"/>
              <a:t>both</a:t>
            </a:r>
            <a:r>
              <a:rPr lang="de-DE" sz="1600" dirty="0"/>
              <a:t> a </a:t>
            </a:r>
            <a:r>
              <a:rPr lang="de-DE" sz="1600" dirty="0" err="1"/>
              <a:t>major</a:t>
            </a:r>
            <a:r>
              <a:rPr lang="de-DE" sz="1600" dirty="0"/>
              <a:t> </a:t>
            </a:r>
            <a:r>
              <a:rPr lang="de-DE" sz="1600" dirty="0" err="1"/>
              <a:t>political</a:t>
            </a:r>
            <a:r>
              <a:rPr lang="de-DE" sz="1600" dirty="0"/>
              <a:t> and </a:t>
            </a:r>
            <a:r>
              <a:rPr lang="de-DE" sz="1600" dirty="0" err="1"/>
              <a:t>economic</a:t>
            </a:r>
            <a:r>
              <a:rPr lang="de-DE" sz="1600" dirty="0"/>
              <a:t> push </a:t>
            </a:r>
            <a:r>
              <a:rPr lang="de-DE" sz="1600" dirty="0" err="1"/>
              <a:t>factor</a:t>
            </a:r>
            <a:r>
              <a:rPr lang="de-DE" sz="1600" dirty="0"/>
              <a:t> </a:t>
            </a:r>
            <a:r>
              <a:rPr lang="de-DE" sz="1600" dirty="0" err="1"/>
              <a:t>for</a:t>
            </a:r>
            <a:r>
              <a:rPr lang="de-DE" sz="1600" dirty="0"/>
              <a:t> </a:t>
            </a:r>
            <a:r>
              <a:rPr lang="de-DE" sz="1600" dirty="0" err="1"/>
              <a:t>migration</a:t>
            </a:r>
            <a:r>
              <a:rPr lang="de-DE" sz="1600" dirty="0"/>
              <a:t>: </a:t>
            </a:r>
            <a:r>
              <a:rPr lang="de-DE" sz="1600" dirty="0" err="1"/>
              <a:t>Families</a:t>
            </a:r>
            <a:r>
              <a:rPr lang="de-DE" sz="1600" dirty="0"/>
              <a:t> </a:t>
            </a:r>
            <a:r>
              <a:rPr lang="de-DE" sz="1600" dirty="0" err="1"/>
              <a:t>seek</a:t>
            </a:r>
            <a:r>
              <a:rPr lang="de-DE" sz="1600" dirty="0"/>
              <a:t> </a:t>
            </a:r>
            <a:r>
              <a:rPr lang="de-DE" sz="1600" dirty="0" err="1"/>
              <a:t>to</a:t>
            </a:r>
            <a:r>
              <a:rPr lang="de-DE" sz="1600" dirty="0"/>
              <a:t> </a:t>
            </a:r>
            <a:r>
              <a:rPr lang="de-DE" sz="1600" dirty="0" err="1"/>
              <a:t>improve</a:t>
            </a:r>
            <a:r>
              <a:rPr lang="de-DE" sz="1600" dirty="0"/>
              <a:t> </a:t>
            </a:r>
            <a:r>
              <a:rPr lang="de-DE" sz="1600" dirty="0" err="1"/>
              <a:t>their</a:t>
            </a:r>
            <a:r>
              <a:rPr lang="de-DE" sz="1600" dirty="0"/>
              <a:t> </a:t>
            </a:r>
            <a:r>
              <a:rPr lang="de-DE" sz="1600" dirty="0" err="1"/>
              <a:t>economic</a:t>
            </a:r>
            <a:r>
              <a:rPr lang="de-DE" sz="1600" dirty="0"/>
              <a:t> </a:t>
            </a:r>
            <a:r>
              <a:rPr lang="de-DE" sz="1600" dirty="0" err="1"/>
              <a:t>situation</a:t>
            </a:r>
            <a:r>
              <a:rPr lang="de-DE" sz="1600" dirty="0"/>
              <a:t> </a:t>
            </a:r>
            <a:r>
              <a:rPr lang="de-DE" sz="1600" dirty="0" err="1"/>
              <a:t>by</a:t>
            </a:r>
            <a:r>
              <a:rPr lang="de-DE" sz="1600" dirty="0"/>
              <a:t> </a:t>
            </a:r>
            <a:r>
              <a:rPr lang="de-DE" sz="1600" dirty="0" err="1"/>
              <a:t>sending</a:t>
            </a:r>
            <a:r>
              <a:rPr lang="de-DE" sz="1600" dirty="0"/>
              <a:t> </a:t>
            </a:r>
            <a:r>
              <a:rPr lang="de-DE" sz="1600" dirty="0" err="1"/>
              <a:t>some</a:t>
            </a:r>
            <a:r>
              <a:rPr lang="de-DE" sz="1600" dirty="0"/>
              <a:t> </a:t>
            </a:r>
            <a:r>
              <a:rPr lang="de-DE" sz="1600" dirty="0" err="1"/>
              <a:t>of</a:t>
            </a:r>
            <a:r>
              <a:rPr lang="de-DE" sz="1600" dirty="0"/>
              <a:t> </a:t>
            </a:r>
            <a:r>
              <a:rPr lang="de-DE" sz="1600" dirty="0" err="1"/>
              <a:t>their</a:t>
            </a:r>
            <a:r>
              <a:rPr lang="de-DE" sz="1600" dirty="0"/>
              <a:t> </a:t>
            </a:r>
            <a:r>
              <a:rPr lang="de-DE" sz="1600" dirty="0" err="1"/>
              <a:t>members</a:t>
            </a:r>
            <a:r>
              <a:rPr lang="de-DE" sz="1600" dirty="0"/>
              <a:t> </a:t>
            </a:r>
            <a:r>
              <a:rPr lang="de-DE" sz="1600" dirty="0" err="1"/>
              <a:t>abroad</a:t>
            </a:r>
            <a:r>
              <a:rPr lang="de-DE" sz="1600" dirty="0"/>
              <a:t>, national </a:t>
            </a:r>
            <a:r>
              <a:rPr lang="de-DE" sz="1600" dirty="0" err="1"/>
              <a:t>governments</a:t>
            </a:r>
            <a:r>
              <a:rPr lang="de-DE" sz="1600" dirty="0"/>
              <a:t> </a:t>
            </a:r>
            <a:r>
              <a:rPr lang="de-DE" sz="1600" dirty="0" err="1"/>
              <a:t>encourage</a:t>
            </a:r>
            <a:r>
              <a:rPr lang="de-DE" sz="1600" dirty="0"/>
              <a:t> </a:t>
            </a:r>
            <a:r>
              <a:rPr lang="de-DE" sz="1600" dirty="0" err="1"/>
              <a:t>labour</a:t>
            </a:r>
            <a:r>
              <a:rPr lang="de-DE" sz="1600" dirty="0"/>
              <a:t> </a:t>
            </a:r>
            <a:r>
              <a:rPr lang="de-DE" sz="1600" dirty="0" err="1"/>
              <a:t>emigration</a:t>
            </a:r>
            <a:r>
              <a:rPr lang="de-DE" sz="1600" dirty="0"/>
              <a:t> in </a:t>
            </a:r>
            <a:r>
              <a:rPr lang="de-DE" sz="1600" dirty="0" err="1"/>
              <a:t>the</a:t>
            </a:r>
            <a:r>
              <a:rPr lang="de-DE" sz="1600" dirty="0"/>
              <a:t> </a:t>
            </a:r>
            <a:r>
              <a:rPr lang="de-DE" sz="1600" dirty="0" err="1"/>
              <a:t>hope</a:t>
            </a:r>
            <a:r>
              <a:rPr lang="de-DE" sz="1600" dirty="0"/>
              <a:t> </a:t>
            </a:r>
            <a:r>
              <a:rPr lang="de-DE" sz="1600" dirty="0" err="1"/>
              <a:t>of</a:t>
            </a:r>
            <a:r>
              <a:rPr lang="de-DE" sz="1600" dirty="0"/>
              <a:t> </a:t>
            </a:r>
            <a:r>
              <a:rPr lang="de-DE" sz="1600" dirty="0" err="1"/>
              <a:t>remittances</a:t>
            </a:r>
            <a:r>
              <a:rPr lang="de-DE" sz="1600" dirty="0"/>
              <a:t> </a:t>
            </a:r>
            <a:r>
              <a:rPr lang="de-DE" sz="1600" dirty="0" err="1"/>
              <a:t>leading</a:t>
            </a:r>
            <a:r>
              <a:rPr lang="de-DE" sz="1600" dirty="0"/>
              <a:t> </a:t>
            </a:r>
            <a:r>
              <a:rPr lang="de-DE" sz="1600" dirty="0" err="1"/>
              <a:t>to</a:t>
            </a:r>
            <a:r>
              <a:rPr lang="de-DE" sz="1600" dirty="0"/>
              <a:t> a </a:t>
            </a:r>
            <a:r>
              <a:rPr lang="de-DE" sz="1600" dirty="0" err="1"/>
              <a:t>reduction</a:t>
            </a:r>
            <a:r>
              <a:rPr lang="de-DE" sz="1600" dirty="0"/>
              <a:t> </a:t>
            </a:r>
            <a:r>
              <a:rPr lang="de-DE" sz="1600" dirty="0" err="1"/>
              <a:t>of</a:t>
            </a:r>
            <a:r>
              <a:rPr lang="de-DE" sz="1600" dirty="0"/>
              <a:t> </a:t>
            </a:r>
            <a:r>
              <a:rPr lang="de-DE" sz="1600" dirty="0" err="1"/>
              <a:t>poverty</a:t>
            </a:r>
            <a:r>
              <a:rPr lang="de-DE" sz="1600" dirty="0"/>
              <a:t> and, </a:t>
            </a:r>
            <a:r>
              <a:rPr lang="de-DE" sz="1600" dirty="0" err="1"/>
              <a:t>consequently</a:t>
            </a:r>
            <a:r>
              <a:rPr lang="de-DE" sz="1600" dirty="0"/>
              <a:t>, an </a:t>
            </a:r>
            <a:r>
              <a:rPr lang="de-DE" sz="1600" dirty="0" err="1"/>
              <a:t>increase</a:t>
            </a:r>
            <a:r>
              <a:rPr lang="de-DE" sz="1600" dirty="0"/>
              <a:t> </a:t>
            </a:r>
            <a:r>
              <a:rPr lang="de-DE" sz="1600" dirty="0" err="1"/>
              <a:t>of</a:t>
            </a:r>
            <a:r>
              <a:rPr lang="de-DE" sz="1600" dirty="0"/>
              <a:t> </a:t>
            </a:r>
            <a:r>
              <a:rPr lang="de-DE" sz="1600" dirty="0" err="1"/>
              <a:t>state</a:t>
            </a:r>
            <a:r>
              <a:rPr lang="de-DE" sz="1600" dirty="0"/>
              <a:t> </a:t>
            </a:r>
            <a:r>
              <a:rPr lang="de-DE" sz="1600" dirty="0" err="1"/>
              <a:t>budgets</a:t>
            </a:r>
            <a:r>
              <a:rPr lang="de-DE" sz="1600" dirty="0"/>
              <a:t>. </a:t>
            </a:r>
            <a:endParaRPr dirty="0"/>
          </a:p>
          <a:p>
            <a:pPr marL="0" indent="0" algn="just">
              <a:buNone/>
              <a:defRPr/>
            </a:pPr>
            <a:endParaRPr lang="de-DE" sz="1600" dirty="0"/>
          </a:p>
          <a:p>
            <a:pPr marL="0" indent="0" algn="just">
              <a:buNone/>
              <a:defRPr/>
            </a:pPr>
            <a:r>
              <a:rPr lang="de-DE" sz="1600" dirty="0" err="1"/>
              <a:t>It</a:t>
            </a:r>
            <a:r>
              <a:rPr lang="de-DE" sz="1600" dirty="0"/>
              <a:t> </a:t>
            </a:r>
            <a:r>
              <a:rPr lang="de-DE" sz="1600" dirty="0" err="1"/>
              <a:t>is</a:t>
            </a:r>
            <a:r>
              <a:rPr lang="de-DE" sz="1600" dirty="0"/>
              <a:t> </a:t>
            </a:r>
            <a:r>
              <a:rPr lang="de-DE" sz="1600" dirty="0" err="1"/>
              <a:t>important</a:t>
            </a:r>
            <a:r>
              <a:rPr lang="de-DE" sz="1600" dirty="0"/>
              <a:t> </a:t>
            </a:r>
            <a:r>
              <a:rPr lang="de-DE" sz="1600" dirty="0" err="1"/>
              <a:t>to</a:t>
            </a:r>
            <a:r>
              <a:rPr lang="de-DE" sz="1600" dirty="0"/>
              <a:t> </a:t>
            </a:r>
            <a:r>
              <a:rPr lang="de-DE" sz="1600" dirty="0" err="1"/>
              <a:t>note</a:t>
            </a:r>
            <a:r>
              <a:rPr lang="de-DE" sz="1600" dirty="0"/>
              <a:t> </a:t>
            </a:r>
            <a:r>
              <a:rPr lang="de-DE" sz="1600" dirty="0" err="1"/>
              <a:t>that</a:t>
            </a:r>
            <a:r>
              <a:rPr lang="de-DE" sz="1600" dirty="0"/>
              <a:t> </a:t>
            </a:r>
            <a:r>
              <a:rPr lang="de-DE" sz="1600" dirty="0" err="1"/>
              <a:t>remittance</a:t>
            </a:r>
            <a:r>
              <a:rPr lang="de-DE" sz="1600" dirty="0"/>
              <a:t> do not </a:t>
            </a:r>
            <a:r>
              <a:rPr lang="de-DE" sz="1600" dirty="0" err="1"/>
              <a:t>only</a:t>
            </a:r>
            <a:r>
              <a:rPr lang="de-DE" sz="1600" dirty="0"/>
              <a:t> </a:t>
            </a:r>
            <a:r>
              <a:rPr lang="de-DE" sz="1600" dirty="0" err="1"/>
              <a:t>benefit</a:t>
            </a:r>
            <a:r>
              <a:rPr lang="de-DE" sz="1600" dirty="0"/>
              <a:t> </a:t>
            </a:r>
            <a:r>
              <a:rPr lang="de-DE" sz="1600" dirty="0" err="1"/>
              <a:t>the</a:t>
            </a:r>
            <a:r>
              <a:rPr lang="de-DE" sz="1600" dirty="0"/>
              <a:t> </a:t>
            </a:r>
            <a:r>
              <a:rPr lang="de-DE" sz="1600" dirty="0" err="1"/>
              <a:t>poorest</a:t>
            </a:r>
            <a:r>
              <a:rPr lang="de-DE" sz="1600" dirty="0"/>
              <a:t> </a:t>
            </a:r>
            <a:r>
              <a:rPr lang="de-DE" sz="1600" dirty="0" err="1"/>
              <a:t>households</a:t>
            </a:r>
            <a:r>
              <a:rPr lang="de-DE" sz="1600" dirty="0"/>
              <a:t>: </a:t>
            </a:r>
            <a:r>
              <a:rPr lang="de-DE" sz="1600" dirty="0" err="1"/>
              <a:t>For</a:t>
            </a:r>
            <a:r>
              <a:rPr lang="de-DE" sz="1600" dirty="0"/>
              <a:t> </a:t>
            </a:r>
            <a:r>
              <a:rPr lang="de-DE" sz="1600" dirty="0" err="1"/>
              <a:t>many</a:t>
            </a:r>
            <a:r>
              <a:rPr lang="de-DE" sz="1600" dirty="0"/>
              <a:t> </a:t>
            </a:r>
            <a:r>
              <a:rPr lang="de-DE" sz="1600" dirty="0" err="1"/>
              <a:t>middle-class</a:t>
            </a:r>
            <a:r>
              <a:rPr lang="de-DE" sz="1600" dirty="0"/>
              <a:t> , „</a:t>
            </a:r>
            <a:r>
              <a:rPr lang="de-DE" sz="1600" u="sng" dirty="0" err="1">
                <a:hlinkClick r:id="rId3" tooltip="https://www.imf.org/external/Pubs/FT/fandd/basics/76-remittances.htm#:~:text=When%20migrants%20send%20home%20part,income%20for%20many%20developing%20economies."/>
              </a:rPr>
              <a:t>they</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may</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provide</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capital</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for</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small</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business</a:t>
            </a:r>
            <a:r>
              <a:rPr lang="de-DE" sz="1600" u="sng" dirty="0">
                <a:hlinkClick r:id="rId3" tooltip="https://www.imf.org/external/Pubs/FT/fandd/basics/76-remittances.htm#:~:text=When%20migrants%20send%20home%20part,income%20for%20many%20developing%20economies."/>
              </a:rPr>
              <a:t> and </a:t>
            </a:r>
            <a:r>
              <a:rPr lang="de-DE" sz="1600" u="sng" dirty="0" err="1">
                <a:hlinkClick r:id="rId3" tooltip="https://www.imf.org/external/Pubs/FT/fandd/basics/76-remittances.htm#:~:text=When%20migrants%20send%20home%20part,income%20for%20many%20developing%20economies."/>
              </a:rPr>
              <a:t>entrepreneurial</a:t>
            </a:r>
            <a:r>
              <a:rPr lang="de-DE" sz="1600" u="sng" dirty="0">
                <a:hlinkClick r:id="rId3" tooltip="https://www.imf.org/external/Pubs/FT/fandd/basics/76-remittances.htm#:~:text=When%20migrants%20send%20home%20part,income%20for%20many%20developing%20economies."/>
              </a:rPr>
              <a:t> </a:t>
            </a:r>
            <a:r>
              <a:rPr lang="de-DE" sz="1600" u="sng" dirty="0" err="1">
                <a:hlinkClick r:id="rId3" tooltip="https://www.imf.org/external/Pubs/FT/fandd/basics/76-remittances.htm#:~:text=When%20migrants%20send%20home%20part,income%20for%20many%20developing%20economies."/>
              </a:rPr>
              <a:t>activities</a:t>
            </a:r>
            <a:r>
              <a:rPr lang="de-DE" sz="1600" dirty="0"/>
              <a:t>“ (</a:t>
            </a:r>
            <a:r>
              <a:rPr lang="de-DE" sz="1600" dirty="0" err="1"/>
              <a:t>Ratha</a:t>
            </a:r>
            <a:r>
              <a:rPr lang="de-DE" sz="1600" dirty="0"/>
              <a:t>, </a:t>
            </a:r>
            <a:r>
              <a:rPr lang="de-DE" sz="1600" dirty="0" err="1"/>
              <a:t>n.d</a:t>
            </a:r>
            <a:r>
              <a:rPr lang="de-DE" sz="1600" dirty="0"/>
              <a:t>.). </a:t>
            </a:r>
            <a:endParaRPr dirty="0"/>
          </a:p>
          <a:p>
            <a:pPr marL="0" indent="0" algn="just">
              <a:buNone/>
              <a:defRPr/>
            </a:pPr>
            <a:r>
              <a:rPr lang="de-DE" sz="1600" dirty="0"/>
              <a:t> </a:t>
            </a:r>
            <a:endParaRPr dirty="0"/>
          </a:p>
          <a:p>
            <a:pPr marL="0" indent="0">
              <a:buNone/>
              <a:defRPr/>
            </a:pPr>
            <a:endParaRPr lang="de-DE" sz="1600" dirty="0"/>
          </a:p>
          <a:p>
            <a:pPr marL="0" indent="0">
              <a:buNone/>
              <a:defRPr/>
            </a:pPr>
            <a:endParaRPr lang="de-DE" sz="1600" dirty="0"/>
          </a:p>
          <a:p>
            <a:pPr marL="0" indent="0">
              <a:buNone/>
              <a:defRPr/>
            </a:pPr>
            <a:endParaRPr lang="hu-HU" sz="1600" dirty="0"/>
          </a:p>
        </p:txBody>
      </p:sp>
      <p:pic>
        <p:nvPicPr>
          <p:cNvPr id="6" name="Grafik 5"/>
          <p:cNvPicPr>
            <a:picLocks noChangeAspect="1"/>
          </p:cNvPicPr>
          <p:nvPr/>
        </p:nvPicPr>
        <p:blipFill>
          <a:blip r:embed="rId5"/>
          <a:stretch/>
        </p:blipFill>
        <p:spPr bwMode="auto">
          <a:xfrm>
            <a:off x="0" y="277025"/>
            <a:ext cx="2120495" cy="1413663"/>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Drivers of migration: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br>
              <a:rPr lang="de-DE">
                <a:solidFill>
                  <a:schemeClr val="accent2">
                    <a:lumMod val="50000"/>
                  </a:schemeClr>
                </a:solidFill>
              </a:rPr>
            </a:br>
            <a:r>
              <a:rPr lang="de-DE">
                <a:solidFill>
                  <a:schemeClr val="accent2">
                    <a:lumMod val="50000"/>
                  </a:schemeClr>
                </a:solidFill>
              </a:rPr>
              <a:t>MIGRATION AND DEVELOPMENT</a:t>
            </a:r>
            <a:endParaRPr lang="hu-HU"/>
          </a:p>
        </p:txBody>
      </p:sp>
      <p:sp>
        <p:nvSpPr>
          <p:cNvPr id="3" name="Tartalom helye 2"/>
          <p:cNvSpPr>
            <a:spLocks noGrp="1"/>
          </p:cNvSpPr>
          <p:nvPr>
            <p:ph idx="1"/>
          </p:nvPr>
        </p:nvSpPr>
        <p:spPr bwMode="auto">
          <a:xfrm>
            <a:off x="157898" y="2141537"/>
            <a:ext cx="9322478" cy="4351338"/>
          </a:xfrm>
        </p:spPr>
        <p:txBody>
          <a:bodyPr>
            <a:normAutofit fontScale="92500"/>
          </a:bodyPr>
          <a:lstStyle/>
          <a:p>
            <a:pPr marL="0" indent="0" algn="just">
              <a:buNone/>
              <a:defRPr/>
            </a:pPr>
            <a:r>
              <a:rPr lang="de-DE" sz="1600" dirty="0" err="1"/>
              <a:t>It</a:t>
            </a:r>
            <a:r>
              <a:rPr lang="de-DE" sz="1600" dirty="0"/>
              <a:t> </a:t>
            </a:r>
            <a:r>
              <a:rPr lang="de-DE" sz="1600" dirty="0" err="1"/>
              <a:t>has</a:t>
            </a:r>
            <a:r>
              <a:rPr lang="de-DE" sz="1600" dirty="0"/>
              <a:t> </a:t>
            </a:r>
            <a:r>
              <a:rPr lang="de-DE" sz="1600" dirty="0" err="1"/>
              <a:t>often</a:t>
            </a:r>
            <a:r>
              <a:rPr lang="de-DE" sz="1600" dirty="0"/>
              <a:t> </a:t>
            </a:r>
            <a:r>
              <a:rPr lang="de-DE" sz="1600" dirty="0" err="1"/>
              <a:t>been</a:t>
            </a:r>
            <a:r>
              <a:rPr lang="de-DE" sz="1600" dirty="0"/>
              <a:t> </a:t>
            </a:r>
            <a:r>
              <a:rPr lang="de-DE" sz="1600" dirty="0" err="1"/>
              <a:t>argued</a:t>
            </a:r>
            <a:r>
              <a:rPr lang="de-DE" sz="1600" dirty="0"/>
              <a:t> </a:t>
            </a:r>
            <a:r>
              <a:rPr lang="de-DE" sz="1600" dirty="0" err="1"/>
              <a:t>that</a:t>
            </a:r>
            <a:r>
              <a:rPr lang="de-DE" sz="1600" dirty="0"/>
              <a:t> </a:t>
            </a:r>
            <a:r>
              <a:rPr lang="de-DE" sz="1600" dirty="0" err="1"/>
              <a:t>increasing</a:t>
            </a:r>
            <a:r>
              <a:rPr lang="de-DE" sz="1600" dirty="0"/>
              <a:t> </a:t>
            </a:r>
            <a:r>
              <a:rPr lang="de-DE" sz="1600" dirty="0" err="1"/>
              <a:t>development</a:t>
            </a:r>
            <a:r>
              <a:rPr lang="de-DE" sz="1600" dirty="0"/>
              <a:t> </a:t>
            </a:r>
            <a:r>
              <a:rPr lang="de-DE" sz="1600" dirty="0" err="1"/>
              <a:t>cooperation</a:t>
            </a:r>
            <a:r>
              <a:rPr lang="de-DE" sz="1600" dirty="0"/>
              <a:t> and </a:t>
            </a:r>
            <a:r>
              <a:rPr lang="de-DE" sz="1600" dirty="0" err="1"/>
              <a:t>foreign</a:t>
            </a:r>
            <a:r>
              <a:rPr lang="de-DE" sz="1600" dirty="0"/>
              <a:t> </a:t>
            </a:r>
            <a:r>
              <a:rPr lang="de-DE" sz="1600" dirty="0" err="1"/>
              <a:t>aid</a:t>
            </a:r>
            <a:r>
              <a:rPr lang="de-DE" sz="1600" dirty="0"/>
              <a:t> </a:t>
            </a:r>
            <a:r>
              <a:rPr lang="de-DE" sz="1600" dirty="0" err="1"/>
              <a:t>is</a:t>
            </a:r>
            <a:r>
              <a:rPr lang="de-DE" sz="1600" dirty="0"/>
              <a:t> a </a:t>
            </a:r>
            <a:r>
              <a:rPr lang="de-DE" sz="1600" dirty="0" err="1"/>
              <a:t>way</a:t>
            </a:r>
            <a:r>
              <a:rPr lang="de-DE" sz="1600" dirty="0"/>
              <a:t> </a:t>
            </a:r>
            <a:r>
              <a:rPr lang="de-DE" sz="1600" dirty="0" err="1"/>
              <a:t>to</a:t>
            </a:r>
            <a:r>
              <a:rPr lang="de-DE" sz="1600" dirty="0"/>
              <a:t> </a:t>
            </a:r>
            <a:r>
              <a:rPr lang="de-DE" sz="1600" dirty="0" err="1"/>
              <a:t>reduce</a:t>
            </a:r>
            <a:r>
              <a:rPr lang="de-DE" sz="1600" dirty="0"/>
              <a:t> push </a:t>
            </a:r>
            <a:r>
              <a:rPr lang="de-DE" sz="1600" dirty="0" err="1"/>
              <a:t>factors</a:t>
            </a:r>
            <a:r>
              <a:rPr lang="de-DE" sz="1600" dirty="0"/>
              <a:t> and, in turn, </a:t>
            </a:r>
            <a:r>
              <a:rPr lang="de-DE" sz="1600" dirty="0" err="1"/>
              <a:t>reduce</a:t>
            </a:r>
            <a:r>
              <a:rPr lang="de-DE" sz="1600" dirty="0"/>
              <a:t> </a:t>
            </a:r>
            <a:r>
              <a:rPr lang="de-DE" sz="1600" dirty="0" err="1"/>
              <a:t>migration</a:t>
            </a:r>
            <a:r>
              <a:rPr lang="de-DE" sz="1600" dirty="0"/>
              <a:t>. As </a:t>
            </a:r>
            <a:r>
              <a:rPr lang="de-DE" sz="1600" dirty="0" err="1"/>
              <a:t>policymakers</a:t>
            </a:r>
            <a:r>
              <a:rPr lang="de-DE" sz="1600" dirty="0"/>
              <a:t> in </a:t>
            </a:r>
            <a:r>
              <a:rPr lang="de-DE" sz="1600" dirty="0" err="1"/>
              <a:t>many</a:t>
            </a:r>
            <a:r>
              <a:rPr lang="de-DE" sz="1600" dirty="0"/>
              <a:t> Western countries </a:t>
            </a:r>
            <a:r>
              <a:rPr lang="de-DE" sz="1600" dirty="0" err="1"/>
              <a:t>see</a:t>
            </a:r>
            <a:r>
              <a:rPr lang="de-DE" sz="1600" dirty="0"/>
              <a:t> </a:t>
            </a:r>
            <a:r>
              <a:rPr lang="de-DE" sz="1600" dirty="0" err="1"/>
              <a:t>themselves</a:t>
            </a:r>
            <a:r>
              <a:rPr lang="de-DE" sz="1600" dirty="0"/>
              <a:t> </a:t>
            </a:r>
            <a:r>
              <a:rPr lang="de-DE" sz="1600" dirty="0" err="1"/>
              <a:t>pressurized</a:t>
            </a:r>
            <a:r>
              <a:rPr lang="de-DE" sz="1600" dirty="0"/>
              <a:t> </a:t>
            </a:r>
            <a:r>
              <a:rPr lang="de-DE" sz="1600" dirty="0" err="1"/>
              <a:t>to</a:t>
            </a:r>
            <a:r>
              <a:rPr lang="de-DE" sz="1600" dirty="0"/>
              <a:t> </a:t>
            </a:r>
            <a:r>
              <a:rPr lang="de-DE" sz="1600" dirty="0" err="1"/>
              <a:t>fight</a:t>
            </a:r>
            <a:r>
              <a:rPr lang="de-DE" sz="1600" dirty="0"/>
              <a:t> </a:t>
            </a:r>
            <a:r>
              <a:rPr lang="de-DE" sz="1600" dirty="0" err="1"/>
              <a:t>the</a:t>
            </a:r>
            <a:r>
              <a:rPr lang="de-DE" sz="1600" dirty="0"/>
              <a:t> </a:t>
            </a:r>
            <a:r>
              <a:rPr lang="de-DE" sz="1600" dirty="0" err="1"/>
              <a:t>causes</a:t>
            </a:r>
            <a:r>
              <a:rPr lang="de-DE" sz="1600" dirty="0"/>
              <a:t> </a:t>
            </a:r>
            <a:r>
              <a:rPr lang="de-DE" sz="1600" dirty="0" err="1"/>
              <a:t>of</a:t>
            </a:r>
            <a:r>
              <a:rPr lang="de-DE" sz="1600" dirty="0"/>
              <a:t> </a:t>
            </a:r>
            <a:r>
              <a:rPr lang="de-DE" sz="1600" dirty="0" err="1"/>
              <a:t>migration</a:t>
            </a:r>
            <a:r>
              <a:rPr lang="de-DE" sz="1600" dirty="0"/>
              <a:t>, </a:t>
            </a:r>
            <a:r>
              <a:rPr lang="de-DE" sz="1600" dirty="0" err="1"/>
              <a:t>foreign</a:t>
            </a:r>
            <a:r>
              <a:rPr lang="de-DE" sz="1600" dirty="0"/>
              <a:t> </a:t>
            </a:r>
            <a:r>
              <a:rPr lang="de-DE" sz="1600" dirty="0" err="1"/>
              <a:t>investment</a:t>
            </a:r>
            <a:r>
              <a:rPr lang="de-DE" sz="1600" dirty="0"/>
              <a:t> in </a:t>
            </a:r>
            <a:r>
              <a:rPr lang="de-DE" sz="1600" dirty="0" err="1"/>
              <a:t>major</a:t>
            </a:r>
            <a:r>
              <a:rPr lang="de-DE" sz="1600" dirty="0"/>
              <a:t> countries </a:t>
            </a:r>
            <a:r>
              <a:rPr lang="de-DE" sz="1600" dirty="0" err="1"/>
              <a:t>of</a:t>
            </a:r>
            <a:r>
              <a:rPr lang="de-DE" sz="1600" dirty="0"/>
              <a:t> </a:t>
            </a:r>
            <a:r>
              <a:rPr lang="de-DE" sz="1600" dirty="0" err="1"/>
              <a:t>origin</a:t>
            </a:r>
            <a:r>
              <a:rPr lang="de-DE" sz="1600" dirty="0"/>
              <a:t> </a:t>
            </a:r>
            <a:r>
              <a:rPr lang="de-DE" sz="1600" dirty="0" err="1"/>
              <a:t>of</a:t>
            </a:r>
            <a:r>
              <a:rPr lang="de-DE" sz="1600" dirty="0"/>
              <a:t> </a:t>
            </a:r>
            <a:r>
              <a:rPr lang="de-DE" sz="1600" dirty="0" err="1"/>
              <a:t>migrants</a:t>
            </a:r>
            <a:r>
              <a:rPr lang="de-DE" sz="1600" dirty="0"/>
              <a:t> </a:t>
            </a:r>
            <a:r>
              <a:rPr lang="de-DE" sz="1600" dirty="0" err="1"/>
              <a:t>is</a:t>
            </a:r>
            <a:r>
              <a:rPr lang="de-DE" sz="1600" dirty="0"/>
              <a:t> </a:t>
            </a:r>
            <a:r>
              <a:rPr lang="de-DE" sz="1600" dirty="0" err="1"/>
              <a:t>praised</a:t>
            </a:r>
            <a:r>
              <a:rPr lang="de-DE" sz="1600" dirty="0"/>
              <a:t> </a:t>
            </a:r>
            <a:r>
              <a:rPr lang="de-DE" sz="1600" dirty="0" err="1"/>
              <a:t>as</a:t>
            </a:r>
            <a:r>
              <a:rPr lang="de-DE" sz="1600" dirty="0"/>
              <a:t> a powerful </a:t>
            </a:r>
            <a:r>
              <a:rPr lang="de-DE" sz="1600" dirty="0" err="1"/>
              <a:t>tool</a:t>
            </a:r>
            <a:r>
              <a:rPr lang="de-DE" sz="1600" dirty="0"/>
              <a:t>. </a:t>
            </a:r>
            <a:endParaRPr dirty="0"/>
          </a:p>
          <a:p>
            <a:pPr marL="0" indent="0" algn="just">
              <a:buNone/>
              <a:defRPr/>
            </a:pPr>
            <a:endParaRPr lang="de-DE" sz="1600" b="1" dirty="0"/>
          </a:p>
          <a:p>
            <a:pPr marL="0" indent="0" algn="just">
              <a:buNone/>
              <a:defRPr/>
            </a:pPr>
            <a:r>
              <a:rPr lang="de-DE" sz="1600" dirty="0"/>
              <a:t>Research </a:t>
            </a:r>
            <a:r>
              <a:rPr lang="de-DE" sz="1600" dirty="0" err="1"/>
              <a:t>though</a:t>
            </a:r>
            <a:r>
              <a:rPr lang="de-DE" sz="1600" dirty="0"/>
              <a:t> </a:t>
            </a:r>
            <a:r>
              <a:rPr lang="de-DE" sz="1600" dirty="0" err="1"/>
              <a:t>paints</a:t>
            </a:r>
            <a:r>
              <a:rPr lang="de-DE" sz="1600" dirty="0"/>
              <a:t> a </a:t>
            </a:r>
            <a:r>
              <a:rPr lang="de-DE" sz="1600" dirty="0" err="1"/>
              <a:t>more</a:t>
            </a:r>
            <a:r>
              <a:rPr lang="de-DE" sz="1600" dirty="0"/>
              <a:t> </a:t>
            </a:r>
            <a:r>
              <a:rPr lang="de-DE" sz="1600" dirty="0" err="1"/>
              <a:t>ambiguous</a:t>
            </a:r>
            <a:r>
              <a:rPr lang="de-DE" sz="1600" dirty="0"/>
              <a:t> </a:t>
            </a:r>
            <a:r>
              <a:rPr lang="de-DE" sz="1600" dirty="0" err="1"/>
              <a:t>picture</a:t>
            </a:r>
            <a:r>
              <a:rPr lang="de-DE" sz="1600" dirty="0"/>
              <a:t>. On </a:t>
            </a:r>
            <a:r>
              <a:rPr lang="de-DE" sz="1600" dirty="0" err="1"/>
              <a:t>the</a:t>
            </a:r>
            <a:r>
              <a:rPr lang="de-DE" sz="1600" dirty="0"/>
              <a:t> </a:t>
            </a:r>
            <a:r>
              <a:rPr lang="de-DE" sz="1600" dirty="0" err="1"/>
              <a:t>contrary</a:t>
            </a:r>
            <a:r>
              <a:rPr lang="de-DE" sz="1600" dirty="0"/>
              <a:t>, </a:t>
            </a:r>
            <a:r>
              <a:rPr lang="de-DE" sz="1600" dirty="0" err="1"/>
              <a:t>it</a:t>
            </a:r>
            <a:r>
              <a:rPr lang="de-DE" sz="1600" dirty="0"/>
              <a:t> </a:t>
            </a:r>
            <a:r>
              <a:rPr lang="de-DE" sz="1600" dirty="0" err="1"/>
              <a:t>has</a:t>
            </a:r>
            <a:r>
              <a:rPr lang="de-DE" sz="1600" dirty="0"/>
              <a:t> </a:t>
            </a:r>
            <a:r>
              <a:rPr lang="de-DE" sz="1600" dirty="0" err="1"/>
              <a:t>been</a:t>
            </a:r>
            <a:r>
              <a:rPr lang="de-DE" sz="1600" dirty="0"/>
              <a:t> </a:t>
            </a:r>
            <a:r>
              <a:rPr lang="de-DE" sz="1600" dirty="0" err="1"/>
              <a:t>argued</a:t>
            </a:r>
            <a:r>
              <a:rPr lang="de-DE" sz="1600" dirty="0"/>
              <a:t> </a:t>
            </a:r>
            <a:r>
              <a:rPr lang="de-DE" sz="1600" dirty="0" err="1"/>
              <a:t>that</a:t>
            </a:r>
            <a:r>
              <a:rPr lang="de-DE" sz="1600" dirty="0"/>
              <a:t> </a:t>
            </a:r>
            <a:r>
              <a:rPr lang="de-DE" sz="1600" dirty="0" err="1"/>
              <a:t>increased</a:t>
            </a:r>
            <a:r>
              <a:rPr lang="de-DE" sz="1600" dirty="0"/>
              <a:t> </a:t>
            </a:r>
            <a:r>
              <a:rPr lang="de-DE" sz="1600" dirty="0" err="1"/>
              <a:t>economic</a:t>
            </a:r>
            <a:r>
              <a:rPr lang="de-DE" sz="1600" dirty="0"/>
              <a:t> </a:t>
            </a:r>
            <a:r>
              <a:rPr lang="de-DE" sz="1600" dirty="0" err="1"/>
              <a:t>development</a:t>
            </a:r>
            <a:r>
              <a:rPr lang="de-DE" sz="1600" dirty="0"/>
              <a:t> </a:t>
            </a:r>
            <a:r>
              <a:rPr lang="de-DE" sz="1600" dirty="0" err="1"/>
              <a:t>is</a:t>
            </a:r>
            <a:r>
              <a:rPr lang="de-DE" sz="1600" dirty="0"/>
              <a:t> </a:t>
            </a:r>
            <a:r>
              <a:rPr lang="de-DE" sz="1600" dirty="0" err="1"/>
              <a:t>more</a:t>
            </a:r>
            <a:r>
              <a:rPr lang="de-DE" sz="1600" dirty="0"/>
              <a:t> </a:t>
            </a:r>
            <a:r>
              <a:rPr lang="de-DE" sz="1600" dirty="0" err="1"/>
              <a:t>likely</a:t>
            </a:r>
            <a:r>
              <a:rPr lang="de-DE" sz="1600" dirty="0"/>
              <a:t> </a:t>
            </a:r>
            <a:r>
              <a:rPr lang="de-DE" sz="1600" dirty="0" err="1"/>
              <a:t>to</a:t>
            </a:r>
            <a:r>
              <a:rPr lang="de-DE" sz="1600" dirty="0"/>
              <a:t> </a:t>
            </a:r>
            <a:r>
              <a:rPr lang="de-DE" sz="1600" dirty="0" err="1"/>
              <a:t>increase</a:t>
            </a:r>
            <a:r>
              <a:rPr lang="de-DE" sz="1600" dirty="0"/>
              <a:t>, </a:t>
            </a:r>
            <a:r>
              <a:rPr lang="de-DE" sz="1600" dirty="0" err="1"/>
              <a:t>rather</a:t>
            </a:r>
            <a:r>
              <a:rPr lang="de-DE" sz="1600" dirty="0"/>
              <a:t> </a:t>
            </a:r>
            <a:r>
              <a:rPr lang="de-DE" sz="1600" dirty="0" err="1"/>
              <a:t>than</a:t>
            </a:r>
            <a:r>
              <a:rPr lang="de-DE" sz="1600" dirty="0"/>
              <a:t> </a:t>
            </a:r>
            <a:r>
              <a:rPr lang="de-DE" sz="1600" dirty="0" err="1"/>
              <a:t>reduce</a:t>
            </a:r>
            <a:r>
              <a:rPr lang="de-DE" sz="1600" dirty="0"/>
              <a:t>, </a:t>
            </a:r>
            <a:r>
              <a:rPr lang="de-DE" sz="1600" dirty="0" err="1"/>
              <a:t>migration</a:t>
            </a:r>
            <a:r>
              <a:rPr lang="de-DE" sz="1600" dirty="0"/>
              <a:t>. </a:t>
            </a:r>
            <a:r>
              <a:rPr lang="de-DE" sz="1600" dirty="0" err="1"/>
              <a:t>Some</a:t>
            </a:r>
            <a:r>
              <a:rPr lang="de-DE" sz="1600" dirty="0"/>
              <a:t> </a:t>
            </a:r>
            <a:r>
              <a:rPr lang="de-DE" sz="1600" dirty="0" err="1"/>
              <a:t>studies</a:t>
            </a:r>
            <a:r>
              <a:rPr lang="de-DE" sz="1600" dirty="0"/>
              <a:t> </a:t>
            </a:r>
            <a:r>
              <a:rPr lang="de-DE" sz="1600" dirty="0" err="1"/>
              <a:t>demonstrated</a:t>
            </a:r>
            <a:r>
              <a:rPr lang="de-DE" sz="1600" dirty="0"/>
              <a:t> </a:t>
            </a:r>
            <a:r>
              <a:rPr lang="de-DE" sz="1600" dirty="0" err="1"/>
              <a:t>that</a:t>
            </a:r>
            <a:r>
              <a:rPr lang="de-DE" sz="1600" dirty="0"/>
              <a:t> </a:t>
            </a:r>
            <a:r>
              <a:rPr lang="de-DE" sz="1600" dirty="0" err="1"/>
              <a:t>the</a:t>
            </a:r>
            <a:r>
              <a:rPr lang="de-DE" sz="1600" dirty="0"/>
              <a:t> </a:t>
            </a:r>
            <a:r>
              <a:rPr lang="de-DE" sz="1600" dirty="0" err="1"/>
              <a:t>number</a:t>
            </a:r>
            <a:r>
              <a:rPr lang="de-DE" sz="1600" dirty="0"/>
              <a:t> </a:t>
            </a:r>
            <a:r>
              <a:rPr lang="de-DE" sz="1600" dirty="0" err="1"/>
              <a:t>of</a:t>
            </a:r>
            <a:r>
              <a:rPr lang="de-DE" sz="1600" dirty="0"/>
              <a:t> </a:t>
            </a:r>
            <a:r>
              <a:rPr lang="de-DE" sz="1600" dirty="0" err="1"/>
              <a:t>migrants</a:t>
            </a:r>
            <a:r>
              <a:rPr lang="de-DE" sz="1600" dirty="0"/>
              <a:t> </a:t>
            </a:r>
            <a:r>
              <a:rPr lang="de-DE" sz="1600" dirty="0" err="1"/>
              <a:t>initially</a:t>
            </a:r>
            <a:r>
              <a:rPr lang="de-DE" sz="1600" dirty="0"/>
              <a:t> </a:t>
            </a:r>
            <a:r>
              <a:rPr lang="de-DE" sz="1600" dirty="0" err="1"/>
              <a:t>increases</a:t>
            </a:r>
            <a:r>
              <a:rPr lang="de-DE" sz="1600" dirty="0"/>
              <a:t> </a:t>
            </a:r>
            <a:r>
              <a:rPr lang="de-DE" sz="1600" dirty="0" err="1"/>
              <a:t>alongside</a:t>
            </a:r>
            <a:r>
              <a:rPr lang="de-DE" sz="1600" dirty="0"/>
              <a:t> </a:t>
            </a:r>
            <a:r>
              <a:rPr lang="de-DE" sz="1600" dirty="0" err="1"/>
              <a:t>economic</a:t>
            </a:r>
            <a:r>
              <a:rPr lang="de-DE" sz="1600" dirty="0"/>
              <a:t> </a:t>
            </a:r>
            <a:r>
              <a:rPr lang="de-DE" sz="1600" dirty="0" err="1"/>
              <a:t>growth</a:t>
            </a:r>
            <a:r>
              <a:rPr lang="de-DE" sz="1600" dirty="0"/>
              <a:t>, </a:t>
            </a:r>
            <a:r>
              <a:rPr lang="de-DE" sz="1600" dirty="0" err="1"/>
              <a:t>decreasing</a:t>
            </a:r>
            <a:r>
              <a:rPr lang="de-DE" sz="1600" dirty="0"/>
              <a:t> </a:t>
            </a:r>
            <a:r>
              <a:rPr lang="de-DE" sz="1600" dirty="0" err="1"/>
              <a:t>only</a:t>
            </a:r>
            <a:r>
              <a:rPr lang="de-DE" sz="1600" dirty="0"/>
              <a:t> </a:t>
            </a:r>
            <a:r>
              <a:rPr lang="de-DE" sz="1600" dirty="0" err="1"/>
              <a:t>once</a:t>
            </a:r>
            <a:r>
              <a:rPr lang="de-DE" sz="1600" dirty="0"/>
              <a:t> </a:t>
            </a:r>
            <a:r>
              <a:rPr lang="de-DE" sz="1600" dirty="0" err="1"/>
              <a:t>the</a:t>
            </a:r>
            <a:r>
              <a:rPr lang="de-DE" sz="1600" dirty="0"/>
              <a:t> </a:t>
            </a:r>
            <a:r>
              <a:rPr lang="de-DE" sz="1600" dirty="0" err="1"/>
              <a:t>country</a:t>
            </a:r>
            <a:r>
              <a:rPr lang="de-DE" sz="1600" dirty="0"/>
              <a:t> </a:t>
            </a:r>
            <a:r>
              <a:rPr lang="de-DE" sz="1600" dirty="0" err="1"/>
              <a:t>has</a:t>
            </a:r>
            <a:r>
              <a:rPr lang="de-DE" sz="1600" dirty="0"/>
              <a:t> </a:t>
            </a:r>
            <a:r>
              <a:rPr lang="de-DE" sz="1600" dirty="0" err="1"/>
              <a:t>reached</a:t>
            </a:r>
            <a:r>
              <a:rPr lang="de-DE" sz="1600" dirty="0"/>
              <a:t> a </a:t>
            </a:r>
            <a:r>
              <a:rPr lang="de-DE" sz="1600" dirty="0" err="1"/>
              <a:t>relatively</a:t>
            </a:r>
            <a:r>
              <a:rPr lang="de-DE" sz="1600" dirty="0"/>
              <a:t> high </a:t>
            </a:r>
            <a:r>
              <a:rPr lang="de-DE" sz="1600" dirty="0" err="1"/>
              <a:t>Gross</a:t>
            </a:r>
            <a:r>
              <a:rPr lang="de-DE" sz="1600" dirty="0"/>
              <a:t> </a:t>
            </a:r>
            <a:r>
              <a:rPr lang="de-DE" sz="1600" dirty="0" err="1"/>
              <a:t>Domestic</a:t>
            </a:r>
            <a:r>
              <a:rPr lang="de-DE" sz="1600" dirty="0"/>
              <a:t> </a:t>
            </a:r>
            <a:r>
              <a:rPr lang="de-DE" sz="1600" dirty="0" err="1"/>
              <a:t>Product</a:t>
            </a:r>
            <a:r>
              <a:rPr lang="de-DE" sz="1600" dirty="0"/>
              <a:t> (GDP), </a:t>
            </a:r>
            <a:r>
              <a:rPr lang="de-DE" sz="1600" dirty="0" err="1"/>
              <a:t>thus</a:t>
            </a:r>
            <a:r>
              <a:rPr lang="de-DE" sz="1600" dirty="0"/>
              <a:t> </a:t>
            </a:r>
            <a:r>
              <a:rPr lang="de-DE" sz="1600" dirty="0" err="1"/>
              <a:t>showing</a:t>
            </a:r>
            <a:r>
              <a:rPr lang="de-DE" sz="1600" dirty="0"/>
              <a:t> a positive </a:t>
            </a:r>
            <a:r>
              <a:rPr lang="de-DE" sz="1600" dirty="0" err="1"/>
              <a:t>correlation</a:t>
            </a:r>
            <a:r>
              <a:rPr lang="de-DE" sz="1600" dirty="0"/>
              <a:t> </a:t>
            </a:r>
            <a:r>
              <a:rPr lang="de-DE" sz="1600" dirty="0" err="1"/>
              <a:t>between</a:t>
            </a:r>
            <a:r>
              <a:rPr lang="de-DE" sz="1600" dirty="0"/>
              <a:t> </a:t>
            </a:r>
            <a:r>
              <a:rPr lang="de-DE" sz="1600" dirty="0" err="1"/>
              <a:t>increasing</a:t>
            </a:r>
            <a:r>
              <a:rPr lang="de-DE" sz="1600" dirty="0"/>
              <a:t> </a:t>
            </a:r>
            <a:r>
              <a:rPr lang="de-DE" sz="1600" dirty="0" err="1"/>
              <a:t>development</a:t>
            </a:r>
            <a:r>
              <a:rPr lang="de-DE" sz="1600" dirty="0"/>
              <a:t> and </a:t>
            </a:r>
            <a:r>
              <a:rPr lang="de-DE" sz="1600" dirty="0" err="1"/>
              <a:t>increasing</a:t>
            </a:r>
            <a:r>
              <a:rPr lang="de-DE" sz="1600" dirty="0"/>
              <a:t> </a:t>
            </a:r>
            <a:r>
              <a:rPr lang="de-DE" sz="1600" dirty="0" err="1"/>
              <a:t>migration</a:t>
            </a:r>
            <a:r>
              <a:rPr lang="de-DE" sz="1600" dirty="0"/>
              <a:t> in </a:t>
            </a:r>
            <a:r>
              <a:rPr lang="de-DE" sz="1600" dirty="0" err="1"/>
              <a:t>the</a:t>
            </a:r>
            <a:r>
              <a:rPr lang="de-DE" sz="1600" dirty="0"/>
              <a:t> </a:t>
            </a:r>
            <a:r>
              <a:rPr lang="de-DE" sz="1600" dirty="0" err="1"/>
              <a:t>first</a:t>
            </a:r>
            <a:r>
              <a:rPr lang="de-DE" sz="1600" dirty="0"/>
              <a:t> </a:t>
            </a:r>
            <a:r>
              <a:rPr lang="de-DE" sz="1600" dirty="0" err="1"/>
              <a:t>place</a:t>
            </a:r>
            <a:r>
              <a:rPr lang="de-DE" sz="1600" dirty="0"/>
              <a:t>.  </a:t>
            </a:r>
            <a:endParaRPr dirty="0"/>
          </a:p>
          <a:p>
            <a:pPr marL="0" indent="0" algn="just">
              <a:buNone/>
              <a:defRPr/>
            </a:pPr>
            <a:endParaRPr lang="de-DE" sz="1600" dirty="0"/>
          </a:p>
          <a:p>
            <a:pPr marL="0" indent="0" algn="just">
              <a:buNone/>
              <a:defRPr/>
            </a:pPr>
            <a:r>
              <a:rPr lang="en-US" sz="1600" dirty="0"/>
              <a:t>This effect is known as the „migration hump“, </a:t>
            </a:r>
            <a:r>
              <a:rPr lang="de-DE" sz="1600" dirty="0"/>
              <a:t>also </a:t>
            </a:r>
            <a:r>
              <a:rPr lang="de-DE" sz="1600" dirty="0" err="1"/>
              <a:t>reflecting</a:t>
            </a:r>
            <a:r>
              <a:rPr lang="de-DE" sz="1600" dirty="0"/>
              <a:t> </a:t>
            </a:r>
            <a:r>
              <a:rPr lang="de-DE" sz="1600" dirty="0" err="1"/>
              <a:t>the</a:t>
            </a:r>
            <a:r>
              <a:rPr lang="de-DE" sz="1600" dirty="0"/>
              <a:t> </a:t>
            </a:r>
            <a:r>
              <a:rPr lang="de-DE" sz="1600" dirty="0" err="1"/>
              <a:t>situation</a:t>
            </a:r>
            <a:r>
              <a:rPr lang="de-DE" sz="1600" dirty="0"/>
              <a:t> </a:t>
            </a:r>
            <a:r>
              <a:rPr lang="de-DE" sz="1600" dirty="0" err="1"/>
              <a:t>that</a:t>
            </a:r>
            <a:r>
              <a:rPr lang="de-DE" sz="1600" dirty="0"/>
              <a:t> </a:t>
            </a:r>
            <a:r>
              <a:rPr lang="de-DE" sz="1600" dirty="0" err="1"/>
              <a:t>it</a:t>
            </a:r>
            <a:r>
              <a:rPr lang="de-DE" sz="1600" dirty="0"/>
              <a:t> </a:t>
            </a:r>
            <a:r>
              <a:rPr lang="de-DE" sz="1600" dirty="0" err="1"/>
              <a:t>is</a:t>
            </a:r>
            <a:r>
              <a:rPr lang="de-DE" sz="1600" dirty="0"/>
              <a:t> </a:t>
            </a:r>
            <a:r>
              <a:rPr lang="de-DE" sz="1600" dirty="0" err="1"/>
              <a:t>typically</a:t>
            </a:r>
            <a:r>
              <a:rPr lang="de-DE" sz="1600" dirty="0"/>
              <a:t> not </a:t>
            </a:r>
            <a:r>
              <a:rPr lang="de-DE" sz="1600" dirty="0" err="1"/>
              <a:t>the</a:t>
            </a:r>
            <a:r>
              <a:rPr lang="de-DE" sz="1600" dirty="0"/>
              <a:t> </a:t>
            </a:r>
            <a:r>
              <a:rPr lang="de-DE" sz="1600" dirty="0" err="1"/>
              <a:t>poorest</a:t>
            </a:r>
            <a:r>
              <a:rPr lang="de-DE" sz="1600" dirty="0"/>
              <a:t> </a:t>
            </a:r>
            <a:r>
              <a:rPr lang="de-DE" sz="1600" dirty="0" err="1"/>
              <a:t>deciding</a:t>
            </a:r>
            <a:r>
              <a:rPr lang="de-DE" sz="1600" dirty="0"/>
              <a:t> </a:t>
            </a:r>
            <a:r>
              <a:rPr lang="de-DE" sz="1600" dirty="0" err="1"/>
              <a:t>to</a:t>
            </a:r>
            <a:r>
              <a:rPr lang="de-DE" sz="1600" dirty="0"/>
              <a:t> </a:t>
            </a:r>
            <a:r>
              <a:rPr lang="de-DE" sz="1600" dirty="0" err="1"/>
              <a:t>leave</a:t>
            </a:r>
            <a:r>
              <a:rPr lang="de-DE" sz="1600" dirty="0"/>
              <a:t> </a:t>
            </a:r>
            <a:r>
              <a:rPr lang="de-DE" sz="1600" dirty="0" err="1"/>
              <a:t>their</a:t>
            </a:r>
            <a:r>
              <a:rPr lang="de-DE" sz="1600" dirty="0"/>
              <a:t> </a:t>
            </a:r>
            <a:r>
              <a:rPr lang="de-DE" sz="1600" dirty="0" err="1"/>
              <a:t>country</a:t>
            </a:r>
            <a:r>
              <a:rPr lang="de-DE" sz="1600" dirty="0"/>
              <a:t>, but </a:t>
            </a:r>
            <a:r>
              <a:rPr lang="de-DE" sz="1600" dirty="0" err="1"/>
              <a:t>rather</a:t>
            </a:r>
            <a:r>
              <a:rPr lang="de-DE" sz="1600" dirty="0"/>
              <a:t> </a:t>
            </a:r>
            <a:r>
              <a:rPr lang="de-DE" sz="1600" dirty="0" err="1"/>
              <a:t>those</a:t>
            </a:r>
            <a:r>
              <a:rPr lang="de-DE" sz="1600" dirty="0"/>
              <a:t> </a:t>
            </a:r>
            <a:r>
              <a:rPr lang="de-DE" sz="1600" dirty="0" err="1"/>
              <a:t>having</a:t>
            </a:r>
            <a:r>
              <a:rPr lang="de-DE" sz="1600" dirty="0"/>
              <a:t> </a:t>
            </a:r>
            <a:r>
              <a:rPr lang="de-DE" sz="1600" dirty="0" err="1"/>
              <a:t>acquired</a:t>
            </a:r>
            <a:r>
              <a:rPr lang="de-DE" sz="1600" dirty="0"/>
              <a:t> </a:t>
            </a:r>
            <a:r>
              <a:rPr lang="de-DE" sz="1600" dirty="0" err="1"/>
              <a:t>the</a:t>
            </a:r>
            <a:r>
              <a:rPr lang="de-DE" sz="1600" dirty="0"/>
              <a:t> </a:t>
            </a:r>
            <a:r>
              <a:rPr lang="de-DE" sz="1600" dirty="0" err="1"/>
              <a:t>means</a:t>
            </a:r>
            <a:r>
              <a:rPr lang="de-DE" sz="1600" dirty="0"/>
              <a:t> </a:t>
            </a:r>
            <a:r>
              <a:rPr lang="de-DE" sz="1600" dirty="0" err="1"/>
              <a:t>to</a:t>
            </a:r>
            <a:r>
              <a:rPr lang="de-DE" sz="1600" dirty="0"/>
              <a:t> </a:t>
            </a:r>
            <a:r>
              <a:rPr lang="de-DE" sz="1600" dirty="0" err="1"/>
              <a:t>migrate</a:t>
            </a:r>
            <a:r>
              <a:rPr lang="de-DE" sz="1600" dirty="0"/>
              <a:t>. Also, </a:t>
            </a:r>
            <a:r>
              <a:rPr lang="de-DE" sz="1600" dirty="0" err="1"/>
              <a:t>the</a:t>
            </a:r>
            <a:r>
              <a:rPr lang="de-DE" sz="1600" dirty="0"/>
              <a:t> </a:t>
            </a:r>
            <a:r>
              <a:rPr lang="de-DE" sz="1600" dirty="0" err="1"/>
              <a:t>poorest</a:t>
            </a:r>
            <a:r>
              <a:rPr lang="de-DE" sz="1600" dirty="0"/>
              <a:t> countries </a:t>
            </a:r>
            <a:r>
              <a:rPr lang="de-DE" sz="1600" dirty="0" err="1"/>
              <a:t>are</a:t>
            </a:r>
            <a:r>
              <a:rPr lang="de-DE" sz="1600" dirty="0"/>
              <a:t> </a:t>
            </a:r>
            <a:r>
              <a:rPr lang="de-DE" sz="1600" dirty="0" err="1"/>
              <a:t>often</a:t>
            </a:r>
            <a:r>
              <a:rPr lang="de-DE" sz="1600" dirty="0"/>
              <a:t> not </a:t>
            </a:r>
            <a:r>
              <a:rPr lang="de-DE" sz="1600" dirty="0" err="1"/>
              <a:t>the</a:t>
            </a:r>
            <a:r>
              <a:rPr lang="de-DE" sz="1600" dirty="0"/>
              <a:t> </a:t>
            </a:r>
            <a:r>
              <a:rPr lang="de-DE" sz="1600" dirty="0" err="1"/>
              <a:t>most</a:t>
            </a:r>
            <a:r>
              <a:rPr lang="de-DE" sz="1600" dirty="0"/>
              <a:t> </a:t>
            </a:r>
            <a:r>
              <a:rPr lang="de-DE" sz="1600" dirty="0" err="1"/>
              <a:t>common</a:t>
            </a:r>
            <a:r>
              <a:rPr lang="de-DE" sz="1600" dirty="0"/>
              <a:t> countries </a:t>
            </a:r>
            <a:r>
              <a:rPr lang="de-DE" sz="1600" dirty="0" err="1"/>
              <a:t>of</a:t>
            </a:r>
            <a:r>
              <a:rPr lang="de-DE" sz="1600" dirty="0"/>
              <a:t> </a:t>
            </a:r>
            <a:r>
              <a:rPr lang="de-DE" sz="1600" dirty="0" err="1"/>
              <a:t>origin</a:t>
            </a:r>
            <a:r>
              <a:rPr lang="de-DE" sz="1600" dirty="0"/>
              <a:t> </a:t>
            </a:r>
            <a:r>
              <a:rPr lang="de-DE" sz="1600" dirty="0" err="1"/>
              <a:t>of</a:t>
            </a:r>
            <a:r>
              <a:rPr lang="de-DE" sz="1600" dirty="0"/>
              <a:t> </a:t>
            </a:r>
            <a:r>
              <a:rPr lang="de-DE" sz="1600" dirty="0" err="1"/>
              <a:t>people</a:t>
            </a:r>
            <a:r>
              <a:rPr lang="de-DE" sz="1600" dirty="0"/>
              <a:t> </a:t>
            </a:r>
            <a:r>
              <a:rPr lang="de-DE" sz="1600" dirty="0" err="1"/>
              <a:t>migrating</a:t>
            </a:r>
            <a:r>
              <a:rPr lang="de-DE" sz="1600" dirty="0"/>
              <a:t> </a:t>
            </a:r>
            <a:r>
              <a:rPr lang="de-DE" sz="1600" dirty="0" err="1"/>
              <a:t>to</a:t>
            </a:r>
            <a:r>
              <a:rPr lang="de-DE" sz="1600" dirty="0"/>
              <a:t> </a:t>
            </a:r>
            <a:r>
              <a:rPr lang="de-DE" sz="1600" dirty="0" err="1"/>
              <a:t>developed</a:t>
            </a:r>
            <a:r>
              <a:rPr lang="de-DE" sz="1600" dirty="0"/>
              <a:t> countries.</a:t>
            </a:r>
            <a:endParaRPr dirty="0"/>
          </a:p>
          <a:p>
            <a:pPr marL="0" indent="0" algn="just">
              <a:buNone/>
              <a:defRPr/>
            </a:pPr>
            <a:endParaRPr lang="de-DE" sz="1600" dirty="0"/>
          </a:p>
          <a:p>
            <a:pPr marL="0" indent="0" algn="just">
              <a:buNone/>
              <a:defRPr/>
            </a:pPr>
            <a:r>
              <a:rPr lang="de-DE" sz="1600" dirty="0" err="1"/>
              <a:t>Yet</a:t>
            </a:r>
            <a:r>
              <a:rPr lang="de-DE" sz="1600" dirty="0"/>
              <a:t>, </a:t>
            </a:r>
            <a:r>
              <a:rPr lang="de-DE" sz="1600" dirty="0" err="1"/>
              <a:t>other</a:t>
            </a:r>
            <a:r>
              <a:rPr lang="de-DE" sz="1600" dirty="0"/>
              <a:t> </a:t>
            </a:r>
            <a:r>
              <a:rPr lang="de-DE" sz="1600" dirty="0" err="1"/>
              <a:t>studies</a:t>
            </a:r>
            <a:r>
              <a:rPr lang="de-DE" sz="1600" dirty="0"/>
              <a:t> </a:t>
            </a:r>
            <a:r>
              <a:rPr lang="de-DE" sz="1600" dirty="0" err="1"/>
              <a:t>have</a:t>
            </a:r>
            <a:r>
              <a:rPr lang="de-DE" sz="1600" dirty="0"/>
              <a:t> </a:t>
            </a:r>
            <a:r>
              <a:rPr lang="de-DE" sz="1600" dirty="0" err="1"/>
              <a:t>warned</a:t>
            </a:r>
            <a:r>
              <a:rPr lang="de-DE" sz="1600" dirty="0"/>
              <a:t> </a:t>
            </a:r>
            <a:r>
              <a:rPr lang="de-DE" sz="1600" dirty="0" err="1"/>
              <a:t>against</a:t>
            </a:r>
            <a:r>
              <a:rPr lang="de-DE" sz="1600" dirty="0"/>
              <a:t> </a:t>
            </a:r>
            <a:r>
              <a:rPr lang="de-DE" sz="1600" dirty="0" err="1"/>
              <a:t>interpreting</a:t>
            </a:r>
            <a:r>
              <a:rPr lang="de-DE" sz="1600" dirty="0"/>
              <a:t> a </a:t>
            </a:r>
            <a:r>
              <a:rPr lang="de-DE" sz="1600" dirty="0" err="1"/>
              <a:t>simplified</a:t>
            </a:r>
            <a:r>
              <a:rPr lang="de-DE" sz="1600" dirty="0"/>
              <a:t> </a:t>
            </a:r>
            <a:r>
              <a:rPr lang="de-DE" sz="1600" dirty="0" err="1"/>
              <a:t>causal</a:t>
            </a:r>
            <a:r>
              <a:rPr lang="de-DE" sz="1600" dirty="0"/>
              <a:t> </a:t>
            </a:r>
            <a:r>
              <a:rPr lang="de-DE" sz="1600" dirty="0" err="1"/>
              <a:t>relationship</a:t>
            </a:r>
            <a:r>
              <a:rPr lang="de-DE" sz="1600" dirty="0"/>
              <a:t> </a:t>
            </a:r>
            <a:r>
              <a:rPr lang="de-DE" sz="1600" dirty="0" err="1"/>
              <a:t>between</a:t>
            </a:r>
            <a:r>
              <a:rPr lang="de-DE" sz="1600" dirty="0"/>
              <a:t> </a:t>
            </a:r>
            <a:r>
              <a:rPr lang="de-DE" sz="1600" dirty="0" err="1"/>
              <a:t>development</a:t>
            </a:r>
            <a:r>
              <a:rPr lang="de-DE" sz="1600" dirty="0"/>
              <a:t> and </a:t>
            </a:r>
            <a:r>
              <a:rPr lang="de-DE" sz="1600" dirty="0" err="1"/>
              <a:t>increased</a:t>
            </a:r>
            <a:r>
              <a:rPr lang="de-DE" sz="1600" dirty="0"/>
              <a:t> </a:t>
            </a:r>
            <a:r>
              <a:rPr lang="de-DE" sz="1600" dirty="0" err="1"/>
              <a:t>migration</a:t>
            </a:r>
            <a:r>
              <a:rPr lang="de-DE" sz="1600" dirty="0"/>
              <a:t>, </a:t>
            </a:r>
            <a:r>
              <a:rPr lang="de-DE" sz="1600" dirty="0" err="1"/>
              <a:t>pointing</a:t>
            </a:r>
            <a:r>
              <a:rPr lang="de-DE" sz="1600" dirty="0"/>
              <a:t> </a:t>
            </a:r>
            <a:r>
              <a:rPr lang="de-DE" sz="1600" dirty="0" err="1"/>
              <a:t>towards</a:t>
            </a:r>
            <a:r>
              <a:rPr lang="de-DE" sz="1600" dirty="0"/>
              <a:t> </a:t>
            </a:r>
            <a:r>
              <a:rPr lang="de-DE" sz="1600" dirty="0" err="1"/>
              <a:t>other</a:t>
            </a:r>
            <a:r>
              <a:rPr lang="de-DE" sz="1600" dirty="0"/>
              <a:t> </a:t>
            </a:r>
            <a:r>
              <a:rPr lang="de-DE" sz="1600" dirty="0" err="1"/>
              <a:t>factors</a:t>
            </a:r>
            <a:r>
              <a:rPr lang="de-DE" sz="1600" dirty="0"/>
              <a:t> at </a:t>
            </a:r>
            <a:r>
              <a:rPr lang="de-DE" sz="1600" dirty="0" err="1"/>
              <a:t>play</a:t>
            </a:r>
            <a:r>
              <a:rPr lang="de-DE" sz="1600" dirty="0"/>
              <a:t> </a:t>
            </a:r>
            <a:r>
              <a:rPr lang="de-DE" sz="1600" dirty="0" err="1"/>
              <a:t>that</a:t>
            </a:r>
            <a:r>
              <a:rPr lang="de-DE" sz="1600" dirty="0"/>
              <a:t> </a:t>
            </a:r>
            <a:r>
              <a:rPr lang="de-DE" sz="1600" dirty="0" err="1"/>
              <a:t>may</a:t>
            </a:r>
            <a:r>
              <a:rPr lang="de-DE" sz="1600" dirty="0"/>
              <a:t> </a:t>
            </a:r>
            <a:r>
              <a:rPr lang="de-DE" sz="1600" dirty="0" err="1"/>
              <a:t>explain</a:t>
            </a:r>
            <a:r>
              <a:rPr lang="de-DE" sz="1600" dirty="0"/>
              <a:t> </a:t>
            </a:r>
            <a:r>
              <a:rPr lang="de-DE" sz="1600" dirty="0" err="1"/>
              <a:t>why</a:t>
            </a:r>
            <a:r>
              <a:rPr lang="de-DE" sz="1600" dirty="0"/>
              <a:t> </a:t>
            </a:r>
            <a:r>
              <a:rPr lang="de-DE" sz="1600" dirty="0" err="1"/>
              <a:t>migration</a:t>
            </a:r>
            <a:r>
              <a:rPr lang="de-DE" sz="1600" dirty="0"/>
              <a:t> </a:t>
            </a:r>
            <a:r>
              <a:rPr lang="de-DE" sz="1600" dirty="0" err="1"/>
              <a:t>increases</a:t>
            </a:r>
            <a:r>
              <a:rPr lang="de-DE" sz="1600" dirty="0"/>
              <a:t> </a:t>
            </a:r>
            <a:r>
              <a:rPr lang="de-DE" sz="1600" dirty="0" err="1"/>
              <a:t>or</a:t>
            </a:r>
            <a:r>
              <a:rPr lang="de-DE" sz="1600" dirty="0"/>
              <a:t> </a:t>
            </a:r>
            <a:r>
              <a:rPr lang="de-DE" sz="1600" dirty="0" err="1"/>
              <a:t>decreases</a:t>
            </a:r>
            <a:r>
              <a:rPr lang="de-DE" sz="1600" dirty="0"/>
              <a:t>. </a:t>
            </a:r>
            <a:r>
              <a:rPr lang="de-DE" sz="1600" dirty="0" err="1"/>
              <a:t>For</a:t>
            </a:r>
            <a:r>
              <a:rPr lang="de-DE" sz="1600" dirty="0"/>
              <a:t> a </a:t>
            </a:r>
            <a:r>
              <a:rPr lang="de-DE" sz="1600" dirty="0" err="1"/>
              <a:t>recent</a:t>
            </a:r>
            <a:r>
              <a:rPr lang="de-DE" sz="1600" dirty="0"/>
              <a:t> </a:t>
            </a:r>
            <a:r>
              <a:rPr lang="de-DE" sz="1600" dirty="0" err="1"/>
              <a:t>study</a:t>
            </a:r>
            <a:r>
              <a:rPr lang="de-DE" sz="1600" dirty="0"/>
              <a:t>, </a:t>
            </a:r>
            <a:r>
              <a:rPr lang="de-DE" sz="1600" dirty="0" err="1"/>
              <a:t>see</a:t>
            </a:r>
            <a:r>
              <a:rPr lang="de-DE" sz="1600" dirty="0"/>
              <a:t> </a:t>
            </a:r>
            <a:r>
              <a:rPr lang="de-DE" sz="1600" u="sng" dirty="0" err="1">
                <a:hlinkClick r:id="rId3" tooltip="https://www.ifw-kiel.de/fileadmin/Dateiverwaltung/IfW-Publications/Claas_Schneiderheinze/KWP_2145-revised-Higher_economic_growth_in_poor_countries_lower_migration_flows_to_the_OECD.pdf"/>
              </a:rPr>
              <a:t>Bencek</a:t>
            </a:r>
            <a:r>
              <a:rPr lang="de-DE" sz="1600" u="sng" dirty="0">
                <a:hlinkClick r:id="rId3" tooltip="https://www.ifw-kiel.de/fileadmin/Dateiverwaltung/IfW-Publications/Claas_Schneiderheinze/KWP_2145-revised-Higher_economic_growth_in_poor_countries_lower_migration_flows_to_the_OECD.pdf"/>
              </a:rPr>
              <a:t> &amp; Schneiderheinze (2020)</a:t>
            </a:r>
            <a:r>
              <a:rPr lang="de-DE" sz="1600" dirty="0"/>
              <a:t>.</a:t>
            </a:r>
            <a:endParaRPr dirty="0"/>
          </a:p>
          <a:p>
            <a:pPr marL="0" indent="0">
              <a:buNone/>
              <a:defRPr/>
            </a:pPr>
            <a:endParaRPr lang="de-DE" sz="1600" dirty="0"/>
          </a:p>
          <a:p>
            <a:pPr marL="0" indent="0">
              <a:buNone/>
              <a:defRPr/>
            </a:pPr>
            <a:endParaRPr lang="hu-HU" sz="1600" dirty="0"/>
          </a:p>
        </p:txBody>
      </p:sp>
      <p:pic>
        <p:nvPicPr>
          <p:cNvPr id="5" name="Grafik 4" descr="Ein Bild, das draußen, Himmel, Person, Straße enthält.&#10;&#10;Automatisch generierte Beschreibung"/>
          <p:cNvPicPr>
            <a:picLocks noChangeAspect="1"/>
          </p:cNvPicPr>
          <p:nvPr/>
        </p:nvPicPr>
        <p:blipFill>
          <a:blip r:embed="rId4"/>
          <a:stretch/>
        </p:blipFill>
        <p:spPr bwMode="auto">
          <a:xfrm>
            <a:off x="9647858" y="3646075"/>
            <a:ext cx="2386244" cy="1342262"/>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5015880" y="116632"/>
            <a:ext cx="10515600" cy="1325563"/>
          </a:xfrm>
        </p:spPr>
        <p:txBody>
          <a:bodyPr/>
          <a:lstStyle/>
          <a:p>
            <a:pPr>
              <a:defRPr/>
            </a:pPr>
            <a:r>
              <a:rPr lang="de-DE" dirty="0" err="1"/>
              <a:t>Excercise</a:t>
            </a:r>
            <a:endParaRPr lang="hu-HU" dirty="0"/>
          </a:p>
        </p:txBody>
      </p:sp>
      <p:sp>
        <p:nvSpPr>
          <p:cNvPr id="3" name="Tartalom helye 2"/>
          <p:cNvSpPr>
            <a:spLocks noGrp="1"/>
          </p:cNvSpPr>
          <p:nvPr>
            <p:ph idx="1"/>
          </p:nvPr>
        </p:nvSpPr>
        <p:spPr bwMode="auto">
          <a:xfrm>
            <a:off x="1127448" y="2204864"/>
            <a:ext cx="10515600" cy="4351338"/>
          </a:xfrm>
        </p:spPr>
        <p:txBody>
          <a:bodyPr>
            <a:normAutofit/>
          </a:bodyPr>
          <a:lstStyle/>
          <a:p>
            <a:pPr marL="0" indent="0" algn="just">
              <a:buNone/>
              <a:defRPr/>
            </a:pPr>
            <a:r>
              <a:rPr lang="hu-HU" dirty="0" err="1"/>
              <a:t>Please</a:t>
            </a:r>
            <a:r>
              <a:rPr lang="hu-HU" dirty="0"/>
              <a:t> </a:t>
            </a:r>
            <a:r>
              <a:rPr lang="de-DE" dirty="0" err="1"/>
              <a:t>read</a:t>
            </a:r>
            <a:r>
              <a:rPr lang="de-DE" dirty="0"/>
              <a:t> </a:t>
            </a:r>
            <a:r>
              <a:rPr lang="de-DE" dirty="0" err="1"/>
              <a:t>this</a:t>
            </a:r>
            <a:r>
              <a:rPr lang="de-DE" dirty="0"/>
              <a:t> </a:t>
            </a:r>
            <a:r>
              <a:rPr lang="de-DE" u="sng" dirty="0" err="1">
                <a:hlinkClick r:id="rId3" tooltip="https://thecorrespondent.com/606/a-key-assumption-about-migration-turns-out-to-be-wrong-taking-a-few-of-my-articles-down-with-it/80227856412-a3e30880#:~:text=The%20reason%3A%20it%20costs%20money,to%20leave%20will%20diminish%20steadily"/>
              </a:rPr>
              <a:t>report</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u="sng" dirty="0" err="1">
                <a:hlinkClick r:id="rId3" tooltip="https://thecorrespondent.com/606/a-key-assumption-about-migration-turns-out-to-be-wrong-taking-a-few-of-my-articles-down-with-it/80227856412-a3e30880#:~:text=The%20reason%3A%20it%20costs%20money,to%20leave%20will%20diminish%20steadily"/>
              </a:rPr>
              <a:t>from</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u="sng" dirty="0" err="1">
                <a:hlinkClick r:id="rId3" tooltip="https://thecorrespondent.com/606/a-key-assumption-about-migration-turns-out-to-be-wrong-taking-a-few-of-my-articles-down-with-it/80227856412-a3e30880#:~:text=The%20reason%3A%20it%20costs%20money,to%20leave%20will%20diminish%20steadily"/>
              </a:rPr>
              <a:t>the</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u="sng" dirty="0" err="1">
                <a:hlinkClick r:id="rId3" tooltip="https://thecorrespondent.com/606/a-key-assumption-about-migration-turns-out-to-be-wrong-taking-a-few-of-my-articles-down-with-it/80227856412-a3e30880#:~:text=The%20reason%3A%20it%20costs%20money,to%20leave%20will%20diminish%20steadily"/>
              </a:rPr>
              <a:t>Dutch</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u="sng" dirty="0" err="1">
                <a:hlinkClick r:id="rId3" tooltip="https://thecorrespondent.com/606/a-key-assumption-about-migration-turns-out-to-be-wrong-taking-a-few-of-my-articles-down-with-it/80227856412-a3e30880#:~:text=The%20reason%3A%20it%20costs%20money,to%20leave%20will%20diminish%20steadily"/>
              </a:rPr>
              <a:t>news</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u="sng" dirty="0" err="1">
                <a:hlinkClick r:id="rId3" tooltip="https://thecorrespondent.com/606/a-key-assumption-about-migration-turns-out-to-be-wrong-taking-a-few-of-my-articles-down-with-it/80227856412-a3e30880#:~:text=The%20reason%3A%20it%20costs%20money,to%20leave%20will%20diminish%20steadily"/>
              </a:rPr>
              <a:t>website</a:t>
            </a:r>
            <a:r>
              <a:rPr lang="de-DE" u="sng" dirty="0">
                <a:hlinkClick r:id="rId3" tooltip="https://thecorrespondent.com/606/a-key-assumption-about-migration-turns-out-to-be-wrong-taking-a-few-of-my-articles-down-with-it/80227856412-a3e30880#:~:text=The%20reason%3A%20it%20costs%20money,to%20leave%20will%20diminish%20steadily"/>
              </a:rPr>
              <a:t> </a:t>
            </a:r>
            <a:r>
              <a:rPr lang="de-DE" i="1" u="sng" dirty="0">
                <a:hlinkClick r:id="rId3" tooltip="https://thecorrespondent.com/606/a-key-assumption-about-migration-turns-out-to-be-wrong-taking-a-few-of-my-articles-down-with-it/80227856412-a3e30880#:~:text=The%20reason%3A%20it%20costs%20money,to%20leave%20will%20diminish%20steadily"/>
              </a:rPr>
              <a:t>De </a:t>
            </a:r>
            <a:r>
              <a:rPr lang="de-DE" i="1" u="sng" dirty="0" err="1">
                <a:hlinkClick r:id="rId3" tooltip="https://thecorrespondent.com/606/a-key-assumption-about-migration-turns-out-to-be-wrong-taking-a-few-of-my-articles-down-with-it/80227856412-a3e30880#:~:text=The%20reason%3A%20it%20costs%20money,to%20leave%20will%20diminish%20steadily"/>
              </a:rPr>
              <a:t>Correspondent</a:t>
            </a:r>
            <a:r>
              <a:rPr lang="de-DE" i="1" u="sng" dirty="0">
                <a:hlinkClick r:id="rId3" tooltip="https://thecorrespondent.com/606/a-key-assumption-about-migration-turns-out-to-be-wrong-taking-a-few-of-my-articles-down-with-it/80227856412-a3e30880#:~:text=The%20reason%3A%20it%20costs%20money,to%20leave%20will%20diminish%20steadily"/>
              </a:rPr>
              <a:t> </a:t>
            </a:r>
            <a:r>
              <a:rPr lang="de-DE" dirty="0" err="1"/>
              <a:t>about</a:t>
            </a:r>
            <a:r>
              <a:rPr lang="de-DE" dirty="0"/>
              <a:t> an </a:t>
            </a:r>
            <a:r>
              <a:rPr lang="de-DE" dirty="0" err="1"/>
              <a:t>academic</a:t>
            </a:r>
            <a:r>
              <a:rPr lang="de-DE" dirty="0"/>
              <a:t> </a:t>
            </a:r>
            <a:r>
              <a:rPr lang="de-DE" dirty="0" err="1"/>
              <a:t>paper</a:t>
            </a:r>
            <a:r>
              <a:rPr lang="de-DE" dirty="0"/>
              <a:t> </a:t>
            </a:r>
            <a:r>
              <a:rPr lang="de-DE" dirty="0" err="1"/>
              <a:t>contradicting</a:t>
            </a:r>
            <a:r>
              <a:rPr lang="de-DE" dirty="0"/>
              <a:t> </a:t>
            </a:r>
            <a:r>
              <a:rPr lang="de-DE" dirty="0" err="1"/>
              <a:t>the</a:t>
            </a:r>
            <a:r>
              <a:rPr lang="de-DE" dirty="0"/>
              <a:t> </a:t>
            </a:r>
            <a:r>
              <a:rPr lang="de-DE" dirty="0" err="1"/>
              <a:t>theory</a:t>
            </a:r>
            <a:r>
              <a:rPr lang="de-DE" dirty="0"/>
              <a:t> </a:t>
            </a:r>
            <a:r>
              <a:rPr lang="de-DE" dirty="0" err="1"/>
              <a:t>of</a:t>
            </a:r>
            <a:r>
              <a:rPr lang="de-DE" dirty="0"/>
              <a:t> </a:t>
            </a:r>
            <a:r>
              <a:rPr lang="de-DE" dirty="0" err="1"/>
              <a:t>the</a:t>
            </a:r>
            <a:r>
              <a:rPr lang="de-DE" dirty="0"/>
              <a:t> „</a:t>
            </a:r>
            <a:r>
              <a:rPr lang="de-DE" dirty="0" err="1"/>
              <a:t>migration</a:t>
            </a:r>
            <a:r>
              <a:rPr lang="de-DE" dirty="0"/>
              <a:t> </a:t>
            </a:r>
            <a:r>
              <a:rPr lang="de-DE" dirty="0" err="1"/>
              <a:t>hump</a:t>
            </a:r>
            <a:r>
              <a:rPr lang="de-DE" dirty="0"/>
              <a:t>“ and </a:t>
            </a:r>
            <a:r>
              <a:rPr lang="de-DE" dirty="0" err="1"/>
              <a:t>answer</a:t>
            </a:r>
            <a:r>
              <a:rPr lang="de-DE" dirty="0"/>
              <a:t> </a:t>
            </a:r>
            <a:r>
              <a:rPr lang="de-DE" dirty="0" err="1"/>
              <a:t>the</a:t>
            </a:r>
            <a:r>
              <a:rPr lang="de-DE" dirty="0"/>
              <a:t> </a:t>
            </a:r>
            <a:r>
              <a:rPr lang="de-DE" dirty="0" err="1"/>
              <a:t>following</a:t>
            </a:r>
            <a:r>
              <a:rPr lang="de-DE" dirty="0"/>
              <a:t> </a:t>
            </a:r>
            <a:r>
              <a:rPr lang="de-DE" dirty="0" err="1"/>
              <a:t>tasks</a:t>
            </a:r>
            <a:r>
              <a:rPr lang="de-DE" dirty="0"/>
              <a:t>:</a:t>
            </a:r>
            <a:endParaRPr dirty="0"/>
          </a:p>
          <a:p>
            <a:pPr marL="0" indent="0" algn="just">
              <a:buNone/>
              <a:defRPr/>
            </a:pPr>
            <a:endParaRPr lang="de-DE" dirty="0"/>
          </a:p>
          <a:p>
            <a:pPr marL="0" indent="0" algn="just">
              <a:buNone/>
              <a:defRPr/>
            </a:pPr>
            <a:r>
              <a:rPr lang="de-DE" dirty="0"/>
              <a:t>- </a:t>
            </a:r>
            <a:r>
              <a:rPr lang="de-DE" dirty="0" err="1"/>
              <a:t>Briefly</a:t>
            </a:r>
            <a:r>
              <a:rPr lang="de-DE" dirty="0"/>
              <a:t> </a:t>
            </a:r>
            <a:r>
              <a:rPr lang="de-DE" dirty="0" err="1"/>
              <a:t>describe</a:t>
            </a:r>
            <a:r>
              <a:rPr lang="de-DE" dirty="0"/>
              <a:t> </a:t>
            </a:r>
            <a:r>
              <a:rPr lang="de-DE" dirty="0" err="1"/>
              <a:t>the</a:t>
            </a:r>
            <a:r>
              <a:rPr lang="de-DE" dirty="0"/>
              <a:t> </a:t>
            </a:r>
            <a:r>
              <a:rPr lang="de-DE" dirty="0" err="1"/>
              <a:t>main</a:t>
            </a:r>
            <a:r>
              <a:rPr lang="de-DE" dirty="0"/>
              <a:t> </a:t>
            </a:r>
            <a:r>
              <a:rPr lang="de-DE" dirty="0" err="1"/>
              <a:t>arguments</a:t>
            </a:r>
            <a:r>
              <a:rPr lang="de-DE" dirty="0"/>
              <a:t> </a:t>
            </a:r>
            <a:r>
              <a:rPr lang="de-DE" dirty="0" err="1"/>
              <a:t>of</a:t>
            </a:r>
            <a:r>
              <a:rPr lang="de-DE" dirty="0"/>
              <a:t> </a:t>
            </a:r>
            <a:r>
              <a:rPr lang="de-DE" dirty="0" err="1"/>
              <a:t>the</a:t>
            </a:r>
            <a:r>
              <a:rPr lang="de-DE" dirty="0"/>
              <a:t> </a:t>
            </a:r>
            <a:r>
              <a:rPr lang="de-DE" dirty="0" err="1"/>
              <a:t>theory</a:t>
            </a:r>
            <a:r>
              <a:rPr lang="de-DE" dirty="0"/>
              <a:t> </a:t>
            </a:r>
            <a:r>
              <a:rPr lang="de-DE" dirty="0" err="1"/>
              <a:t>of</a:t>
            </a:r>
            <a:r>
              <a:rPr lang="de-DE" dirty="0"/>
              <a:t> </a:t>
            </a:r>
            <a:r>
              <a:rPr lang="de-DE" dirty="0" err="1"/>
              <a:t>the</a:t>
            </a:r>
            <a:r>
              <a:rPr lang="de-DE" dirty="0"/>
              <a:t> „</a:t>
            </a:r>
            <a:r>
              <a:rPr lang="de-DE" dirty="0" err="1"/>
              <a:t>migration</a:t>
            </a:r>
            <a:r>
              <a:rPr lang="de-DE" dirty="0"/>
              <a:t> </a:t>
            </a:r>
            <a:r>
              <a:rPr lang="de-DE" dirty="0" err="1"/>
              <a:t>hump</a:t>
            </a:r>
            <a:r>
              <a:rPr lang="de-DE" dirty="0"/>
              <a:t> (max. 200 </a:t>
            </a:r>
            <a:r>
              <a:rPr lang="de-DE" dirty="0" err="1"/>
              <a:t>words</a:t>
            </a:r>
            <a:r>
              <a:rPr lang="de-DE" dirty="0"/>
              <a:t>)</a:t>
            </a:r>
            <a:endParaRPr dirty="0"/>
          </a:p>
          <a:p>
            <a:pPr algn="just">
              <a:buFontTx/>
              <a:buChar char="-"/>
              <a:defRPr/>
            </a:pPr>
            <a:r>
              <a:rPr lang="de-DE" dirty="0"/>
              <a:t>In </a:t>
            </a:r>
            <a:r>
              <a:rPr lang="de-DE" dirty="0" err="1"/>
              <a:t>how</a:t>
            </a:r>
            <a:r>
              <a:rPr lang="de-DE" dirty="0"/>
              <a:t> </a:t>
            </a:r>
            <a:r>
              <a:rPr lang="de-DE" dirty="0" err="1"/>
              <a:t>far</a:t>
            </a:r>
            <a:r>
              <a:rPr lang="de-DE" dirty="0"/>
              <a:t> </a:t>
            </a:r>
            <a:r>
              <a:rPr lang="de-DE" dirty="0" err="1"/>
              <a:t>does</a:t>
            </a:r>
            <a:r>
              <a:rPr lang="de-DE" dirty="0"/>
              <a:t> </a:t>
            </a:r>
            <a:r>
              <a:rPr lang="de-DE" dirty="0" err="1"/>
              <a:t>the</a:t>
            </a:r>
            <a:r>
              <a:rPr lang="de-DE" dirty="0"/>
              <a:t> </a:t>
            </a:r>
            <a:r>
              <a:rPr lang="de-DE" dirty="0" err="1"/>
              <a:t>article</a:t>
            </a:r>
            <a:r>
              <a:rPr lang="de-DE" dirty="0"/>
              <a:t> </a:t>
            </a:r>
            <a:r>
              <a:rPr lang="de-DE" dirty="0" err="1"/>
              <a:t>challenge</a:t>
            </a:r>
            <a:r>
              <a:rPr lang="de-DE" dirty="0"/>
              <a:t> </a:t>
            </a:r>
            <a:r>
              <a:rPr lang="de-DE" dirty="0" err="1"/>
              <a:t>the</a:t>
            </a:r>
            <a:r>
              <a:rPr lang="de-DE" dirty="0"/>
              <a:t> </a:t>
            </a:r>
            <a:r>
              <a:rPr lang="de-DE" dirty="0" err="1"/>
              <a:t>theory</a:t>
            </a:r>
            <a:r>
              <a:rPr lang="de-DE" dirty="0"/>
              <a:t> </a:t>
            </a:r>
            <a:r>
              <a:rPr lang="de-DE" dirty="0" err="1"/>
              <a:t>of</a:t>
            </a:r>
            <a:r>
              <a:rPr lang="de-DE" dirty="0"/>
              <a:t> </a:t>
            </a:r>
            <a:r>
              <a:rPr lang="de-DE" dirty="0" err="1"/>
              <a:t>the</a:t>
            </a:r>
            <a:r>
              <a:rPr lang="de-DE" dirty="0"/>
              <a:t> „</a:t>
            </a:r>
            <a:r>
              <a:rPr lang="de-DE" dirty="0" err="1"/>
              <a:t>migration</a:t>
            </a:r>
            <a:r>
              <a:rPr lang="de-DE" dirty="0"/>
              <a:t> </a:t>
            </a:r>
            <a:r>
              <a:rPr lang="de-DE" dirty="0" err="1"/>
              <a:t>hump</a:t>
            </a:r>
            <a:r>
              <a:rPr lang="de-DE" dirty="0"/>
              <a:t>“? (max. 300 </a:t>
            </a:r>
            <a:r>
              <a:rPr lang="de-DE" dirty="0" err="1"/>
              <a:t>words</a:t>
            </a:r>
            <a:r>
              <a:rPr lang="de-DE" dirty="0"/>
              <a:t>)</a:t>
            </a:r>
            <a:endParaRPr dirty="0"/>
          </a:p>
          <a:p>
            <a:pPr>
              <a:buFontTx/>
              <a:buChar char="-"/>
              <a:defRPr/>
            </a:pPr>
            <a:endParaRPr lang="de-DE" dirty="0"/>
          </a:p>
          <a:p>
            <a:pPr marL="0" indent="0">
              <a:buNone/>
              <a:defRPr/>
            </a:pPr>
            <a:endParaRPr lang="de-DE" dirty="0"/>
          </a:p>
        </p:txBody>
      </p:sp>
      <p:pic>
        <p:nvPicPr>
          <p:cNvPr id="5" name="Grafik 4"/>
          <p:cNvPicPr>
            <a:picLocks noChangeAspect="1"/>
          </p:cNvPicPr>
          <p:nvPr/>
        </p:nvPicPr>
        <p:blipFill>
          <a:blip r:embed="rId4"/>
          <a:stretch/>
        </p:blipFill>
        <p:spPr bwMode="auto">
          <a:xfrm>
            <a:off x="1415480" y="116632"/>
            <a:ext cx="2529303" cy="1686202"/>
          </a:xfrm>
          <a:prstGeom prst="rect">
            <a:avLst/>
          </a:prstGeom>
        </p:spPr>
      </p:pic>
      <p:sp>
        <p:nvSpPr>
          <p:cNvPr id="6"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Drivers of migration: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459432"/>
            <a:ext cx="10515600" cy="6153241"/>
          </a:xfrm>
        </p:spPr>
        <p:txBody>
          <a:bodyPr/>
          <a:lstStyle/>
          <a:p>
            <a:pPr algn="ctr">
              <a:defRPr/>
            </a:pPr>
            <a:br>
              <a:rPr lang="de-DE" dirty="0">
                <a:solidFill>
                  <a:schemeClr val="accent2">
                    <a:lumMod val="50000"/>
                  </a:schemeClr>
                </a:solidFill>
              </a:rPr>
            </a:br>
            <a:r>
              <a:rPr lang="hu-HU" dirty="0">
                <a:solidFill>
                  <a:schemeClr val="accent2">
                    <a:lumMod val="50000"/>
                  </a:schemeClr>
                </a:solidFill>
              </a:rPr>
              <a:t>LESSON2- </a:t>
            </a:r>
            <a:br>
              <a:rPr lang="hu-HU" dirty="0">
                <a:solidFill>
                  <a:schemeClr val="accent2">
                    <a:lumMod val="50000"/>
                  </a:schemeClr>
                </a:solidFill>
              </a:rPr>
            </a:br>
            <a:r>
              <a:rPr lang="de-DE" dirty="0">
                <a:solidFill>
                  <a:schemeClr val="accent2">
                    <a:lumMod val="50000"/>
                  </a:schemeClr>
                </a:solidFill>
              </a:rPr>
              <a:t>CONTEXT FACTORS &amp; GEOGRAPHIES</a:t>
            </a:r>
            <a:br>
              <a:rPr lang="de-DE" dirty="0">
                <a:solidFill>
                  <a:schemeClr val="accent2">
                    <a:lumMod val="50000"/>
                  </a:schemeClr>
                </a:solidFill>
              </a:rPr>
            </a:br>
            <a:r>
              <a:rPr lang="de-DE" dirty="0">
                <a:solidFill>
                  <a:schemeClr val="accent2">
                    <a:lumMod val="50000"/>
                  </a:schemeClr>
                </a:solidFill>
              </a:rPr>
              <a:t>OF MIGRATION &amp; FORCED DISPLACEMENT</a:t>
            </a:r>
            <a:endParaRPr lang="hu-HU" dirty="0">
              <a:solidFill>
                <a:schemeClr val="accent2">
                  <a:lumMod val="50000"/>
                </a:schemeClr>
              </a:solidFill>
            </a:endParaRPr>
          </a:p>
        </p:txBody>
      </p:sp>
      <p:pic>
        <p:nvPicPr>
          <p:cNvPr id="4" name="Grafik 3" descr="Ein Bild, das Tasse, Kaffee, schließen enthält.&#10;&#10;Automatisch generierte Beschreibung"/>
          <p:cNvPicPr>
            <a:picLocks noChangeAspect="1"/>
          </p:cNvPicPr>
          <p:nvPr/>
        </p:nvPicPr>
        <p:blipFill>
          <a:blip r:embed="rId3"/>
          <a:stretch/>
        </p:blipFill>
        <p:spPr bwMode="auto">
          <a:xfrm>
            <a:off x="4641797" y="4221088"/>
            <a:ext cx="2908406" cy="1938937"/>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CONTROLLING QUESTIONS</a:t>
            </a:r>
            <a:endParaRPr lang="hu-HU"/>
          </a:p>
        </p:txBody>
      </p:sp>
      <p:sp>
        <p:nvSpPr>
          <p:cNvPr id="3" name="Tartalom helye 2"/>
          <p:cNvSpPr>
            <a:spLocks noGrp="1"/>
          </p:cNvSpPr>
          <p:nvPr>
            <p:ph idx="1"/>
          </p:nvPr>
        </p:nvSpPr>
        <p:spPr bwMode="auto"/>
        <p:txBody>
          <a:bodyPr>
            <a:normAutofit fontScale="92500" lnSpcReduction="20000"/>
          </a:bodyPr>
          <a:lstStyle/>
          <a:p>
            <a:pPr marL="0" indent="0">
              <a:buNone/>
              <a:defRPr/>
            </a:pPr>
            <a:r>
              <a:rPr lang="en-US" sz="2000"/>
              <a:t>Which of the following statements are correct?</a:t>
            </a:r>
            <a:endParaRPr/>
          </a:p>
          <a:p>
            <a:pPr marL="0" indent="0">
              <a:buNone/>
              <a:defRPr/>
            </a:pPr>
            <a:endParaRPr lang="en-US" sz="2000"/>
          </a:p>
          <a:p>
            <a:pPr marL="0" indent="0">
              <a:buNone/>
              <a:defRPr/>
            </a:pPr>
            <a:r>
              <a:rPr lang="en-US" sz="2000">
                <a:highlight>
                  <a:srgbClr val="FFFF00"/>
                </a:highlight>
              </a:rPr>
              <a:t>Demography may be both a push and a pull factor of migration</a:t>
            </a:r>
            <a:endParaRPr/>
          </a:p>
          <a:p>
            <a:pPr marL="0" indent="0">
              <a:buNone/>
              <a:defRPr/>
            </a:pPr>
            <a:endParaRPr lang="en-US" sz="2000">
              <a:highlight>
                <a:srgbClr val="FFFF00"/>
              </a:highlight>
            </a:endParaRPr>
          </a:p>
          <a:p>
            <a:pPr marL="0" indent="0">
              <a:buNone/>
              <a:defRPr/>
            </a:pPr>
            <a:r>
              <a:rPr lang="en-US" sz="2000"/>
              <a:t>The “migration hump” describes a correlation between increased development and decreased emigration </a:t>
            </a:r>
            <a:endParaRPr/>
          </a:p>
          <a:p>
            <a:pPr marL="0" indent="0">
              <a:buNone/>
              <a:defRPr/>
            </a:pPr>
            <a:endParaRPr lang="en-US" sz="2000"/>
          </a:p>
          <a:p>
            <a:pPr marL="0" indent="0">
              <a:buNone/>
              <a:defRPr/>
            </a:pPr>
            <a:r>
              <a:rPr lang="en-US" sz="2000"/>
              <a:t>Population growth always comes along with greater emigration</a:t>
            </a:r>
            <a:endParaRPr/>
          </a:p>
          <a:p>
            <a:pPr marL="0" indent="0">
              <a:buNone/>
              <a:defRPr/>
            </a:pPr>
            <a:endParaRPr lang="en-US" sz="2000"/>
          </a:p>
          <a:p>
            <a:pPr marL="0" indent="0">
              <a:buNone/>
              <a:defRPr/>
            </a:pPr>
            <a:r>
              <a:rPr lang="en-US" sz="2000">
                <a:highlight>
                  <a:srgbClr val="FFFF00"/>
                </a:highlight>
              </a:rPr>
              <a:t>High population density coupled with dire economic and political conditions often come along with greater emigration</a:t>
            </a:r>
            <a:endParaRPr/>
          </a:p>
          <a:p>
            <a:pPr marL="0" indent="0">
              <a:buNone/>
              <a:defRPr/>
            </a:pPr>
            <a:endParaRPr lang="en-US" sz="2000">
              <a:highlight>
                <a:srgbClr val="FFFF00"/>
              </a:highlight>
            </a:endParaRPr>
          </a:p>
          <a:p>
            <a:pPr marL="0" indent="0">
              <a:buNone/>
              <a:defRPr/>
            </a:pPr>
            <a:r>
              <a:rPr lang="en-US" sz="2000"/>
              <a:t>Remittances represent the largest source of income for many developed countries</a:t>
            </a:r>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highlight>
                <a:srgbClr val="FFFF00"/>
              </a:highlight>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a:p>
          <a:p>
            <a:pPr marL="0" indent="0">
              <a:buNone/>
              <a:defRPr/>
            </a:pPr>
            <a:endParaRPr lang="en-US"/>
          </a:p>
        </p:txBody>
      </p:sp>
      <p:pic>
        <p:nvPicPr>
          <p:cNvPr id="4" name="Grafik 3"/>
          <p:cNvPicPr>
            <a:picLocks noChangeAspect="1"/>
          </p:cNvPicPr>
          <p:nvPr/>
        </p:nvPicPr>
        <p:blipFill>
          <a:blip r:embed="rId3"/>
          <a:stretch/>
        </p:blipFill>
        <p:spPr bwMode="auto">
          <a:xfrm>
            <a:off x="10502991" y="1027906"/>
            <a:ext cx="1701616" cy="3257219"/>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Drivers of migration: A closer look</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4288011"/>
          </a:xfrm>
        </p:spPr>
        <p:txBody>
          <a:bodyPr/>
          <a:lstStyle/>
          <a:p>
            <a:pPr algn="ctr">
              <a:defRPr/>
            </a:pPr>
            <a:r>
              <a:rPr lang="de-DE" dirty="0" err="1">
                <a:solidFill>
                  <a:schemeClr val="accent2">
                    <a:lumMod val="50000"/>
                  </a:schemeClr>
                </a:solidFill>
              </a:rPr>
              <a:t>Geographies</a:t>
            </a:r>
            <a:r>
              <a:rPr lang="de-DE" dirty="0">
                <a:solidFill>
                  <a:schemeClr val="accent2">
                    <a:lumMod val="50000"/>
                  </a:schemeClr>
                </a:solidFill>
              </a:rPr>
              <a:t> </a:t>
            </a:r>
            <a:r>
              <a:rPr lang="de-DE" dirty="0" err="1">
                <a:solidFill>
                  <a:schemeClr val="accent2">
                    <a:lumMod val="50000"/>
                  </a:schemeClr>
                </a:solidFill>
              </a:rPr>
              <a:t>of</a:t>
            </a:r>
            <a:r>
              <a:rPr lang="de-DE" dirty="0">
                <a:solidFill>
                  <a:schemeClr val="accent2">
                    <a:lumMod val="50000"/>
                  </a:schemeClr>
                </a:solidFill>
              </a:rPr>
              <a:t> </a:t>
            </a:r>
            <a:r>
              <a:rPr lang="de-DE" dirty="0" err="1">
                <a:solidFill>
                  <a:schemeClr val="accent2">
                    <a:lumMod val="50000"/>
                  </a:schemeClr>
                </a:solidFill>
              </a:rPr>
              <a:t>migration</a:t>
            </a:r>
            <a:endParaRPr lang="hu-HU" dirty="0">
              <a:solidFill>
                <a:schemeClr val="accent2">
                  <a:lumMod val="50000"/>
                </a:schemeClr>
              </a:solidFill>
            </a:endParaRPr>
          </a:p>
        </p:txBody>
      </p:sp>
      <p:pic>
        <p:nvPicPr>
          <p:cNvPr id="3" name="Grafik 2"/>
          <p:cNvPicPr>
            <a:picLocks noChangeAspect="1"/>
          </p:cNvPicPr>
          <p:nvPr/>
        </p:nvPicPr>
        <p:blipFill>
          <a:blip r:embed="rId3"/>
          <a:stretch/>
        </p:blipFill>
        <p:spPr bwMode="auto">
          <a:xfrm>
            <a:off x="4306524" y="3425542"/>
            <a:ext cx="3578951" cy="2387337"/>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t>COUNTRIES OF ORIGIN, TRANSIT, DESTINATION</a:t>
            </a:r>
            <a:endParaRPr lang="hu-HU"/>
          </a:p>
        </p:txBody>
      </p:sp>
      <p:sp>
        <p:nvSpPr>
          <p:cNvPr id="3" name="Tartalom helye 2"/>
          <p:cNvSpPr>
            <a:spLocks noGrp="1"/>
          </p:cNvSpPr>
          <p:nvPr>
            <p:ph idx="1"/>
          </p:nvPr>
        </p:nvSpPr>
        <p:spPr bwMode="auto">
          <a:xfrm>
            <a:off x="191344" y="1825625"/>
            <a:ext cx="9433048" cy="4351338"/>
          </a:xfrm>
        </p:spPr>
        <p:txBody>
          <a:bodyPr>
            <a:normAutofit lnSpcReduction="10000"/>
          </a:bodyPr>
          <a:lstStyle/>
          <a:p>
            <a:pPr marL="0" indent="0" algn="just">
              <a:buNone/>
              <a:defRPr/>
            </a:pPr>
            <a:r>
              <a:rPr lang="de-DE" sz="2000" dirty="0" err="1"/>
              <a:t>According</a:t>
            </a:r>
            <a:r>
              <a:rPr lang="de-DE" sz="2000" dirty="0"/>
              <a:t> </a:t>
            </a:r>
            <a:r>
              <a:rPr lang="de-DE" sz="2000" dirty="0" err="1"/>
              <a:t>to</a:t>
            </a:r>
            <a:r>
              <a:rPr lang="de-DE" sz="2000" dirty="0"/>
              <a:t> </a:t>
            </a:r>
            <a:r>
              <a:rPr lang="de-DE" sz="2000" dirty="0" err="1"/>
              <a:t>the</a:t>
            </a:r>
            <a:r>
              <a:rPr lang="de-DE" sz="2000" dirty="0"/>
              <a:t> </a:t>
            </a:r>
            <a:r>
              <a:rPr lang="de-DE" sz="2000" dirty="0" err="1"/>
              <a:t>Glossary</a:t>
            </a:r>
            <a:r>
              <a:rPr lang="de-DE" sz="2000" dirty="0"/>
              <a:t> „</a:t>
            </a:r>
            <a:r>
              <a:rPr lang="de-DE" sz="2000" dirty="0" err="1"/>
              <a:t>Asylum</a:t>
            </a:r>
            <a:r>
              <a:rPr lang="de-DE" sz="2000" dirty="0"/>
              <a:t> and Migration“ </a:t>
            </a:r>
            <a:r>
              <a:rPr lang="de-DE" sz="2000" dirty="0" err="1"/>
              <a:t>of</a:t>
            </a:r>
            <a:r>
              <a:rPr lang="de-DE" sz="2000" dirty="0"/>
              <a:t> </a:t>
            </a:r>
            <a:r>
              <a:rPr lang="de-DE" sz="2000" dirty="0" err="1"/>
              <a:t>the</a:t>
            </a:r>
            <a:r>
              <a:rPr lang="de-DE" sz="2000" dirty="0"/>
              <a:t> European Migration Network, </a:t>
            </a:r>
            <a:r>
              <a:rPr lang="de-DE" sz="2000" dirty="0" err="1"/>
              <a:t>the</a:t>
            </a:r>
            <a:r>
              <a:rPr lang="de-DE" sz="2000" dirty="0"/>
              <a:t> </a:t>
            </a:r>
            <a:r>
              <a:rPr lang="de-DE" sz="2000" dirty="0" err="1"/>
              <a:t>country</a:t>
            </a:r>
            <a:r>
              <a:rPr lang="de-DE" sz="2000" dirty="0"/>
              <a:t> </a:t>
            </a:r>
            <a:r>
              <a:rPr lang="de-DE" sz="2000" dirty="0" err="1"/>
              <a:t>of</a:t>
            </a:r>
            <a:r>
              <a:rPr lang="de-DE" sz="2000" dirty="0"/>
              <a:t> </a:t>
            </a:r>
            <a:r>
              <a:rPr lang="de-DE" sz="2000" dirty="0" err="1"/>
              <a:t>origin</a:t>
            </a:r>
            <a:r>
              <a:rPr lang="de-DE" sz="2000" dirty="0"/>
              <a:t> </a:t>
            </a:r>
            <a:r>
              <a:rPr lang="de-DE" sz="2000" dirty="0" err="1"/>
              <a:t>is</a:t>
            </a:r>
            <a:r>
              <a:rPr lang="de-DE" sz="2000" dirty="0"/>
              <a:t> </a:t>
            </a:r>
            <a:r>
              <a:rPr lang="de-DE" sz="2000" dirty="0" err="1"/>
              <a:t>defined</a:t>
            </a:r>
            <a:r>
              <a:rPr lang="de-DE" sz="2000" dirty="0"/>
              <a:t> </a:t>
            </a:r>
            <a:r>
              <a:rPr lang="de-DE" sz="2000" dirty="0" err="1"/>
              <a:t>as</a:t>
            </a:r>
            <a:r>
              <a:rPr lang="de-DE" sz="2000" dirty="0"/>
              <a:t> „</a:t>
            </a:r>
            <a:r>
              <a:rPr lang="de-DE" sz="2000" dirty="0" err="1"/>
              <a:t>the</a:t>
            </a:r>
            <a:r>
              <a:rPr lang="de-DE" sz="2000" dirty="0"/>
              <a:t> </a:t>
            </a:r>
            <a:r>
              <a:rPr lang="de-DE" sz="2000" dirty="0" err="1"/>
              <a:t>country</a:t>
            </a:r>
            <a:r>
              <a:rPr lang="de-DE" sz="2000" dirty="0"/>
              <a:t> </a:t>
            </a:r>
            <a:r>
              <a:rPr lang="de-DE" sz="2000" dirty="0" err="1"/>
              <a:t>of</a:t>
            </a:r>
            <a:r>
              <a:rPr lang="de-DE" sz="2000" dirty="0"/>
              <a:t> </a:t>
            </a:r>
            <a:r>
              <a:rPr lang="de-DE" sz="2000" dirty="0" err="1"/>
              <a:t>nationality</a:t>
            </a:r>
            <a:r>
              <a:rPr lang="de-DE" sz="2000" dirty="0"/>
              <a:t> </a:t>
            </a:r>
            <a:r>
              <a:rPr lang="de-DE" sz="2000" dirty="0" err="1"/>
              <a:t>or</a:t>
            </a:r>
            <a:r>
              <a:rPr lang="de-DE" sz="2000" dirty="0"/>
              <a:t>, </a:t>
            </a:r>
            <a:r>
              <a:rPr lang="de-DE" sz="2000" dirty="0" err="1"/>
              <a:t>for</a:t>
            </a:r>
            <a:r>
              <a:rPr lang="de-DE" sz="2000" dirty="0"/>
              <a:t> </a:t>
            </a:r>
            <a:r>
              <a:rPr lang="de-DE" sz="2000" dirty="0" err="1"/>
              <a:t>stateless</a:t>
            </a:r>
            <a:r>
              <a:rPr lang="de-DE" sz="2000" dirty="0"/>
              <a:t> </a:t>
            </a:r>
            <a:r>
              <a:rPr lang="de-DE" sz="2000" dirty="0" err="1"/>
              <a:t>persons</a:t>
            </a:r>
            <a:r>
              <a:rPr lang="de-DE" sz="2000" dirty="0"/>
              <a:t>, </a:t>
            </a:r>
            <a:r>
              <a:rPr lang="de-DE" sz="2000" dirty="0" err="1"/>
              <a:t>of</a:t>
            </a:r>
            <a:r>
              <a:rPr lang="de-DE" sz="2000" dirty="0"/>
              <a:t> </a:t>
            </a:r>
            <a:r>
              <a:rPr lang="de-DE" sz="2000" dirty="0" err="1"/>
              <a:t>former</a:t>
            </a:r>
            <a:r>
              <a:rPr lang="de-DE" sz="2000" dirty="0"/>
              <a:t> </a:t>
            </a:r>
            <a:r>
              <a:rPr lang="de-DE" sz="2000" dirty="0" err="1"/>
              <a:t>habitual</a:t>
            </a:r>
            <a:r>
              <a:rPr lang="de-DE" sz="2000" dirty="0"/>
              <a:t> </a:t>
            </a:r>
            <a:r>
              <a:rPr lang="de-DE" sz="2000" dirty="0" err="1"/>
              <a:t>residence</a:t>
            </a:r>
            <a:r>
              <a:rPr lang="de-DE" sz="2000" dirty="0"/>
              <a:t>“ (EMN, 2018, p. 78). </a:t>
            </a:r>
            <a:r>
              <a:rPr lang="de-DE" sz="2000" dirty="0" err="1"/>
              <a:t>However</a:t>
            </a:r>
            <a:r>
              <a:rPr lang="de-DE" sz="2000" dirty="0"/>
              <a:t>, </a:t>
            </a:r>
            <a:r>
              <a:rPr lang="de-DE" sz="2000" dirty="0" err="1"/>
              <a:t>the</a:t>
            </a:r>
            <a:r>
              <a:rPr lang="de-DE" sz="2000" dirty="0"/>
              <a:t> </a:t>
            </a:r>
            <a:r>
              <a:rPr lang="de-DE" sz="2000" dirty="0" err="1"/>
              <a:t>term</a:t>
            </a:r>
            <a:r>
              <a:rPr lang="de-DE" sz="2000" dirty="0"/>
              <a:t> </a:t>
            </a:r>
            <a:r>
              <a:rPr lang="de-DE" sz="2000" dirty="0" err="1"/>
              <a:t>is</a:t>
            </a:r>
            <a:r>
              <a:rPr lang="de-DE" sz="2000" dirty="0"/>
              <a:t> </a:t>
            </a:r>
            <a:r>
              <a:rPr lang="de-DE" sz="2000" dirty="0" err="1"/>
              <a:t>sometimes</a:t>
            </a:r>
            <a:r>
              <a:rPr lang="de-DE" sz="2000" dirty="0"/>
              <a:t> also </a:t>
            </a:r>
            <a:r>
              <a:rPr lang="de-DE" sz="2000" dirty="0" err="1"/>
              <a:t>used</a:t>
            </a:r>
            <a:r>
              <a:rPr lang="de-DE" sz="2000" dirty="0"/>
              <a:t> </a:t>
            </a:r>
            <a:r>
              <a:rPr lang="de-DE" sz="2000" dirty="0" err="1"/>
              <a:t>for</a:t>
            </a:r>
            <a:r>
              <a:rPr lang="de-DE" sz="2000" dirty="0"/>
              <a:t> </a:t>
            </a:r>
            <a:r>
              <a:rPr lang="de-DE" sz="2000" dirty="0" err="1"/>
              <a:t>the</a:t>
            </a:r>
            <a:r>
              <a:rPr lang="de-DE" sz="2000" dirty="0"/>
              <a:t> </a:t>
            </a:r>
            <a:r>
              <a:rPr lang="de-DE" sz="2000" dirty="0" err="1"/>
              <a:t>country</a:t>
            </a:r>
            <a:r>
              <a:rPr lang="de-DE" sz="2000" dirty="0"/>
              <a:t> </a:t>
            </a:r>
            <a:r>
              <a:rPr lang="de-DE" sz="2000" dirty="0" err="1"/>
              <a:t>of</a:t>
            </a:r>
            <a:r>
              <a:rPr lang="de-DE" sz="2000" dirty="0"/>
              <a:t> </a:t>
            </a:r>
            <a:r>
              <a:rPr lang="de-DE" sz="2000" dirty="0" err="1"/>
              <a:t>residence</a:t>
            </a:r>
            <a:r>
              <a:rPr lang="de-DE" sz="2000" dirty="0"/>
              <a:t> </a:t>
            </a:r>
            <a:r>
              <a:rPr lang="de-DE" sz="2000" dirty="0" err="1"/>
              <a:t>of</a:t>
            </a:r>
            <a:r>
              <a:rPr lang="de-DE" sz="2000" dirty="0"/>
              <a:t> a </a:t>
            </a:r>
            <a:r>
              <a:rPr lang="de-DE" sz="2000" dirty="0" err="1"/>
              <a:t>person</a:t>
            </a:r>
            <a:r>
              <a:rPr lang="de-DE" sz="2000" dirty="0"/>
              <a:t> </a:t>
            </a:r>
            <a:r>
              <a:rPr lang="de-DE" sz="2000" dirty="0" err="1"/>
              <a:t>who</a:t>
            </a:r>
            <a:r>
              <a:rPr lang="de-DE" sz="2000" dirty="0"/>
              <a:t> </a:t>
            </a:r>
            <a:r>
              <a:rPr lang="de-DE" sz="2000" dirty="0" err="1"/>
              <a:t>goes</a:t>
            </a:r>
            <a:r>
              <a:rPr lang="de-DE" sz="2000" dirty="0"/>
              <a:t> on </a:t>
            </a:r>
            <a:r>
              <a:rPr lang="de-DE" sz="2000" dirty="0" err="1"/>
              <a:t>the</a:t>
            </a:r>
            <a:r>
              <a:rPr lang="de-DE" sz="2000" dirty="0"/>
              <a:t> </a:t>
            </a:r>
            <a:r>
              <a:rPr lang="de-DE" sz="2000" dirty="0" err="1"/>
              <a:t>move</a:t>
            </a:r>
            <a:r>
              <a:rPr lang="de-DE" sz="2000" dirty="0"/>
              <a:t>, </a:t>
            </a:r>
            <a:r>
              <a:rPr lang="de-DE" sz="2000" dirty="0" err="1"/>
              <a:t>regardless</a:t>
            </a:r>
            <a:r>
              <a:rPr lang="de-DE" sz="2000" dirty="0"/>
              <a:t> </a:t>
            </a:r>
            <a:r>
              <a:rPr lang="de-DE" sz="2000" dirty="0" err="1"/>
              <a:t>of</a:t>
            </a:r>
            <a:r>
              <a:rPr lang="de-DE" sz="2000" dirty="0"/>
              <a:t> </a:t>
            </a:r>
            <a:r>
              <a:rPr lang="de-DE" sz="2000" dirty="0" err="1"/>
              <a:t>whether</a:t>
            </a:r>
            <a:r>
              <a:rPr lang="de-DE" sz="2000" dirty="0"/>
              <a:t> </a:t>
            </a:r>
            <a:r>
              <a:rPr lang="de-DE" sz="2000" dirty="0" err="1"/>
              <a:t>it</a:t>
            </a:r>
            <a:r>
              <a:rPr lang="de-DE" sz="2000" dirty="0"/>
              <a:t> </a:t>
            </a:r>
            <a:r>
              <a:rPr lang="de-DE" sz="2000" dirty="0" err="1"/>
              <a:t>is</a:t>
            </a:r>
            <a:r>
              <a:rPr lang="de-DE" sz="2000" dirty="0"/>
              <a:t> </a:t>
            </a:r>
            <a:r>
              <a:rPr lang="de-DE" sz="2000" dirty="0" err="1"/>
              <a:t>their</a:t>
            </a:r>
            <a:r>
              <a:rPr lang="de-DE" sz="2000" dirty="0"/>
              <a:t> </a:t>
            </a:r>
            <a:r>
              <a:rPr lang="de-DE" sz="2000" dirty="0" err="1"/>
              <a:t>country</a:t>
            </a:r>
            <a:r>
              <a:rPr lang="de-DE" sz="2000" dirty="0"/>
              <a:t> </a:t>
            </a:r>
            <a:r>
              <a:rPr lang="de-DE" sz="2000" dirty="0" err="1"/>
              <a:t>of</a:t>
            </a:r>
            <a:r>
              <a:rPr lang="de-DE" sz="2000" dirty="0"/>
              <a:t> </a:t>
            </a:r>
            <a:r>
              <a:rPr lang="de-DE" sz="2000" dirty="0" err="1"/>
              <a:t>nationality</a:t>
            </a:r>
            <a:r>
              <a:rPr lang="de-DE" sz="2000" dirty="0"/>
              <a:t>.</a:t>
            </a:r>
            <a:endParaRPr dirty="0"/>
          </a:p>
          <a:p>
            <a:pPr marL="0" indent="0" algn="just">
              <a:buNone/>
              <a:defRPr/>
            </a:pPr>
            <a:endParaRPr lang="de-DE" sz="2000" dirty="0"/>
          </a:p>
          <a:p>
            <a:pPr marL="0" indent="0" algn="just">
              <a:buNone/>
              <a:defRPr/>
            </a:pPr>
            <a:r>
              <a:rPr lang="de-DE" sz="2000" dirty="0"/>
              <a:t>A </a:t>
            </a:r>
            <a:r>
              <a:rPr lang="de-DE" sz="2000" dirty="0" err="1"/>
              <a:t>country</a:t>
            </a:r>
            <a:r>
              <a:rPr lang="de-DE" sz="2000" dirty="0"/>
              <a:t> </a:t>
            </a:r>
            <a:r>
              <a:rPr lang="de-DE" sz="2000" dirty="0" err="1"/>
              <a:t>of</a:t>
            </a:r>
            <a:r>
              <a:rPr lang="de-DE" sz="2000" dirty="0"/>
              <a:t> </a:t>
            </a:r>
            <a:r>
              <a:rPr lang="de-DE" sz="2000" dirty="0" err="1"/>
              <a:t>transit</a:t>
            </a:r>
            <a:r>
              <a:rPr lang="de-DE" sz="2000" dirty="0"/>
              <a:t> </a:t>
            </a:r>
            <a:r>
              <a:rPr lang="de-DE" sz="2000" dirty="0" err="1"/>
              <a:t>is</a:t>
            </a:r>
            <a:r>
              <a:rPr lang="de-DE" sz="2000" dirty="0"/>
              <a:t> </a:t>
            </a:r>
            <a:r>
              <a:rPr lang="de-DE" sz="2000" dirty="0" err="1"/>
              <a:t>defined</a:t>
            </a:r>
            <a:r>
              <a:rPr lang="de-DE" sz="2000" dirty="0"/>
              <a:t> </a:t>
            </a:r>
            <a:r>
              <a:rPr lang="de-DE" sz="2000" dirty="0" err="1"/>
              <a:t>as</a:t>
            </a:r>
            <a:r>
              <a:rPr lang="de-DE" sz="2000" dirty="0"/>
              <a:t> a </a:t>
            </a:r>
            <a:r>
              <a:rPr lang="de-DE" sz="2000" dirty="0" err="1"/>
              <a:t>country</a:t>
            </a:r>
            <a:r>
              <a:rPr lang="de-DE" sz="2000" dirty="0"/>
              <a:t> </a:t>
            </a:r>
            <a:r>
              <a:rPr lang="de-DE" sz="2000" dirty="0" err="1"/>
              <a:t>through</a:t>
            </a:r>
            <a:r>
              <a:rPr lang="de-DE" sz="2000" dirty="0"/>
              <a:t> „</a:t>
            </a:r>
            <a:r>
              <a:rPr lang="de-DE" sz="2000" dirty="0" err="1"/>
              <a:t>which</a:t>
            </a:r>
            <a:r>
              <a:rPr lang="de-DE" sz="2000" dirty="0"/>
              <a:t> a </a:t>
            </a:r>
            <a:r>
              <a:rPr lang="de-DE" sz="2000" dirty="0" err="1"/>
              <a:t>migrant</a:t>
            </a:r>
            <a:r>
              <a:rPr lang="de-DE" sz="2000" dirty="0"/>
              <a:t> </a:t>
            </a:r>
            <a:r>
              <a:rPr lang="de-DE" sz="2000" dirty="0" err="1"/>
              <a:t>passes</a:t>
            </a:r>
            <a:r>
              <a:rPr lang="de-DE" sz="2000" dirty="0"/>
              <a:t> in </a:t>
            </a:r>
            <a:r>
              <a:rPr lang="de-DE" sz="2000" dirty="0" err="1"/>
              <a:t>order</a:t>
            </a:r>
            <a:r>
              <a:rPr lang="de-DE" sz="2000" dirty="0"/>
              <a:t> </a:t>
            </a:r>
            <a:r>
              <a:rPr lang="de-DE" sz="2000" dirty="0" err="1"/>
              <a:t>to</a:t>
            </a:r>
            <a:r>
              <a:rPr lang="de-DE" sz="2000" dirty="0"/>
              <a:t> </a:t>
            </a:r>
            <a:r>
              <a:rPr lang="de-DE" sz="2000" dirty="0" err="1"/>
              <a:t>enter</a:t>
            </a:r>
            <a:r>
              <a:rPr lang="de-DE" sz="2000" dirty="0"/>
              <a:t> a </a:t>
            </a:r>
            <a:r>
              <a:rPr lang="de-DE" sz="2000" dirty="0" err="1"/>
              <a:t>country</a:t>
            </a:r>
            <a:r>
              <a:rPr lang="de-DE" sz="2000" dirty="0"/>
              <a:t> </a:t>
            </a:r>
            <a:r>
              <a:rPr lang="de-DE" sz="2000" dirty="0" err="1"/>
              <a:t>of</a:t>
            </a:r>
            <a:r>
              <a:rPr lang="de-DE" sz="2000" dirty="0"/>
              <a:t> </a:t>
            </a:r>
            <a:r>
              <a:rPr lang="de-DE" sz="2000" dirty="0" err="1"/>
              <a:t>destination</a:t>
            </a:r>
            <a:r>
              <a:rPr lang="de-DE" sz="2000" dirty="0"/>
              <a:t>“ (p. 80), </a:t>
            </a:r>
            <a:r>
              <a:rPr lang="de-DE" sz="2000" dirty="0" err="1"/>
              <a:t>with</a:t>
            </a:r>
            <a:r>
              <a:rPr lang="de-DE" sz="2000" dirty="0"/>
              <a:t> </a:t>
            </a:r>
            <a:r>
              <a:rPr lang="de-DE" sz="2000" dirty="0" err="1"/>
              <a:t>the</a:t>
            </a:r>
            <a:r>
              <a:rPr lang="de-DE" sz="2000" dirty="0"/>
              <a:t> </a:t>
            </a:r>
            <a:r>
              <a:rPr lang="de-DE" sz="2000" dirty="0" err="1"/>
              <a:t>latter</a:t>
            </a:r>
            <a:r>
              <a:rPr lang="de-DE" sz="2000" dirty="0"/>
              <a:t> </a:t>
            </a:r>
            <a:r>
              <a:rPr lang="de-DE" sz="2000" dirty="0" err="1"/>
              <a:t>being</a:t>
            </a:r>
            <a:r>
              <a:rPr lang="de-DE" sz="2000" dirty="0"/>
              <a:t> </a:t>
            </a:r>
            <a:r>
              <a:rPr lang="de-DE" sz="2000" dirty="0" err="1"/>
              <a:t>referred</a:t>
            </a:r>
            <a:r>
              <a:rPr lang="de-DE" sz="2000" dirty="0"/>
              <a:t> </a:t>
            </a:r>
            <a:r>
              <a:rPr lang="de-DE" sz="2000" dirty="0" err="1"/>
              <a:t>to</a:t>
            </a:r>
            <a:r>
              <a:rPr lang="de-DE" sz="2000" dirty="0"/>
              <a:t> </a:t>
            </a:r>
            <a:r>
              <a:rPr lang="de-DE" sz="2000" dirty="0" err="1"/>
              <a:t>as</a:t>
            </a:r>
            <a:r>
              <a:rPr lang="de-DE" sz="2000" dirty="0"/>
              <a:t> </a:t>
            </a:r>
            <a:r>
              <a:rPr lang="de-DE" sz="2000" dirty="0" err="1"/>
              <a:t>the</a:t>
            </a:r>
            <a:r>
              <a:rPr lang="de-DE" sz="2000" dirty="0"/>
              <a:t> (final) </a:t>
            </a:r>
            <a:r>
              <a:rPr lang="de-DE" sz="2000" dirty="0" err="1"/>
              <a:t>destination</a:t>
            </a:r>
            <a:r>
              <a:rPr lang="de-DE" sz="2000" dirty="0"/>
              <a:t> </a:t>
            </a:r>
            <a:r>
              <a:rPr lang="de-DE" sz="2000" dirty="0" err="1"/>
              <a:t>of</a:t>
            </a:r>
            <a:r>
              <a:rPr lang="de-DE" sz="2000" dirty="0"/>
              <a:t> </a:t>
            </a:r>
            <a:r>
              <a:rPr lang="de-DE" sz="2000" dirty="0" err="1"/>
              <a:t>migration</a:t>
            </a:r>
            <a:r>
              <a:rPr lang="de-DE" sz="2000" dirty="0"/>
              <a:t> </a:t>
            </a:r>
            <a:r>
              <a:rPr lang="de-DE" sz="2000" dirty="0" err="1"/>
              <a:t>flows</a:t>
            </a:r>
            <a:r>
              <a:rPr lang="de-DE" sz="2000" dirty="0"/>
              <a:t>.</a:t>
            </a:r>
            <a:endParaRPr dirty="0"/>
          </a:p>
          <a:p>
            <a:pPr marL="0" indent="0" algn="just">
              <a:buNone/>
              <a:defRPr/>
            </a:pPr>
            <a:endParaRPr lang="de-DE" sz="2000" dirty="0"/>
          </a:p>
          <a:p>
            <a:pPr marL="0" indent="0" algn="just">
              <a:buNone/>
              <a:defRPr/>
            </a:pPr>
            <a:r>
              <a:rPr lang="de-DE" sz="2000" dirty="0"/>
              <a:t>The </a:t>
            </a:r>
            <a:r>
              <a:rPr lang="de-DE" sz="2000" dirty="0" err="1"/>
              <a:t>distinction</a:t>
            </a:r>
            <a:r>
              <a:rPr lang="de-DE" sz="2000" dirty="0"/>
              <a:t> </a:t>
            </a:r>
            <a:r>
              <a:rPr lang="de-DE" sz="2000" dirty="0" err="1"/>
              <a:t>between</a:t>
            </a:r>
            <a:r>
              <a:rPr lang="de-DE" sz="2000" dirty="0"/>
              <a:t> countries </a:t>
            </a:r>
            <a:r>
              <a:rPr lang="de-DE" sz="2000" dirty="0" err="1"/>
              <a:t>of</a:t>
            </a:r>
            <a:r>
              <a:rPr lang="de-DE" sz="2000" dirty="0"/>
              <a:t> </a:t>
            </a:r>
            <a:r>
              <a:rPr lang="de-DE" sz="2000" dirty="0" err="1"/>
              <a:t>transit</a:t>
            </a:r>
            <a:r>
              <a:rPr lang="de-DE" sz="2000" dirty="0"/>
              <a:t> and countries </a:t>
            </a:r>
            <a:r>
              <a:rPr lang="de-DE" sz="2000" dirty="0" err="1"/>
              <a:t>of</a:t>
            </a:r>
            <a:r>
              <a:rPr lang="de-DE" sz="2000" dirty="0"/>
              <a:t> </a:t>
            </a:r>
            <a:r>
              <a:rPr lang="de-DE" sz="2000" dirty="0" err="1"/>
              <a:t>destination</a:t>
            </a:r>
            <a:r>
              <a:rPr lang="de-DE" sz="2000" dirty="0"/>
              <a:t> </a:t>
            </a:r>
            <a:r>
              <a:rPr lang="de-DE" sz="2000" dirty="0" err="1"/>
              <a:t>is</a:t>
            </a:r>
            <a:r>
              <a:rPr lang="de-DE" sz="2000" dirty="0"/>
              <a:t> not </a:t>
            </a:r>
            <a:r>
              <a:rPr lang="de-DE" sz="2000" dirty="0" err="1"/>
              <a:t>always</a:t>
            </a:r>
            <a:r>
              <a:rPr lang="de-DE" sz="2000" dirty="0"/>
              <a:t> </a:t>
            </a:r>
            <a:r>
              <a:rPr lang="de-DE" sz="2000" dirty="0" err="1"/>
              <a:t>clear-cut</a:t>
            </a:r>
            <a:r>
              <a:rPr lang="de-DE" sz="2000" dirty="0"/>
              <a:t>: A </a:t>
            </a:r>
            <a:r>
              <a:rPr lang="de-DE" sz="2000" dirty="0" err="1"/>
              <a:t>migrant</a:t>
            </a:r>
            <a:r>
              <a:rPr lang="de-DE" sz="2000" dirty="0"/>
              <a:t> </a:t>
            </a:r>
            <a:r>
              <a:rPr lang="de-DE" sz="2000" dirty="0" err="1"/>
              <a:t>might</a:t>
            </a:r>
            <a:r>
              <a:rPr lang="de-DE" sz="2000" dirty="0"/>
              <a:t> </a:t>
            </a:r>
            <a:r>
              <a:rPr lang="de-DE" sz="2000" dirty="0" err="1"/>
              <a:t>stay</a:t>
            </a:r>
            <a:r>
              <a:rPr lang="de-DE" sz="2000" dirty="0"/>
              <a:t> in a </a:t>
            </a:r>
            <a:r>
              <a:rPr lang="de-DE" sz="2000" dirty="0" err="1"/>
              <a:t>country</a:t>
            </a:r>
            <a:r>
              <a:rPr lang="de-DE" sz="2000" dirty="0"/>
              <a:t> </a:t>
            </a:r>
            <a:r>
              <a:rPr lang="de-DE" sz="2000" dirty="0" err="1"/>
              <a:t>of</a:t>
            </a:r>
            <a:r>
              <a:rPr lang="de-DE" sz="2000" dirty="0"/>
              <a:t> </a:t>
            </a:r>
            <a:r>
              <a:rPr lang="de-DE" sz="2000" dirty="0" err="1"/>
              <a:t>transit</a:t>
            </a:r>
            <a:r>
              <a:rPr lang="de-DE" sz="2000" dirty="0"/>
              <a:t> </a:t>
            </a:r>
            <a:r>
              <a:rPr lang="de-DE" sz="2000" dirty="0" err="1"/>
              <a:t>for</a:t>
            </a:r>
            <a:r>
              <a:rPr lang="de-DE" sz="2000" dirty="0"/>
              <a:t> </a:t>
            </a:r>
            <a:r>
              <a:rPr lang="de-DE" sz="2000" dirty="0" err="1"/>
              <a:t>longer</a:t>
            </a:r>
            <a:r>
              <a:rPr lang="de-DE" sz="2000" dirty="0"/>
              <a:t> </a:t>
            </a:r>
            <a:r>
              <a:rPr lang="de-DE" sz="2000" dirty="0" err="1"/>
              <a:t>periods</a:t>
            </a:r>
            <a:r>
              <a:rPr lang="de-DE" sz="2000" dirty="0"/>
              <a:t> </a:t>
            </a:r>
            <a:r>
              <a:rPr lang="de-DE" sz="2000" dirty="0" err="1"/>
              <a:t>of</a:t>
            </a:r>
            <a:r>
              <a:rPr lang="de-DE" sz="2000" dirty="0"/>
              <a:t> time, </a:t>
            </a:r>
            <a:r>
              <a:rPr lang="de-DE" sz="2000" dirty="0" err="1"/>
              <a:t>attending</a:t>
            </a:r>
            <a:r>
              <a:rPr lang="de-DE" sz="2000" dirty="0"/>
              <a:t> </a:t>
            </a:r>
            <a:r>
              <a:rPr lang="de-DE" sz="2000" dirty="0" err="1"/>
              <a:t>to</a:t>
            </a:r>
            <a:r>
              <a:rPr lang="de-DE" sz="2000" dirty="0"/>
              <a:t> </a:t>
            </a:r>
            <a:r>
              <a:rPr lang="de-DE" sz="2000" dirty="0" err="1"/>
              <a:t>get</a:t>
            </a:r>
            <a:r>
              <a:rPr lang="de-DE" sz="2000" dirty="0"/>
              <a:t> an </a:t>
            </a:r>
            <a:r>
              <a:rPr lang="de-DE" sz="2000" dirty="0" err="1"/>
              <a:t>entry</a:t>
            </a:r>
            <a:r>
              <a:rPr lang="de-DE" sz="2000" dirty="0"/>
              <a:t> </a:t>
            </a:r>
            <a:r>
              <a:rPr lang="de-DE" sz="2000" dirty="0" err="1"/>
              <a:t>visa</a:t>
            </a:r>
            <a:r>
              <a:rPr lang="de-DE" sz="2000" dirty="0"/>
              <a:t> </a:t>
            </a:r>
            <a:r>
              <a:rPr lang="de-DE" sz="2000" dirty="0" err="1"/>
              <a:t>for</a:t>
            </a:r>
            <a:r>
              <a:rPr lang="de-DE" sz="2000" dirty="0"/>
              <a:t> </a:t>
            </a:r>
            <a:r>
              <a:rPr lang="de-DE" sz="2000" dirty="0" err="1"/>
              <a:t>or</a:t>
            </a:r>
            <a:r>
              <a:rPr lang="de-DE" sz="2000" dirty="0"/>
              <a:t> </a:t>
            </a:r>
            <a:r>
              <a:rPr lang="de-DE" sz="2000" dirty="0" err="1"/>
              <a:t>employment</a:t>
            </a:r>
            <a:r>
              <a:rPr lang="de-DE" sz="2000" dirty="0"/>
              <a:t> </a:t>
            </a:r>
            <a:r>
              <a:rPr lang="de-DE" sz="2000" dirty="0" err="1"/>
              <a:t>within</a:t>
            </a:r>
            <a:r>
              <a:rPr lang="de-DE" sz="2000" dirty="0"/>
              <a:t> </a:t>
            </a:r>
            <a:r>
              <a:rPr lang="de-DE" sz="2000" dirty="0" err="1"/>
              <a:t>their</a:t>
            </a:r>
            <a:r>
              <a:rPr lang="de-DE" sz="2000" dirty="0"/>
              <a:t> </a:t>
            </a:r>
            <a:r>
              <a:rPr lang="de-DE" sz="2000" dirty="0" err="1"/>
              <a:t>desired</a:t>
            </a:r>
            <a:r>
              <a:rPr lang="de-DE" sz="2000" dirty="0"/>
              <a:t> </a:t>
            </a:r>
            <a:r>
              <a:rPr lang="de-DE" sz="2000" dirty="0" err="1"/>
              <a:t>destination</a:t>
            </a:r>
            <a:r>
              <a:rPr lang="de-DE" sz="2000" dirty="0"/>
              <a:t>, </a:t>
            </a:r>
            <a:r>
              <a:rPr lang="de-DE" sz="2000" dirty="0" err="1"/>
              <a:t>raising</a:t>
            </a:r>
            <a:r>
              <a:rPr lang="de-DE" sz="2000" dirty="0"/>
              <a:t> </a:t>
            </a:r>
            <a:r>
              <a:rPr lang="de-DE" sz="2000" dirty="0" err="1"/>
              <a:t>questions</a:t>
            </a:r>
            <a:r>
              <a:rPr lang="de-DE" sz="2000" dirty="0"/>
              <a:t> </a:t>
            </a:r>
            <a:r>
              <a:rPr lang="de-DE" sz="2000" dirty="0" err="1"/>
              <a:t>of</a:t>
            </a:r>
            <a:r>
              <a:rPr lang="de-DE" sz="2000" dirty="0"/>
              <a:t> </a:t>
            </a:r>
            <a:r>
              <a:rPr lang="de-DE" sz="2000" dirty="0" err="1"/>
              <a:t>whether</a:t>
            </a:r>
            <a:r>
              <a:rPr lang="de-DE" sz="2000" dirty="0"/>
              <a:t> </a:t>
            </a:r>
            <a:r>
              <a:rPr lang="de-DE" sz="2000" dirty="0" err="1"/>
              <a:t>their</a:t>
            </a:r>
            <a:r>
              <a:rPr lang="de-DE" sz="2000" dirty="0"/>
              <a:t> </a:t>
            </a:r>
            <a:r>
              <a:rPr lang="de-DE" sz="2000" dirty="0" err="1"/>
              <a:t>country</a:t>
            </a:r>
            <a:r>
              <a:rPr lang="de-DE" sz="2000" dirty="0"/>
              <a:t> </a:t>
            </a:r>
            <a:r>
              <a:rPr lang="de-DE" sz="2000" dirty="0" err="1"/>
              <a:t>of</a:t>
            </a:r>
            <a:r>
              <a:rPr lang="de-DE" sz="2000" dirty="0"/>
              <a:t> </a:t>
            </a:r>
            <a:r>
              <a:rPr lang="de-DE" sz="2000" dirty="0" err="1"/>
              <a:t>transit</a:t>
            </a:r>
            <a:r>
              <a:rPr lang="de-DE" sz="2000" dirty="0"/>
              <a:t> </a:t>
            </a:r>
            <a:r>
              <a:rPr lang="de-DE" sz="2000" dirty="0" err="1"/>
              <a:t>has</a:t>
            </a:r>
            <a:r>
              <a:rPr lang="de-DE" sz="2000" dirty="0"/>
              <a:t> </a:t>
            </a:r>
            <a:r>
              <a:rPr lang="de-DE" sz="2000" dirty="0" err="1"/>
              <a:t>already</a:t>
            </a:r>
            <a:r>
              <a:rPr lang="de-DE" sz="2000" dirty="0"/>
              <a:t> </a:t>
            </a:r>
            <a:r>
              <a:rPr lang="de-DE" sz="2000" dirty="0" err="1"/>
              <a:t>become</a:t>
            </a:r>
            <a:r>
              <a:rPr lang="de-DE" sz="2000" dirty="0"/>
              <a:t> a </a:t>
            </a:r>
            <a:r>
              <a:rPr lang="de-DE" sz="2000" dirty="0" err="1"/>
              <a:t>country</a:t>
            </a:r>
            <a:r>
              <a:rPr lang="de-DE" sz="2000" dirty="0"/>
              <a:t> </a:t>
            </a:r>
            <a:r>
              <a:rPr lang="de-DE" sz="2000" dirty="0" err="1"/>
              <a:t>of</a:t>
            </a:r>
            <a:r>
              <a:rPr lang="de-DE" sz="2000" dirty="0"/>
              <a:t> </a:t>
            </a:r>
            <a:r>
              <a:rPr lang="de-DE" sz="2000" dirty="0" err="1"/>
              <a:t>destination</a:t>
            </a:r>
            <a:r>
              <a:rPr lang="de-DE" sz="2000" dirty="0"/>
              <a:t> </a:t>
            </a:r>
            <a:r>
              <a:rPr lang="de-DE" sz="2000" dirty="0" err="1"/>
              <a:t>itself</a:t>
            </a:r>
            <a:r>
              <a:rPr lang="de-DE" sz="2000" dirty="0"/>
              <a:t>.</a:t>
            </a:r>
            <a:endParaRPr dirty="0"/>
          </a:p>
          <a:p>
            <a:pPr marL="0" indent="0">
              <a:buNone/>
              <a:defRPr/>
            </a:pPr>
            <a:endParaRPr lang="de-DE" sz="2000" dirty="0"/>
          </a:p>
          <a:p>
            <a:pPr marL="0" indent="0">
              <a:buNone/>
              <a:defRPr/>
            </a:pPr>
            <a:endParaRPr lang="de-DE" sz="2000" dirty="0"/>
          </a:p>
          <a:p>
            <a:pPr marL="0" indent="0">
              <a:buNone/>
              <a:defRPr/>
            </a:pPr>
            <a:endParaRPr lang="de-DE" sz="2000" dirty="0"/>
          </a:p>
          <a:p>
            <a:pPr marL="0" indent="0">
              <a:buNone/>
              <a:defRPr/>
            </a:pPr>
            <a:endParaRPr lang="de-DE" dirty="0"/>
          </a:p>
          <a:p>
            <a:pPr marL="0" indent="0">
              <a:buNone/>
              <a:defRPr/>
            </a:pPr>
            <a:endParaRPr lang="hu-HU" dirty="0"/>
          </a:p>
        </p:txBody>
      </p:sp>
      <p:pic>
        <p:nvPicPr>
          <p:cNvPr id="5" name="Grafik 4"/>
          <p:cNvPicPr>
            <a:picLocks noChangeAspect="1"/>
          </p:cNvPicPr>
          <p:nvPr/>
        </p:nvPicPr>
        <p:blipFill>
          <a:blip r:embed="rId3"/>
          <a:stretch/>
        </p:blipFill>
        <p:spPr bwMode="auto">
          <a:xfrm>
            <a:off x="9984432" y="2788743"/>
            <a:ext cx="1629294" cy="2446046"/>
          </a:xfrm>
          <a:prstGeom prst="rect">
            <a:avLst/>
          </a:prstGeom>
        </p:spPr>
      </p:pic>
      <p:sp>
        <p:nvSpPr>
          <p:cNvPr id="6"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MIGRATION FLOWS</a:t>
            </a:r>
            <a:endParaRPr lang="hu-HU"/>
          </a:p>
        </p:txBody>
      </p:sp>
      <p:sp>
        <p:nvSpPr>
          <p:cNvPr id="3" name="Tartalom helye 2"/>
          <p:cNvSpPr>
            <a:spLocks noGrp="1"/>
          </p:cNvSpPr>
          <p:nvPr>
            <p:ph idx="1"/>
          </p:nvPr>
        </p:nvSpPr>
        <p:spPr bwMode="auto"/>
        <p:txBody>
          <a:bodyPr>
            <a:normAutofit fontScale="70000" lnSpcReduction="20000"/>
          </a:bodyPr>
          <a:lstStyle/>
          <a:p>
            <a:pPr marL="0" indent="0" algn="just">
              <a:buNone/>
              <a:defRPr/>
            </a:pPr>
            <a:r>
              <a:rPr lang="de-DE" dirty="0"/>
              <a:t>The </a:t>
            </a:r>
            <a:r>
              <a:rPr lang="de-DE" dirty="0" err="1"/>
              <a:t>term</a:t>
            </a:r>
            <a:r>
              <a:rPr lang="de-DE" dirty="0"/>
              <a:t> </a:t>
            </a:r>
            <a:r>
              <a:rPr lang="de-DE" dirty="0" err="1"/>
              <a:t>migration</a:t>
            </a:r>
            <a:r>
              <a:rPr lang="de-DE" dirty="0"/>
              <a:t> </a:t>
            </a:r>
            <a:r>
              <a:rPr lang="de-DE" dirty="0" err="1"/>
              <a:t>flows</a:t>
            </a:r>
            <a:r>
              <a:rPr lang="de-DE" dirty="0"/>
              <a:t> </a:t>
            </a:r>
            <a:r>
              <a:rPr lang="de-DE" dirty="0" err="1"/>
              <a:t>is</a:t>
            </a:r>
            <a:r>
              <a:rPr lang="de-DE" dirty="0"/>
              <a:t> </a:t>
            </a:r>
            <a:r>
              <a:rPr lang="de-DE" u="sng" dirty="0" err="1">
                <a:hlinkClick r:id="rId3" tooltip="https://www.migrationdataportal.org/themes/international-migration-flows#:~:text=Migration%20flows%20“refer%20to%20the,compile%20statistics%20on%20migration%20flows."/>
              </a:rPr>
              <a:t>defined</a:t>
            </a:r>
            <a:r>
              <a:rPr lang="de-DE" u="sng" dirty="0">
                <a:hlinkClick r:id="rId3" tooltip="https://www.migrationdataportal.org/themes/international-migration-flows#:~:text=Migration%20flows%20“refer%20to%20the,compile%20statistics%20on%20migration%20flows."/>
              </a:rPr>
              <a:t> </a:t>
            </a:r>
            <a:r>
              <a:rPr lang="de-DE" u="sng" dirty="0" err="1">
                <a:hlinkClick r:id="rId3" tooltip="https://www.migrationdataportal.org/themes/international-migration-flows#:~:text=Migration%20flows%20“refer%20to%20the,compile%20statistics%20on%20migration%20flows."/>
              </a:rPr>
              <a:t>by</a:t>
            </a:r>
            <a:r>
              <a:rPr lang="de-DE" u="sng" dirty="0">
                <a:hlinkClick r:id="rId3" tooltip="https://www.migrationdataportal.org/themes/international-migration-flows#:~:text=Migration%20flows%20“refer%20to%20the,compile%20statistics%20on%20migration%20flows."/>
              </a:rPr>
              <a:t> </a:t>
            </a:r>
            <a:r>
              <a:rPr lang="de-DE" u="sng" dirty="0" err="1">
                <a:hlinkClick r:id="rId3" tooltip="https://www.migrationdataportal.org/themes/international-migration-flows#:~:text=Migration%20flows%20“refer%20to%20the,compile%20statistics%20on%20migration%20flows."/>
              </a:rPr>
              <a:t>the</a:t>
            </a:r>
            <a:r>
              <a:rPr lang="de-DE" u="sng" dirty="0">
                <a:hlinkClick r:id="rId3" tooltip="https://www.migrationdataportal.org/themes/international-migration-flows#:~:text=Migration%20flows%20“refer%20to%20the,compile%20statistics%20on%20migration%20flows."/>
              </a:rPr>
              <a:t> UN</a:t>
            </a:r>
            <a:r>
              <a:rPr lang="de-DE" dirty="0"/>
              <a:t> </a:t>
            </a:r>
            <a:r>
              <a:rPr lang="de-DE" dirty="0" err="1"/>
              <a:t>as</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migrants</a:t>
            </a:r>
            <a:r>
              <a:rPr lang="de-DE" dirty="0"/>
              <a:t> </a:t>
            </a:r>
            <a:r>
              <a:rPr lang="de-DE" dirty="0" err="1"/>
              <a:t>entering</a:t>
            </a:r>
            <a:r>
              <a:rPr lang="de-DE" dirty="0"/>
              <a:t> </a:t>
            </a:r>
            <a:r>
              <a:rPr lang="de-DE" dirty="0" err="1"/>
              <a:t>or</a:t>
            </a:r>
            <a:r>
              <a:rPr lang="de-DE" dirty="0"/>
              <a:t> </a:t>
            </a:r>
            <a:r>
              <a:rPr lang="de-DE" dirty="0" err="1"/>
              <a:t>leaving</a:t>
            </a:r>
            <a:r>
              <a:rPr lang="de-DE" dirty="0"/>
              <a:t> a </a:t>
            </a:r>
            <a:r>
              <a:rPr lang="de-DE" dirty="0" err="1"/>
              <a:t>given</a:t>
            </a:r>
            <a:r>
              <a:rPr lang="de-DE" dirty="0"/>
              <a:t> </a:t>
            </a:r>
            <a:r>
              <a:rPr lang="de-DE" dirty="0" err="1"/>
              <a:t>country</a:t>
            </a:r>
            <a:r>
              <a:rPr lang="de-DE" dirty="0"/>
              <a:t> </a:t>
            </a:r>
            <a:r>
              <a:rPr lang="de-DE" dirty="0" err="1"/>
              <a:t>during</a:t>
            </a:r>
            <a:r>
              <a:rPr lang="de-DE" dirty="0"/>
              <a:t> a </a:t>
            </a:r>
            <a:r>
              <a:rPr lang="de-DE" dirty="0" err="1"/>
              <a:t>given</a:t>
            </a:r>
            <a:r>
              <a:rPr lang="de-DE" dirty="0"/>
              <a:t> </a:t>
            </a:r>
            <a:r>
              <a:rPr lang="de-DE" dirty="0" err="1"/>
              <a:t>period</a:t>
            </a:r>
            <a:r>
              <a:rPr lang="de-DE" dirty="0"/>
              <a:t> </a:t>
            </a:r>
            <a:r>
              <a:rPr lang="de-DE" dirty="0" err="1"/>
              <a:t>of</a:t>
            </a:r>
            <a:r>
              <a:rPr lang="de-DE" dirty="0"/>
              <a:t> time, </a:t>
            </a:r>
            <a:r>
              <a:rPr lang="de-DE" dirty="0" err="1"/>
              <a:t>usually</a:t>
            </a:r>
            <a:r>
              <a:rPr lang="de-DE" dirty="0"/>
              <a:t> </a:t>
            </a:r>
            <a:r>
              <a:rPr lang="de-DE" dirty="0" err="1"/>
              <a:t>one</a:t>
            </a:r>
            <a:r>
              <a:rPr lang="de-DE" dirty="0"/>
              <a:t> </a:t>
            </a:r>
            <a:r>
              <a:rPr lang="de-DE" dirty="0" err="1"/>
              <a:t>calendar</a:t>
            </a:r>
            <a:r>
              <a:rPr lang="de-DE" dirty="0"/>
              <a:t> </a:t>
            </a:r>
            <a:r>
              <a:rPr lang="de-DE" dirty="0" err="1"/>
              <a:t>year</a:t>
            </a:r>
            <a:r>
              <a:rPr lang="de-DE" dirty="0"/>
              <a:t>“. Data on </a:t>
            </a:r>
            <a:r>
              <a:rPr lang="de-DE" dirty="0" err="1"/>
              <a:t>worldwide</a:t>
            </a:r>
            <a:r>
              <a:rPr lang="de-DE" dirty="0"/>
              <a:t> </a:t>
            </a:r>
            <a:r>
              <a:rPr lang="de-DE" dirty="0" err="1"/>
              <a:t>migration</a:t>
            </a:r>
            <a:r>
              <a:rPr lang="de-DE" dirty="0"/>
              <a:t> </a:t>
            </a:r>
            <a:r>
              <a:rPr lang="de-DE" dirty="0" err="1"/>
              <a:t>movements</a:t>
            </a:r>
            <a:r>
              <a:rPr lang="de-DE" dirty="0"/>
              <a:t> </a:t>
            </a:r>
            <a:r>
              <a:rPr lang="de-DE" dirty="0" err="1"/>
              <a:t>are</a:t>
            </a:r>
            <a:r>
              <a:rPr lang="de-DE" dirty="0"/>
              <a:t> </a:t>
            </a:r>
            <a:r>
              <a:rPr lang="de-DE" dirty="0" err="1"/>
              <a:t>available</a:t>
            </a:r>
            <a:r>
              <a:rPr lang="de-DE" dirty="0"/>
              <a:t> at Migration Data Portal. </a:t>
            </a:r>
            <a:endParaRPr dirty="0"/>
          </a:p>
          <a:p>
            <a:pPr marL="0" indent="0" algn="just">
              <a:buNone/>
              <a:defRPr/>
            </a:pPr>
            <a:endParaRPr lang="de-DE" dirty="0"/>
          </a:p>
          <a:p>
            <a:pPr marL="0" indent="0" algn="just">
              <a:buNone/>
              <a:defRPr/>
            </a:pPr>
            <a:r>
              <a:rPr lang="de-DE" dirty="0"/>
              <a:t>Even </a:t>
            </a:r>
            <a:r>
              <a:rPr lang="de-DE" dirty="0" err="1"/>
              <a:t>though</a:t>
            </a:r>
            <a:r>
              <a:rPr lang="de-DE" dirty="0"/>
              <a:t> </a:t>
            </a:r>
            <a:r>
              <a:rPr lang="de-DE" dirty="0" err="1"/>
              <a:t>migration</a:t>
            </a:r>
            <a:r>
              <a:rPr lang="de-DE" dirty="0"/>
              <a:t> </a:t>
            </a:r>
            <a:r>
              <a:rPr lang="de-DE" dirty="0" err="1"/>
              <a:t>is</a:t>
            </a:r>
            <a:r>
              <a:rPr lang="de-DE" dirty="0"/>
              <a:t> a global </a:t>
            </a:r>
            <a:r>
              <a:rPr lang="de-DE" dirty="0" err="1"/>
              <a:t>phenomenon</a:t>
            </a:r>
            <a:r>
              <a:rPr lang="de-DE" dirty="0"/>
              <a:t>, </a:t>
            </a:r>
            <a:r>
              <a:rPr lang="de-DE" dirty="0" err="1"/>
              <a:t>most</a:t>
            </a:r>
            <a:r>
              <a:rPr lang="de-DE" dirty="0"/>
              <a:t> </a:t>
            </a:r>
            <a:r>
              <a:rPr lang="de-DE" dirty="0" err="1"/>
              <a:t>movements</a:t>
            </a:r>
            <a:r>
              <a:rPr lang="de-DE" dirty="0"/>
              <a:t> </a:t>
            </a:r>
            <a:r>
              <a:rPr lang="de-DE" dirty="0" err="1"/>
              <a:t>involve</a:t>
            </a:r>
            <a:r>
              <a:rPr lang="de-DE" dirty="0"/>
              <a:t> a limited </a:t>
            </a:r>
            <a:r>
              <a:rPr lang="de-DE" dirty="0" err="1"/>
              <a:t>set</a:t>
            </a:r>
            <a:r>
              <a:rPr lang="de-DE" dirty="0"/>
              <a:t> </a:t>
            </a:r>
            <a:r>
              <a:rPr lang="de-DE" dirty="0" err="1"/>
              <a:t>of</a:t>
            </a:r>
            <a:r>
              <a:rPr lang="de-DE" dirty="0"/>
              <a:t> countries.</a:t>
            </a:r>
            <a:endParaRPr dirty="0"/>
          </a:p>
          <a:p>
            <a:pPr marL="0" indent="0" algn="just">
              <a:buNone/>
              <a:defRPr/>
            </a:pPr>
            <a:endParaRPr lang="de-DE" dirty="0"/>
          </a:p>
          <a:p>
            <a:pPr marL="0" indent="0" algn="just">
              <a:buNone/>
              <a:defRPr/>
            </a:pPr>
            <a:r>
              <a:rPr lang="de-DE" dirty="0" err="1"/>
              <a:t>Again</a:t>
            </a:r>
            <a:r>
              <a:rPr lang="de-DE" dirty="0"/>
              <a:t>, </a:t>
            </a:r>
            <a:r>
              <a:rPr lang="de-DE" dirty="0" err="1"/>
              <a:t>we</a:t>
            </a:r>
            <a:r>
              <a:rPr lang="de-DE" dirty="0"/>
              <a:t> </a:t>
            </a:r>
            <a:r>
              <a:rPr lang="de-DE" dirty="0" err="1"/>
              <a:t>may</a:t>
            </a:r>
            <a:r>
              <a:rPr lang="de-DE" dirty="0"/>
              <a:t> </a:t>
            </a:r>
            <a:r>
              <a:rPr lang="de-DE" dirty="0" err="1"/>
              <a:t>distinguish</a:t>
            </a:r>
            <a:r>
              <a:rPr lang="de-DE" dirty="0"/>
              <a:t> </a:t>
            </a:r>
            <a:r>
              <a:rPr lang="de-DE" dirty="0" err="1"/>
              <a:t>between</a:t>
            </a:r>
            <a:r>
              <a:rPr lang="de-DE" dirty="0"/>
              <a:t> </a:t>
            </a:r>
            <a:r>
              <a:rPr lang="de-DE" dirty="0" err="1"/>
              <a:t>migration</a:t>
            </a:r>
            <a:r>
              <a:rPr lang="de-DE" dirty="0"/>
              <a:t> and </a:t>
            </a:r>
            <a:r>
              <a:rPr lang="de-DE" dirty="0" err="1"/>
              <a:t>forced</a:t>
            </a:r>
            <a:r>
              <a:rPr lang="de-DE" dirty="0"/>
              <a:t> </a:t>
            </a:r>
            <a:r>
              <a:rPr lang="de-DE" dirty="0" err="1"/>
              <a:t>displacement</a:t>
            </a:r>
            <a:r>
              <a:rPr lang="de-DE" dirty="0"/>
              <a:t>. </a:t>
            </a:r>
            <a:r>
              <a:rPr lang="de-DE" u="sng" dirty="0" err="1">
                <a:hlinkClick r:id="rId4" tooltip="https://www.unhcr.org/flagship-reports/globaltrends/"/>
              </a:rPr>
              <a:t>According</a:t>
            </a:r>
            <a:r>
              <a:rPr lang="de-DE" u="sng" dirty="0">
                <a:hlinkClick r:id="rId4" tooltip="https://www.unhcr.org/flagship-reports/globaltrends/"/>
              </a:rPr>
              <a:t> </a:t>
            </a:r>
            <a:r>
              <a:rPr lang="de-DE" u="sng" dirty="0" err="1">
                <a:hlinkClick r:id="rId4" tooltip="https://www.unhcr.org/flagship-reports/globaltrends/"/>
              </a:rPr>
              <a:t>to</a:t>
            </a:r>
            <a:r>
              <a:rPr lang="de-DE" u="sng" dirty="0">
                <a:hlinkClick r:id="rId4" tooltip="https://www.unhcr.org/flagship-reports/globaltrends/"/>
              </a:rPr>
              <a:t> </a:t>
            </a:r>
            <a:r>
              <a:rPr lang="de-DE" u="sng" dirty="0" err="1">
                <a:hlinkClick r:id="rId4" tooltip="https://www.unhcr.org/flagship-reports/globaltrends/"/>
              </a:rPr>
              <a:t>data</a:t>
            </a:r>
            <a:r>
              <a:rPr lang="de-DE" u="sng" dirty="0">
                <a:hlinkClick r:id="rId4" tooltip="https://www.unhcr.org/flagship-reports/globaltrends/"/>
              </a:rPr>
              <a:t> </a:t>
            </a:r>
            <a:r>
              <a:rPr lang="de-DE" u="sng" dirty="0" err="1">
                <a:hlinkClick r:id="rId4" tooltip="https://www.unhcr.org/flagship-reports/globaltrends/"/>
              </a:rPr>
              <a:t>from</a:t>
            </a:r>
            <a:r>
              <a:rPr lang="de-DE" u="sng" dirty="0">
                <a:hlinkClick r:id="rId4" tooltip="https://www.unhcr.org/flagship-reports/globaltrends/"/>
              </a:rPr>
              <a:t> UNHCR</a:t>
            </a:r>
            <a:r>
              <a:rPr lang="de-DE" dirty="0"/>
              <a:t> (2021) , </a:t>
            </a:r>
            <a:r>
              <a:rPr lang="de-DE" dirty="0" err="1"/>
              <a:t>there</a:t>
            </a:r>
            <a:r>
              <a:rPr lang="de-DE" dirty="0"/>
              <a:t> </a:t>
            </a:r>
            <a:r>
              <a:rPr lang="de-DE" dirty="0" err="1"/>
              <a:t>were</a:t>
            </a:r>
            <a:r>
              <a:rPr lang="de-DE" dirty="0"/>
              <a:t> 82.4 </a:t>
            </a:r>
            <a:r>
              <a:rPr lang="de-DE" dirty="0" err="1"/>
              <a:t>million</a:t>
            </a:r>
            <a:r>
              <a:rPr lang="de-DE" dirty="0"/>
              <a:t> </a:t>
            </a:r>
            <a:r>
              <a:rPr lang="de-DE" dirty="0" err="1"/>
              <a:t>forcibly</a:t>
            </a:r>
            <a:r>
              <a:rPr lang="de-DE" dirty="0"/>
              <a:t> </a:t>
            </a:r>
            <a:r>
              <a:rPr lang="de-DE" dirty="0" err="1"/>
              <a:t>displaced</a:t>
            </a:r>
            <a:r>
              <a:rPr lang="de-DE" dirty="0"/>
              <a:t> </a:t>
            </a:r>
            <a:r>
              <a:rPr lang="de-DE" dirty="0" err="1"/>
              <a:t>persons</a:t>
            </a:r>
            <a:r>
              <a:rPr lang="de-DE" dirty="0"/>
              <a:t> </a:t>
            </a:r>
            <a:r>
              <a:rPr lang="de-DE" dirty="0" err="1"/>
              <a:t>worldwide</a:t>
            </a:r>
            <a:r>
              <a:rPr lang="de-DE" dirty="0"/>
              <a:t> in 2020, </a:t>
            </a:r>
            <a:r>
              <a:rPr lang="de-DE" dirty="0" err="1"/>
              <a:t>the</a:t>
            </a:r>
            <a:r>
              <a:rPr lang="de-DE" dirty="0"/>
              <a:t> </a:t>
            </a:r>
            <a:r>
              <a:rPr lang="de-DE" dirty="0" err="1"/>
              <a:t>majority</a:t>
            </a:r>
            <a:r>
              <a:rPr lang="de-DE" dirty="0"/>
              <a:t> </a:t>
            </a:r>
            <a:r>
              <a:rPr lang="de-DE" dirty="0" err="1"/>
              <a:t>of</a:t>
            </a:r>
            <a:r>
              <a:rPr lang="de-DE" dirty="0"/>
              <a:t> </a:t>
            </a:r>
            <a:r>
              <a:rPr lang="de-DE" dirty="0" err="1"/>
              <a:t>which</a:t>
            </a:r>
            <a:r>
              <a:rPr lang="de-DE" dirty="0"/>
              <a:t> </a:t>
            </a:r>
            <a:r>
              <a:rPr lang="de-DE" dirty="0" err="1"/>
              <a:t>were</a:t>
            </a:r>
            <a:r>
              <a:rPr lang="de-DE" dirty="0"/>
              <a:t> </a:t>
            </a:r>
            <a:r>
              <a:rPr lang="de-DE" dirty="0" err="1"/>
              <a:t>internally</a:t>
            </a:r>
            <a:r>
              <a:rPr lang="de-DE" dirty="0"/>
              <a:t> </a:t>
            </a:r>
            <a:r>
              <a:rPr lang="de-DE" dirty="0" err="1"/>
              <a:t>displaced</a:t>
            </a:r>
            <a:r>
              <a:rPr lang="de-DE" dirty="0"/>
              <a:t> </a:t>
            </a:r>
            <a:r>
              <a:rPr lang="de-DE" dirty="0" err="1"/>
              <a:t>people</a:t>
            </a:r>
            <a:r>
              <a:rPr lang="de-DE" dirty="0"/>
              <a:t> and </a:t>
            </a:r>
            <a:r>
              <a:rPr lang="de-DE" dirty="0" err="1"/>
              <a:t>thus</a:t>
            </a:r>
            <a:r>
              <a:rPr lang="de-DE" dirty="0"/>
              <a:t> </a:t>
            </a:r>
            <a:r>
              <a:rPr lang="de-DE" dirty="0" err="1"/>
              <a:t>remaining</a:t>
            </a:r>
            <a:r>
              <a:rPr lang="de-DE" dirty="0"/>
              <a:t> in </a:t>
            </a:r>
            <a:r>
              <a:rPr lang="de-DE" dirty="0" err="1"/>
              <a:t>their</a:t>
            </a:r>
            <a:r>
              <a:rPr lang="de-DE" dirty="0"/>
              <a:t> countries </a:t>
            </a:r>
            <a:r>
              <a:rPr lang="de-DE" dirty="0" err="1"/>
              <a:t>of</a:t>
            </a:r>
            <a:r>
              <a:rPr lang="de-DE" dirty="0"/>
              <a:t> </a:t>
            </a:r>
            <a:r>
              <a:rPr lang="de-DE" dirty="0" err="1"/>
              <a:t>origin</a:t>
            </a:r>
            <a:r>
              <a:rPr lang="de-DE" dirty="0"/>
              <a:t>. </a:t>
            </a:r>
            <a:r>
              <a:rPr lang="de-DE" dirty="0" err="1"/>
              <a:t>Around</a:t>
            </a:r>
            <a:r>
              <a:rPr lang="de-DE" dirty="0"/>
              <a:t> </a:t>
            </a:r>
            <a:r>
              <a:rPr lang="de-DE" dirty="0" err="1"/>
              <a:t>two</a:t>
            </a:r>
            <a:r>
              <a:rPr lang="de-DE" dirty="0"/>
              <a:t> </a:t>
            </a:r>
            <a:r>
              <a:rPr lang="de-DE" dirty="0" err="1"/>
              <a:t>thirds</a:t>
            </a:r>
            <a:r>
              <a:rPr lang="de-DE" dirty="0"/>
              <a:t> </a:t>
            </a:r>
            <a:r>
              <a:rPr lang="de-DE" dirty="0" err="1"/>
              <a:t>of</a:t>
            </a:r>
            <a:r>
              <a:rPr lang="de-DE" dirty="0"/>
              <a:t> </a:t>
            </a:r>
            <a:r>
              <a:rPr lang="de-DE" dirty="0" err="1"/>
              <a:t>the</a:t>
            </a:r>
            <a:r>
              <a:rPr lang="de-DE" dirty="0"/>
              <a:t> 26.4 </a:t>
            </a:r>
            <a:r>
              <a:rPr lang="de-DE" dirty="0" err="1"/>
              <a:t>million</a:t>
            </a:r>
            <a:r>
              <a:rPr lang="de-DE" dirty="0"/>
              <a:t> </a:t>
            </a:r>
            <a:r>
              <a:rPr lang="de-DE" dirty="0" err="1"/>
              <a:t>refugees</a:t>
            </a:r>
            <a:r>
              <a:rPr lang="de-DE" dirty="0"/>
              <a:t> </a:t>
            </a:r>
            <a:r>
              <a:rPr lang="de-DE" dirty="0" err="1"/>
              <a:t>came</a:t>
            </a:r>
            <a:r>
              <a:rPr lang="de-DE" dirty="0"/>
              <a:t> </a:t>
            </a:r>
            <a:r>
              <a:rPr lang="de-DE" dirty="0" err="1"/>
              <a:t>from</a:t>
            </a:r>
            <a:r>
              <a:rPr lang="de-DE" dirty="0"/>
              <a:t> </a:t>
            </a:r>
            <a:r>
              <a:rPr lang="de-DE" dirty="0" err="1"/>
              <a:t>only</a:t>
            </a:r>
            <a:r>
              <a:rPr lang="de-DE" dirty="0"/>
              <a:t> </a:t>
            </a:r>
            <a:r>
              <a:rPr lang="de-DE" dirty="0" err="1"/>
              <a:t>five</a:t>
            </a:r>
            <a:r>
              <a:rPr lang="de-DE" dirty="0"/>
              <a:t> countries </a:t>
            </a:r>
            <a:r>
              <a:rPr lang="de-DE" dirty="0" err="1"/>
              <a:t>of</a:t>
            </a:r>
            <a:r>
              <a:rPr lang="de-DE" dirty="0"/>
              <a:t> </a:t>
            </a:r>
            <a:r>
              <a:rPr lang="de-DE" dirty="0" err="1"/>
              <a:t>origin</a:t>
            </a:r>
            <a:r>
              <a:rPr lang="de-DE" dirty="0"/>
              <a:t>: </a:t>
            </a:r>
            <a:r>
              <a:rPr lang="de-DE" dirty="0" err="1"/>
              <a:t>Syria</a:t>
            </a:r>
            <a:r>
              <a:rPr lang="de-DE" dirty="0"/>
              <a:t> (6.7 </a:t>
            </a:r>
            <a:r>
              <a:rPr lang="de-DE" dirty="0" err="1"/>
              <a:t>million</a:t>
            </a:r>
            <a:r>
              <a:rPr lang="de-DE" dirty="0"/>
              <a:t> </a:t>
            </a:r>
            <a:r>
              <a:rPr lang="de-DE" dirty="0" err="1"/>
              <a:t>refugees</a:t>
            </a:r>
            <a:r>
              <a:rPr lang="de-DE" dirty="0"/>
              <a:t>), Venezuela (4.0 </a:t>
            </a:r>
            <a:r>
              <a:rPr lang="de-DE" dirty="0" err="1"/>
              <a:t>million</a:t>
            </a:r>
            <a:r>
              <a:rPr lang="de-DE" dirty="0"/>
              <a:t>), Afghanistan (2.6 </a:t>
            </a:r>
            <a:r>
              <a:rPr lang="de-DE" dirty="0" err="1"/>
              <a:t>million</a:t>
            </a:r>
            <a:r>
              <a:rPr lang="de-DE" dirty="0"/>
              <a:t>), South Sudan (2.2 </a:t>
            </a:r>
            <a:r>
              <a:rPr lang="de-DE" dirty="0" err="1"/>
              <a:t>million</a:t>
            </a:r>
            <a:r>
              <a:rPr lang="de-DE" dirty="0"/>
              <a:t>) and Myanmar (1.1 </a:t>
            </a:r>
            <a:r>
              <a:rPr lang="de-DE" dirty="0" err="1"/>
              <a:t>million</a:t>
            </a:r>
            <a:r>
              <a:rPr lang="de-DE" dirty="0"/>
              <a:t>). </a:t>
            </a:r>
            <a:endParaRPr dirty="0"/>
          </a:p>
          <a:p>
            <a:pPr marL="0" indent="0" algn="just">
              <a:buNone/>
              <a:defRPr/>
            </a:pPr>
            <a:endParaRPr lang="de-DE" dirty="0"/>
          </a:p>
          <a:p>
            <a:pPr marL="0" indent="0" algn="just">
              <a:buNone/>
              <a:defRPr/>
            </a:pPr>
            <a:r>
              <a:rPr lang="de-DE" dirty="0"/>
              <a:t>The </a:t>
            </a:r>
            <a:r>
              <a:rPr lang="de-DE" dirty="0" err="1"/>
              <a:t>five</a:t>
            </a:r>
            <a:r>
              <a:rPr lang="de-DE" dirty="0"/>
              <a:t> </a:t>
            </a:r>
            <a:r>
              <a:rPr lang="de-DE" dirty="0" err="1"/>
              <a:t>largest</a:t>
            </a:r>
            <a:r>
              <a:rPr lang="de-DE" dirty="0"/>
              <a:t> host countries </a:t>
            </a:r>
            <a:r>
              <a:rPr lang="de-DE" dirty="0" err="1"/>
              <a:t>of</a:t>
            </a:r>
            <a:r>
              <a:rPr lang="de-DE" dirty="0"/>
              <a:t> </a:t>
            </a:r>
            <a:r>
              <a:rPr lang="de-DE" dirty="0" err="1"/>
              <a:t>refugees</a:t>
            </a:r>
            <a:r>
              <a:rPr lang="de-DE" dirty="0"/>
              <a:t> </a:t>
            </a:r>
            <a:r>
              <a:rPr lang="de-DE" dirty="0" err="1"/>
              <a:t>were</a:t>
            </a:r>
            <a:r>
              <a:rPr lang="de-DE" dirty="0"/>
              <a:t> Turkey (3.7 </a:t>
            </a:r>
            <a:r>
              <a:rPr lang="de-DE" dirty="0" err="1"/>
              <a:t>million</a:t>
            </a:r>
            <a:r>
              <a:rPr lang="de-DE" dirty="0"/>
              <a:t> </a:t>
            </a:r>
            <a:r>
              <a:rPr lang="de-DE" dirty="0" err="1"/>
              <a:t>refugees</a:t>
            </a:r>
            <a:r>
              <a:rPr lang="de-DE" dirty="0"/>
              <a:t>), Colombia (1.7 </a:t>
            </a:r>
            <a:r>
              <a:rPr lang="de-DE" dirty="0" err="1"/>
              <a:t>million</a:t>
            </a:r>
            <a:r>
              <a:rPr lang="de-DE" dirty="0"/>
              <a:t>), Pakistan (1.4 </a:t>
            </a:r>
            <a:r>
              <a:rPr lang="de-DE" dirty="0" err="1"/>
              <a:t>million</a:t>
            </a:r>
            <a:r>
              <a:rPr lang="de-DE" dirty="0"/>
              <a:t>), Uganda (1.4 </a:t>
            </a:r>
            <a:r>
              <a:rPr lang="de-DE" dirty="0" err="1"/>
              <a:t>million</a:t>
            </a:r>
            <a:r>
              <a:rPr lang="de-DE" dirty="0"/>
              <a:t>), and Germany (1.2 </a:t>
            </a:r>
            <a:r>
              <a:rPr lang="de-DE" dirty="0" err="1"/>
              <a:t>million</a:t>
            </a:r>
            <a:r>
              <a:rPr lang="de-DE" dirty="0"/>
              <a:t>). </a:t>
            </a:r>
            <a:endParaRPr dirty="0"/>
          </a:p>
          <a:p>
            <a:pPr marL="0" indent="0">
              <a:buNone/>
              <a:defRPr/>
            </a:pPr>
            <a:endParaRPr lang="de-DE" sz="2000" dirty="0"/>
          </a:p>
          <a:p>
            <a:pPr marL="0" indent="0">
              <a:buNone/>
              <a:defRPr/>
            </a:pPr>
            <a:endParaRPr lang="de-DE" sz="2000" dirty="0"/>
          </a:p>
          <a:p>
            <a:pPr marL="0" indent="0">
              <a:buNone/>
              <a:defRPr/>
            </a:pPr>
            <a:endParaRPr lang="de-DE" sz="2000" dirty="0"/>
          </a:p>
          <a:p>
            <a:pPr marL="0" indent="0">
              <a:buNone/>
              <a:defRPr/>
            </a:pPr>
            <a:endParaRPr lang="de-DE" sz="2000" dirty="0"/>
          </a:p>
          <a:p>
            <a:pPr marL="0" indent="0">
              <a:buNone/>
              <a:defRPr/>
            </a:pPr>
            <a:endParaRPr lang="hu-HU" sz="2000" dirty="0"/>
          </a:p>
        </p:txBody>
      </p:sp>
      <p:sp>
        <p:nvSpPr>
          <p:cNvPr id="4" name="Tartalom helye 2"/>
          <p:cNvSpPr txBox="1"/>
          <p:nvPr/>
        </p:nvSpPr>
        <p:spPr bwMode="auto">
          <a:xfrm>
            <a:off x="990600" y="1978025"/>
            <a:ext cx="10515600" cy="435133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endParaRPr lang="hu-HU"/>
          </a:p>
        </p:txBody>
      </p:sp>
      <p:pic>
        <p:nvPicPr>
          <p:cNvPr id="8" name="Grafik 7"/>
          <p:cNvPicPr>
            <a:picLocks noChangeAspect="1"/>
          </p:cNvPicPr>
          <p:nvPr/>
        </p:nvPicPr>
        <p:blipFill>
          <a:blip r:embed="rId5"/>
          <a:stretch/>
        </p:blipFill>
        <p:spPr bwMode="auto">
          <a:xfrm>
            <a:off x="0" y="32867"/>
            <a:ext cx="2623931" cy="1657821"/>
          </a:xfrm>
          <a:prstGeom prst="rect">
            <a:avLst/>
          </a:prstGeom>
        </p:spPr>
      </p:pic>
      <p:sp>
        <p:nvSpPr>
          <p:cNvPr id="9"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dirty="0">
                <a:solidFill>
                  <a:schemeClr val="accent2">
                    <a:lumMod val="50000"/>
                  </a:schemeClr>
                </a:solidFill>
              </a:rPr>
              <a:t>MIGRATION FLOWS</a:t>
            </a:r>
            <a:endParaRPr lang="hu-HU" dirty="0"/>
          </a:p>
        </p:txBody>
      </p:sp>
      <p:sp>
        <p:nvSpPr>
          <p:cNvPr id="3" name="Tartalom helye 2"/>
          <p:cNvSpPr>
            <a:spLocks noGrp="1"/>
          </p:cNvSpPr>
          <p:nvPr>
            <p:ph idx="1"/>
          </p:nvPr>
        </p:nvSpPr>
        <p:spPr bwMode="auto">
          <a:xfrm>
            <a:off x="402670" y="1754612"/>
            <a:ext cx="9705841" cy="4351338"/>
          </a:xfrm>
        </p:spPr>
        <p:txBody>
          <a:bodyPr>
            <a:normAutofit fontScale="62500" lnSpcReduction="20000"/>
          </a:bodyPr>
          <a:lstStyle/>
          <a:p>
            <a:pPr marL="0" indent="0" algn="just">
              <a:buNone/>
              <a:defRPr/>
            </a:pPr>
            <a:r>
              <a:rPr lang="de-DE" dirty="0" err="1"/>
              <a:t>Speaking</a:t>
            </a:r>
            <a:r>
              <a:rPr lang="de-DE" dirty="0"/>
              <a:t> </a:t>
            </a:r>
            <a:r>
              <a:rPr lang="de-DE" dirty="0" err="1"/>
              <a:t>of</a:t>
            </a:r>
            <a:r>
              <a:rPr lang="de-DE" dirty="0"/>
              <a:t> international </a:t>
            </a:r>
            <a:r>
              <a:rPr lang="de-DE" dirty="0" err="1"/>
              <a:t>migrants</a:t>
            </a:r>
            <a:r>
              <a:rPr lang="de-DE" dirty="0"/>
              <a:t>, </a:t>
            </a:r>
            <a:r>
              <a:rPr lang="de-DE" dirty="0" err="1"/>
              <a:t>two</a:t>
            </a:r>
            <a:r>
              <a:rPr lang="de-DE" dirty="0"/>
              <a:t> </a:t>
            </a:r>
            <a:r>
              <a:rPr lang="de-DE" dirty="0" err="1"/>
              <a:t>thirds</a:t>
            </a:r>
            <a:r>
              <a:rPr lang="de-DE" dirty="0"/>
              <a:t> </a:t>
            </a:r>
            <a:r>
              <a:rPr lang="de-DE" dirty="0" err="1"/>
              <a:t>of</a:t>
            </a:r>
            <a:r>
              <a:rPr lang="de-DE" dirty="0"/>
              <a:t> all international </a:t>
            </a:r>
            <a:r>
              <a:rPr lang="de-DE" dirty="0" err="1"/>
              <a:t>migrants</a:t>
            </a:r>
            <a:r>
              <a:rPr lang="de-DE" dirty="0"/>
              <a:t> </a:t>
            </a:r>
            <a:r>
              <a:rPr lang="de-DE" dirty="0" err="1"/>
              <a:t>lived</a:t>
            </a:r>
            <a:r>
              <a:rPr lang="de-DE" dirty="0"/>
              <a:t> in just 20 countries in 2020, </a:t>
            </a:r>
            <a:r>
              <a:rPr lang="de-DE" dirty="0" err="1"/>
              <a:t>with</a:t>
            </a:r>
            <a:r>
              <a:rPr lang="de-DE" dirty="0"/>
              <a:t> </a:t>
            </a:r>
            <a:r>
              <a:rPr lang="de-DE" dirty="0" err="1"/>
              <a:t>the</a:t>
            </a:r>
            <a:r>
              <a:rPr lang="de-DE" dirty="0"/>
              <a:t> USA (51 </a:t>
            </a:r>
            <a:r>
              <a:rPr lang="de-DE" dirty="0" err="1"/>
              <a:t>million</a:t>
            </a:r>
            <a:r>
              <a:rPr lang="de-DE" dirty="0"/>
              <a:t>), Germany (16 </a:t>
            </a:r>
            <a:r>
              <a:rPr lang="de-DE" dirty="0" err="1"/>
              <a:t>million</a:t>
            </a:r>
            <a:r>
              <a:rPr lang="de-DE" dirty="0"/>
              <a:t>) and Saudi Arabia (13 </a:t>
            </a:r>
            <a:r>
              <a:rPr lang="de-DE" dirty="0" err="1"/>
              <a:t>million</a:t>
            </a:r>
            <a:r>
              <a:rPr lang="de-DE" dirty="0"/>
              <a:t>), Russia (12 </a:t>
            </a:r>
            <a:r>
              <a:rPr lang="de-DE" dirty="0" err="1"/>
              <a:t>million</a:t>
            </a:r>
            <a:r>
              <a:rPr lang="de-DE" dirty="0"/>
              <a:t>) and </a:t>
            </a:r>
            <a:r>
              <a:rPr lang="de-DE" dirty="0" err="1"/>
              <a:t>the</a:t>
            </a:r>
            <a:r>
              <a:rPr lang="de-DE" dirty="0"/>
              <a:t> United Kingdom (9 </a:t>
            </a:r>
            <a:r>
              <a:rPr lang="de-DE" dirty="0" err="1"/>
              <a:t>million</a:t>
            </a:r>
            <a:r>
              <a:rPr lang="de-DE" dirty="0"/>
              <a:t>) (</a:t>
            </a:r>
            <a:r>
              <a:rPr lang="de-DE" u="sng" dirty="0">
                <a:hlinkClick r:id="rId3" tooltip="https://publications.iom.int/books/world-migration-report-2022"/>
              </a:rPr>
              <a:t>IOM, 2022</a:t>
            </a:r>
            <a:r>
              <a:rPr lang="de-DE" dirty="0"/>
              <a:t>, p. 24). </a:t>
            </a:r>
            <a:endParaRPr dirty="0"/>
          </a:p>
          <a:p>
            <a:pPr marL="0" indent="0" algn="just">
              <a:buNone/>
              <a:defRPr/>
            </a:pPr>
            <a:endParaRPr lang="de-DE" dirty="0"/>
          </a:p>
          <a:p>
            <a:pPr marL="0" indent="0" algn="just">
              <a:buNone/>
              <a:defRPr/>
            </a:pPr>
            <a:r>
              <a:rPr lang="de-DE" dirty="0"/>
              <a:t>The </a:t>
            </a:r>
            <a:r>
              <a:rPr lang="de-DE" dirty="0" err="1"/>
              <a:t>example</a:t>
            </a:r>
            <a:r>
              <a:rPr lang="de-DE" dirty="0"/>
              <a:t> </a:t>
            </a:r>
            <a:r>
              <a:rPr lang="de-DE" dirty="0" err="1"/>
              <a:t>of</a:t>
            </a:r>
            <a:r>
              <a:rPr lang="de-DE" dirty="0"/>
              <a:t> Russia </a:t>
            </a:r>
            <a:r>
              <a:rPr lang="de-DE" dirty="0" err="1"/>
              <a:t>though</a:t>
            </a:r>
            <a:r>
              <a:rPr lang="de-DE" dirty="0"/>
              <a:t> </a:t>
            </a:r>
            <a:r>
              <a:rPr lang="de-DE" dirty="0" err="1"/>
              <a:t>illustrates</a:t>
            </a:r>
            <a:r>
              <a:rPr lang="de-DE" dirty="0"/>
              <a:t> </a:t>
            </a:r>
            <a:r>
              <a:rPr lang="de-DE" dirty="0" err="1"/>
              <a:t>that</a:t>
            </a:r>
            <a:r>
              <a:rPr lang="de-DE" dirty="0"/>
              <a:t> a </a:t>
            </a:r>
            <a:r>
              <a:rPr lang="de-DE" dirty="0" err="1"/>
              <a:t>country</a:t>
            </a:r>
            <a:r>
              <a:rPr lang="de-DE" dirty="0"/>
              <a:t> </a:t>
            </a:r>
            <a:r>
              <a:rPr lang="de-DE" dirty="0" err="1"/>
              <a:t>may</a:t>
            </a:r>
            <a:r>
              <a:rPr lang="de-DE" dirty="0"/>
              <a:t> </a:t>
            </a:r>
            <a:r>
              <a:rPr lang="de-DE" dirty="0" err="1"/>
              <a:t>be</a:t>
            </a:r>
            <a:r>
              <a:rPr lang="de-DE" dirty="0"/>
              <a:t> </a:t>
            </a:r>
            <a:r>
              <a:rPr lang="de-DE" dirty="0" err="1"/>
              <a:t>both</a:t>
            </a:r>
            <a:r>
              <a:rPr lang="de-DE" dirty="0"/>
              <a:t> a </a:t>
            </a:r>
            <a:r>
              <a:rPr lang="de-DE" dirty="0" err="1"/>
              <a:t>country</a:t>
            </a:r>
            <a:r>
              <a:rPr lang="de-DE" dirty="0"/>
              <a:t> </a:t>
            </a:r>
            <a:r>
              <a:rPr lang="de-DE" dirty="0" err="1"/>
              <a:t>of</a:t>
            </a:r>
            <a:r>
              <a:rPr lang="de-DE" dirty="0"/>
              <a:t> </a:t>
            </a:r>
            <a:r>
              <a:rPr lang="de-DE" dirty="0" err="1"/>
              <a:t>destination</a:t>
            </a:r>
            <a:r>
              <a:rPr lang="de-DE" dirty="0"/>
              <a:t> and a </a:t>
            </a:r>
            <a:r>
              <a:rPr lang="de-DE" dirty="0" err="1"/>
              <a:t>country</a:t>
            </a:r>
            <a:r>
              <a:rPr lang="de-DE" dirty="0"/>
              <a:t> </a:t>
            </a:r>
            <a:r>
              <a:rPr lang="de-DE" dirty="0" err="1"/>
              <a:t>of</a:t>
            </a:r>
            <a:r>
              <a:rPr lang="de-DE" dirty="0"/>
              <a:t> </a:t>
            </a:r>
            <a:r>
              <a:rPr lang="de-DE" dirty="0" err="1"/>
              <a:t>origin</a:t>
            </a:r>
            <a:r>
              <a:rPr lang="de-DE" dirty="0"/>
              <a:t> </a:t>
            </a:r>
            <a:r>
              <a:rPr lang="de-DE" dirty="0" err="1"/>
              <a:t>of</a:t>
            </a:r>
            <a:r>
              <a:rPr lang="de-DE" dirty="0"/>
              <a:t> international </a:t>
            </a:r>
            <a:r>
              <a:rPr lang="de-DE" dirty="0" err="1"/>
              <a:t>migrants</a:t>
            </a:r>
            <a:r>
              <a:rPr lang="de-DE" dirty="0"/>
              <a:t>: </a:t>
            </a:r>
            <a:r>
              <a:rPr lang="de-DE" dirty="0" err="1"/>
              <a:t>It</a:t>
            </a:r>
            <a:r>
              <a:rPr lang="de-DE" dirty="0"/>
              <a:t> </a:t>
            </a:r>
            <a:r>
              <a:rPr lang="de-DE" dirty="0" err="1"/>
              <a:t>is</a:t>
            </a:r>
            <a:r>
              <a:rPr lang="de-DE" dirty="0"/>
              <a:t> not </a:t>
            </a:r>
            <a:r>
              <a:rPr lang="de-DE" dirty="0" err="1"/>
              <a:t>only</a:t>
            </a:r>
            <a:r>
              <a:rPr lang="de-DE" dirty="0"/>
              <a:t> </a:t>
            </a:r>
            <a:r>
              <a:rPr lang="de-DE" dirty="0" err="1"/>
              <a:t>the</a:t>
            </a:r>
            <a:r>
              <a:rPr lang="de-DE" dirty="0"/>
              <a:t> </a:t>
            </a:r>
            <a:r>
              <a:rPr lang="de-DE" dirty="0" err="1"/>
              <a:t>fourth-largest</a:t>
            </a:r>
            <a:r>
              <a:rPr lang="de-DE" dirty="0"/>
              <a:t> </a:t>
            </a:r>
            <a:r>
              <a:rPr lang="de-DE" dirty="0" err="1"/>
              <a:t>country</a:t>
            </a:r>
            <a:r>
              <a:rPr lang="de-DE" dirty="0"/>
              <a:t> </a:t>
            </a:r>
            <a:r>
              <a:rPr lang="de-DE" dirty="0" err="1"/>
              <a:t>of</a:t>
            </a:r>
            <a:r>
              <a:rPr lang="de-DE" dirty="0"/>
              <a:t> </a:t>
            </a:r>
            <a:r>
              <a:rPr lang="de-DE" dirty="0" err="1"/>
              <a:t>destination</a:t>
            </a:r>
            <a:r>
              <a:rPr lang="de-DE" dirty="0"/>
              <a:t>, but also </a:t>
            </a:r>
            <a:r>
              <a:rPr lang="de-DE" dirty="0" err="1"/>
              <a:t>the</a:t>
            </a:r>
            <a:r>
              <a:rPr lang="de-DE" dirty="0"/>
              <a:t> </a:t>
            </a:r>
            <a:r>
              <a:rPr lang="de-DE" dirty="0" err="1"/>
              <a:t>third-largest</a:t>
            </a:r>
            <a:r>
              <a:rPr lang="de-DE" dirty="0"/>
              <a:t> </a:t>
            </a:r>
            <a:r>
              <a:rPr lang="de-DE" dirty="0" err="1"/>
              <a:t>country</a:t>
            </a:r>
            <a:r>
              <a:rPr lang="de-DE" dirty="0"/>
              <a:t> </a:t>
            </a:r>
            <a:r>
              <a:rPr lang="de-DE" dirty="0" err="1"/>
              <a:t>of</a:t>
            </a:r>
            <a:r>
              <a:rPr lang="de-DE" dirty="0"/>
              <a:t> </a:t>
            </a:r>
            <a:r>
              <a:rPr lang="de-DE" dirty="0" err="1"/>
              <a:t>origin</a:t>
            </a:r>
            <a:r>
              <a:rPr lang="de-DE" dirty="0"/>
              <a:t>, </a:t>
            </a:r>
            <a:r>
              <a:rPr lang="de-DE" dirty="0" err="1"/>
              <a:t>with</a:t>
            </a:r>
            <a:r>
              <a:rPr lang="de-DE" dirty="0"/>
              <a:t> an </a:t>
            </a:r>
            <a:r>
              <a:rPr lang="de-DE" dirty="0" err="1"/>
              <a:t>emigrant</a:t>
            </a:r>
            <a:r>
              <a:rPr lang="de-DE" dirty="0"/>
              <a:t> </a:t>
            </a:r>
            <a:r>
              <a:rPr lang="de-DE" dirty="0" err="1"/>
              <a:t>population</a:t>
            </a:r>
            <a:r>
              <a:rPr lang="de-DE" dirty="0"/>
              <a:t> </a:t>
            </a:r>
            <a:r>
              <a:rPr lang="de-DE" dirty="0" err="1"/>
              <a:t>of</a:t>
            </a:r>
            <a:r>
              <a:rPr lang="de-DE" dirty="0"/>
              <a:t> </a:t>
            </a:r>
            <a:r>
              <a:rPr lang="de-DE" dirty="0" err="1"/>
              <a:t>about</a:t>
            </a:r>
            <a:r>
              <a:rPr lang="de-DE" dirty="0"/>
              <a:t> 11 </a:t>
            </a:r>
            <a:r>
              <a:rPr lang="de-DE" dirty="0" err="1"/>
              <a:t>million</a:t>
            </a:r>
            <a:r>
              <a:rPr lang="de-DE" dirty="0"/>
              <a:t> </a:t>
            </a:r>
            <a:r>
              <a:rPr lang="de-DE" dirty="0" err="1"/>
              <a:t>people</a:t>
            </a:r>
            <a:r>
              <a:rPr lang="de-DE" dirty="0"/>
              <a:t> in 2020. The </a:t>
            </a:r>
            <a:r>
              <a:rPr lang="de-DE" dirty="0" err="1"/>
              <a:t>largest</a:t>
            </a:r>
            <a:r>
              <a:rPr lang="de-DE" dirty="0"/>
              <a:t> </a:t>
            </a:r>
            <a:r>
              <a:rPr lang="de-DE" dirty="0" err="1"/>
              <a:t>country</a:t>
            </a:r>
            <a:r>
              <a:rPr lang="de-DE" dirty="0"/>
              <a:t> </a:t>
            </a:r>
            <a:r>
              <a:rPr lang="de-DE" dirty="0" err="1"/>
              <a:t>of</a:t>
            </a:r>
            <a:r>
              <a:rPr lang="de-DE" dirty="0"/>
              <a:t> </a:t>
            </a:r>
            <a:r>
              <a:rPr lang="de-DE" dirty="0" err="1"/>
              <a:t>origin</a:t>
            </a:r>
            <a:r>
              <a:rPr lang="de-DE" dirty="0"/>
              <a:t> </a:t>
            </a:r>
            <a:r>
              <a:rPr lang="de-DE" dirty="0" err="1"/>
              <a:t>is</a:t>
            </a:r>
            <a:r>
              <a:rPr lang="de-DE" dirty="0"/>
              <a:t> India (18 </a:t>
            </a:r>
            <a:r>
              <a:rPr lang="de-DE" dirty="0" err="1"/>
              <a:t>million</a:t>
            </a:r>
            <a:r>
              <a:rPr lang="de-DE" dirty="0"/>
              <a:t> </a:t>
            </a:r>
            <a:r>
              <a:rPr lang="de-DE" dirty="0" err="1"/>
              <a:t>people</a:t>
            </a:r>
            <a:r>
              <a:rPr lang="de-DE" dirty="0"/>
              <a:t>), </a:t>
            </a:r>
            <a:r>
              <a:rPr lang="de-DE" dirty="0" err="1"/>
              <a:t>followed</a:t>
            </a:r>
            <a:r>
              <a:rPr lang="de-DE" dirty="0"/>
              <a:t> </a:t>
            </a:r>
            <a:r>
              <a:rPr lang="de-DE" dirty="0" err="1"/>
              <a:t>by</a:t>
            </a:r>
            <a:r>
              <a:rPr lang="de-DE" dirty="0"/>
              <a:t> Mexico (11 </a:t>
            </a:r>
            <a:r>
              <a:rPr lang="de-DE" dirty="0" err="1"/>
              <a:t>million</a:t>
            </a:r>
            <a:r>
              <a:rPr lang="de-DE" dirty="0"/>
              <a:t>). The </a:t>
            </a:r>
            <a:r>
              <a:rPr lang="de-DE" dirty="0" err="1"/>
              <a:t>fourth</a:t>
            </a:r>
            <a:r>
              <a:rPr lang="de-DE" dirty="0"/>
              <a:t> </a:t>
            </a:r>
            <a:r>
              <a:rPr lang="de-DE" dirty="0" err="1"/>
              <a:t>most</a:t>
            </a:r>
            <a:r>
              <a:rPr lang="de-DE" dirty="0"/>
              <a:t> </a:t>
            </a:r>
            <a:r>
              <a:rPr lang="de-DE" dirty="0" err="1"/>
              <a:t>significant</a:t>
            </a:r>
            <a:r>
              <a:rPr lang="de-DE" dirty="0"/>
              <a:t> international </a:t>
            </a:r>
            <a:r>
              <a:rPr lang="de-DE" dirty="0" err="1"/>
              <a:t>emigrant</a:t>
            </a:r>
            <a:r>
              <a:rPr lang="de-DE" dirty="0"/>
              <a:t> </a:t>
            </a:r>
            <a:r>
              <a:rPr lang="de-DE" dirty="0" err="1"/>
              <a:t>community</a:t>
            </a:r>
            <a:r>
              <a:rPr lang="de-DE" dirty="0"/>
              <a:t> </a:t>
            </a:r>
            <a:r>
              <a:rPr lang="de-DE" dirty="0" err="1"/>
              <a:t>comes</a:t>
            </a:r>
            <a:r>
              <a:rPr lang="de-DE" dirty="0"/>
              <a:t> </a:t>
            </a:r>
            <a:r>
              <a:rPr lang="de-DE" dirty="0" err="1"/>
              <a:t>from</a:t>
            </a:r>
            <a:r>
              <a:rPr lang="de-DE" dirty="0"/>
              <a:t> China (10 </a:t>
            </a:r>
            <a:r>
              <a:rPr lang="de-DE" dirty="0" err="1"/>
              <a:t>million</a:t>
            </a:r>
            <a:r>
              <a:rPr lang="de-DE" dirty="0"/>
              <a:t>), </a:t>
            </a:r>
            <a:r>
              <a:rPr lang="de-DE" dirty="0" err="1"/>
              <a:t>followed</a:t>
            </a:r>
            <a:r>
              <a:rPr lang="de-DE" dirty="0"/>
              <a:t> </a:t>
            </a:r>
            <a:r>
              <a:rPr lang="de-DE" dirty="0" err="1"/>
              <a:t>by</a:t>
            </a:r>
            <a:r>
              <a:rPr lang="de-DE" dirty="0"/>
              <a:t> </a:t>
            </a:r>
            <a:r>
              <a:rPr lang="de-DE" dirty="0" err="1"/>
              <a:t>the</a:t>
            </a:r>
            <a:r>
              <a:rPr lang="de-DE" dirty="0"/>
              <a:t> </a:t>
            </a:r>
            <a:r>
              <a:rPr lang="de-DE" dirty="0" err="1"/>
              <a:t>over</a:t>
            </a:r>
            <a:r>
              <a:rPr lang="de-DE" dirty="0"/>
              <a:t> 8 </a:t>
            </a:r>
            <a:r>
              <a:rPr lang="de-DE" dirty="0" err="1"/>
              <a:t>million</a:t>
            </a:r>
            <a:r>
              <a:rPr lang="de-DE" dirty="0"/>
              <a:t> Syrians </a:t>
            </a:r>
            <a:r>
              <a:rPr lang="de-DE" dirty="0" err="1"/>
              <a:t>living</a:t>
            </a:r>
            <a:r>
              <a:rPr lang="de-DE" dirty="0"/>
              <a:t> </a:t>
            </a:r>
            <a:r>
              <a:rPr lang="de-DE" dirty="0" err="1"/>
              <a:t>abroad</a:t>
            </a:r>
            <a:r>
              <a:rPr lang="de-DE" dirty="0"/>
              <a:t>, </a:t>
            </a:r>
            <a:r>
              <a:rPr lang="de-DE" dirty="0" err="1"/>
              <a:t>most</a:t>
            </a:r>
            <a:r>
              <a:rPr lang="de-DE" dirty="0"/>
              <a:t> </a:t>
            </a:r>
            <a:r>
              <a:rPr lang="de-DE" dirty="0" err="1"/>
              <a:t>of</a:t>
            </a:r>
            <a:r>
              <a:rPr lang="de-DE" dirty="0"/>
              <a:t> </a:t>
            </a:r>
            <a:r>
              <a:rPr lang="de-DE" dirty="0" err="1"/>
              <a:t>them</a:t>
            </a:r>
            <a:r>
              <a:rPr lang="de-DE" dirty="0"/>
              <a:t> </a:t>
            </a:r>
            <a:r>
              <a:rPr lang="de-DE" dirty="0" err="1"/>
              <a:t>refugees</a:t>
            </a:r>
            <a:r>
              <a:rPr lang="de-DE" dirty="0"/>
              <a:t> (</a:t>
            </a:r>
            <a:r>
              <a:rPr lang="de-DE" u="sng" dirty="0">
                <a:hlinkClick r:id="rId3" tooltip="https://publications.iom.int/books/world-migration-report-2022"/>
              </a:rPr>
              <a:t>IOM, 2022</a:t>
            </a:r>
            <a:r>
              <a:rPr lang="de-DE" dirty="0"/>
              <a:t>, p. 25). </a:t>
            </a:r>
            <a:endParaRPr dirty="0"/>
          </a:p>
          <a:p>
            <a:pPr marL="0" indent="0" algn="just">
              <a:buNone/>
              <a:defRPr/>
            </a:pPr>
            <a:endParaRPr lang="de-DE" b="1" dirty="0"/>
          </a:p>
          <a:p>
            <a:pPr marL="0" indent="0" algn="just">
              <a:buNone/>
              <a:defRPr/>
            </a:pPr>
            <a:r>
              <a:rPr lang="de-DE" dirty="0" err="1"/>
              <a:t>Summing</a:t>
            </a:r>
            <a:r>
              <a:rPr lang="de-DE" dirty="0"/>
              <a:t> </a:t>
            </a:r>
            <a:r>
              <a:rPr lang="de-DE" dirty="0" err="1"/>
              <a:t>up</a:t>
            </a:r>
            <a:r>
              <a:rPr lang="de-DE" dirty="0"/>
              <a:t>, a </a:t>
            </a:r>
            <a:r>
              <a:rPr lang="de-DE" dirty="0" err="1"/>
              <a:t>country</a:t>
            </a:r>
            <a:r>
              <a:rPr lang="de-DE" dirty="0"/>
              <a:t> </a:t>
            </a:r>
            <a:r>
              <a:rPr lang="de-DE" dirty="0" err="1"/>
              <a:t>may</a:t>
            </a:r>
            <a:r>
              <a:rPr lang="de-DE" dirty="0"/>
              <a:t> </a:t>
            </a:r>
            <a:r>
              <a:rPr lang="de-DE" dirty="0" err="1"/>
              <a:t>have</a:t>
            </a:r>
            <a:r>
              <a:rPr lang="de-DE" dirty="0"/>
              <a:t> a large </a:t>
            </a:r>
            <a:r>
              <a:rPr lang="de-DE" dirty="0" err="1"/>
              <a:t>inflow</a:t>
            </a:r>
            <a:r>
              <a:rPr lang="de-DE" dirty="0"/>
              <a:t> </a:t>
            </a:r>
            <a:r>
              <a:rPr lang="de-DE" dirty="0" err="1"/>
              <a:t>of</a:t>
            </a:r>
            <a:r>
              <a:rPr lang="de-DE" dirty="0"/>
              <a:t> </a:t>
            </a:r>
            <a:r>
              <a:rPr lang="de-DE" dirty="0" err="1"/>
              <a:t>migrants</a:t>
            </a:r>
            <a:r>
              <a:rPr lang="de-DE" dirty="0"/>
              <a:t> and a large </a:t>
            </a:r>
            <a:r>
              <a:rPr lang="de-DE" dirty="0" err="1"/>
              <a:t>outflow</a:t>
            </a:r>
            <a:r>
              <a:rPr lang="de-DE" dirty="0"/>
              <a:t> at </a:t>
            </a:r>
            <a:r>
              <a:rPr lang="de-DE" dirty="0" err="1"/>
              <a:t>the</a:t>
            </a:r>
            <a:r>
              <a:rPr lang="de-DE" dirty="0"/>
              <a:t> same time. Other countries, such </a:t>
            </a:r>
            <a:r>
              <a:rPr lang="de-DE" dirty="0" err="1"/>
              <a:t>as</a:t>
            </a:r>
            <a:r>
              <a:rPr lang="de-DE" dirty="0"/>
              <a:t> </a:t>
            </a:r>
            <a:r>
              <a:rPr lang="de-DE" dirty="0" err="1"/>
              <a:t>Morocco</a:t>
            </a:r>
            <a:r>
              <a:rPr lang="de-DE" dirty="0"/>
              <a:t>, </a:t>
            </a:r>
            <a:r>
              <a:rPr lang="de-DE" dirty="0" err="1"/>
              <a:t>fulfil</a:t>
            </a:r>
            <a:r>
              <a:rPr lang="de-DE" dirty="0"/>
              <a:t> </a:t>
            </a:r>
            <a:r>
              <a:rPr lang="de-DE" dirty="0" err="1"/>
              <a:t>the</a:t>
            </a:r>
            <a:r>
              <a:rPr lang="de-DE" dirty="0"/>
              <a:t> </a:t>
            </a:r>
            <a:r>
              <a:rPr lang="de-DE" dirty="0" err="1"/>
              <a:t>criteria</a:t>
            </a:r>
            <a:r>
              <a:rPr lang="de-DE" dirty="0"/>
              <a:t> </a:t>
            </a:r>
            <a:r>
              <a:rPr lang="de-DE" dirty="0" err="1"/>
              <a:t>for</a:t>
            </a:r>
            <a:r>
              <a:rPr lang="de-DE" dirty="0"/>
              <a:t> all </a:t>
            </a:r>
            <a:r>
              <a:rPr lang="de-DE" dirty="0" err="1"/>
              <a:t>three</a:t>
            </a:r>
            <a:r>
              <a:rPr lang="de-DE" dirty="0"/>
              <a:t> </a:t>
            </a:r>
            <a:r>
              <a:rPr lang="de-DE" dirty="0" err="1"/>
              <a:t>classification</a:t>
            </a:r>
            <a:r>
              <a:rPr lang="de-DE" dirty="0"/>
              <a:t> </a:t>
            </a:r>
            <a:r>
              <a:rPr lang="de-DE" dirty="0" err="1"/>
              <a:t>of</a:t>
            </a:r>
            <a:r>
              <a:rPr lang="de-DE" dirty="0"/>
              <a:t> </a:t>
            </a:r>
            <a:r>
              <a:rPr lang="de-DE" dirty="0" err="1"/>
              <a:t>states</a:t>
            </a:r>
            <a:r>
              <a:rPr lang="de-DE" dirty="0"/>
              <a:t>: </a:t>
            </a:r>
            <a:r>
              <a:rPr lang="de-DE" dirty="0" err="1"/>
              <a:t>There</a:t>
            </a:r>
            <a:r>
              <a:rPr lang="de-DE" dirty="0"/>
              <a:t> </a:t>
            </a:r>
            <a:r>
              <a:rPr lang="de-DE" dirty="0" err="1"/>
              <a:t>is</a:t>
            </a:r>
            <a:r>
              <a:rPr lang="de-DE" dirty="0"/>
              <a:t> a </a:t>
            </a:r>
            <a:r>
              <a:rPr lang="de-DE" dirty="0" err="1"/>
              <a:t>great</a:t>
            </a:r>
            <a:r>
              <a:rPr lang="de-DE" dirty="0"/>
              <a:t> </a:t>
            </a:r>
            <a:r>
              <a:rPr lang="de-DE" dirty="0" err="1"/>
              <a:t>Morrocan</a:t>
            </a:r>
            <a:r>
              <a:rPr lang="de-DE" dirty="0"/>
              <a:t> </a:t>
            </a:r>
            <a:r>
              <a:rPr lang="de-DE" dirty="0" err="1"/>
              <a:t>emigrant</a:t>
            </a:r>
            <a:r>
              <a:rPr lang="de-DE" dirty="0"/>
              <a:t> </a:t>
            </a:r>
            <a:r>
              <a:rPr lang="de-DE" dirty="0" err="1"/>
              <a:t>population</a:t>
            </a:r>
            <a:r>
              <a:rPr lang="de-DE" dirty="0"/>
              <a:t> </a:t>
            </a:r>
            <a:r>
              <a:rPr lang="de-DE" dirty="0" err="1"/>
              <a:t>living</a:t>
            </a:r>
            <a:r>
              <a:rPr lang="de-DE" dirty="0"/>
              <a:t> in European </a:t>
            </a:r>
            <a:r>
              <a:rPr lang="de-DE" dirty="0" err="1"/>
              <a:t>states</a:t>
            </a:r>
            <a:r>
              <a:rPr lang="de-DE" dirty="0"/>
              <a:t> such </a:t>
            </a:r>
            <a:r>
              <a:rPr lang="de-DE" dirty="0" err="1"/>
              <a:t>as</a:t>
            </a:r>
            <a:r>
              <a:rPr lang="de-DE" dirty="0"/>
              <a:t> France. </a:t>
            </a:r>
            <a:r>
              <a:rPr lang="de-DE" dirty="0" err="1"/>
              <a:t>Morocco</a:t>
            </a:r>
            <a:r>
              <a:rPr lang="de-DE" dirty="0"/>
              <a:t>, on </a:t>
            </a:r>
            <a:r>
              <a:rPr lang="de-DE" dirty="0" err="1"/>
              <a:t>the</a:t>
            </a:r>
            <a:r>
              <a:rPr lang="de-DE" dirty="0"/>
              <a:t> </a:t>
            </a:r>
            <a:r>
              <a:rPr lang="de-DE" dirty="0" err="1"/>
              <a:t>other</a:t>
            </a:r>
            <a:r>
              <a:rPr lang="de-DE" dirty="0"/>
              <a:t> </a:t>
            </a:r>
            <a:r>
              <a:rPr lang="de-DE" dirty="0" err="1"/>
              <a:t>hand</a:t>
            </a:r>
            <a:r>
              <a:rPr lang="de-DE" dirty="0"/>
              <a:t>, </a:t>
            </a:r>
            <a:r>
              <a:rPr lang="de-DE" dirty="0" err="1"/>
              <a:t>is</a:t>
            </a:r>
            <a:r>
              <a:rPr lang="de-DE" dirty="0"/>
              <a:t> also a </a:t>
            </a:r>
            <a:r>
              <a:rPr lang="de-DE" dirty="0" err="1"/>
              <a:t>major</a:t>
            </a:r>
            <a:r>
              <a:rPr lang="de-DE" dirty="0"/>
              <a:t> </a:t>
            </a:r>
            <a:r>
              <a:rPr lang="de-DE" dirty="0" err="1"/>
              <a:t>transit</a:t>
            </a:r>
            <a:r>
              <a:rPr lang="de-DE" dirty="0"/>
              <a:t> </a:t>
            </a:r>
            <a:r>
              <a:rPr lang="de-DE" dirty="0" err="1"/>
              <a:t>land</a:t>
            </a:r>
            <a:r>
              <a:rPr lang="de-DE" dirty="0"/>
              <a:t> </a:t>
            </a:r>
            <a:r>
              <a:rPr lang="de-DE" dirty="0" err="1"/>
              <a:t>of</a:t>
            </a:r>
            <a:r>
              <a:rPr lang="de-DE" dirty="0"/>
              <a:t> </a:t>
            </a:r>
            <a:r>
              <a:rPr lang="de-DE" dirty="0" err="1"/>
              <a:t>migrants</a:t>
            </a:r>
            <a:r>
              <a:rPr lang="de-DE" dirty="0"/>
              <a:t> and </a:t>
            </a:r>
            <a:r>
              <a:rPr lang="de-DE" dirty="0" err="1"/>
              <a:t>refugees</a:t>
            </a:r>
            <a:r>
              <a:rPr lang="de-DE" dirty="0"/>
              <a:t> </a:t>
            </a:r>
            <a:r>
              <a:rPr lang="de-DE" dirty="0" err="1"/>
              <a:t>from</a:t>
            </a:r>
            <a:r>
              <a:rPr lang="de-DE" dirty="0"/>
              <a:t> Sub-</a:t>
            </a:r>
            <a:r>
              <a:rPr lang="de-DE" dirty="0" err="1"/>
              <a:t>Saharan</a:t>
            </a:r>
            <a:r>
              <a:rPr lang="de-DE" dirty="0"/>
              <a:t> </a:t>
            </a:r>
            <a:r>
              <a:rPr lang="de-DE" dirty="0" err="1"/>
              <a:t>Africa</a:t>
            </a:r>
            <a:r>
              <a:rPr lang="de-DE" dirty="0"/>
              <a:t> on </a:t>
            </a:r>
            <a:r>
              <a:rPr lang="de-DE" dirty="0" err="1"/>
              <a:t>their</a:t>
            </a:r>
            <a:r>
              <a:rPr lang="de-DE" dirty="0"/>
              <a:t> </a:t>
            </a:r>
            <a:r>
              <a:rPr lang="de-DE" dirty="0" err="1"/>
              <a:t>way</a:t>
            </a:r>
            <a:r>
              <a:rPr lang="de-DE" dirty="0"/>
              <a:t> </a:t>
            </a:r>
            <a:r>
              <a:rPr lang="de-DE" dirty="0" err="1"/>
              <a:t>to</a:t>
            </a:r>
            <a:r>
              <a:rPr lang="de-DE" dirty="0"/>
              <a:t> Europe. </a:t>
            </a:r>
            <a:r>
              <a:rPr lang="de-DE" dirty="0" err="1"/>
              <a:t>Finally</a:t>
            </a:r>
            <a:r>
              <a:rPr lang="de-DE" dirty="0"/>
              <a:t>, </a:t>
            </a:r>
            <a:r>
              <a:rPr lang="de-DE" dirty="0" err="1"/>
              <a:t>Morocco</a:t>
            </a:r>
            <a:r>
              <a:rPr lang="de-DE" dirty="0"/>
              <a:t> „</a:t>
            </a:r>
            <a:r>
              <a:rPr lang="de-DE" dirty="0" err="1"/>
              <a:t>has</a:t>
            </a:r>
            <a:r>
              <a:rPr lang="de-DE" dirty="0"/>
              <a:t> </a:t>
            </a:r>
            <a:r>
              <a:rPr lang="de-DE" dirty="0" err="1"/>
              <a:t>since</a:t>
            </a:r>
            <a:r>
              <a:rPr lang="de-DE" dirty="0"/>
              <a:t> </a:t>
            </a:r>
            <a:r>
              <a:rPr lang="de-DE" dirty="0" err="1"/>
              <a:t>the</a:t>
            </a:r>
            <a:r>
              <a:rPr lang="de-DE" dirty="0"/>
              <a:t> </a:t>
            </a:r>
            <a:r>
              <a:rPr lang="de-DE" dirty="0" err="1"/>
              <a:t>beginning</a:t>
            </a:r>
            <a:r>
              <a:rPr lang="de-DE" dirty="0"/>
              <a:t> </a:t>
            </a:r>
            <a:r>
              <a:rPr lang="de-DE" dirty="0" err="1"/>
              <a:t>of</a:t>
            </a:r>
            <a:r>
              <a:rPr lang="de-DE" dirty="0"/>
              <a:t> </a:t>
            </a:r>
            <a:r>
              <a:rPr lang="de-DE" dirty="0" err="1"/>
              <a:t>the</a:t>
            </a:r>
            <a:r>
              <a:rPr lang="de-DE" dirty="0"/>
              <a:t> 21st </a:t>
            </a:r>
            <a:r>
              <a:rPr lang="de-DE" dirty="0" err="1"/>
              <a:t>century</a:t>
            </a:r>
            <a:r>
              <a:rPr lang="de-DE" dirty="0"/>
              <a:t> </a:t>
            </a:r>
            <a:r>
              <a:rPr lang="de-DE" dirty="0" err="1"/>
              <a:t>become</a:t>
            </a:r>
            <a:r>
              <a:rPr lang="de-DE" dirty="0"/>
              <a:t> a </a:t>
            </a:r>
            <a:r>
              <a:rPr lang="de-DE" dirty="0" err="1"/>
              <a:t>default</a:t>
            </a:r>
            <a:r>
              <a:rPr lang="de-DE" dirty="0"/>
              <a:t> </a:t>
            </a:r>
            <a:r>
              <a:rPr lang="de-DE" dirty="0" err="1"/>
              <a:t>destination</a:t>
            </a:r>
            <a:r>
              <a:rPr lang="de-DE" dirty="0"/>
              <a:t> </a:t>
            </a:r>
            <a:r>
              <a:rPr lang="de-DE" dirty="0" err="1"/>
              <a:t>for</a:t>
            </a:r>
            <a:r>
              <a:rPr lang="de-DE" dirty="0"/>
              <a:t> </a:t>
            </a:r>
            <a:r>
              <a:rPr lang="de-DE" dirty="0" err="1"/>
              <a:t>many</a:t>
            </a:r>
            <a:r>
              <a:rPr lang="de-DE" dirty="0"/>
              <a:t> sub-</a:t>
            </a:r>
            <a:r>
              <a:rPr lang="de-DE" dirty="0" err="1"/>
              <a:t>Saharan</a:t>
            </a:r>
            <a:r>
              <a:rPr lang="de-DE" dirty="0"/>
              <a:t> </a:t>
            </a:r>
            <a:r>
              <a:rPr lang="de-DE" dirty="0" err="1"/>
              <a:t>migrants</a:t>
            </a:r>
            <a:r>
              <a:rPr lang="de-DE" dirty="0"/>
              <a:t>“ </a:t>
            </a:r>
            <a:r>
              <a:rPr lang="de-DE" dirty="0" err="1"/>
              <a:t>itself</a:t>
            </a:r>
            <a:r>
              <a:rPr lang="de-DE" dirty="0"/>
              <a:t> (</a:t>
            </a:r>
            <a:r>
              <a:rPr lang="de-DE" u="sng" dirty="0">
                <a:hlinkClick r:id="rId4" tooltip="https://www.migrationpolicy.org/article/growing-destination-sub-saharan-africans-morocco#:~:text=An%20estimated%20700%2C000%20sub-Saharan,and%20access%20to%20social%20services."/>
              </a:rPr>
              <a:t>El </a:t>
            </a:r>
            <a:r>
              <a:rPr lang="de-DE" u="sng" dirty="0" err="1">
                <a:hlinkClick r:id="rId4" tooltip="https://www.migrationpolicy.org/article/growing-destination-sub-saharan-africans-morocco#:~:text=An%20estimated%20700%2C000%20sub-Saharan,and%20access%20to%20social%20services."/>
              </a:rPr>
              <a:t>Ghazouani</a:t>
            </a:r>
            <a:r>
              <a:rPr lang="de-DE" u="sng" dirty="0">
                <a:hlinkClick r:id="rId4" tooltip="https://www.migrationpolicy.org/article/growing-destination-sub-saharan-africans-morocco#:~:text=An%20estimated%20700%2C000%20sub-Saharan,and%20access%20to%20social%20services."/>
              </a:rPr>
              <a:t>, 2019</a:t>
            </a:r>
            <a:r>
              <a:rPr lang="de-DE" dirty="0"/>
              <a:t>).</a:t>
            </a:r>
            <a:endParaRPr lang="de-DE" sz="2000" dirty="0"/>
          </a:p>
          <a:p>
            <a:pPr marL="0" indent="0">
              <a:buNone/>
              <a:defRPr/>
            </a:pPr>
            <a:endParaRPr lang="de-DE" sz="2000" dirty="0"/>
          </a:p>
          <a:p>
            <a:pPr marL="0" indent="0">
              <a:buNone/>
              <a:defRPr/>
            </a:pPr>
            <a:endParaRPr lang="de-DE" sz="2000" dirty="0"/>
          </a:p>
          <a:p>
            <a:pPr marL="0" indent="0">
              <a:buNone/>
              <a:defRPr/>
            </a:pPr>
            <a:endParaRPr lang="de-DE" sz="2000" dirty="0"/>
          </a:p>
          <a:p>
            <a:pPr marL="0" indent="0">
              <a:buNone/>
              <a:defRPr/>
            </a:pPr>
            <a:endParaRPr lang="hu-HU" sz="2000" dirty="0"/>
          </a:p>
        </p:txBody>
      </p:sp>
      <p:sp>
        <p:nvSpPr>
          <p:cNvPr id="4" name="Tartalom helye 2"/>
          <p:cNvSpPr txBox="1"/>
          <p:nvPr/>
        </p:nvSpPr>
        <p:spPr bwMode="auto">
          <a:xfrm>
            <a:off x="990599" y="1960561"/>
            <a:ext cx="10515600" cy="435133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endParaRPr lang="hu-HU"/>
          </a:p>
        </p:txBody>
      </p:sp>
      <p:pic>
        <p:nvPicPr>
          <p:cNvPr id="7" name="Grafik 6" descr="Ein Bild, das Wasser, draußen, Himmel, Strand enthält.&#10;&#10;Automatisch generierte Beschreibung"/>
          <p:cNvPicPr>
            <a:picLocks noChangeAspect="1"/>
          </p:cNvPicPr>
          <p:nvPr/>
        </p:nvPicPr>
        <p:blipFill>
          <a:blip r:embed="rId5"/>
          <a:stretch/>
        </p:blipFill>
        <p:spPr bwMode="auto">
          <a:xfrm>
            <a:off x="10352855" y="2369712"/>
            <a:ext cx="1607602" cy="2118576"/>
          </a:xfrm>
          <a:prstGeom prst="rect">
            <a:avLst/>
          </a:prstGeom>
        </p:spPr>
      </p:pic>
      <p:sp>
        <p:nvSpPr>
          <p:cNvPr id="8"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PUT IN ORDER</a:t>
            </a:r>
            <a:endParaRPr lang="hu-HU"/>
          </a:p>
        </p:txBody>
      </p:sp>
      <p:sp>
        <p:nvSpPr>
          <p:cNvPr id="3" name="Tartalom helye 2"/>
          <p:cNvSpPr>
            <a:spLocks noGrp="1"/>
          </p:cNvSpPr>
          <p:nvPr>
            <p:ph idx="1"/>
          </p:nvPr>
        </p:nvSpPr>
        <p:spPr bwMode="auto">
          <a:xfrm>
            <a:off x="3551040" y="2003425"/>
            <a:ext cx="8640960" cy="4351338"/>
          </a:xfrm>
        </p:spPr>
        <p:txBody>
          <a:bodyPr>
            <a:normAutofit/>
          </a:bodyPr>
          <a:lstStyle/>
          <a:p>
            <a:pPr marL="0" indent="0">
              <a:buNone/>
              <a:defRPr/>
            </a:pPr>
            <a:r>
              <a:rPr lang="en-US" sz="2000" dirty="0"/>
              <a:t>Below you see a list of the top countries of destination of international migrants. Please put these countries in order, with the country with the largest communities of international immigrants at the first place, followed by the country with the second-largest community, and so on.</a:t>
            </a:r>
            <a:endParaRPr dirty="0"/>
          </a:p>
          <a:p>
            <a:pPr marL="0" indent="0">
              <a:buNone/>
              <a:defRPr/>
            </a:pPr>
            <a:endParaRPr lang="en-US" sz="2000" dirty="0"/>
          </a:p>
          <a:p>
            <a:pPr marL="0" indent="0">
              <a:buNone/>
              <a:defRPr/>
            </a:pPr>
            <a:r>
              <a:rPr lang="en-US" sz="2000" dirty="0"/>
              <a:t>USA</a:t>
            </a:r>
            <a:endParaRPr dirty="0"/>
          </a:p>
          <a:p>
            <a:pPr marL="0" indent="0">
              <a:buNone/>
              <a:defRPr/>
            </a:pPr>
            <a:r>
              <a:rPr lang="en-US" sz="2000" dirty="0"/>
              <a:t>Germany</a:t>
            </a:r>
            <a:endParaRPr dirty="0"/>
          </a:p>
          <a:p>
            <a:pPr marL="0" indent="0">
              <a:buNone/>
              <a:defRPr/>
            </a:pPr>
            <a:r>
              <a:rPr lang="en-US" sz="2000" dirty="0"/>
              <a:t>Saudi Arabia</a:t>
            </a:r>
            <a:endParaRPr dirty="0"/>
          </a:p>
          <a:p>
            <a:pPr marL="0" indent="0">
              <a:buNone/>
              <a:defRPr/>
            </a:pPr>
            <a:r>
              <a:rPr lang="en-US" sz="2000" dirty="0"/>
              <a:t>Russia</a:t>
            </a:r>
            <a:endParaRPr dirty="0"/>
          </a:p>
          <a:p>
            <a:pPr marL="0" indent="0">
              <a:buNone/>
              <a:defRPr/>
            </a:pPr>
            <a:r>
              <a:rPr lang="en-US" sz="2000" dirty="0"/>
              <a:t>United Kingdom</a:t>
            </a:r>
            <a:endParaRPr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dirty="0"/>
          </a:p>
          <a:p>
            <a:pPr marL="0" indent="0">
              <a:buNone/>
              <a:defRPr/>
            </a:pPr>
            <a:endParaRPr lang="en-US" dirty="0"/>
          </a:p>
        </p:txBody>
      </p:sp>
      <p:pic>
        <p:nvPicPr>
          <p:cNvPr id="4" name="Grafik 3"/>
          <p:cNvPicPr>
            <a:picLocks noChangeAspect="1"/>
          </p:cNvPicPr>
          <p:nvPr/>
        </p:nvPicPr>
        <p:blipFill>
          <a:blip r:embed="rId3"/>
          <a:stretch/>
        </p:blipFill>
        <p:spPr bwMode="auto">
          <a:xfrm>
            <a:off x="551384" y="2420888"/>
            <a:ext cx="2505158" cy="2505158"/>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PUT IN ORDER</a:t>
            </a:r>
            <a:endParaRPr lang="hu-HU"/>
          </a:p>
        </p:txBody>
      </p:sp>
      <p:sp>
        <p:nvSpPr>
          <p:cNvPr id="3" name="Tartalom helye 2"/>
          <p:cNvSpPr>
            <a:spLocks noGrp="1"/>
          </p:cNvSpPr>
          <p:nvPr>
            <p:ph idx="1"/>
          </p:nvPr>
        </p:nvSpPr>
        <p:spPr bwMode="auto"/>
        <p:txBody>
          <a:bodyPr>
            <a:normAutofit/>
          </a:bodyPr>
          <a:lstStyle/>
          <a:p>
            <a:pPr marL="0" indent="0">
              <a:buNone/>
              <a:defRPr/>
            </a:pPr>
            <a:r>
              <a:rPr lang="en-US" sz="2000"/>
              <a:t>Below you see a list of the top countries of origin international migrants. Please put these countries in order, with the country with the largest communities of international emigrants at the first place, followed by the country with the second-largest community, and so on.</a:t>
            </a:r>
            <a:endParaRPr/>
          </a:p>
          <a:p>
            <a:pPr marL="0" indent="0">
              <a:buNone/>
              <a:defRPr/>
            </a:pPr>
            <a:endParaRPr lang="en-US" sz="2000"/>
          </a:p>
          <a:p>
            <a:pPr marL="0" indent="0">
              <a:buNone/>
              <a:defRPr/>
            </a:pPr>
            <a:r>
              <a:rPr lang="en-US" sz="2000"/>
              <a:t>India</a:t>
            </a:r>
            <a:endParaRPr/>
          </a:p>
          <a:p>
            <a:pPr marL="0" indent="0">
              <a:buNone/>
              <a:defRPr/>
            </a:pPr>
            <a:r>
              <a:rPr lang="en-US" sz="2000"/>
              <a:t>Mexico</a:t>
            </a:r>
            <a:endParaRPr/>
          </a:p>
          <a:p>
            <a:pPr marL="0" indent="0">
              <a:buNone/>
              <a:defRPr/>
            </a:pPr>
            <a:r>
              <a:rPr lang="en-US" sz="2000"/>
              <a:t>Russia</a:t>
            </a:r>
            <a:endParaRPr/>
          </a:p>
          <a:p>
            <a:pPr marL="0" indent="0">
              <a:buNone/>
              <a:defRPr/>
            </a:pPr>
            <a:r>
              <a:rPr lang="en-US" sz="2000"/>
              <a:t>China</a:t>
            </a:r>
            <a:endParaRPr/>
          </a:p>
          <a:p>
            <a:pPr marL="0" indent="0">
              <a:buNone/>
              <a:defRPr/>
            </a:pPr>
            <a:r>
              <a:rPr lang="en-US" sz="2000"/>
              <a:t>Syria</a:t>
            </a:r>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a:p>
          <a:p>
            <a:pPr marL="0" indent="0">
              <a:buNone/>
              <a:defRPr/>
            </a:pPr>
            <a:endParaRPr lang="en-US"/>
          </a:p>
        </p:txBody>
      </p:sp>
      <p:pic>
        <p:nvPicPr>
          <p:cNvPr id="4" name="Grafik 3"/>
          <p:cNvPicPr>
            <a:picLocks noChangeAspect="1"/>
          </p:cNvPicPr>
          <p:nvPr/>
        </p:nvPicPr>
        <p:blipFill>
          <a:blip r:embed="rId3"/>
          <a:stretch/>
        </p:blipFill>
        <p:spPr bwMode="auto">
          <a:xfrm>
            <a:off x="8021181" y="3261748"/>
            <a:ext cx="2716613" cy="2025238"/>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CONTROLLING QUESTIONS</a:t>
            </a:r>
            <a:endParaRPr lang="hu-HU"/>
          </a:p>
        </p:txBody>
      </p:sp>
      <p:sp>
        <p:nvSpPr>
          <p:cNvPr id="3" name="Tartalom helye 2"/>
          <p:cNvSpPr>
            <a:spLocks noGrp="1"/>
          </p:cNvSpPr>
          <p:nvPr>
            <p:ph idx="1"/>
          </p:nvPr>
        </p:nvSpPr>
        <p:spPr bwMode="auto">
          <a:xfrm>
            <a:off x="838200" y="1849479"/>
            <a:ext cx="10515600" cy="4351338"/>
          </a:xfrm>
        </p:spPr>
        <p:txBody>
          <a:bodyPr>
            <a:normAutofit fontScale="47500" lnSpcReduction="20000"/>
          </a:bodyPr>
          <a:lstStyle/>
          <a:p>
            <a:pPr marL="0" indent="0">
              <a:buNone/>
              <a:defRPr/>
            </a:pPr>
            <a:r>
              <a:rPr lang="en-US" sz="2000" dirty="0">
                <a:latin typeface="Calibri"/>
                <a:cs typeface="Arial"/>
              </a:rPr>
              <a:t>Which of the following regions have more migration within their borders than to other parts of the world?</a:t>
            </a:r>
            <a:endParaRPr dirty="0"/>
          </a:p>
          <a:p>
            <a:pPr marL="0" indent="0">
              <a:buNone/>
              <a:defRPr/>
            </a:pPr>
            <a:r>
              <a:rPr lang="de-DE" sz="2000" dirty="0" err="1">
                <a:highlight>
                  <a:srgbClr val="FFFF00"/>
                </a:highlight>
                <a:latin typeface="Calibri"/>
                <a:cs typeface="Arial"/>
              </a:rPr>
              <a:t>Africa</a:t>
            </a:r>
            <a:endParaRPr dirty="0"/>
          </a:p>
          <a:p>
            <a:pPr marL="0" indent="0">
              <a:buNone/>
              <a:defRPr/>
            </a:pPr>
            <a:r>
              <a:rPr lang="de-DE" sz="2000" dirty="0">
                <a:highlight>
                  <a:srgbClr val="FFFF00"/>
                </a:highlight>
                <a:latin typeface="Calibri"/>
                <a:cs typeface="Arial"/>
              </a:rPr>
              <a:t>Asia </a:t>
            </a:r>
            <a:endParaRPr dirty="0"/>
          </a:p>
          <a:p>
            <a:pPr marL="0" indent="0">
              <a:buNone/>
              <a:defRPr/>
            </a:pPr>
            <a:r>
              <a:rPr lang="de-DE" sz="2000" dirty="0">
                <a:highlight>
                  <a:srgbClr val="FFFF00"/>
                </a:highlight>
                <a:latin typeface="Calibri"/>
                <a:cs typeface="Arial"/>
              </a:rPr>
              <a:t>Europe</a:t>
            </a:r>
            <a:endParaRPr dirty="0"/>
          </a:p>
          <a:p>
            <a:pPr marL="0" indent="0">
              <a:buNone/>
              <a:defRPr/>
            </a:pPr>
            <a:r>
              <a:rPr lang="de-DE" sz="2000" dirty="0">
                <a:latin typeface="Calibri"/>
                <a:cs typeface="Arial"/>
              </a:rPr>
              <a:t>North </a:t>
            </a:r>
            <a:r>
              <a:rPr lang="de-DE" sz="2000" dirty="0" err="1">
                <a:latin typeface="Calibri"/>
                <a:cs typeface="Arial"/>
              </a:rPr>
              <a:t>America</a:t>
            </a:r>
            <a:endParaRPr dirty="0"/>
          </a:p>
          <a:p>
            <a:pPr marL="0" indent="0">
              <a:buNone/>
              <a:defRPr/>
            </a:pPr>
            <a:r>
              <a:rPr lang="de-DE" sz="2000" dirty="0" err="1">
                <a:latin typeface="Calibri"/>
                <a:cs typeface="Arial"/>
              </a:rPr>
              <a:t>Latin</a:t>
            </a:r>
            <a:r>
              <a:rPr lang="de-DE" sz="2000" dirty="0">
                <a:latin typeface="Calibri"/>
                <a:cs typeface="Arial"/>
              </a:rPr>
              <a:t> </a:t>
            </a:r>
            <a:r>
              <a:rPr lang="de-DE" sz="2000" dirty="0" err="1">
                <a:latin typeface="Calibri"/>
                <a:cs typeface="Arial"/>
              </a:rPr>
              <a:t>America</a:t>
            </a:r>
            <a:r>
              <a:rPr lang="de-DE" sz="2000" dirty="0">
                <a:latin typeface="Calibri"/>
                <a:cs typeface="Arial"/>
              </a:rPr>
              <a:t> and </a:t>
            </a:r>
            <a:r>
              <a:rPr lang="de-DE" sz="2000" dirty="0" err="1">
                <a:latin typeface="Calibri"/>
                <a:cs typeface="Arial"/>
              </a:rPr>
              <a:t>the</a:t>
            </a:r>
            <a:r>
              <a:rPr lang="de-DE" sz="2000" dirty="0">
                <a:latin typeface="Calibri"/>
                <a:cs typeface="Arial"/>
              </a:rPr>
              <a:t> Caribbean</a:t>
            </a:r>
            <a:endParaRPr dirty="0"/>
          </a:p>
          <a:p>
            <a:pPr marL="0" indent="0">
              <a:buNone/>
              <a:defRPr/>
            </a:pPr>
            <a:endParaRPr lang="de-DE" sz="2000" dirty="0">
              <a:latin typeface="Calibri"/>
              <a:cs typeface="Arial"/>
            </a:endParaRPr>
          </a:p>
          <a:p>
            <a:pPr marL="0" indent="0">
              <a:buNone/>
              <a:defRPr/>
            </a:pPr>
            <a:r>
              <a:rPr lang="de-DE" sz="2000" dirty="0" err="1">
                <a:latin typeface="Calibri"/>
                <a:cs typeface="Arial"/>
              </a:rPr>
              <a:t>Which</a:t>
            </a:r>
            <a:r>
              <a:rPr lang="de-DE" sz="2000" dirty="0">
                <a:latin typeface="Calibri"/>
                <a:cs typeface="Arial"/>
              </a:rPr>
              <a:t> </a:t>
            </a:r>
            <a:r>
              <a:rPr lang="de-DE" sz="2000" dirty="0" err="1">
                <a:latin typeface="Calibri"/>
                <a:cs typeface="Arial"/>
              </a:rPr>
              <a:t>of</a:t>
            </a:r>
            <a:r>
              <a:rPr lang="de-DE" sz="2000" dirty="0">
                <a:latin typeface="Calibri"/>
                <a:cs typeface="Arial"/>
              </a:rPr>
              <a:t> </a:t>
            </a:r>
            <a:r>
              <a:rPr lang="de-DE" sz="2000" dirty="0" err="1">
                <a:latin typeface="Calibri"/>
                <a:cs typeface="Arial"/>
              </a:rPr>
              <a:t>the</a:t>
            </a:r>
            <a:r>
              <a:rPr lang="de-DE" sz="2000" dirty="0">
                <a:latin typeface="Calibri"/>
                <a:cs typeface="Arial"/>
              </a:rPr>
              <a:t> </a:t>
            </a:r>
            <a:r>
              <a:rPr lang="de-DE" sz="2000" dirty="0" err="1">
                <a:latin typeface="Calibri"/>
                <a:cs typeface="Arial"/>
              </a:rPr>
              <a:t>following</a:t>
            </a:r>
            <a:r>
              <a:rPr lang="de-DE" sz="2000" dirty="0">
                <a:latin typeface="Calibri"/>
                <a:cs typeface="Arial"/>
              </a:rPr>
              <a:t> </a:t>
            </a:r>
            <a:r>
              <a:rPr lang="de-DE" sz="2000" dirty="0" err="1">
                <a:latin typeface="Calibri"/>
                <a:cs typeface="Arial"/>
              </a:rPr>
              <a:t>characteristics</a:t>
            </a:r>
            <a:r>
              <a:rPr lang="de-DE" sz="2000" dirty="0">
                <a:latin typeface="Calibri"/>
                <a:cs typeface="Arial"/>
              </a:rPr>
              <a:t> </a:t>
            </a:r>
            <a:r>
              <a:rPr lang="de-DE" sz="2000" dirty="0" err="1">
                <a:latin typeface="Calibri"/>
                <a:cs typeface="Arial"/>
              </a:rPr>
              <a:t>apply</a:t>
            </a:r>
            <a:r>
              <a:rPr lang="de-DE" sz="2000" dirty="0">
                <a:latin typeface="Calibri"/>
                <a:cs typeface="Arial"/>
              </a:rPr>
              <a:t> </a:t>
            </a:r>
            <a:r>
              <a:rPr lang="de-DE" sz="2000" dirty="0" err="1">
                <a:latin typeface="Calibri"/>
                <a:cs typeface="Arial"/>
              </a:rPr>
              <a:t>to</a:t>
            </a:r>
            <a:r>
              <a:rPr lang="de-DE" sz="2000" dirty="0">
                <a:latin typeface="Calibri"/>
                <a:cs typeface="Arial"/>
              </a:rPr>
              <a:t> </a:t>
            </a:r>
            <a:r>
              <a:rPr lang="de-DE" sz="2000" dirty="0" err="1">
                <a:latin typeface="Calibri"/>
                <a:cs typeface="Arial"/>
              </a:rPr>
              <a:t>Morocco</a:t>
            </a:r>
            <a:r>
              <a:rPr lang="de-DE" sz="2000" dirty="0">
                <a:latin typeface="Calibri"/>
                <a:cs typeface="Arial"/>
              </a:rPr>
              <a:t>?</a:t>
            </a:r>
            <a:endParaRPr dirty="0"/>
          </a:p>
          <a:p>
            <a:pPr marL="0" indent="0">
              <a:buNone/>
              <a:defRPr/>
            </a:pPr>
            <a:r>
              <a:rPr lang="de-DE" sz="2000" dirty="0">
                <a:highlight>
                  <a:srgbClr val="FFFF00"/>
                </a:highlight>
                <a:latin typeface="Calibri"/>
                <a:cs typeface="Arial"/>
              </a:rPr>
              <a:t>Country </a:t>
            </a:r>
            <a:r>
              <a:rPr lang="de-DE" sz="2000" dirty="0" err="1">
                <a:highlight>
                  <a:srgbClr val="FFFF00"/>
                </a:highlight>
                <a:latin typeface="Calibri"/>
                <a:cs typeface="Arial"/>
              </a:rPr>
              <a:t>of</a:t>
            </a:r>
            <a:r>
              <a:rPr lang="de-DE" sz="2000" dirty="0">
                <a:highlight>
                  <a:srgbClr val="FFFF00"/>
                </a:highlight>
                <a:latin typeface="Calibri"/>
                <a:cs typeface="Arial"/>
              </a:rPr>
              <a:t> </a:t>
            </a:r>
            <a:r>
              <a:rPr lang="de-DE" sz="2000" dirty="0" err="1">
                <a:highlight>
                  <a:srgbClr val="FFFF00"/>
                </a:highlight>
                <a:latin typeface="Calibri"/>
                <a:cs typeface="Arial"/>
              </a:rPr>
              <a:t>origin</a:t>
            </a:r>
            <a:endParaRPr dirty="0"/>
          </a:p>
          <a:p>
            <a:pPr marL="0" indent="0">
              <a:buNone/>
              <a:defRPr/>
            </a:pPr>
            <a:r>
              <a:rPr lang="de-DE" sz="2000" dirty="0">
                <a:highlight>
                  <a:srgbClr val="FFFF00"/>
                </a:highlight>
                <a:latin typeface="Calibri"/>
                <a:cs typeface="Arial"/>
              </a:rPr>
              <a:t>Country </a:t>
            </a:r>
            <a:r>
              <a:rPr lang="de-DE" sz="2000" dirty="0" err="1">
                <a:highlight>
                  <a:srgbClr val="FFFF00"/>
                </a:highlight>
                <a:latin typeface="Calibri"/>
                <a:cs typeface="Arial"/>
              </a:rPr>
              <a:t>of</a:t>
            </a:r>
            <a:r>
              <a:rPr lang="de-DE" sz="2000" dirty="0">
                <a:highlight>
                  <a:srgbClr val="FFFF00"/>
                </a:highlight>
                <a:latin typeface="Calibri"/>
                <a:cs typeface="Arial"/>
              </a:rPr>
              <a:t> </a:t>
            </a:r>
            <a:r>
              <a:rPr lang="de-DE" sz="2000" dirty="0" err="1">
                <a:highlight>
                  <a:srgbClr val="FFFF00"/>
                </a:highlight>
                <a:latin typeface="Calibri"/>
                <a:cs typeface="Arial"/>
              </a:rPr>
              <a:t>transit</a:t>
            </a:r>
            <a:endParaRPr dirty="0"/>
          </a:p>
          <a:p>
            <a:pPr marL="0" indent="0">
              <a:buNone/>
              <a:defRPr/>
            </a:pPr>
            <a:r>
              <a:rPr lang="de-DE" sz="2000" dirty="0">
                <a:highlight>
                  <a:srgbClr val="FFFF00"/>
                </a:highlight>
                <a:latin typeface="Calibri"/>
                <a:cs typeface="Arial"/>
              </a:rPr>
              <a:t>Country </a:t>
            </a:r>
            <a:r>
              <a:rPr lang="de-DE" sz="2000" dirty="0" err="1">
                <a:highlight>
                  <a:srgbClr val="FFFF00"/>
                </a:highlight>
                <a:latin typeface="Calibri"/>
                <a:cs typeface="Arial"/>
              </a:rPr>
              <a:t>of</a:t>
            </a:r>
            <a:r>
              <a:rPr lang="de-DE" sz="2000" dirty="0">
                <a:highlight>
                  <a:srgbClr val="FFFF00"/>
                </a:highlight>
                <a:latin typeface="Calibri"/>
                <a:cs typeface="Arial"/>
              </a:rPr>
              <a:t> </a:t>
            </a:r>
            <a:r>
              <a:rPr lang="de-DE" sz="2000" dirty="0" err="1">
                <a:highlight>
                  <a:srgbClr val="FFFF00"/>
                </a:highlight>
                <a:latin typeface="Calibri"/>
                <a:cs typeface="Arial"/>
              </a:rPr>
              <a:t>destination</a:t>
            </a:r>
            <a:endParaRPr dirty="0"/>
          </a:p>
          <a:p>
            <a:pPr marL="0" indent="0">
              <a:buNone/>
              <a:defRPr/>
            </a:pPr>
            <a:endParaRPr lang="de-DE" sz="2000" dirty="0">
              <a:highlight>
                <a:srgbClr val="FFFF00"/>
              </a:highlight>
              <a:latin typeface="Calibri"/>
              <a:cs typeface="Arial"/>
            </a:endParaRPr>
          </a:p>
          <a:p>
            <a:pPr marL="0" indent="0">
              <a:buNone/>
              <a:defRPr/>
            </a:pPr>
            <a:r>
              <a:rPr lang="de-DE" sz="2000" dirty="0" err="1">
                <a:latin typeface="Calibri"/>
                <a:cs typeface="Arial"/>
              </a:rPr>
              <a:t>Which</a:t>
            </a:r>
            <a:r>
              <a:rPr lang="de-DE" sz="2000" dirty="0">
                <a:latin typeface="Calibri"/>
                <a:cs typeface="Arial"/>
              </a:rPr>
              <a:t> </a:t>
            </a:r>
            <a:r>
              <a:rPr lang="de-DE" sz="2000" dirty="0" err="1">
                <a:latin typeface="Calibri"/>
                <a:cs typeface="Arial"/>
              </a:rPr>
              <a:t>of</a:t>
            </a:r>
            <a:r>
              <a:rPr lang="de-DE" sz="2000" dirty="0">
                <a:latin typeface="Calibri"/>
                <a:cs typeface="Arial"/>
              </a:rPr>
              <a:t> </a:t>
            </a:r>
            <a:r>
              <a:rPr lang="de-DE" sz="2000" dirty="0" err="1">
                <a:latin typeface="Calibri"/>
                <a:cs typeface="Arial"/>
              </a:rPr>
              <a:t>the</a:t>
            </a:r>
            <a:r>
              <a:rPr lang="de-DE" sz="2000" dirty="0">
                <a:latin typeface="Calibri"/>
                <a:cs typeface="Arial"/>
              </a:rPr>
              <a:t> </a:t>
            </a:r>
            <a:r>
              <a:rPr lang="de-DE" sz="2000" dirty="0" err="1">
                <a:latin typeface="Calibri"/>
                <a:cs typeface="Arial"/>
              </a:rPr>
              <a:t>following</a:t>
            </a:r>
            <a:r>
              <a:rPr lang="de-DE" sz="2000" dirty="0">
                <a:latin typeface="Calibri"/>
                <a:cs typeface="Arial"/>
              </a:rPr>
              <a:t> </a:t>
            </a:r>
            <a:r>
              <a:rPr lang="de-DE" sz="2000" dirty="0" err="1">
                <a:latin typeface="Calibri"/>
                <a:cs typeface="Arial"/>
              </a:rPr>
              <a:t>world</a:t>
            </a:r>
            <a:r>
              <a:rPr lang="de-DE" sz="2000" dirty="0">
                <a:latin typeface="Calibri"/>
                <a:cs typeface="Arial"/>
              </a:rPr>
              <a:t> </a:t>
            </a:r>
            <a:r>
              <a:rPr lang="de-DE" sz="2000" dirty="0" err="1">
                <a:latin typeface="Calibri"/>
                <a:cs typeface="Arial"/>
              </a:rPr>
              <a:t>regions</a:t>
            </a:r>
            <a:r>
              <a:rPr lang="de-DE" sz="2000" dirty="0">
                <a:latin typeface="Calibri"/>
                <a:cs typeface="Arial"/>
              </a:rPr>
              <a:t> </a:t>
            </a:r>
            <a:r>
              <a:rPr lang="de-DE" sz="2000" dirty="0" err="1">
                <a:latin typeface="Calibri"/>
                <a:cs typeface="Arial"/>
              </a:rPr>
              <a:t>receive</a:t>
            </a:r>
            <a:r>
              <a:rPr lang="de-DE" sz="2000" dirty="0">
                <a:latin typeface="Calibri"/>
                <a:cs typeface="Arial"/>
              </a:rPr>
              <a:t> </a:t>
            </a:r>
            <a:r>
              <a:rPr lang="de-DE" sz="2000" dirty="0" err="1">
                <a:latin typeface="Calibri"/>
                <a:cs typeface="Arial"/>
              </a:rPr>
              <a:t>comparatively</a:t>
            </a:r>
            <a:r>
              <a:rPr lang="de-DE" sz="2000" dirty="0">
                <a:latin typeface="Calibri"/>
                <a:cs typeface="Arial"/>
              </a:rPr>
              <a:t> </a:t>
            </a:r>
            <a:r>
              <a:rPr lang="de-DE" sz="2000" dirty="0" err="1">
                <a:latin typeface="Calibri"/>
                <a:cs typeface="Arial"/>
              </a:rPr>
              <a:t>few</a:t>
            </a:r>
            <a:r>
              <a:rPr lang="de-DE" sz="2000" dirty="0">
                <a:latin typeface="Calibri"/>
                <a:cs typeface="Arial"/>
              </a:rPr>
              <a:t> </a:t>
            </a:r>
            <a:r>
              <a:rPr lang="de-DE" sz="2000" dirty="0" err="1">
                <a:latin typeface="Calibri"/>
                <a:cs typeface="Arial"/>
              </a:rPr>
              <a:t>immigrants</a:t>
            </a:r>
            <a:r>
              <a:rPr lang="de-DE" sz="2000" dirty="0">
                <a:latin typeface="Calibri"/>
                <a:cs typeface="Arial"/>
              </a:rPr>
              <a:t> </a:t>
            </a:r>
            <a:r>
              <a:rPr lang="de-DE" sz="2000" dirty="0" err="1">
                <a:latin typeface="Calibri"/>
                <a:cs typeface="Arial"/>
              </a:rPr>
              <a:t>from</a:t>
            </a:r>
            <a:r>
              <a:rPr lang="de-DE" sz="2000" dirty="0">
                <a:latin typeface="Calibri"/>
                <a:cs typeface="Arial"/>
              </a:rPr>
              <a:t> </a:t>
            </a:r>
            <a:r>
              <a:rPr lang="de-DE" sz="2000" dirty="0" err="1">
                <a:latin typeface="Calibri"/>
                <a:cs typeface="Arial"/>
              </a:rPr>
              <a:t>other</a:t>
            </a:r>
            <a:r>
              <a:rPr lang="de-DE" sz="2000" dirty="0">
                <a:latin typeface="Calibri"/>
                <a:cs typeface="Arial"/>
              </a:rPr>
              <a:t> </a:t>
            </a:r>
            <a:r>
              <a:rPr lang="de-DE" sz="2000" dirty="0" err="1">
                <a:latin typeface="Calibri"/>
                <a:cs typeface="Arial"/>
              </a:rPr>
              <a:t>world</a:t>
            </a:r>
            <a:r>
              <a:rPr lang="de-DE" sz="2000" dirty="0">
                <a:latin typeface="Calibri"/>
                <a:cs typeface="Arial"/>
              </a:rPr>
              <a:t> </a:t>
            </a:r>
            <a:r>
              <a:rPr lang="de-DE" sz="2000" dirty="0" err="1">
                <a:latin typeface="Calibri"/>
                <a:cs typeface="Arial"/>
              </a:rPr>
              <a:t>regions</a:t>
            </a:r>
            <a:r>
              <a:rPr lang="de-DE" sz="2000" dirty="0">
                <a:latin typeface="Calibri"/>
                <a:cs typeface="Arial"/>
              </a:rPr>
              <a:t>?</a:t>
            </a:r>
            <a:endParaRPr dirty="0"/>
          </a:p>
          <a:p>
            <a:pPr marL="0" indent="0">
              <a:buNone/>
              <a:defRPr/>
            </a:pPr>
            <a:r>
              <a:rPr lang="de-DE" sz="2000" dirty="0" err="1">
                <a:highlight>
                  <a:srgbClr val="FFFF00"/>
                </a:highlight>
                <a:latin typeface="Calibri"/>
                <a:cs typeface="Arial"/>
              </a:rPr>
              <a:t>Africa</a:t>
            </a:r>
            <a:endParaRPr dirty="0"/>
          </a:p>
          <a:p>
            <a:pPr marL="0" indent="0">
              <a:buNone/>
              <a:defRPr/>
            </a:pPr>
            <a:r>
              <a:rPr lang="de-DE" sz="2000" dirty="0">
                <a:highlight>
                  <a:srgbClr val="FFFF00"/>
                </a:highlight>
                <a:latin typeface="Calibri"/>
                <a:cs typeface="Arial"/>
              </a:rPr>
              <a:t>Asia</a:t>
            </a:r>
            <a:endParaRPr dirty="0"/>
          </a:p>
          <a:p>
            <a:pPr marL="0" indent="0">
              <a:buNone/>
              <a:defRPr/>
            </a:pPr>
            <a:r>
              <a:rPr lang="de-DE" sz="2000" dirty="0">
                <a:latin typeface="Calibri"/>
                <a:cs typeface="Arial"/>
              </a:rPr>
              <a:t>Europe</a:t>
            </a:r>
            <a:endParaRPr dirty="0"/>
          </a:p>
          <a:p>
            <a:pPr marL="0" indent="0">
              <a:buNone/>
              <a:defRPr/>
            </a:pPr>
            <a:r>
              <a:rPr lang="de-DE" sz="2000" dirty="0">
                <a:latin typeface="Calibri"/>
                <a:cs typeface="Arial"/>
              </a:rPr>
              <a:t>North </a:t>
            </a:r>
            <a:r>
              <a:rPr lang="de-DE" sz="2000" dirty="0" err="1">
                <a:latin typeface="Calibri"/>
                <a:cs typeface="Arial"/>
              </a:rPr>
              <a:t>America</a:t>
            </a:r>
            <a:endParaRPr dirty="0"/>
          </a:p>
          <a:p>
            <a:pPr marL="0" indent="0">
              <a:buNone/>
              <a:defRPr/>
            </a:pPr>
            <a:r>
              <a:rPr lang="de-DE" sz="2000" dirty="0" err="1">
                <a:highlight>
                  <a:srgbClr val="FFFF00"/>
                </a:highlight>
                <a:latin typeface="Calibri"/>
                <a:cs typeface="Arial"/>
              </a:rPr>
              <a:t>Latin</a:t>
            </a:r>
            <a:r>
              <a:rPr lang="de-DE" sz="2000" dirty="0">
                <a:highlight>
                  <a:srgbClr val="FFFF00"/>
                </a:highlight>
                <a:latin typeface="Calibri"/>
                <a:cs typeface="Arial"/>
              </a:rPr>
              <a:t> </a:t>
            </a:r>
            <a:r>
              <a:rPr lang="de-DE" sz="2000" dirty="0" err="1">
                <a:highlight>
                  <a:srgbClr val="FFFF00"/>
                </a:highlight>
                <a:latin typeface="Calibri"/>
                <a:cs typeface="Arial"/>
              </a:rPr>
              <a:t>America</a:t>
            </a:r>
            <a:r>
              <a:rPr lang="de-DE" sz="2000" dirty="0">
                <a:highlight>
                  <a:srgbClr val="FFFF00"/>
                </a:highlight>
                <a:latin typeface="Calibri"/>
                <a:cs typeface="Arial"/>
              </a:rPr>
              <a:t> and </a:t>
            </a:r>
            <a:r>
              <a:rPr lang="de-DE" sz="2000" dirty="0" err="1">
                <a:highlight>
                  <a:srgbClr val="FFFF00"/>
                </a:highlight>
                <a:latin typeface="Calibri"/>
                <a:cs typeface="Arial"/>
              </a:rPr>
              <a:t>the</a:t>
            </a:r>
            <a:r>
              <a:rPr lang="de-DE" sz="2000" dirty="0">
                <a:highlight>
                  <a:srgbClr val="FFFF00"/>
                </a:highlight>
                <a:latin typeface="Calibri"/>
                <a:cs typeface="Arial"/>
              </a:rPr>
              <a:t> Caribbean</a:t>
            </a:r>
            <a:endParaRPr dirty="0"/>
          </a:p>
          <a:p>
            <a:pPr marL="0" indent="0">
              <a:buNone/>
              <a:defRPr/>
            </a:pPr>
            <a:endParaRPr lang="de-DE" sz="2000" dirty="0">
              <a:latin typeface="Calibri"/>
              <a:cs typeface="Arial"/>
            </a:endParaRPr>
          </a:p>
          <a:p>
            <a:pPr marL="0" indent="0">
              <a:buNone/>
              <a:defRPr/>
            </a:pPr>
            <a:endParaRPr lang="de-DE" sz="2000" dirty="0">
              <a:latin typeface="Calibri"/>
              <a:cs typeface="Arial"/>
            </a:endParaRPr>
          </a:p>
          <a:p>
            <a:pPr marL="0" indent="0">
              <a:buNone/>
              <a:defRPr/>
            </a:pPr>
            <a:endParaRPr lang="de-DE" sz="2000" dirty="0">
              <a:latin typeface="Calibri"/>
              <a:cs typeface="Arial"/>
            </a:endParaRPr>
          </a:p>
          <a:p>
            <a:pPr marL="0" indent="0">
              <a:buNone/>
              <a:defRPr/>
            </a:pPr>
            <a:endParaRPr lang="de-DE" sz="2000" dirty="0">
              <a:latin typeface="Calibri"/>
              <a:cs typeface="Arial"/>
            </a:endParaRPr>
          </a:p>
          <a:p>
            <a:pPr marL="0" indent="0">
              <a:buNone/>
              <a:defRPr/>
            </a:pPr>
            <a:endParaRPr lang="de-DE" sz="2000" dirty="0">
              <a:latin typeface="Calibri"/>
              <a:cs typeface="Arial"/>
            </a:endParaRPr>
          </a:p>
          <a:p>
            <a:pPr marL="0" indent="0">
              <a:buNone/>
              <a:defRPr/>
            </a:pPr>
            <a:endParaRPr lang="de-DE" dirty="0">
              <a:highlight>
                <a:srgbClr val="FFFF00"/>
              </a:highlight>
            </a:endParaRPr>
          </a:p>
          <a:p>
            <a:pPr marL="0" indent="0">
              <a:buNone/>
              <a:defRPr/>
            </a:pPr>
            <a:endParaRPr lang="hu-HU" dirty="0"/>
          </a:p>
        </p:txBody>
      </p:sp>
      <p:pic>
        <p:nvPicPr>
          <p:cNvPr id="6" name="Grafik 5" descr="Ein Bild, das Werkzeug enthält.&#10;&#10;Automatisch generierte Beschreibung"/>
          <p:cNvPicPr>
            <a:picLocks noChangeAspect="1"/>
          </p:cNvPicPr>
          <p:nvPr/>
        </p:nvPicPr>
        <p:blipFill>
          <a:blip r:embed="rId3"/>
          <a:stretch/>
        </p:blipFill>
        <p:spPr bwMode="auto">
          <a:xfrm>
            <a:off x="0" y="-15893"/>
            <a:ext cx="2393158" cy="1346151"/>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Geographies of migration</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p>
        </p:txBody>
      </p:sp>
      <p:sp>
        <p:nvSpPr>
          <p:cNvPr id="3" name="Tartalom helye 2"/>
          <p:cNvSpPr>
            <a:spLocks noGrp="1"/>
          </p:cNvSpPr>
          <p:nvPr>
            <p:ph idx="1"/>
          </p:nvPr>
        </p:nvSpPr>
        <p:spPr bwMode="auto"/>
        <p:txBody>
          <a:bodyPr>
            <a:normAutofit fontScale="25000" lnSpcReduction="20000"/>
          </a:bodyPr>
          <a:lstStyle/>
          <a:p>
            <a:pPr marL="0" indent="0" algn="just">
              <a:lnSpc>
                <a:spcPct val="100000"/>
              </a:lnSpc>
              <a:buNone/>
              <a:defRPr/>
            </a:pPr>
            <a:r>
              <a:rPr lang="en-US" sz="5600" dirty="0" err="1"/>
              <a:t>Bencek</a:t>
            </a:r>
            <a:r>
              <a:rPr lang="en-US" sz="5600" dirty="0"/>
              <a:t>, D., &amp; </a:t>
            </a:r>
            <a:r>
              <a:rPr lang="en-US" sz="5600" dirty="0" err="1"/>
              <a:t>Schneiderheinze</a:t>
            </a:r>
            <a:r>
              <a:rPr lang="en-US" sz="5600" dirty="0"/>
              <a:t>, C. (2020). </a:t>
            </a:r>
            <a:r>
              <a:rPr lang="en-US" sz="5600" i="1" dirty="0"/>
              <a:t>Higher economic growth in poor countries, lower migration flows to the OECD Revisiting the migration hump with panel data</a:t>
            </a:r>
            <a:r>
              <a:rPr lang="en-US" sz="5600" dirty="0"/>
              <a:t>, Kiel Working Paper. Kiel Institute for the World Economy, </a:t>
            </a:r>
            <a:r>
              <a:rPr lang="en-US" sz="5600" u="sng" dirty="0">
                <a:hlinkClick r:id="rId3" tooltip="https://www.ifw-kiel.de/fileadmin/Dateiverwaltung/IfW-Publications/Claas_Schneiderheinze/KWP_2145-revised-Higher_economic_growth_in_poor_countries_lower_migration_flows_to_the_OECD.pdf"/>
              </a:rPr>
              <a:t>https://www.ifw-kiel.de/fileadmin/Dateiverwaltung/IfW-Publications/Claas_Schneiderheinze/KWP_2145-revised-Higher_economic_growth_in_poor_countries_lower_migration_flows_to_the_OECD.pdf</a:t>
            </a:r>
            <a:r>
              <a:rPr lang="en-US" sz="5600" dirty="0"/>
              <a:t>  </a:t>
            </a:r>
            <a:endParaRPr sz="5600" dirty="0"/>
          </a:p>
          <a:p>
            <a:pPr marL="0" indent="0" algn="just">
              <a:lnSpc>
                <a:spcPct val="100000"/>
              </a:lnSpc>
              <a:buNone/>
              <a:defRPr/>
            </a:pPr>
            <a:r>
              <a:rPr lang="en-US" sz="5600" dirty="0"/>
              <a:t>Dao T. H., </a:t>
            </a:r>
            <a:r>
              <a:rPr lang="en-US" sz="5600" dirty="0" err="1"/>
              <a:t>Docquier</a:t>
            </a:r>
            <a:r>
              <a:rPr lang="en-US" sz="5600" dirty="0"/>
              <a:t>, F., </a:t>
            </a:r>
            <a:r>
              <a:rPr lang="en-US" sz="5600" dirty="0" err="1"/>
              <a:t>Maurel</a:t>
            </a:r>
            <a:r>
              <a:rPr lang="en-US" sz="5600" dirty="0"/>
              <a:t>, M., &amp; </a:t>
            </a:r>
            <a:r>
              <a:rPr lang="en-US" sz="5600" dirty="0" err="1"/>
              <a:t>Schaus</a:t>
            </a:r>
            <a:r>
              <a:rPr lang="en-US" sz="5600" dirty="0"/>
              <a:t>, P. (2018). </a:t>
            </a:r>
            <a:r>
              <a:rPr lang="en-US" sz="5600" i="1" dirty="0"/>
              <a:t>Global Migration in the 20th and 21st Centuries: the Unstoppable Force of Demography</a:t>
            </a:r>
            <a:r>
              <a:rPr lang="en-US" sz="5600" dirty="0"/>
              <a:t>, FERDI Working paper P223, March 2018. </a:t>
            </a:r>
            <a:r>
              <a:rPr lang="en-US" sz="5600" u="sng" dirty="0">
                <a:hlinkClick r:id="rId4" tooltip="https://ferdi.fr/publications/global-migration-in-the-20th-and-21st-centuries-the-unstoppable-force-of-demography"/>
              </a:rPr>
              <a:t>https://ferdi.fr/publications/global-migration-in-the-20th-and-21st-centuries-the-unstoppable-force-of-demography</a:t>
            </a:r>
            <a:r>
              <a:rPr lang="en-US" sz="5600" dirty="0"/>
              <a:t>  </a:t>
            </a:r>
            <a:endParaRPr sz="5600" dirty="0"/>
          </a:p>
          <a:p>
            <a:pPr marL="0" indent="0" algn="just">
              <a:lnSpc>
                <a:spcPct val="100000"/>
              </a:lnSpc>
              <a:buNone/>
              <a:defRPr/>
            </a:pPr>
            <a:r>
              <a:rPr lang="en-US" sz="5600" dirty="0"/>
              <a:t>De Haas, H. (2010). </a:t>
            </a:r>
            <a:r>
              <a:rPr lang="en-US" sz="5600" i="1" dirty="0"/>
              <a:t>Migration transitions: A theoretical and empirical inquiry into the developmental drivers of international migration</a:t>
            </a:r>
            <a:r>
              <a:rPr lang="en-US" sz="5600" dirty="0"/>
              <a:t>, International Migration Institute Working Papers No. 24. </a:t>
            </a:r>
            <a:r>
              <a:rPr lang="en-US" sz="5600" u="sng" dirty="0">
                <a:hlinkClick r:id="rId5" tooltip="https://www.migrationinstitute.org/publications/wp-24-10"/>
              </a:rPr>
              <a:t>https://www.migrationinstitute.org/publications/wp-24-10</a:t>
            </a:r>
            <a:r>
              <a:rPr lang="en-US" sz="5600" dirty="0"/>
              <a:t>  </a:t>
            </a:r>
            <a:endParaRPr sz="5600" dirty="0"/>
          </a:p>
          <a:p>
            <a:pPr marL="0" indent="0" algn="just">
              <a:lnSpc>
                <a:spcPct val="100000"/>
              </a:lnSpc>
              <a:buNone/>
              <a:defRPr/>
            </a:pPr>
            <a:r>
              <a:rPr lang="en-US" sz="5600" dirty="0"/>
              <a:t>El </a:t>
            </a:r>
            <a:r>
              <a:rPr lang="en-US" sz="5600" dirty="0" err="1"/>
              <a:t>Gahzouani</a:t>
            </a:r>
            <a:r>
              <a:rPr lang="en-US" sz="5600" dirty="0"/>
              <a:t>, D. (2019). </a:t>
            </a:r>
            <a:r>
              <a:rPr lang="en-US" sz="5600" i="1" dirty="0"/>
              <a:t>A Growing Destination for Sub-Saharan Africans, Morocco Wrestles with Immigrant Integration</a:t>
            </a:r>
            <a:r>
              <a:rPr lang="en-US" sz="5600" dirty="0"/>
              <a:t>. Migration Policy Institute, 2 July. </a:t>
            </a:r>
            <a:r>
              <a:rPr lang="en-US" sz="5600" u="sng" dirty="0">
                <a:hlinkClick r:id="rId6" tooltip="https://www.migrationpolicy.org/article/growing-destination-sub-saharan-africans-morocco#:~:text=An%20estimated%20700%2C000%20sub-Saharan,and%20access%20to%20social%20services"/>
              </a:rPr>
              <a:t>https://www.migrationpolicy.org/article/growing-destination-sub-saharan-africans-morocco#:~:text=An%20estimated%20700%2C000%20sub-Saharan,and%20access%20to%20social%20services</a:t>
            </a:r>
            <a:r>
              <a:rPr lang="en-US" sz="5600" dirty="0"/>
              <a:t>  </a:t>
            </a:r>
            <a:endParaRPr sz="5600" dirty="0"/>
          </a:p>
          <a:p>
            <a:pPr marL="0" indent="0" algn="just">
              <a:lnSpc>
                <a:spcPct val="100000"/>
              </a:lnSpc>
              <a:buNone/>
              <a:defRPr/>
            </a:pPr>
            <a:r>
              <a:rPr lang="en-US" sz="5600" dirty="0"/>
              <a:t>European Migration Network (EMN) (2018). </a:t>
            </a:r>
            <a:r>
              <a:rPr lang="en-US" sz="5600" i="1" dirty="0"/>
              <a:t>Asylum and migration. Glossary 6.0: A tool for better comparability produced by the European Migration Network</a:t>
            </a:r>
            <a:r>
              <a:rPr lang="en-US" sz="5600" dirty="0"/>
              <a:t>. </a:t>
            </a:r>
            <a:r>
              <a:rPr lang="en-US" sz="5600" u="sng" dirty="0">
                <a:hlinkClick r:id="rId7" tooltip="https://www.bamf.de/SharedDocs/Anlagen/EN/EMN/Glossary/emn-glossary.pdf?__blob=publicationFile&amp;v=6"/>
              </a:rPr>
              <a:t>https://www.bamf.de/SharedDocs/Anlagen/EN/EMN/Glossary/emn-glossary.pdf?__blob=publicationFile&amp;v=6</a:t>
            </a:r>
            <a:r>
              <a:rPr lang="en-US" sz="5600" dirty="0"/>
              <a:t>   </a:t>
            </a:r>
            <a:endParaRPr sz="5600" dirty="0"/>
          </a:p>
          <a:p>
            <a:pPr marL="0" indent="0" algn="just">
              <a:lnSpc>
                <a:spcPct val="100000"/>
              </a:lnSpc>
              <a:buNone/>
              <a:defRPr/>
            </a:pPr>
            <a:r>
              <a:rPr lang="en-US" sz="5600" dirty="0" err="1"/>
              <a:t>Fengler</a:t>
            </a:r>
            <a:r>
              <a:rPr lang="en-US" sz="5600" dirty="0"/>
              <a:t>, S., &amp; </a:t>
            </a:r>
            <a:r>
              <a:rPr lang="en-US" sz="5600" dirty="0" err="1"/>
              <a:t>Lengauer</a:t>
            </a:r>
            <a:r>
              <a:rPr lang="en-US" sz="5600" dirty="0"/>
              <a:t>, M. (2021). Module 1. Matters of Migrants and Refugees – Challenges of the 21st Century. In </a:t>
            </a:r>
            <a:r>
              <a:rPr lang="en-US" sz="5600" dirty="0" err="1"/>
              <a:t>Fengler</a:t>
            </a:r>
            <a:r>
              <a:rPr lang="en-US" sz="5600" dirty="0"/>
              <a:t>, S., </a:t>
            </a:r>
            <a:r>
              <a:rPr lang="en-US" sz="5600" dirty="0" err="1"/>
              <a:t>Lengauer</a:t>
            </a:r>
            <a:r>
              <a:rPr lang="en-US" sz="5600" dirty="0"/>
              <a:t>, M., &amp; </a:t>
            </a:r>
            <a:r>
              <a:rPr lang="en-US" sz="5600" dirty="0" err="1"/>
              <a:t>Zappe</a:t>
            </a:r>
            <a:r>
              <a:rPr lang="en-US" sz="5600" dirty="0"/>
              <a:t>, A.-C. (eds.). </a:t>
            </a:r>
            <a:r>
              <a:rPr lang="en-US" sz="5600" i="1" dirty="0"/>
              <a:t>Reporting on Migrants and Refugees. Handbook for Journalism Educators</a:t>
            </a:r>
            <a:r>
              <a:rPr lang="en-US" sz="5600" dirty="0"/>
              <a:t>. Paris: UNESCO, 11-28.</a:t>
            </a:r>
            <a:endParaRPr sz="5600" dirty="0"/>
          </a:p>
          <a:p>
            <a:pPr marL="0" indent="0" algn="just">
              <a:lnSpc>
                <a:spcPct val="100000"/>
              </a:lnSpc>
              <a:buNone/>
              <a:defRPr/>
            </a:pPr>
            <a:r>
              <a:rPr lang="en-US" sz="5600" dirty="0"/>
              <a:t>International Organization for Migration (IOM) (2019). </a:t>
            </a:r>
            <a:r>
              <a:rPr lang="en-US" sz="5600" i="1" dirty="0"/>
              <a:t>International Migration Law. Glossary on Migration</a:t>
            </a:r>
            <a:r>
              <a:rPr lang="en-US" sz="5600" dirty="0"/>
              <a:t>. </a:t>
            </a:r>
            <a:r>
              <a:rPr lang="en-US" sz="5600" u="sng" dirty="0">
                <a:hlinkClick r:id="rId8" tooltip="https://publications.iom.int/system/files/pdf/iml_34_glossary.pdf"/>
              </a:rPr>
              <a:t>https://publications.iom.int/system/files/pdf/iml_34_glossary.pdf</a:t>
            </a:r>
            <a:r>
              <a:rPr lang="en-US" sz="5600" dirty="0"/>
              <a:t>  </a:t>
            </a:r>
            <a:endParaRPr sz="5600" dirty="0"/>
          </a:p>
          <a:p>
            <a:pPr marL="0" indent="0" algn="just">
              <a:lnSpc>
                <a:spcPct val="100000"/>
              </a:lnSpc>
              <a:buNone/>
              <a:defRPr/>
            </a:pPr>
            <a:r>
              <a:rPr lang="en-US" sz="5600" dirty="0"/>
              <a:t>International Organization for Migration (IOM) (2022). </a:t>
            </a:r>
            <a:r>
              <a:rPr lang="en-US" sz="5600" i="1" dirty="0"/>
              <a:t>World Migration Report 2022</a:t>
            </a:r>
            <a:r>
              <a:rPr lang="en-US" sz="5600" dirty="0"/>
              <a:t>. </a:t>
            </a:r>
            <a:r>
              <a:rPr lang="en-US" sz="5600" u="sng" dirty="0">
                <a:hlinkClick r:id="rId9" tooltip="https://publications.iom.int/books/world-migration-report-2022"/>
              </a:rPr>
              <a:t>https://publications.iom.int/books/world-migration-report-2022</a:t>
            </a:r>
            <a:r>
              <a:rPr lang="en-US" sz="5600" dirty="0"/>
              <a:t>   </a:t>
            </a:r>
            <a:endParaRPr sz="5600" dirty="0"/>
          </a:p>
          <a:p>
            <a:pPr marL="0" indent="0">
              <a:buNone/>
              <a:defRPr/>
            </a:pPr>
            <a:endParaRPr lang="hu-HU" dirty="0"/>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Bibliography, referred works</a:t>
            </a:r>
          </a:p>
        </p:txBody>
      </p:sp>
      <p:sp>
        <p:nvSpPr>
          <p:cNvPr id="3" name="Tartalom helye 2"/>
          <p:cNvSpPr>
            <a:spLocks noGrp="1"/>
          </p:cNvSpPr>
          <p:nvPr>
            <p:ph idx="1"/>
          </p:nvPr>
        </p:nvSpPr>
        <p:spPr bwMode="auto">
          <a:xfrm>
            <a:off x="838200" y="1988840"/>
            <a:ext cx="10515600" cy="4351338"/>
          </a:xfrm>
        </p:spPr>
        <p:txBody>
          <a:bodyPr>
            <a:normAutofit fontScale="40000" lnSpcReduction="20000"/>
          </a:bodyPr>
          <a:lstStyle/>
          <a:p>
            <a:pPr marL="0" indent="0" algn="just">
              <a:lnSpc>
                <a:spcPct val="100000"/>
              </a:lnSpc>
              <a:buNone/>
              <a:defRPr/>
            </a:pPr>
            <a:r>
              <a:rPr lang="en-US" sz="3400" dirty="0" err="1"/>
              <a:t>Lengauer</a:t>
            </a:r>
            <a:r>
              <a:rPr lang="en-US" sz="3400" dirty="0"/>
              <a:t>, M., &amp; </a:t>
            </a:r>
            <a:r>
              <a:rPr lang="en-US" sz="3400" dirty="0" err="1"/>
              <a:t>Fengler</a:t>
            </a:r>
            <a:r>
              <a:rPr lang="en-US" sz="3400" dirty="0"/>
              <a:t>, S. (2021). Module 3. Context Factors for Migration and Forced Displacement. In </a:t>
            </a:r>
            <a:r>
              <a:rPr lang="en-US" sz="3400" dirty="0" err="1"/>
              <a:t>Fengler</a:t>
            </a:r>
            <a:r>
              <a:rPr lang="en-US" sz="3400" dirty="0"/>
              <a:t>, S., </a:t>
            </a:r>
            <a:r>
              <a:rPr lang="en-US" sz="3400" dirty="0" err="1"/>
              <a:t>Lengauer</a:t>
            </a:r>
            <a:r>
              <a:rPr lang="en-US" sz="3400" dirty="0"/>
              <a:t>, M., &amp; </a:t>
            </a:r>
            <a:r>
              <a:rPr lang="en-US" sz="3400" dirty="0" err="1"/>
              <a:t>Zappe</a:t>
            </a:r>
            <a:r>
              <a:rPr lang="en-US" sz="3400" dirty="0"/>
              <a:t>, A.-C. (eds.). </a:t>
            </a:r>
            <a:r>
              <a:rPr lang="en-US" sz="3400" i="1" dirty="0"/>
              <a:t>Reporting on Migrants and Refugees. Handbook for Journalism Educators</a:t>
            </a:r>
            <a:r>
              <a:rPr lang="en-US" sz="3400" dirty="0"/>
              <a:t>. Paris: UNESCO, 53-96.</a:t>
            </a:r>
            <a:endParaRPr sz="3400" dirty="0"/>
          </a:p>
          <a:p>
            <a:pPr marL="0" indent="0" algn="just">
              <a:lnSpc>
                <a:spcPct val="100000"/>
              </a:lnSpc>
              <a:buNone/>
              <a:defRPr/>
            </a:pPr>
            <a:r>
              <a:rPr lang="en-US" sz="3400" dirty="0"/>
              <a:t>Migration Data Portal (n.d.). </a:t>
            </a:r>
            <a:r>
              <a:rPr lang="en-US" sz="3400" i="1" dirty="0"/>
              <a:t>International migration flows</a:t>
            </a:r>
            <a:r>
              <a:rPr lang="en-US" sz="3400" dirty="0"/>
              <a:t>. </a:t>
            </a:r>
            <a:r>
              <a:rPr lang="en-US" sz="3400" u="sng" dirty="0">
                <a:hlinkClick r:id="rId3" tooltip="https://www.migrationdataportal.org/themes/international-migration-flows#:~:text=Migration%20flows%20“refer%20to%20the,compile%20statistics%20on%20migration%20flows"/>
              </a:rPr>
              <a:t>https://www.migrationdataportal.org/themes/international-migration-flows#:~:text=Migration%20flows%20“refer%20to%20the,compile%20statistics%20on%20migration%20flows</a:t>
            </a:r>
            <a:r>
              <a:rPr lang="en-US" sz="3400" dirty="0"/>
              <a:t>  </a:t>
            </a:r>
            <a:endParaRPr sz="3400" dirty="0"/>
          </a:p>
          <a:p>
            <a:pPr marL="0" indent="0" algn="just">
              <a:lnSpc>
                <a:spcPct val="100000"/>
              </a:lnSpc>
              <a:buNone/>
              <a:defRPr/>
            </a:pPr>
            <a:r>
              <a:rPr lang="en-US" sz="3400" dirty="0" err="1"/>
              <a:t>Ratha</a:t>
            </a:r>
            <a:r>
              <a:rPr lang="en-US" sz="3400" dirty="0"/>
              <a:t>, D. (n.d.) </a:t>
            </a:r>
            <a:r>
              <a:rPr lang="en-US" sz="3400" i="1" dirty="0"/>
              <a:t>What Are Remittances? International Monetary Fund Finance &amp; Development</a:t>
            </a:r>
            <a:r>
              <a:rPr lang="en-US" sz="3400" dirty="0"/>
              <a:t>. </a:t>
            </a:r>
            <a:r>
              <a:rPr lang="en-US" sz="3400" u="sng" dirty="0">
                <a:hlinkClick r:id="rId4" tooltip="https://www.imf.org/external/Pubs/FT/fandd/basics/76-remittances.htm#:~:text=When%20migrants%20send%20home%20part,income%20for%20many%20developing%20economies"/>
              </a:rPr>
              <a:t>https://www.imf.org/external/Pubs/FT/fandd/basics/76-remittances.htm#:~:text=When%20migrants%20send%20home%20part,income%20for%20many%20developing%20economies</a:t>
            </a:r>
            <a:r>
              <a:rPr lang="en-US" sz="3400" dirty="0"/>
              <a:t> </a:t>
            </a:r>
            <a:endParaRPr sz="3400" dirty="0"/>
          </a:p>
          <a:p>
            <a:pPr marL="0" indent="0" algn="just">
              <a:lnSpc>
                <a:spcPct val="100000"/>
              </a:lnSpc>
              <a:buNone/>
              <a:defRPr/>
            </a:pPr>
            <a:r>
              <a:rPr lang="en-US" sz="3400" dirty="0"/>
              <a:t>United Nations Department of Economic and Social Affairs (UNDESA) (2017). </a:t>
            </a:r>
            <a:r>
              <a:rPr lang="en-US" sz="3400" i="1" dirty="0"/>
              <a:t>Migration and population change – drivers and impacts</a:t>
            </a:r>
            <a:r>
              <a:rPr lang="en-US" sz="3400" dirty="0"/>
              <a:t>. December 2017. </a:t>
            </a:r>
            <a:r>
              <a:rPr lang="en-US" sz="3400" u="sng" dirty="0">
                <a:hlinkClick r:id="rId5" tooltip="https://www.un.org/en/development/desa/population/migration/publications/populationfacts/docs/MigrationPopFacts20178.pdf"/>
              </a:rPr>
              <a:t>https://www.un.org/en/development/desa/population/migration/publications/populationfacts/docs/MigrationPopFacts20178.pdf</a:t>
            </a:r>
            <a:r>
              <a:rPr lang="en-US" sz="3400" dirty="0"/>
              <a:t> </a:t>
            </a:r>
            <a:endParaRPr sz="3400" dirty="0"/>
          </a:p>
          <a:p>
            <a:pPr marL="0" indent="0" algn="just">
              <a:lnSpc>
                <a:spcPct val="100000"/>
              </a:lnSpc>
              <a:buNone/>
              <a:defRPr/>
            </a:pPr>
            <a:r>
              <a:rPr lang="en-US" sz="3400" dirty="0"/>
              <a:t>UNHCR (2021). </a:t>
            </a:r>
            <a:r>
              <a:rPr lang="en-US" sz="3400" i="1" dirty="0"/>
              <a:t>Global Trends. Forced Displacement in 2020</a:t>
            </a:r>
            <a:r>
              <a:rPr lang="en-US" sz="3400" dirty="0"/>
              <a:t>. Copenhagen: UNCHR Global Data Service. </a:t>
            </a:r>
            <a:r>
              <a:rPr lang="en-US" sz="3400" u="sng" dirty="0">
                <a:hlinkClick r:id="rId6" tooltip="https://www.unhcr.org/flagship-reports/globaltrends/"/>
              </a:rPr>
              <a:t>https://www.unhcr.org/flagship-reports/globaltrends/</a:t>
            </a:r>
            <a:r>
              <a:rPr lang="en-US" sz="3400" dirty="0"/>
              <a:t>   </a:t>
            </a:r>
            <a:endParaRPr sz="3400" dirty="0"/>
          </a:p>
          <a:p>
            <a:pPr marL="0" indent="0" algn="just">
              <a:lnSpc>
                <a:spcPct val="100000"/>
              </a:lnSpc>
              <a:buNone/>
              <a:defRPr/>
            </a:pPr>
            <a:r>
              <a:rPr lang="en-US" sz="3400" dirty="0" err="1"/>
              <a:t>Urbánski</a:t>
            </a:r>
            <a:r>
              <a:rPr lang="en-US" sz="3400" dirty="0"/>
              <a:t>, M. (2022). Comparing Push and Pull Factors Affecting Migration. </a:t>
            </a:r>
            <a:r>
              <a:rPr lang="en-US" sz="3400" i="1" dirty="0"/>
              <a:t>Economies 10: 21</a:t>
            </a:r>
            <a:r>
              <a:rPr lang="en-US" sz="3400" dirty="0"/>
              <a:t>. </a:t>
            </a:r>
            <a:r>
              <a:rPr lang="en-US" sz="3400" u="sng" dirty="0">
                <a:hlinkClick r:id="rId7" tooltip="https://doi.org/10.3390/economies10010021"/>
              </a:rPr>
              <a:t>https://doi.org/10.3390/economies10010021</a:t>
            </a:r>
            <a:r>
              <a:rPr lang="en-US" sz="3400" dirty="0"/>
              <a:t> </a:t>
            </a:r>
            <a:endParaRPr sz="3400" dirty="0"/>
          </a:p>
          <a:p>
            <a:pPr marL="0" indent="0" algn="just">
              <a:lnSpc>
                <a:spcPct val="100000"/>
              </a:lnSpc>
              <a:buNone/>
              <a:defRPr/>
            </a:pPr>
            <a:r>
              <a:rPr lang="en-US" sz="3400" dirty="0"/>
              <a:t>Vermeulen, M. (2020). A key assumption about migration turns out to be wrong – taking a few of my articles down with it. </a:t>
            </a:r>
            <a:r>
              <a:rPr lang="en-US" sz="3400" i="1" dirty="0"/>
              <a:t>The Correspondent</a:t>
            </a:r>
            <a:r>
              <a:rPr lang="en-US" sz="3400" dirty="0"/>
              <a:t>, 24 July. </a:t>
            </a:r>
            <a:r>
              <a:rPr lang="en-US" sz="3400" u="sng" dirty="0">
                <a:hlinkClick r:id="rId8" tooltip="https://thecorrespondent.com/606/a-key-assumption-about-migration-turns-out-to-be-wrong-taking-a-few-of-my-articles-down-with-it/80227856412-a3e30880#:~:text=The%20reason%3A%20it%20costs%20money,to%20leave%20will%20diminish%20steadily"/>
              </a:rPr>
              <a:t>https://thecorrespondent.com/606/a-key-assumption-about-migration-turns-out-to-be-wrong-taking-a-few-of-my-articles-down-with-it/80227856412-a3e30880#:~:text=The%20reason%3A%20it%20costs%20money,to%20leave%20will%20diminish%20steadily</a:t>
            </a:r>
            <a:r>
              <a:rPr lang="en-US" sz="3400" dirty="0"/>
              <a:t> </a:t>
            </a:r>
          </a:p>
          <a:p>
            <a:pPr marL="0" indent="0" algn="just">
              <a:lnSpc>
                <a:spcPct val="100000"/>
              </a:lnSpc>
              <a:buNone/>
              <a:defRPr/>
            </a:pPr>
            <a:endParaRPr lang="en-US" sz="1600" dirty="0"/>
          </a:p>
          <a:p>
            <a:pPr marL="0" indent="0">
              <a:lnSpc>
                <a:spcPct val="100000"/>
              </a:lnSpc>
              <a:buNone/>
              <a:defRPr/>
            </a:pPr>
            <a:endParaRPr lang="en-US" sz="1600" dirty="0"/>
          </a:p>
          <a:p>
            <a:pPr marL="0" indent="0">
              <a:lnSpc>
                <a:spcPct val="100000"/>
              </a:lnSpc>
              <a:buNone/>
              <a:defRPr/>
            </a:pPr>
            <a:endParaRPr lang="en-US" sz="1600" dirty="0"/>
          </a:p>
          <a:p>
            <a:pPr marL="0" indent="0">
              <a:lnSpc>
                <a:spcPct val="100000"/>
              </a:lnSpc>
              <a:buNone/>
              <a:defRPr/>
            </a:pPr>
            <a:endParaRPr lang="en-US" sz="1600" dirty="0"/>
          </a:p>
          <a:p>
            <a:pPr marL="0" indent="0">
              <a:buNone/>
              <a:defRPr/>
            </a:pPr>
            <a:endParaRPr lang="en-US" sz="1600" dirty="0"/>
          </a:p>
          <a:p>
            <a:pPr marL="0" indent="0">
              <a:buNone/>
              <a:defRPr/>
            </a:pPr>
            <a:endParaRPr lang="de-DE" sz="1600" dirty="0"/>
          </a:p>
          <a:p>
            <a:pPr marL="0" indent="0">
              <a:buNone/>
              <a:defRPr/>
            </a:pPr>
            <a:endParaRPr lang="de-DE" sz="1600" dirty="0"/>
          </a:p>
          <a:p>
            <a:pPr marL="0" indent="0">
              <a:buNone/>
              <a:defRPr/>
            </a:pPr>
            <a:endParaRPr lang="de-DE" sz="1600" dirty="0"/>
          </a:p>
          <a:p>
            <a:pPr marL="0" indent="0">
              <a:buNone/>
              <a:defRPr/>
            </a:pPr>
            <a:endParaRPr lang="de-DE" sz="1600" dirty="0"/>
          </a:p>
          <a:p>
            <a:pPr marL="0" indent="0">
              <a:buNone/>
              <a:defRPr/>
            </a:pPr>
            <a:endParaRPr lang="de-DE" sz="1600" dirty="0"/>
          </a:p>
          <a:p>
            <a:pPr marL="0" indent="0">
              <a:buNone/>
              <a:defRPr/>
            </a:pPr>
            <a:endParaRPr lang="de-DE" dirty="0"/>
          </a:p>
          <a:p>
            <a:pPr marL="0" indent="0">
              <a:buNone/>
              <a:defRPr/>
            </a:pPr>
            <a:endParaRPr lang="hu-HU" dirty="0"/>
          </a:p>
        </p:txBody>
      </p:sp>
    </p:spTree>
    <p:custDataLst>
      <p:tags r:id="rId1"/>
    </p:custDataLst>
    <p:extLst>
      <p:ext uri="{BB962C8B-B14F-4D97-AF65-F5344CB8AC3E}">
        <p14:creationId xmlns:p14="http://schemas.microsoft.com/office/powerpoint/2010/main" val="83989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30835"/>
            <a:ext cx="10515600" cy="1325563"/>
          </a:xfrm>
        </p:spPr>
        <p:txBody>
          <a:bodyPr/>
          <a:lstStyle/>
          <a:p>
            <a:pPr>
              <a:defRPr/>
            </a:pPr>
            <a:r>
              <a:rPr lang="hu-HU"/>
              <a:t>The Course</a:t>
            </a:r>
          </a:p>
        </p:txBody>
      </p:sp>
      <p:sp>
        <p:nvSpPr>
          <p:cNvPr id="3" name="Tartalom helye 2"/>
          <p:cNvSpPr>
            <a:spLocks noGrp="1"/>
          </p:cNvSpPr>
          <p:nvPr>
            <p:ph idx="1"/>
          </p:nvPr>
        </p:nvSpPr>
        <p:spPr bwMode="auto">
          <a:xfrm>
            <a:off x="983432" y="2141537"/>
            <a:ext cx="10515600" cy="4351338"/>
          </a:xfrm>
        </p:spPr>
        <p:txBody>
          <a:bodyPr/>
          <a:lstStyle/>
          <a:p>
            <a:pPr>
              <a:defRPr/>
            </a:pPr>
            <a:r>
              <a:rPr lang="hu-HU" dirty="0" err="1"/>
              <a:t>Lesson</a:t>
            </a:r>
            <a:r>
              <a:rPr lang="hu-HU" dirty="0"/>
              <a:t> 1 - </a:t>
            </a:r>
            <a:r>
              <a:rPr lang="de-DE" dirty="0" err="1"/>
              <a:t>Terminologies</a:t>
            </a:r>
            <a:r>
              <a:rPr lang="de-DE" dirty="0"/>
              <a:t>, legal </a:t>
            </a:r>
            <a:r>
              <a:rPr lang="de-DE" dirty="0" err="1"/>
              <a:t>frameworks</a:t>
            </a:r>
            <a:r>
              <a:rPr lang="de-DE" dirty="0"/>
              <a:t>, </a:t>
            </a:r>
            <a:r>
              <a:rPr lang="de-DE" dirty="0" err="1"/>
              <a:t>actors</a:t>
            </a:r>
            <a:endParaRPr lang="de-DE" dirty="0"/>
          </a:p>
          <a:p>
            <a:pPr>
              <a:defRPr/>
            </a:pPr>
            <a:r>
              <a:rPr lang="hu-HU" b="1" dirty="0" err="1"/>
              <a:t>Lesson</a:t>
            </a:r>
            <a:r>
              <a:rPr lang="hu-HU" b="1" dirty="0"/>
              <a:t> 2 - </a:t>
            </a:r>
            <a:r>
              <a:rPr lang="de-DE" b="1" dirty="0" err="1"/>
              <a:t>Context</a:t>
            </a:r>
            <a:r>
              <a:rPr lang="de-DE" b="1" dirty="0"/>
              <a:t> </a:t>
            </a:r>
            <a:r>
              <a:rPr lang="de-DE" b="1" dirty="0" err="1"/>
              <a:t>factors</a:t>
            </a:r>
            <a:r>
              <a:rPr lang="de-DE" b="1" dirty="0"/>
              <a:t> &amp; </a:t>
            </a:r>
            <a:r>
              <a:rPr lang="de-DE" b="1" dirty="0" err="1"/>
              <a:t>geographies</a:t>
            </a:r>
            <a:r>
              <a:rPr lang="de-DE" b="1" dirty="0"/>
              <a:t> </a:t>
            </a:r>
            <a:r>
              <a:rPr lang="de-DE" b="1" dirty="0" err="1"/>
              <a:t>of</a:t>
            </a:r>
            <a:r>
              <a:rPr lang="de-DE" b="1" dirty="0"/>
              <a:t> </a:t>
            </a:r>
            <a:r>
              <a:rPr lang="de-DE" b="1" dirty="0" err="1"/>
              <a:t>migration</a:t>
            </a:r>
            <a:r>
              <a:rPr lang="de-DE" b="1" dirty="0"/>
              <a:t> &amp; </a:t>
            </a:r>
            <a:r>
              <a:rPr lang="de-DE" b="1" dirty="0" err="1"/>
              <a:t>forced</a:t>
            </a:r>
            <a:r>
              <a:rPr lang="de-DE" b="1" dirty="0"/>
              <a:t> </a:t>
            </a:r>
            <a:r>
              <a:rPr lang="de-DE" b="1" dirty="0" err="1"/>
              <a:t>displacement</a:t>
            </a:r>
            <a:endParaRPr lang="de-DE" b="1" dirty="0"/>
          </a:p>
          <a:p>
            <a:pPr>
              <a:defRPr/>
            </a:pPr>
            <a:r>
              <a:rPr lang="hu-HU" dirty="0" err="1"/>
              <a:t>Lesson</a:t>
            </a:r>
            <a:r>
              <a:rPr lang="hu-HU" dirty="0"/>
              <a:t> 3 - </a:t>
            </a:r>
            <a:r>
              <a:rPr lang="de-DE" dirty="0"/>
              <a:t>Media </a:t>
            </a:r>
            <a:r>
              <a:rPr lang="de-DE" dirty="0" err="1"/>
              <a:t>coverage</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dirty="0" err="1"/>
              <a:t>Lesson</a:t>
            </a:r>
            <a:r>
              <a:rPr lang="hu-HU" dirty="0"/>
              <a:t> 4 - </a:t>
            </a:r>
            <a:r>
              <a:rPr lang="de-DE" dirty="0"/>
              <a:t>The </a:t>
            </a:r>
            <a:r>
              <a:rPr lang="de-DE" dirty="0" err="1"/>
              <a:t>ethics</a:t>
            </a:r>
            <a:r>
              <a:rPr lang="de-DE" dirty="0"/>
              <a:t> </a:t>
            </a:r>
            <a:r>
              <a:rPr lang="de-DE" dirty="0" err="1"/>
              <a:t>of</a:t>
            </a:r>
            <a:r>
              <a:rPr lang="de-DE" dirty="0"/>
              <a:t> </a:t>
            </a:r>
            <a:r>
              <a:rPr lang="de-DE" dirty="0" err="1"/>
              <a:t>covering</a:t>
            </a:r>
            <a:r>
              <a:rPr lang="de-DE" dirty="0"/>
              <a:t> </a:t>
            </a:r>
            <a:r>
              <a:rPr lang="de-DE" dirty="0" err="1"/>
              <a:t>migration</a:t>
            </a:r>
            <a:r>
              <a:rPr lang="de-DE" dirty="0"/>
              <a:t> &amp; </a:t>
            </a:r>
            <a:r>
              <a:rPr lang="de-DE" dirty="0" err="1"/>
              <a:t>forced</a:t>
            </a:r>
            <a:r>
              <a:rPr lang="de-DE" dirty="0"/>
              <a:t> </a:t>
            </a:r>
            <a:r>
              <a:rPr lang="de-DE" dirty="0" err="1"/>
              <a:t>displacement</a:t>
            </a:r>
            <a:endParaRPr lang="de-DE"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fontScale="77500" lnSpcReduction="20000"/>
          </a:bodyPr>
          <a:lstStyle/>
          <a:p>
            <a:pPr marL="0" indent="0">
              <a:buNone/>
              <a:defRPr/>
            </a:pPr>
            <a:r>
              <a:rPr lang="de-DE" b="1" dirty="0"/>
              <a:t>Illustration </a:t>
            </a:r>
            <a:r>
              <a:rPr lang="de-DE" b="1" dirty="0" err="1"/>
              <a:t>pictures</a:t>
            </a:r>
            <a:r>
              <a:rPr lang="de-DE" b="1" dirty="0"/>
              <a:t>:</a:t>
            </a:r>
            <a:endParaRPr dirty="0"/>
          </a:p>
          <a:p>
            <a:pPr marL="0" indent="0">
              <a:buNone/>
              <a:defRPr/>
            </a:pPr>
            <a:endParaRPr lang="de-DE" dirty="0"/>
          </a:p>
          <a:p>
            <a:pPr marL="0" indent="0">
              <a:buNone/>
              <a:defRPr/>
            </a:pPr>
            <a:r>
              <a:rPr lang="de-DE" dirty="0" err="1"/>
              <a:t>Articulate</a:t>
            </a:r>
            <a:r>
              <a:rPr lang="de-DE" dirty="0"/>
              <a:t> Content Library 360</a:t>
            </a:r>
            <a:endParaRPr dirty="0"/>
          </a:p>
          <a:p>
            <a:pPr marL="0" indent="0">
              <a:buNone/>
              <a:defRPr/>
            </a:pPr>
            <a:endParaRPr lang="de-DE" dirty="0"/>
          </a:p>
          <a:p>
            <a:pPr marL="0" indent="0">
              <a:buNone/>
              <a:defRPr/>
            </a:pPr>
            <a:r>
              <a:rPr lang="de-DE" dirty="0" err="1"/>
              <a:t>Unsplash</a:t>
            </a:r>
            <a:r>
              <a:rPr lang="de-DE" dirty="0"/>
              <a:t>:</a:t>
            </a:r>
            <a:endParaRPr dirty="0"/>
          </a:p>
          <a:p>
            <a:pPr marL="0" indent="0">
              <a:buNone/>
              <a:defRPr/>
            </a:pPr>
            <a:r>
              <a:rPr lang="de-DE" dirty="0"/>
              <a:t>All </a:t>
            </a:r>
            <a:r>
              <a:rPr lang="de-DE" dirty="0" err="1"/>
              <a:t>photos</a:t>
            </a:r>
            <a:r>
              <a:rPr lang="de-DE" dirty="0"/>
              <a:t> </a:t>
            </a:r>
            <a:r>
              <a:rPr lang="de-DE" dirty="0" err="1"/>
              <a:t>published</a:t>
            </a:r>
            <a:r>
              <a:rPr lang="de-DE" dirty="0"/>
              <a:t> on </a:t>
            </a:r>
            <a:r>
              <a:rPr lang="de-DE" dirty="0" err="1"/>
              <a:t>Unsplash</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them</a:t>
            </a:r>
            <a:r>
              <a:rPr lang="de-DE" dirty="0"/>
              <a:t> </a:t>
            </a:r>
            <a:r>
              <a:rPr lang="de-DE" dirty="0" err="1"/>
              <a:t>for</a:t>
            </a:r>
            <a:r>
              <a:rPr lang="de-DE" dirty="0"/>
              <a:t> </a:t>
            </a:r>
            <a:r>
              <a:rPr lang="de-DE" dirty="0" err="1"/>
              <a:t>commercian</a:t>
            </a:r>
            <a:r>
              <a:rPr lang="de-DE" dirty="0"/>
              <a:t> and non-commercial </a:t>
            </a:r>
            <a:r>
              <a:rPr lang="de-DE" dirty="0" err="1"/>
              <a:t>purposes</a:t>
            </a:r>
            <a:r>
              <a:rPr lang="de-DE" dirty="0"/>
              <a:t>.</a:t>
            </a:r>
            <a:endParaRPr dirty="0"/>
          </a:p>
          <a:p>
            <a:pPr marL="0" indent="0">
              <a:buNone/>
              <a:defRPr/>
            </a:pPr>
            <a:r>
              <a:rPr lang="de-DE" u="sng" dirty="0">
                <a:hlinkClick r:id="rId3" tooltip="https://unsplash.com/license"/>
              </a:rPr>
              <a:t>https://unsplash.com/license</a:t>
            </a:r>
            <a:endParaRPr lang="de-DE" dirty="0"/>
          </a:p>
          <a:p>
            <a:pPr marL="0" indent="0">
              <a:buNone/>
              <a:defRPr/>
            </a:pPr>
            <a:endParaRPr lang="de-DE" dirty="0"/>
          </a:p>
          <a:p>
            <a:pPr marL="0" indent="0">
              <a:buNone/>
              <a:defRPr/>
            </a:pPr>
            <a:r>
              <a:rPr lang="de-DE" dirty="0" err="1"/>
              <a:t>Pixabay</a:t>
            </a:r>
            <a:r>
              <a:rPr lang="de-DE" dirty="0"/>
              <a:t>:</a:t>
            </a:r>
            <a:endParaRPr dirty="0"/>
          </a:p>
          <a:p>
            <a:pPr marL="0" indent="0">
              <a:buNone/>
              <a:defRPr/>
            </a:pPr>
            <a:r>
              <a:rPr lang="de-DE" dirty="0"/>
              <a:t>CCO 1.0 Universal (CC0 1.0) Public Domain </a:t>
            </a:r>
            <a:r>
              <a:rPr lang="de-DE" dirty="0" err="1"/>
              <a:t>Dedication</a:t>
            </a:r>
            <a:endParaRPr dirty="0"/>
          </a:p>
          <a:p>
            <a:pPr marL="0" indent="0">
              <a:buNone/>
              <a:defRPr/>
            </a:pPr>
            <a:r>
              <a:rPr lang="de-DE" u="sng" dirty="0">
                <a:hlinkClick r:id="rId4" tooltip="http://www.pixabay.com/"/>
              </a:rPr>
              <a:t>http://www.pixabay.com</a:t>
            </a:r>
            <a:r>
              <a:rPr lang="de-DE" dirty="0"/>
              <a:t> </a:t>
            </a:r>
            <a:endParaRPr lang="hu-HU" dirty="0"/>
          </a:p>
          <a:p>
            <a:pPr marL="0" indent="0">
              <a:buNone/>
              <a:defRPr/>
            </a:pPr>
            <a:endParaRPr lang="hu-HU" dirty="0"/>
          </a:p>
          <a:p>
            <a:pPr marL="0" indent="0">
              <a:buNone/>
              <a:defRPr/>
            </a:pPr>
            <a:endParaRPr lang="de-DE" dirty="0"/>
          </a:p>
          <a:p>
            <a:pPr marL="0" indent="0">
              <a:buNone/>
              <a:defRPr/>
            </a:pPr>
            <a:endParaRPr lang="hu-HU"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a:bodyPr>
          <a:lstStyle/>
          <a:p>
            <a:pPr marL="0" indent="0">
              <a:buNone/>
              <a:defRPr/>
            </a:pPr>
            <a:endParaRPr lang="hu-HU" sz="2200" b="1" dirty="0"/>
          </a:p>
          <a:p>
            <a:pPr marL="0" indent="0">
              <a:buNone/>
              <a:defRPr/>
            </a:pPr>
            <a:r>
              <a:rPr lang="en-US" sz="2200" dirty="0" err="1"/>
              <a:t>Freepik</a:t>
            </a:r>
            <a:r>
              <a:rPr lang="en-US" sz="2200" dirty="0"/>
              <a:t>: </a:t>
            </a:r>
            <a:br>
              <a:rPr lang="en-US" sz="2200" dirty="0"/>
            </a:br>
            <a:r>
              <a:rPr lang="en-US" sz="2200" dirty="0">
                <a:hlinkClick r:id="rId3"/>
              </a:rPr>
              <a:t>https://www.freepik.com/</a:t>
            </a:r>
            <a:endParaRPr lang="hu-HU" sz="2200" dirty="0"/>
          </a:p>
          <a:p>
            <a:pPr marL="0" indent="0">
              <a:buNone/>
              <a:defRPr/>
            </a:pPr>
            <a:endParaRPr lang="hu-HU" sz="2200" dirty="0"/>
          </a:p>
          <a:p>
            <a:pPr marL="0" indent="0">
              <a:buNone/>
              <a:defRPr/>
            </a:pPr>
            <a:r>
              <a:rPr lang="en-US" sz="2200" dirty="0" err="1"/>
              <a:t>Pexels</a:t>
            </a:r>
            <a:r>
              <a:rPr lang="en-US" sz="2200" dirty="0"/>
              <a:t>:</a:t>
            </a:r>
            <a:br>
              <a:rPr lang="hu-HU" sz="2200" dirty="0"/>
            </a:br>
            <a:br>
              <a:rPr lang="hu-HU" sz="2200" dirty="0"/>
            </a:br>
            <a:r>
              <a:rPr lang="en-US" sz="2200" dirty="0"/>
              <a:t>All pho</a:t>
            </a:r>
            <a:r>
              <a:rPr lang="hu-HU" sz="2200" dirty="0" err="1"/>
              <a:t>to</a:t>
            </a:r>
            <a:r>
              <a:rPr lang="en-US" sz="2200" dirty="0"/>
              <a:t>s on </a:t>
            </a:r>
            <a:r>
              <a:rPr lang="en-US" sz="2200" dirty="0" err="1"/>
              <a:t>Pexels</a:t>
            </a:r>
            <a:r>
              <a:rPr lang="en-US" sz="2200" dirty="0"/>
              <a:t> can be used for free</a:t>
            </a:r>
            <a:r>
              <a:rPr lang="hu-HU" sz="2200" dirty="0"/>
              <a:t>.</a:t>
            </a:r>
            <a:br>
              <a:rPr lang="hu-HU" sz="2200" dirty="0"/>
            </a:br>
            <a:r>
              <a:rPr lang="en-US" sz="2200" dirty="0">
                <a:hlinkClick r:id="rId4"/>
              </a:rPr>
              <a:t>https://www.pexels.com</a:t>
            </a:r>
            <a:endParaRPr lang="de-DE" sz="2200" dirty="0"/>
          </a:p>
          <a:p>
            <a:pPr marL="0" indent="0">
              <a:buNone/>
              <a:defRPr/>
            </a:pPr>
            <a:endParaRPr lang="hu-HU" sz="2200" dirty="0"/>
          </a:p>
          <a:p>
            <a:pPr marL="0" indent="0">
              <a:buNone/>
              <a:defRPr/>
            </a:pPr>
            <a:r>
              <a:rPr lang="hu-HU" sz="2200" dirty="0"/>
              <a:t>Microsoft </a:t>
            </a:r>
            <a:r>
              <a:rPr lang="hu-HU" sz="2200" dirty="0" err="1"/>
              <a:t>Powerpoint</a:t>
            </a:r>
            <a:r>
              <a:rPr lang="hu-HU" sz="2200" dirty="0"/>
              <a:t> Stock </a:t>
            </a:r>
            <a:r>
              <a:rPr lang="hu-HU" sz="2200" dirty="0" err="1"/>
              <a:t>Photos</a:t>
            </a:r>
            <a:endParaRPr lang="hu-HU" sz="2200" dirty="0"/>
          </a:p>
        </p:txBody>
      </p:sp>
    </p:spTree>
    <p:custDataLst>
      <p:tags r:id="rId1"/>
    </p:custDataLst>
    <p:extLst>
      <p:ext uri="{BB962C8B-B14F-4D97-AF65-F5344CB8AC3E}">
        <p14:creationId xmlns:p14="http://schemas.microsoft.com/office/powerpoint/2010/main" val="151602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708381-493B-49CD-BA19-2A290F9EE586}"/>
              </a:ext>
            </a:extLst>
          </p:cNvPr>
          <p:cNvSpPr>
            <a:spLocks noGrp="1"/>
          </p:cNvSpPr>
          <p:nvPr>
            <p:ph type="ctrTitle"/>
          </p:nvPr>
        </p:nvSpPr>
        <p:spPr>
          <a:xfrm>
            <a:off x="398463" y="247650"/>
            <a:ext cx="10152062" cy="719138"/>
          </a:xfrm>
        </p:spPr>
        <p:txBody>
          <a:bodyPr rtlCol="0">
            <a:normAutofit fontScale="90000"/>
          </a:bodyPr>
          <a:lstStyle/>
          <a:p>
            <a:pPr algn="l" fontAlgn="auto">
              <a:spcAft>
                <a:spcPts val="0"/>
              </a:spcAft>
              <a:defRPr/>
            </a:pPr>
            <a:br>
              <a:rPr lang="hu-HU" sz="3700" b="1" dirty="0">
                <a:solidFill>
                  <a:schemeClr val="bg1"/>
                </a:solidFill>
              </a:rPr>
            </a:br>
            <a:r>
              <a:rPr lang="hu-HU" sz="3300" b="1" dirty="0" err="1">
                <a:solidFill>
                  <a:schemeClr val="bg1"/>
                </a:solidFill>
                <a:latin typeface="+mn-lt"/>
              </a:rPr>
              <a:t>Where</a:t>
            </a:r>
            <a:r>
              <a:rPr lang="hu-HU" sz="3300" b="1" dirty="0">
                <a:solidFill>
                  <a:schemeClr val="bg1"/>
                </a:solidFill>
                <a:latin typeface="+mn-lt"/>
              </a:rPr>
              <a:t> </a:t>
            </a:r>
            <a:r>
              <a:rPr lang="hu-HU" sz="3300" b="1" dirty="0" err="1">
                <a:solidFill>
                  <a:schemeClr val="bg1"/>
                </a:solidFill>
                <a:latin typeface="+mn-lt"/>
              </a:rPr>
              <a:t>you</a:t>
            </a:r>
            <a:r>
              <a:rPr lang="hu-HU" sz="3300" b="1" dirty="0">
                <a:solidFill>
                  <a:schemeClr val="bg1"/>
                </a:solidFill>
                <a:latin typeface="+mn-lt"/>
              </a:rPr>
              <a:t> </a:t>
            </a:r>
            <a:r>
              <a:rPr lang="hu-HU" sz="3300" b="1" dirty="0" err="1">
                <a:solidFill>
                  <a:schemeClr val="bg1"/>
                </a:solidFill>
                <a:latin typeface="+mn-lt"/>
              </a:rPr>
              <a:t>can</a:t>
            </a:r>
            <a:r>
              <a:rPr lang="hu-HU" sz="3300" b="1" dirty="0">
                <a:solidFill>
                  <a:schemeClr val="bg1"/>
                </a:solidFill>
                <a:latin typeface="+mn-lt"/>
              </a:rPr>
              <a:t> </a:t>
            </a:r>
            <a:r>
              <a:rPr lang="hu-HU" sz="3300" b="1" dirty="0" err="1">
                <a:solidFill>
                  <a:schemeClr val="bg1"/>
                </a:solidFill>
                <a:latin typeface="+mn-lt"/>
              </a:rPr>
              <a:t>find</a:t>
            </a:r>
            <a:r>
              <a:rPr lang="hu-HU" sz="3300" b="1" dirty="0">
                <a:solidFill>
                  <a:schemeClr val="bg1"/>
                </a:solidFill>
                <a:latin typeface="+mn-lt"/>
              </a:rPr>
              <a:t> </a:t>
            </a:r>
            <a:r>
              <a:rPr lang="hu-HU" sz="3300" b="1" dirty="0" err="1">
                <a:solidFill>
                  <a:schemeClr val="bg1"/>
                </a:solidFill>
                <a:latin typeface="+mn-lt"/>
              </a:rPr>
              <a:t>us</a:t>
            </a:r>
            <a:endParaRPr lang="hu-HU" sz="3300" b="1" dirty="0">
              <a:solidFill>
                <a:schemeClr val="bg1"/>
              </a:solidFill>
              <a:latin typeface="+mn-lt"/>
            </a:endParaRPr>
          </a:p>
        </p:txBody>
      </p:sp>
      <p:sp>
        <p:nvSpPr>
          <p:cNvPr id="17411" name="Szövegdoboz 5">
            <a:extLst>
              <a:ext uri="{FF2B5EF4-FFF2-40B4-BE49-F238E27FC236}">
                <a16:creationId xmlns:a16="http://schemas.microsoft.com/office/drawing/2014/main" id="{E09F61B1-72B4-4294-9783-ADC111806A65}"/>
              </a:ext>
            </a:extLst>
          </p:cNvPr>
          <p:cNvSpPr txBox="1">
            <a:spLocks noChangeArrowheads="1"/>
          </p:cNvSpPr>
          <p:nvPr/>
        </p:nvSpPr>
        <p:spPr bwMode="auto">
          <a:xfrm>
            <a:off x="2462319" y="1829058"/>
            <a:ext cx="76448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p:txBody>
      </p:sp>
      <p:pic>
        <p:nvPicPr>
          <p:cNvPr id="17412" name="Kép 21">
            <a:extLst>
              <a:ext uri="{FF2B5EF4-FFF2-40B4-BE49-F238E27FC236}">
                <a16:creationId xmlns:a16="http://schemas.microsoft.com/office/drawing/2014/main" id="{5D6897DB-2009-45A6-9DC3-2E1F1F74C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913" y="0"/>
            <a:ext cx="42560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a:extLst>
              <a:ext uri="{FF2B5EF4-FFF2-40B4-BE49-F238E27FC236}">
                <a16:creationId xmlns:a16="http://schemas.microsoft.com/office/drawing/2014/main" id="{4CEEC519-2040-4DD8-82D6-11C2A14AD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1294"/>
            <a:ext cx="12192000" cy="1591375"/>
          </a:xfrm>
          <a:prstGeom prst="rect">
            <a:avLst/>
          </a:prstGeom>
        </p:spPr>
      </p:pic>
      <p:pic>
        <p:nvPicPr>
          <p:cNvPr id="10" name="Kép 9">
            <a:extLst>
              <a:ext uri="{FF2B5EF4-FFF2-40B4-BE49-F238E27FC236}">
                <a16:creationId xmlns:a16="http://schemas.microsoft.com/office/drawing/2014/main" id="{0D9EC603-7131-4694-B193-2DEDEF1EB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687" y="5777564"/>
            <a:ext cx="352628" cy="352628"/>
          </a:xfrm>
          <a:prstGeom prst="rect">
            <a:avLst/>
          </a:prstGeom>
        </p:spPr>
      </p:pic>
      <p:pic>
        <p:nvPicPr>
          <p:cNvPr id="12" name="Kép 11">
            <a:extLst>
              <a:ext uri="{FF2B5EF4-FFF2-40B4-BE49-F238E27FC236}">
                <a16:creationId xmlns:a16="http://schemas.microsoft.com/office/drawing/2014/main" id="{1673220D-B425-4329-BD6C-3E6599C6C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779" y="4680773"/>
            <a:ext cx="352628" cy="352628"/>
          </a:xfrm>
          <a:prstGeom prst="rect">
            <a:avLst/>
          </a:prstGeom>
        </p:spPr>
      </p:pic>
      <p:pic>
        <p:nvPicPr>
          <p:cNvPr id="14" name="Kép 13">
            <a:extLst>
              <a:ext uri="{FF2B5EF4-FFF2-40B4-BE49-F238E27FC236}">
                <a16:creationId xmlns:a16="http://schemas.microsoft.com/office/drawing/2014/main" id="{346AA1F8-5ED2-4FFD-B127-61EC2139DF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687" y="5201905"/>
            <a:ext cx="352628" cy="352628"/>
          </a:xfrm>
          <a:prstGeom prst="rect">
            <a:avLst/>
          </a:prstGeom>
        </p:spPr>
      </p:pic>
      <p:sp>
        <p:nvSpPr>
          <p:cNvPr id="15" name="Szövegdoboz 14">
            <a:extLst>
              <a:ext uri="{FF2B5EF4-FFF2-40B4-BE49-F238E27FC236}">
                <a16:creationId xmlns:a16="http://schemas.microsoft.com/office/drawing/2014/main" id="{29F43C42-5EA6-4DAA-8577-5388D32FC76A}"/>
              </a:ext>
            </a:extLst>
          </p:cNvPr>
          <p:cNvSpPr txBox="1"/>
          <p:nvPr/>
        </p:nvSpPr>
        <p:spPr>
          <a:xfrm>
            <a:off x="5357315" y="4700004"/>
            <a:ext cx="615335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err="1">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@newsreelproject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Szövegdoboz 2">
            <a:extLst>
              <a:ext uri="{FF2B5EF4-FFF2-40B4-BE49-F238E27FC236}">
                <a16:creationId xmlns:a16="http://schemas.microsoft.com/office/drawing/2014/main" id="{D059520A-7364-C750-5422-0E604973B5A7}"/>
              </a:ext>
            </a:extLst>
          </p:cNvPr>
          <p:cNvSpPr txBox="1"/>
          <p:nvPr/>
        </p:nvSpPr>
        <p:spPr>
          <a:xfrm>
            <a:off x="8433994" y="5649259"/>
            <a:ext cx="3656842"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Arial"/>
              </a:rPr>
              <a:t>The project was funded by the European Commission. The views expressed in this publication do not necessarily reflect those of the European Commission.</a:t>
            </a:r>
            <a:endParaRPr kumimoji="0" lang="hu-HU" sz="1600" b="1" i="1"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About the author</a:t>
            </a:r>
          </a:p>
        </p:txBody>
      </p:sp>
      <p:sp>
        <p:nvSpPr>
          <p:cNvPr id="3" name="Tartalom helye 2"/>
          <p:cNvSpPr>
            <a:spLocks noGrp="1"/>
          </p:cNvSpPr>
          <p:nvPr>
            <p:ph idx="1"/>
          </p:nvPr>
        </p:nvSpPr>
        <p:spPr bwMode="auto">
          <a:xfrm>
            <a:off x="1803516" y="2095218"/>
            <a:ext cx="10125132" cy="4351338"/>
          </a:xfrm>
        </p:spPr>
        <p:txBody>
          <a:bodyPr vertOverflow="overflow" horzOverflow="overflow" vert="horz" wrap="square" lIns="91440" tIns="45720" rIns="91440" bIns="45720" numCol="1" spcCol="0" rtlCol="0" fromWordArt="0" anchor="t" anchorCtr="0" forceAA="0" compatLnSpc="0">
            <a:normAutofit fontScale="42500" lnSpcReduction="20000"/>
          </a:bodyPr>
          <a:lstStyle/>
          <a:p>
            <a:pPr algn="just">
              <a:defRPr/>
            </a:pPr>
            <a:endParaRPr lang="de-DE" dirty="0"/>
          </a:p>
          <a:p>
            <a:pPr marL="0" indent="0" algn="just">
              <a:buNone/>
              <a:defRPr/>
            </a:pPr>
            <a:r>
              <a:rPr lang="en-US" dirty="0"/>
              <a:t>Fields of Research: media accountability and transparency, public service media, media policy</a:t>
            </a:r>
            <a:endParaRPr dirty="0"/>
          </a:p>
          <a:p>
            <a:pPr marL="0" indent="0" algn="just">
              <a:buNone/>
              <a:defRPr/>
            </a:pPr>
            <a:endParaRPr lang="en-US" dirty="0"/>
          </a:p>
          <a:p>
            <a:pPr marL="0" indent="0" algn="just">
              <a:buNone/>
              <a:defRPr/>
            </a:pPr>
            <a:r>
              <a:rPr lang="en-US" dirty="0"/>
              <a:t>Dominik Speck is a researcher at the Institute of Journalism and the Erich </a:t>
            </a:r>
            <a:r>
              <a:rPr lang="en-US" dirty="0" err="1"/>
              <a:t>Brost</a:t>
            </a:r>
            <a:r>
              <a:rPr lang="en-US" dirty="0"/>
              <a:t> Institute for International Journalism at TU Dortmund University. He also has several years of experience as a freelance journalist specialized on covering media issues, working mostly for the German trade journal </a:t>
            </a:r>
            <a:r>
              <a:rPr lang="en-US" dirty="0" err="1"/>
              <a:t>epd</a:t>
            </a:r>
            <a:r>
              <a:rPr lang="en-US" dirty="0"/>
              <a:t> </a:t>
            </a:r>
            <a:r>
              <a:rPr lang="en-US" dirty="0" err="1"/>
              <a:t>medien</a:t>
            </a:r>
            <a:r>
              <a:rPr lang="en-US" dirty="0"/>
              <a:t>, and worked as a Visiting Researcher at the European Broadcasting Union (EBU). His teaching includes courses on international journalism with a practical stance. </a:t>
            </a:r>
          </a:p>
          <a:p>
            <a:pPr algn="just">
              <a:defRPr/>
            </a:pPr>
            <a:endParaRPr lang="hu-HU" dirty="0"/>
          </a:p>
          <a:p>
            <a:pPr marL="0" lvl="0" indent="0" algn="just">
              <a:lnSpc>
                <a:spcPct val="90000"/>
              </a:lnSpc>
              <a:spcBef>
                <a:spcPts val="999"/>
              </a:spcBef>
              <a:spcAft>
                <a:spcPts val="0"/>
              </a:spcAft>
              <a:buClr>
                <a:schemeClr val="dk1"/>
              </a:buClr>
              <a:buSzPct val="100000"/>
              <a:buFont typeface="Arial"/>
              <a:buNone/>
              <a:defRPr/>
            </a:pPr>
            <a:r>
              <a:rPr lang="de-DE" sz="2800" b="0" i="0" u="none" strike="noStrike" cap="none" spc="0" dirty="0">
                <a:solidFill>
                  <a:schemeClr val="tx1"/>
                </a:solidFill>
                <a:latin typeface="+mn-lt"/>
                <a:ea typeface="+mn-ea"/>
                <a:cs typeface="+mn-cs"/>
              </a:rPr>
              <a:t>Fields </a:t>
            </a:r>
            <a:r>
              <a:rPr lang="de-DE" sz="2800" b="0" i="0" u="none" strike="noStrike" cap="none" spc="0" dirty="0" err="1">
                <a:solidFill>
                  <a:schemeClr val="tx1"/>
                </a:solidFill>
                <a:latin typeface="+mn-lt"/>
                <a:ea typeface="+mn-ea"/>
                <a:cs typeface="+mn-cs"/>
              </a:rPr>
              <a:t>of</a:t>
            </a:r>
            <a:r>
              <a:rPr lang="de-DE" sz="2800" b="0" i="0" u="none" strike="noStrike" cap="none" spc="0" dirty="0">
                <a:solidFill>
                  <a:schemeClr val="tx1"/>
                </a:solidFill>
                <a:latin typeface="+mn-lt"/>
                <a:ea typeface="+mn-ea"/>
                <a:cs typeface="+mn-cs"/>
              </a:rPr>
              <a:t> Research: </a:t>
            </a:r>
            <a:r>
              <a:rPr lang="de-DE" sz="2800" b="0" i="0" u="none" strike="noStrike" cap="none" spc="0" dirty="0" err="1">
                <a:solidFill>
                  <a:schemeClr val="tx1"/>
                </a:solidFill>
                <a:latin typeface="+mn-lt"/>
                <a:ea typeface="+mn-ea"/>
                <a:cs typeface="+mn-cs"/>
              </a:rPr>
              <a:t>journalism</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education</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journalism</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as</a:t>
            </a:r>
            <a:r>
              <a:rPr lang="de-DE" sz="2800" b="0" i="0" u="none" strike="noStrike" cap="none" spc="0" dirty="0">
                <a:solidFill>
                  <a:schemeClr val="tx1"/>
                </a:solidFill>
                <a:latin typeface="+mn-lt"/>
                <a:ea typeface="+mn-ea"/>
                <a:cs typeface="+mn-cs"/>
              </a:rPr>
              <a:t> a </a:t>
            </a:r>
            <a:r>
              <a:rPr lang="de-DE" sz="2800" b="0" i="0" u="none" strike="noStrike" cap="none" spc="0" dirty="0" err="1">
                <a:solidFill>
                  <a:schemeClr val="tx1"/>
                </a:solidFill>
                <a:latin typeface="+mn-lt"/>
                <a:ea typeface="+mn-ea"/>
                <a:cs typeface="+mn-cs"/>
              </a:rPr>
              <a:t>profession</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reporting</a:t>
            </a:r>
            <a:r>
              <a:rPr lang="de-DE" sz="2800" b="0" i="0" u="none" strike="noStrike" cap="none" spc="0" dirty="0">
                <a:solidFill>
                  <a:schemeClr val="tx1"/>
                </a:solidFill>
                <a:latin typeface="+mn-lt"/>
                <a:ea typeface="+mn-ea"/>
                <a:cs typeface="+mn-cs"/>
              </a:rPr>
              <a:t> on </a:t>
            </a:r>
            <a:r>
              <a:rPr lang="de-DE" sz="2800" b="0" i="0" u="none" strike="noStrike" cap="none" spc="0" dirty="0" err="1">
                <a:solidFill>
                  <a:schemeClr val="tx1"/>
                </a:solidFill>
                <a:latin typeface="+mn-lt"/>
                <a:ea typeface="+mn-ea"/>
                <a:cs typeface="+mn-cs"/>
              </a:rPr>
              <a:t>migration</a:t>
            </a:r>
            <a:r>
              <a:rPr lang="de-DE" sz="2800" b="0" i="0" u="none" strike="noStrike" cap="none" spc="0" dirty="0">
                <a:solidFill>
                  <a:schemeClr val="tx1"/>
                </a:solidFill>
                <a:latin typeface="+mn-lt"/>
                <a:ea typeface="+mn-ea"/>
                <a:cs typeface="+mn-cs"/>
              </a:rPr>
              <a:t> and </a:t>
            </a:r>
            <a:r>
              <a:rPr lang="de-DE" sz="2800" b="0" i="0" u="none" strike="noStrike" cap="none" spc="0" dirty="0" err="1">
                <a:solidFill>
                  <a:schemeClr val="tx1"/>
                </a:solidFill>
                <a:latin typeface="+mn-lt"/>
                <a:ea typeface="+mn-ea"/>
                <a:cs typeface="+mn-cs"/>
              </a:rPr>
              <a:t>forced</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Displacement</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from</a:t>
            </a:r>
            <a:r>
              <a:rPr lang="de-DE" sz="2800" b="0" i="0" u="none" strike="noStrike" cap="none" spc="0" dirty="0">
                <a:solidFill>
                  <a:schemeClr val="tx1"/>
                </a:solidFill>
                <a:latin typeface="+mn-lt"/>
                <a:ea typeface="+mn-ea"/>
                <a:cs typeface="+mn-cs"/>
              </a:rPr>
              <a:t> a global </a:t>
            </a:r>
            <a:r>
              <a:rPr lang="de-DE" sz="2800" b="0" i="0" u="none" strike="noStrike" cap="none" spc="0" dirty="0" err="1">
                <a:solidFill>
                  <a:schemeClr val="tx1"/>
                </a:solidFill>
                <a:latin typeface="+mn-lt"/>
                <a:ea typeface="+mn-ea"/>
                <a:cs typeface="+mn-cs"/>
              </a:rPr>
              <a:t>perspective</a:t>
            </a:r>
            <a:r>
              <a:rPr lang="de-DE" sz="2800" b="0" i="0" u="none" strike="noStrike" cap="none" spc="0" dirty="0">
                <a:solidFill>
                  <a:schemeClr val="tx1"/>
                </a:solidFill>
                <a:latin typeface="+mn-lt"/>
                <a:ea typeface="+mn-ea"/>
                <a:cs typeface="+mn-cs"/>
              </a:rPr>
              <a:t>, global </a:t>
            </a:r>
            <a:r>
              <a:rPr lang="de-DE" sz="2800" b="0" i="0" u="none" strike="noStrike" cap="none" spc="0" dirty="0" err="1">
                <a:solidFill>
                  <a:schemeClr val="tx1"/>
                </a:solidFill>
                <a:latin typeface="+mn-lt"/>
                <a:ea typeface="+mn-ea"/>
                <a:cs typeface="+mn-cs"/>
              </a:rPr>
              <a:t>media</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accountability</a:t>
            </a:r>
            <a:endParaRPr sz="2800" dirty="0"/>
          </a:p>
          <a:p>
            <a:pPr marL="0" lvl="0" indent="0" algn="just">
              <a:lnSpc>
                <a:spcPct val="90000"/>
              </a:lnSpc>
              <a:spcBef>
                <a:spcPts val="999"/>
              </a:spcBef>
              <a:spcAft>
                <a:spcPts val="0"/>
              </a:spcAft>
              <a:buClr>
                <a:schemeClr val="dk1"/>
              </a:buClr>
              <a:buSzPct val="100000"/>
              <a:buFont typeface="Arial"/>
              <a:buNone/>
              <a:defRPr/>
            </a:pPr>
            <a:r>
              <a:rPr lang="de-DE" sz="2800" b="0" i="0" u="none" strike="noStrike" cap="none" spc="0" dirty="0">
                <a:solidFill>
                  <a:schemeClr val="tx1"/>
                </a:solidFill>
                <a:latin typeface="+mn-lt"/>
                <a:ea typeface="+mn-ea"/>
                <a:cs typeface="+mn-cs"/>
              </a:rPr>
              <a:t>Monika Lengauer </a:t>
            </a:r>
            <a:r>
              <a:rPr lang="de-DE" sz="2800" b="0" i="0" u="none" strike="noStrike" cap="none" spc="0" dirty="0" err="1">
                <a:solidFill>
                  <a:schemeClr val="tx1"/>
                </a:solidFill>
                <a:latin typeface="+mn-lt"/>
                <a:ea typeface="+mn-ea"/>
                <a:cs typeface="+mn-cs"/>
              </a:rPr>
              <a:t>is</a:t>
            </a:r>
            <a:r>
              <a:rPr lang="de-DE" sz="2800" b="0" i="0" u="none" strike="noStrike" cap="none" spc="0" dirty="0">
                <a:solidFill>
                  <a:schemeClr val="tx1"/>
                </a:solidFill>
                <a:latin typeface="+mn-lt"/>
                <a:ea typeface="+mn-ea"/>
                <a:cs typeface="+mn-cs"/>
              </a:rPr>
              <a:t> a </a:t>
            </a:r>
            <a:r>
              <a:rPr lang="de-DE" sz="2800" b="0" i="0" u="none" strike="noStrike" cap="none" spc="0" dirty="0" err="1">
                <a:solidFill>
                  <a:schemeClr val="tx1"/>
                </a:solidFill>
                <a:latin typeface="+mn-lt"/>
                <a:ea typeface="+mn-ea"/>
                <a:cs typeface="+mn-cs"/>
              </a:rPr>
              <a:t>researcher</a:t>
            </a:r>
            <a:r>
              <a:rPr lang="de-DE" sz="2800" b="0" i="0" u="none" strike="noStrike" cap="none" spc="0" dirty="0">
                <a:solidFill>
                  <a:schemeClr val="tx1"/>
                </a:solidFill>
                <a:latin typeface="+mn-lt"/>
                <a:ea typeface="+mn-ea"/>
                <a:cs typeface="+mn-cs"/>
              </a:rPr>
              <a:t> </a:t>
            </a:r>
            <a:r>
              <a:rPr lang="de-DE" sz="2800" b="0" i="0" u="none" strike="noStrike" cap="none" spc="0" dirty="0">
                <a:solidFill>
                  <a:schemeClr val="dk1"/>
                </a:solidFill>
                <a:latin typeface="Calibri"/>
                <a:ea typeface="Calibri"/>
                <a:cs typeface="Calibri"/>
              </a:rPr>
              <a:t>at </a:t>
            </a:r>
            <a:r>
              <a:rPr lang="de-DE" sz="2800" b="0" i="0" u="none" strike="noStrike" cap="none" spc="0" dirty="0" err="1">
                <a:solidFill>
                  <a:schemeClr val="dk1"/>
                </a:solidFill>
                <a:latin typeface="Calibri"/>
                <a:ea typeface="Calibri"/>
                <a:cs typeface="Calibri"/>
              </a:rPr>
              <a:t>the</a:t>
            </a:r>
            <a:r>
              <a:rPr lang="de-DE" sz="2800" b="0" i="0" u="none" strike="noStrike" cap="none" spc="0" dirty="0">
                <a:solidFill>
                  <a:schemeClr val="dk1"/>
                </a:solidFill>
                <a:latin typeface="Calibri"/>
                <a:ea typeface="Calibri"/>
                <a:cs typeface="Calibri"/>
              </a:rPr>
              <a:t> Institute </a:t>
            </a:r>
            <a:r>
              <a:rPr lang="de-DE" sz="2800" b="0" i="0" u="none" strike="noStrike" cap="none" spc="0" dirty="0" err="1">
                <a:solidFill>
                  <a:schemeClr val="dk1"/>
                </a:solidFill>
                <a:latin typeface="Calibri"/>
                <a:ea typeface="Calibri"/>
                <a:cs typeface="Calibri"/>
              </a:rPr>
              <a:t>of</a:t>
            </a:r>
            <a:r>
              <a:rPr lang="de-DE" sz="2800" b="0" i="0" u="none" strike="noStrike" cap="none" spc="0" dirty="0">
                <a:solidFill>
                  <a:schemeClr val="dk1"/>
                </a:solidFill>
                <a:latin typeface="Calibri"/>
                <a:ea typeface="Calibri"/>
                <a:cs typeface="Calibri"/>
              </a:rPr>
              <a:t> </a:t>
            </a:r>
            <a:r>
              <a:rPr lang="de-DE" sz="2800" b="0" i="0" u="none" strike="noStrike" cap="none" spc="0" dirty="0" err="1">
                <a:solidFill>
                  <a:schemeClr val="dk1"/>
                </a:solidFill>
                <a:latin typeface="Calibri"/>
                <a:ea typeface="Calibri"/>
                <a:cs typeface="Calibri"/>
              </a:rPr>
              <a:t>Journalism</a:t>
            </a:r>
            <a:r>
              <a:rPr lang="de-DE" sz="2800" b="0" i="0" u="none" strike="noStrike" cap="none" spc="0" dirty="0">
                <a:solidFill>
                  <a:schemeClr val="dk1"/>
                </a:solidFill>
                <a:latin typeface="Calibri"/>
                <a:ea typeface="Calibri"/>
                <a:cs typeface="Calibri"/>
              </a:rPr>
              <a:t> and </a:t>
            </a:r>
            <a:r>
              <a:rPr lang="de-DE" sz="2800" b="0" i="0" u="none" strike="noStrike" cap="none" spc="0" dirty="0" err="1">
                <a:solidFill>
                  <a:schemeClr val="dk1"/>
                </a:solidFill>
                <a:latin typeface="Calibri"/>
                <a:ea typeface="Calibri"/>
                <a:cs typeface="Calibri"/>
              </a:rPr>
              <a:t>the</a:t>
            </a:r>
            <a:r>
              <a:rPr lang="de-DE" sz="2800" b="0" i="0" u="none" strike="noStrike" cap="none" spc="0" dirty="0">
                <a:solidFill>
                  <a:schemeClr val="dk1"/>
                </a:solidFill>
                <a:latin typeface="Calibri"/>
                <a:ea typeface="Calibri"/>
                <a:cs typeface="Calibri"/>
              </a:rPr>
              <a:t> Erich Brost Institute </a:t>
            </a:r>
            <a:r>
              <a:rPr lang="de-DE" sz="2800" b="0" i="0" u="none" strike="noStrike" cap="none" spc="0" dirty="0" err="1">
                <a:solidFill>
                  <a:schemeClr val="dk1"/>
                </a:solidFill>
                <a:latin typeface="Calibri"/>
                <a:ea typeface="Calibri"/>
                <a:cs typeface="Calibri"/>
              </a:rPr>
              <a:t>for</a:t>
            </a:r>
            <a:r>
              <a:rPr lang="de-DE" sz="2800" b="0" i="0" u="none" strike="noStrike" cap="none" spc="0" dirty="0">
                <a:solidFill>
                  <a:schemeClr val="dk1"/>
                </a:solidFill>
                <a:latin typeface="Calibri"/>
                <a:ea typeface="Calibri"/>
                <a:cs typeface="Calibri"/>
              </a:rPr>
              <a:t> International </a:t>
            </a:r>
            <a:r>
              <a:rPr lang="de-DE" sz="2800" b="0" i="0" u="none" strike="noStrike" cap="none" spc="0" dirty="0" err="1">
                <a:solidFill>
                  <a:schemeClr val="dk1"/>
                </a:solidFill>
                <a:latin typeface="Calibri"/>
                <a:ea typeface="Calibri"/>
                <a:cs typeface="Calibri"/>
              </a:rPr>
              <a:t>Journalism</a:t>
            </a:r>
            <a:r>
              <a:rPr lang="de-DE" sz="2800" b="0" i="0" u="none" strike="noStrike" cap="none" spc="0" dirty="0">
                <a:solidFill>
                  <a:schemeClr val="dk1"/>
                </a:solidFill>
                <a:latin typeface="Calibri"/>
                <a:ea typeface="Calibri"/>
                <a:cs typeface="Calibri"/>
              </a:rPr>
              <a:t> at TU Dortmund Universit</a:t>
            </a:r>
            <a:r>
              <a:rPr lang="de-DE" sz="2800" b="0" i="0" u="none" strike="noStrike" cap="none" spc="0" dirty="0">
                <a:solidFill>
                  <a:schemeClr val="tx1"/>
                </a:solidFill>
                <a:latin typeface="+mn-lt"/>
                <a:ea typeface="+mn-ea"/>
                <a:cs typeface="+mn-cs"/>
              </a:rPr>
              <a:t>y. </a:t>
            </a:r>
            <a:r>
              <a:rPr lang="de-DE" sz="2800" b="0" i="0" u="none" strike="noStrike" cap="none" spc="0" dirty="0" err="1">
                <a:solidFill>
                  <a:schemeClr val="tx1"/>
                </a:solidFill>
                <a:latin typeface="+mn-lt"/>
                <a:ea typeface="+mn-ea"/>
                <a:cs typeface="+mn-cs"/>
              </a:rPr>
              <a:t>She</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has</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several</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decades</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of</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experience</a:t>
            </a:r>
            <a:r>
              <a:rPr lang="de-DE" sz="2800" b="0" i="0" u="none" strike="noStrike" cap="none" spc="0" dirty="0">
                <a:solidFill>
                  <a:schemeClr val="tx1"/>
                </a:solidFill>
                <a:latin typeface="+mn-lt"/>
                <a:ea typeface="+mn-ea"/>
                <a:cs typeface="+mn-cs"/>
              </a:rPr>
              <a:t> in </a:t>
            </a:r>
            <a:r>
              <a:rPr lang="de-DE" sz="2800" b="0" i="0" u="none" strike="noStrike" cap="none" spc="0" dirty="0" err="1">
                <a:solidFill>
                  <a:schemeClr val="tx1"/>
                </a:solidFill>
                <a:latin typeface="+mn-lt"/>
                <a:ea typeface="+mn-ea"/>
                <a:cs typeface="+mn-cs"/>
              </a:rPr>
              <a:t>working</a:t>
            </a:r>
            <a:r>
              <a:rPr lang="de-DE" sz="2800" b="0" i="0" u="none" strike="noStrike" cap="none" spc="0" dirty="0">
                <a:solidFill>
                  <a:schemeClr val="tx1"/>
                </a:solidFill>
                <a:latin typeface="+mn-lt"/>
                <a:ea typeface="+mn-ea"/>
                <a:cs typeface="+mn-cs"/>
              </a:rPr>
              <a:t> in </a:t>
            </a:r>
            <a:r>
              <a:rPr lang="de-DE" sz="2800" b="0" i="0" u="none" strike="noStrike" cap="none" spc="0" dirty="0" err="1">
                <a:solidFill>
                  <a:schemeClr val="tx1"/>
                </a:solidFill>
                <a:latin typeface="+mn-lt"/>
                <a:ea typeface="+mn-ea"/>
                <a:cs typeface="+mn-cs"/>
              </a:rPr>
              <a:t>communication</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journalism</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education</a:t>
            </a:r>
            <a:r>
              <a:rPr lang="de-DE" sz="2800" b="0" i="0" u="none" strike="noStrike" cap="none" spc="0" dirty="0">
                <a:solidFill>
                  <a:schemeClr val="tx1"/>
                </a:solidFill>
                <a:latin typeface="+mn-lt"/>
                <a:ea typeface="+mn-ea"/>
                <a:cs typeface="+mn-cs"/>
              </a:rPr>
              <a:t> and </a:t>
            </a:r>
            <a:r>
              <a:rPr lang="de-DE" sz="2800" b="0" i="0" u="none" strike="noStrike" cap="none" spc="0" dirty="0" err="1">
                <a:solidFill>
                  <a:schemeClr val="tx1"/>
                </a:solidFill>
                <a:latin typeface="+mn-lt"/>
                <a:ea typeface="+mn-ea"/>
                <a:cs typeface="+mn-cs"/>
              </a:rPr>
              <a:t>media</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development</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projects</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Together</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with</a:t>
            </a:r>
            <a:r>
              <a:rPr lang="de-DE" sz="2800" b="0" i="0" u="none" strike="noStrike" cap="none" spc="0" dirty="0">
                <a:solidFill>
                  <a:schemeClr val="tx1"/>
                </a:solidFill>
                <a:latin typeface="+mn-lt"/>
                <a:ea typeface="+mn-ea"/>
                <a:cs typeface="+mn-cs"/>
              </a:rPr>
              <a:t> Susanne Fengler and Anna-Carina Zappe, </a:t>
            </a:r>
            <a:r>
              <a:rPr lang="de-DE" sz="2800" b="0" i="0" u="none" strike="noStrike" cap="none" spc="0" dirty="0" err="1">
                <a:solidFill>
                  <a:schemeClr val="tx1"/>
                </a:solidFill>
                <a:latin typeface="+mn-lt"/>
                <a:ea typeface="+mn-ea"/>
                <a:cs typeface="+mn-cs"/>
              </a:rPr>
              <a:t>she</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is</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one</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of</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the</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co</a:t>
            </a:r>
            <a:r>
              <a:rPr lang="de-DE" sz="2800" b="0" i="0" u="none" strike="noStrike" cap="none" spc="0" dirty="0">
                <a:solidFill>
                  <a:schemeClr val="tx1"/>
                </a:solidFill>
                <a:latin typeface="+mn-lt"/>
                <a:ea typeface="+mn-ea"/>
                <a:cs typeface="+mn-cs"/>
              </a:rPr>
              <a:t>-editors </a:t>
            </a:r>
            <a:r>
              <a:rPr lang="de-DE" sz="2800" b="0" i="0" u="none" strike="noStrike" cap="none" spc="0" dirty="0" err="1">
                <a:solidFill>
                  <a:schemeClr val="tx1"/>
                </a:solidFill>
                <a:latin typeface="+mn-lt"/>
                <a:ea typeface="+mn-ea"/>
                <a:cs typeface="+mn-cs"/>
              </a:rPr>
              <a:t>of</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the</a:t>
            </a:r>
            <a:r>
              <a:rPr lang="de-DE" sz="2800" b="0" i="0" u="none" strike="noStrike" cap="none" spc="0" dirty="0">
                <a:solidFill>
                  <a:schemeClr val="tx1"/>
                </a:solidFill>
                <a:latin typeface="+mn-lt"/>
                <a:ea typeface="+mn-ea"/>
                <a:cs typeface="+mn-cs"/>
              </a:rPr>
              <a:t> 2021 </a:t>
            </a:r>
            <a:r>
              <a:rPr lang="de-DE" sz="2800" b="0" i="0" u="none" strike="noStrike" cap="none" spc="0" dirty="0" err="1">
                <a:solidFill>
                  <a:schemeClr val="tx1"/>
                </a:solidFill>
                <a:latin typeface="+mn-lt"/>
                <a:ea typeface="+mn-ea"/>
                <a:cs typeface="+mn-cs"/>
              </a:rPr>
              <a:t>Unesco</a:t>
            </a:r>
            <a:r>
              <a:rPr lang="de-DE" sz="2800" b="0" i="0" u="none" strike="noStrike" cap="none" spc="0" dirty="0">
                <a:solidFill>
                  <a:schemeClr val="tx1"/>
                </a:solidFill>
                <a:latin typeface="+mn-lt"/>
                <a:ea typeface="+mn-ea"/>
                <a:cs typeface="+mn-cs"/>
              </a:rPr>
              <a:t> Handbook </a:t>
            </a:r>
            <a:r>
              <a:rPr lang="de-DE" sz="2800" b="0" i="0" u="none" strike="noStrike" cap="none" spc="0" dirty="0" err="1">
                <a:solidFill>
                  <a:schemeClr val="tx1"/>
                </a:solidFill>
                <a:latin typeface="+mn-lt"/>
                <a:ea typeface="+mn-ea"/>
                <a:cs typeface="+mn-cs"/>
              </a:rPr>
              <a:t>for</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Journalism</a:t>
            </a:r>
            <a:r>
              <a:rPr lang="de-DE" sz="2800" b="0" i="0" u="none" strike="noStrike" cap="none" spc="0" dirty="0">
                <a:solidFill>
                  <a:schemeClr val="tx1"/>
                </a:solidFill>
                <a:latin typeface="+mn-lt"/>
                <a:ea typeface="+mn-ea"/>
                <a:cs typeface="+mn-cs"/>
              </a:rPr>
              <a:t> </a:t>
            </a:r>
            <a:r>
              <a:rPr lang="de-DE" sz="2800" b="0" i="0" u="none" strike="noStrike" cap="none" spc="0" dirty="0" err="1">
                <a:solidFill>
                  <a:schemeClr val="tx1"/>
                </a:solidFill>
                <a:latin typeface="+mn-lt"/>
                <a:ea typeface="+mn-ea"/>
                <a:cs typeface="+mn-cs"/>
              </a:rPr>
              <a:t>Educators</a:t>
            </a:r>
            <a:r>
              <a:rPr lang="de-DE" sz="2800" b="0" i="0" u="none" strike="noStrike" cap="none" spc="0" dirty="0">
                <a:solidFill>
                  <a:schemeClr val="tx1"/>
                </a:solidFill>
                <a:latin typeface="+mn-lt"/>
                <a:ea typeface="+mn-ea"/>
                <a:cs typeface="+mn-cs"/>
              </a:rPr>
              <a:t> </a:t>
            </a:r>
            <a:r>
              <a:rPr lang="de-DE" sz="2800" b="0" i="1" u="none" strike="noStrike" cap="none" spc="0" dirty="0">
                <a:solidFill>
                  <a:schemeClr val="tx1"/>
                </a:solidFill>
                <a:latin typeface="+mn-lt"/>
                <a:ea typeface="+mn-ea"/>
                <a:cs typeface="+mn-cs"/>
              </a:rPr>
              <a:t>Reporting on </a:t>
            </a:r>
            <a:r>
              <a:rPr lang="de-DE" sz="2800" b="0" i="1" u="none" strike="noStrike" cap="none" spc="0" dirty="0" err="1">
                <a:solidFill>
                  <a:schemeClr val="tx1"/>
                </a:solidFill>
                <a:latin typeface="+mn-lt"/>
                <a:ea typeface="+mn-ea"/>
                <a:cs typeface="+mn-cs"/>
              </a:rPr>
              <a:t>Migrants</a:t>
            </a:r>
            <a:r>
              <a:rPr lang="de-DE" sz="2800" b="0" i="1" u="none" strike="noStrike" cap="none" spc="0" dirty="0">
                <a:solidFill>
                  <a:schemeClr val="tx1"/>
                </a:solidFill>
                <a:latin typeface="+mn-lt"/>
                <a:ea typeface="+mn-ea"/>
                <a:cs typeface="+mn-cs"/>
              </a:rPr>
              <a:t> and </a:t>
            </a:r>
            <a:r>
              <a:rPr lang="de-DE" sz="2800" b="0" i="1" u="none" strike="noStrike" cap="none" spc="0" dirty="0" err="1">
                <a:solidFill>
                  <a:schemeClr val="tx1"/>
                </a:solidFill>
                <a:latin typeface="+mn-lt"/>
                <a:ea typeface="+mn-ea"/>
                <a:cs typeface="+mn-cs"/>
              </a:rPr>
              <a:t>Refugees</a:t>
            </a:r>
            <a:r>
              <a:rPr lang="de-DE" sz="2800" b="0" i="1" u="none" strike="noStrike" cap="none" spc="0" dirty="0">
                <a:solidFill>
                  <a:schemeClr val="tx1"/>
                </a:solidFill>
                <a:latin typeface="+mn-lt"/>
                <a:ea typeface="+mn-ea"/>
                <a:cs typeface="+mn-cs"/>
              </a:rPr>
              <a:t>. </a:t>
            </a:r>
            <a:endParaRPr lang="hu-HU" sz="2800" b="0" i="0" u="none" strike="noStrike" cap="none" spc="0" dirty="0">
              <a:solidFill>
                <a:schemeClr val="tx1"/>
              </a:solidFill>
              <a:latin typeface="Times New Roman"/>
              <a:cs typeface="Times New Roman"/>
            </a:endParaRPr>
          </a:p>
          <a:p>
            <a:pPr marL="0" lvl="0" indent="0" algn="just">
              <a:lnSpc>
                <a:spcPct val="90000"/>
              </a:lnSpc>
              <a:spcBef>
                <a:spcPts val="999"/>
              </a:spcBef>
              <a:spcAft>
                <a:spcPts val="0"/>
              </a:spcAft>
              <a:buClr>
                <a:schemeClr val="dk1"/>
              </a:buClr>
              <a:buSzPct val="100000"/>
              <a:buFont typeface="Arial"/>
              <a:buNone/>
              <a:defRPr/>
            </a:pPr>
            <a:endParaRPr sz="2800" i="0" dirty="0"/>
          </a:p>
          <a:p>
            <a:pPr marL="0" lvl="0" indent="0" algn="just">
              <a:lnSpc>
                <a:spcPct val="90000"/>
              </a:lnSpc>
              <a:spcBef>
                <a:spcPts val="999"/>
              </a:spcBef>
              <a:spcAft>
                <a:spcPts val="0"/>
              </a:spcAft>
              <a:buClr>
                <a:schemeClr val="dk1"/>
              </a:buClr>
              <a:buSzPct val="100000"/>
              <a:buFont typeface="Arial"/>
              <a:buNone/>
              <a:defRPr/>
            </a:pPr>
            <a:endParaRPr sz="2800" i="0" dirty="0"/>
          </a:p>
          <a:p>
            <a:pPr marL="0" indent="0" algn="just">
              <a:buFont typeface="Arial"/>
              <a:buNone/>
              <a:defRPr/>
            </a:pPr>
            <a:r>
              <a:rPr lang="en-US" sz="2800" b="0" i="0" u="none" strike="noStrike" cap="none" spc="0" dirty="0">
                <a:solidFill>
                  <a:schemeClr val="tx1"/>
                </a:solidFill>
                <a:latin typeface="+mn-lt"/>
                <a:ea typeface="+mn-ea"/>
                <a:cs typeface="+mn-cs"/>
              </a:rPr>
              <a:t>Fields of Research: Comparative journalism studies, Reporting about migration and forced displacement in an international context, media accountability and transparency</a:t>
            </a:r>
            <a:endParaRPr sz="2800" dirty="0"/>
          </a:p>
          <a:p>
            <a:pPr marL="0" indent="0" algn="just">
              <a:buNone/>
              <a:defRPr/>
            </a:pPr>
            <a:r>
              <a:rPr lang="en-US" sz="2800" b="0" i="0" u="none" strike="noStrike" cap="none" spc="0" dirty="0">
                <a:solidFill>
                  <a:schemeClr val="tx1"/>
                </a:solidFill>
                <a:latin typeface="+mn-lt"/>
                <a:ea typeface="+mn-ea"/>
                <a:cs typeface="+mn-cs"/>
              </a:rPr>
              <a:t>Prof. Dr. Susanne </a:t>
            </a:r>
            <a:r>
              <a:rPr lang="en-US" sz="2800" b="0" i="0" u="none" strike="noStrike" cap="none" spc="0" dirty="0" err="1">
                <a:solidFill>
                  <a:schemeClr val="tx1"/>
                </a:solidFill>
                <a:latin typeface="+mn-lt"/>
                <a:ea typeface="+mn-ea"/>
                <a:cs typeface="+mn-cs"/>
              </a:rPr>
              <a:t>Fengler</a:t>
            </a:r>
            <a:r>
              <a:rPr lang="en-US" sz="2800" b="0" i="0" u="none" strike="noStrike" cap="none" spc="0" dirty="0">
                <a:solidFill>
                  <a:schemeClr val="tx1"/>
                </a:solidFill>
                <a:latin typeface="+mn-lt"/>
                <a:ea typeface="+mn-ea"/>
                <a:cs typeface="+mn-cs"/>
              </a:rPr>
              <a:t> is Professor for International Journalism at the Technical University Dortmund and Scientific Director of the Erich </a:t>
            </a:r>
            <a:r>
              <a:rPr lang="en-US" sz="2800" b="0" i="0" u="none" strike="noStrike" cap="none" spc="0" dirty="0" err="1">
                <a:solidFill>
                  <a:schemeClr val="tx1"/>
                </a:solidFill>
                <a:latin typeface="+mn-lt"/>
                <a:ea typeface="+mn-ea"/>
                <a:cs typeface="+mn-cs"/>
              </a:rPr>
              <a:t>Brost</a:t>
            </a:r>
            <a:r>
              <a:rPr lang="en-US" sz="2800" b="0" i="0" u="none" strike="noStrike" cap="none" spc="0" dirty="0">
                <a:solidFill>
                  <a:schemeClr val="tx1"/>
                </a:solidFill>
                <a:latin typeface="+mn-lt"/>
                <a:ea typeface="+mn-ea"/>
                <a:cs typeface="+mn-cs"/>
              </a:rPr>
              <a:t> Institute for International Journalism at TU Dortmund University, Germany. She has managed numerous international projects in the fields of journalism research and journalism education in collaboration with the </a:t>
            </a:r>
            <a:r>
              <a:rPr lang="en-US" sz="2800" b="0" i="0" u="none" strike="noStrike" cap="none" spc="0" dirty="0" err="1">
                <a:solidFill>
                  <a:schemeClr val="tx1"/>
                </a:solidFill>
                <a:latin typeface="+mn-lt"/>
                <a:ea typeface="+mn-ea"/>
                <a:cs typeface="+mn-cs"/>
              </a:rPr>
              <a:t>VolkswagenStiftung</a:t>
            </a:r>
            <a:r>
              <a:rPr lang="en-US" sz="2800" b="0" i="0" u="none" strike="noStrike" cap="none" spc="0" dirty="0">
                <a:solidFill>
                  <a:schemeClr val="tx1"/>
                </a:solidFill>
                <a:latin typeface="+mn-lt"/>
                <a:ea typeface="+mn-ea"/>
                <a:cs typeface="+mn-cs"/>
              </a:rPr>
              <a:t>, the Robert-Bosch-Stiftung, the </a:t>
            </a:r>
            <a:r>
              <a:rPr lang="en-US" sz="2800" b="0" i="0" u="none" strike="noStrike" cap="none" spc="0" dirty="0" err="1">
                <a:solidFill>
                  <a:schemeClr val="tx1"/>
                </a:solidFill>
                <a:latin typeface="+mn-lt"/>
                <a:ea typeface="+mn-ea"/>
                <a:cs typeface="+mn-cs"/>
              </a:rPr>
              <a:t>GermanForeign</a:t>
            </a:r>
            <a:r>
              <a:rPr lang="en-US" sz="2800" b="0" i="0" u="none" strike="noStrike" cap="none" spc="0" dirty="0">
                <a:solidFill>
                  <a:schemeClr val="tx1"/>
                </a:solidFill>
                <a:latin typeface="+mn-lt"/>
                <a:ea typeface="+mn-ea"/>
                <a:cs typeface="+mn-cs"/>
              </a:rPr>
              <a:t> Office, the EU, and many other sponsors. Her research focuses include media accountability, media and migration and the reporting of foreign affairs. Together with Monika </a:t>
            </a:r>
            <a:r>
              <a:rPr lang="en-US" sz="2800" b="0" i="0" u="none" strike="noStrike" cap="none" spc="0" dirty="0" err="1">
                <a:solidFill>
                  <a:schemeClr val="tx1"/>
                </a:solidFill>
                <a:latin typeface="+mn-lt"/>
                <a:ea typeface="+mn-ea"/>
                <a:cs typeface="+mn-cs"/>
              </a:rPr>
              <a:t>Lengauer</a:t>
            </a:r>
            <a:r>
              <a:rPr lang="en-US" sz="2800" b="0" i="0" u="none" strike="noStrike" cap="none" spc="0" dirty="0">
                <a:solidFill>
                  <a:schemeClr val="tx1"/>
                </a:solidFill>
                <a:latin typeface="+mn-lt"/>
                <a:ea typeface="+mn-ea"/>
                <a:cs typeface="+mn-cs"/>
              </a:rPr>
              <a:t> and Anna-Carina </a:t>
            </a:r>
            <a:r>
              <a:rPr lang="en-US" sz="2800" b="0" i="0" u="none" strike="noStrike" cap="none" spc="0" dirty="0" err="1">
                <a:solidFill>
                  <a:schemeClr val="tx1"/>
                </a:solidFill>
                <a:latin typeface="+mn-lt"/>
                <a:ea typeface="+mn-ea"/>
                <a:cs typeface="+mn-cs"/>
              </a:rPr>
              <a:t>Zappe</a:t>
            </a:r>
            <a:r>
              <a:rPr lang="en-US" sz="2800" b="0" i="0" u="none" strike="noStrike" cap="none" spc="0" dirty="0">
                <a:solidFill>
                  <a:schemeClr val="tx1"/>
                </a:solidFill>
                <a:latin typeface="+mn-lt"/>
                <a:ea typeface="+mn-ea"/>
                <a:cs typeface="+mn-cs"/>
              </a:rPr>
              <a:t>, she co-edited “Reporting on Migrants and Refugees: Handbook for Journalism Educators” published by UNESCO.</a:t>
            </a:r>
            <a:endParaRPr sz="2800" dirty="0"/>
          </a:p>
          <a:p>
            <a:pPr marL="0" indent="0">
              <a:buNone/>
              <a:defRPr/>
            </a:pPr>
            <a:endParaRPr sz="2800" dirty="0">
              <a:highlight>
                <a:srgbClr val="FFFF00"/>
              </a:highlight>
            </a:endParaRPr>
          </a:p>
          <a:p>
            <a:pPr marL="0" lvl="0" indent="0" algn="l">
              <a:lnSpc>
                <a:spcPct val="90000"/>
              </a:lnSpc>
              <a:spcBef>
                <a:spcPts val="999"/>
              </a:spcBef>
              <a:spcAft>
                <a:spcPts val="0"/>
              </a:spcAft>
              <a:buClr>
                <a:schemeClr val="dk1"/>
              </a:buClr>
              <a:buSzPct val="100000"/>
              <a:buFont typeface="Arial"/>
              <a:buNone/>
              <a:defRPr/>
            </a:pPr>
            <a:endParaRPr sz="2800" i="0" dirty="0"/>
          </a:p>
          <a:p>
            <a:pPr marL="0" indent="0">
              <a:buFont typeface="Arial"/>
              <a:buNone/>
              <a:defRPr/>
            </a:pPr>
            <a:endParaRPr lang="hu-HU" dirty="0"/>
          </a:p>
        </p:txBody>
      </p:sp>
      <p:sp>
        <p:nvSpPr>
          <p:cNvPr id="4" name="AutoShape 2"/>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en-US"/>
          </a:p>
        </p:txBody>
      </p:sp>
      <p:pic>
        <p:nvPicPr>
          <p:cNvPr id="6" name="Grafik 5"/>
          <p:cNvPicPr>
            <a:picLocks noChangeAspect="1"/>
          </p:cNvPicPr>
          <p:nvPr/>
        </p:nvPicPr>
        <p:blipFill>
          <a:blip r:embed="rId3"/>
          <a:stretch/>
        </p:blipFill>
        <p:spPr bwMode="auto">
          <a:xfrm>
            <a:off x="164267" y="1757760"/>
            <a:ext cx="1492578" cy="1791093"/>
          </a:xfrm>
          <a:prstGeom prst="rect">
            <a:avLst/>
          </a:prstGeom>
        </p:spPr>
      </p:pic>
      <p:pic>
        <p:nvPicPr>
          <p:cNvPr id="1014182740" name="Kép 1014182739"/>
          <p:cNvPicPr>
            <a:picLocks noChangeAspect="1"/>
          </p:cNvPicPr>
          <p:nvPr/>
        </p:nvPicPr>
        <p:blipFill>
          <a:blip r:embed="rId4"/>
          <a:stretch/>
        </p:blipFill>
        <p:spPr bwMode="auto">
          <a:xfrm>
            <a:off x="-457993" y="3860709"/>
            <a:ext cx="2261509" cy="1508068"/>
          </a:xfrm>
          <a:prstGeom prst="rect">
            <a:avLst/>
          </a:prstGeom>
        </p:spPr>
      </p:pic>
      <p:pic>
        <p:nvPicPr>
          <p:cNvPr id="238117136" name="Grafik 6"/>
          <p:cNvPicPr>
            <a:picLocks noChangeAspect="1"/>
          </p:cNvPicPr>
          <p:nvPr/>
        </p:nvPicPr>
        <p:blipFill>
          <a:blip r:embed="rId5"/>
          <a:stretch/>
        </p:blipFill>
        <p:spPr bwMode="auto">
          <a:xfrm flipH="1">
            <a:off x="541426" y="5714954"/>
            <a:ext cx="738261" cy="1077862"/>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style>
          <a:lnRef idx="2">
            <a:schemeClr val="accent1"/>
          </a:lnRef>
          <a:fillRef idx="1">
            <a:schemeClr val="lt1"/>
          </a:fillRef>
          <a:effectRef idx="0">
            <a:schemeClr val="accent1"/>
          </a:effectRef>
          <a:fontRef idx="minor">
            <a:schemeClr val="dk1"/>
          </a:fontRef>
        </p:style>
        <p:txBody>
          <a:bodyPr/>
          <a:lstStyle/>
          <a:p>
            <a:pPr algn="ctr">
              <a:defRPr/>
            </a:pPr>
            <a:r>
              <a:rPr lang="pt-PT" b="1"/>
              <a:t>What we are going to discuss</a:t>
            </a:r>
            <a:endParaRPr lang="hu-HU" b="1"/>
          </a:p>
        </p:txBody>
      </p:sp>
      <p:sp>
        <p:nvSpPr>
          <p:cNvPr id="3" name="Tartalom helye 2"/>
          <p:cNvSpPr>
            <a:spLocks noGrp="1"/>
          </p:cNvSpPr>
          <p:nvPr>
            <p:ph idx="1"/>
          </p:nvPr>
        </p:nvSpPr>
        <p:spPr bwMode="auto">
          <a:xfrm>
            <a:off x="838200" y="1825625"/>
            <a:ext cx="10515600" cy="4351338"/>
          </a:xfrm>
        </p:spPr>
        <p:txBody>
          <a:bodyPr vertOverflow="overflow" horzOverflow="overflow" vert="horz" wrap="square" lIns="91440" tIns="45720" rIns="91440" bIns="45720" numCol="1" spcCol="0" rtlCol="0" fromWordArt="0" anchor="t" anchorCtr="0" forceAA="0" compatLnSpc="0">
            <a:normAutofit fontScale="90000" lnSpcReduction="18000"/>
          </a:bodyPr>
          <a:lstStyle/>
          <a:p>
            <a:pPr marL="0" indent="0">
              <a:buNone/>
              <a:defRPr/>
            </a:pPr>
            <a:endParaRPr lang="de-DE">
              <a:highlight>
                <a:srgbClr val="FFFF00"/>
              </a:highlight>
            </a:endParaRPr>
          </a:p>
          <a:p>
            <a:pPr>
              <a:defRPr/>
            </a:pPr>
            <a:r>
              <a:rPr lang="de-DE"/>
              <a:t>Context factors that influence the global flows of migration</a:t>
            </a:r>
          </a:p>
          <a:p>
            <a:pPr>
              <a:defRPr/>
            </a:pPr>
            <a:endParaRPr lang="de-DE"/>
          </a:p>
          <a:p>
            <a:pPr>
              <a:defRPr/>
            </a:pPr>
            <a:r>
              <a:rPr lang="de-DE"/>
              <a:t>The difference between push and pull factors of migration</a:t>
            </a:r>
          </a:p>
          <a:p>
            <a:pPr>
              <a:defRPr/>
            </a:pPr>
            <a:endParaRPr lang="de-DE"/>
          </a:p>
          <a:p>
            <a:pPr>
              <a:defRPr/>
            </a:pPr>
            <a:r>
              <a:rPr lang="de-DE"/>
              <a:t>Motives that make people leave their home</a:t>
            </a:r>
          </a:p>
          <a:p>
            <a:pPr>
              <a:defRPr/>
            </a:pPr>
            <a:endParaRPr lang="de-DE"/>
          </a:p>
          <a:p>
            <a:pPr>
              <a:defRPr/>
            </a:pPr>
            <a:r>
              <a:rPr lang="de-DE"/>
              <a:t>The relationship between migration and development</a:t>
            </a:r>
          </a:p>
          <a:p>
            <a:pPr marL="0" indent="0">
              <a:buFont typeface="Arial"/>
              <a:buNone/>
              <a:defRPr/>
            </a:pPr>
            <a:endParaRPr lang="de-DE"/>
          </a:p>
          <a:p>
            <a:pPr>
              <a:defRPr/>
            </a:pPr>
            <a:r>
              <a:rPr lang="de-DE"/>
              <a:t>Countries of origin, transit and destination of migrants and refugees </a:t>
            </a:r>
          </a:p>
          <a:p>
            <a:pPr>
              <a:defRPr/>
            </a:pPr>
            <a:endParaRPr lang="de-DE"/>
          </a:p>
          <a:p>
            <a:pPr>
              <a:defRPr/>
            </a:pPr>
            <a:endParaRPr lang="de-DE"/>
          </a:p>
          <a:p>
            <a:pPr marL="0" indent="0">
              <a:buNone/>
              <a:defRPr/>
            </a:pPr>
            <a:endParaRPr lang="de-DE">
              <a:highlight>
                <a:srgbClr val="FFFF00"/>
              </a:highlight>
            </a:endParaRPr>
          </a:p>
        </p:txBody>
      </p:sp>
      <p:pic>
        <p:nvPicPr>
          <p:cNvPr id="4" name="Grafik 3"/>
          <p:cNvPicPr>
            <a:picLocks noChangeAspect="1"/>
          </p:cNvPicPr>
          <p:nvPr/>
        </p:nvPicPr>
        <p:blipFill>
          <a:blip r:embed="rId3"/>
          <a:stretch/>
        </p:blipFill>
        <p:spPr bwMode="auto">
          <a:xfrm>
            <a:off x="9480376" y="1988840"/>
            <a:ext cx="2179925" cy="3309833"/>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65125"/>
            <a:ext cx="10515600" cy="4648051"/>
          </a:xfrm>
        </p:spPr>
        <p:txBody>
          <a:bodyPr/>
          <a:lstStyle/>
          <a:p>
            <a:pPr algn="ctr">
              <a:defRPr/>
            </a:pPr>
            <a:r>
              <a:rPr lang="de-DE" dirty="0">
                <a:solidFill>
                  <a:schemeClr val="accent2">
                    <a:lumMod val="50000"/>
                  </a:schemeClr>
                </a:solidFill>
              </a:rPr>
              <a:t>PUSH AND PULL FACTORS</a:t>
            </a:r>
            <a:endParaRPr lang="hu-HU" dirty="0">
              <a:solidFill>
                <a:schemeClr val="accent2">
                  <a:lumMod val="50000"/>
                </a:schemeClr>
              </a:solidFill>
            </a:endParaRPr>
          </a:p>
        </p:txBody>
      </p:sp>
      <p:pic>
        <p:nvPicPr>
          <p:cNvPr id="3" name="Grafik 2"/>
          <p:cNvPicPr>
            <a:picLocks noChangeAspect="1"/>
          </p:cNvPicPr>
          <p:nvPr/>
        </p:nvPicPr>
        <p:blipFill>
          <a:blip r:embed="rId3"/>
          <a:stretch/>
        </p:blipFill>
        <p:spPr bwMode="auto">
          <a:xfrm>
            <a:off x="4583832" y="3645024"/>
            <a:ext cx="2749627" cy="183308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PUSH VS. PULL FACTORS</a:t>
            </a:r>
            <a:endParaRPr lang="hu-HU"/>
          </a:p>
        </p:txBody>
      </p:sp>
      <p:sp>
        <p:nvSpPr>
          <p:cNvPr id="3" name="Tartalom helye 2"/>
          <p:cNvSpPr>
            <a:spLocks noGrp="1"/>
          </p:cNvSpPr>
          <p:nvPr>
            <p:ph idx="1"/>
          </p:nvPr>
        </p:nvSpPr>
        <p:spPr bwMode="auto"/>
        <p:txBody>
          <a:bodyPr>
            <a:normAutofit fontScale="92500"/>
          </a:bodyPr>
          <a:lstStyle/>
          <a:p>
            <a:pPr marL="0" indent="0" algn="just">
              <a:buNone/>
              <a:defRPr/>
            </a:pPr>
            <a:r>
              <a:rPr lang="en-US" sz="2000" b="1" dirty="0"/>
              <a:t>What are push factors?</a:t>
            </a:r>
            <a:endParaRPr dirty="0"/>
          </a:p>
          <a:p>
            <a:pPr marL="0" indent="0" algn="just">
              <a:buNone/>
              <a:defRPr/>
            </a:pPr>
            <a:r>
              <a:rPr lang="en-US" sz="2000" dirty="0"/>
              <a:t>Push factors are those conditions, developments, and circumstances which drive people away from their home. Thus, push factors are those drivers of migration connected to their country or region of origin. </a:t>
            </a:r>
            <a:endParaRPr dirty="0"/>
          </a:p>
          <a:p>
            <a:pPr marL="0" indent="0" algn="just">
              <a:buNone/>
              <a:defRPr/>
            </a:pPr>
            <a:endParaRPr lang="en-US" sz="2000" dirty="0"/>
          </a:p>
          <a:p>
            <a:pPr marL="0" indent="0" algn="just">
              <a:buNone/>
              <a:defRPr/>
            </a:pPr>
            <a:r>
              <a:rPr lang="en-US" sz="2000" b="1" dirty="0"/>
              <a:t>What are pull factors?</a:t>
            </a:r>
            <a:endParaRPr dirty="0"/>
          </a:p>
          <a:p>
            <a:pPr marL="0" indent="0" algn="just">
              <a:buNone/>
              <a:defRPr/>
            </a:pPr>
            <a:r>
              <a:rPr lang="en-US" sz="2000" dirty="0"/>
              <a:t>Pull factors are those conditions, developments, and circumstances which incentivize people to choose specific areas of destination. Thus, pull factors are those drivers of migration connected to the destination.</a:t>
            </a:r>
            <a:endParaRPr dirty="0"/>
          </a:p>
          <a:p>
            <a:pPr marL="0" indent="0" algn="just">
              <a:buNone/>
              <a:defRPr/>
            </a:pPr>
            <a:endParaRPr lang="en-US" sz="2000" dirty="0"/>
          </a:p>
          <a:p>
            <a:pPr marL="0" indent="0" algn="just">
              <a:buNone/>
              <a:defRPr/>
            </a:pPr>
            <a:r>
              <a:rPr lang="en-US" sz="2000" b="1" dirty="0"/>
              <a:t>How do push and pull factors interrelate? </a:t>
            </a:r>
            <a:endParaRPr dirty="0"/>
          </a:p>
          <a:p>
            <a:pPr marL="0" indent="0" algn="just">
              <a:buNone/>
              <a:defRPr/>
            </a:pPr>
            <a:r>
              <a:rPr lang="en-US" sz="2000" dirty="0"/>
              <a:t>Together, push and pull factors form the context factors of migration, i.e., the conditions, developments, circumstances, reasons and motives for which people decide, or are being forced to, go on the move.</a:t>
            </a:r>
          </a:p>
          <a:p>
            <a:pPr marL="0" indent="0">
              <a:buNone/>
              <a:defRPr/>
            </a:pPr>
            <a:endParaRPr lang="en-US" sz="2000" dirty="0"/>
          </a:p>
          <a:p>
            <a:pPr marL="0" indent="0">
              <a:buNone/>
              <a:defRPr/>
            </a:pPr>
            <a:endParaRPr lang="en-US" sz="2000" dirty="0"/>
          </a:p>
          <a:p>
            <a:pPr marL="0" indent="0">
              <a:buNone/>
              <a:defRPr/>
            </a:pPr>
            <a:endParaRPr lang="de-DE" sz="2000" dirty="0"/>
          </a:p>
          <a:p>
            <a:pPr marL="0" indent="0">
              <a:buNone/>
              <a:defRPr/>
            </a:pPr>
            <a:endParaRPr lang="de-DE" dirty="0"/>
          </a:p>
          <a:p>
            <a:pPr marL="0" indent="0">
              <a:buNone/>
              <a:defRPr/>
            </a:pPr>
            <a:endParaRPr lang="hu-HU" dirty="0"/>
          </a:p>
        </p:txBody>
      </p:sp>
      <p:pic>
        <p:nvPicPr>
          <p:cNvPr id="4" name="Grafik 3"/>
          <p:cNvPicPr>
            <a:picLocks noChangeAspect="1"/>
          </p:cNvPicPr>
          <p:nvPr/>
        </p:nvPicPr>
        <p:blipFill>
          <a:blip r:embed="rId3"/>
          <a:stretch/>
        </p:blipFill>
        <p:spPr bwMode="auto">
          <a:xfrm flipH="1">
            <a:off x="10937258" y="6053136"/>
            <a:ext cx="1023955" cy="681037"/>
          </a:xfrm>
          <a:prstGeom prst="rect">
            <a:avLst/>
          </a:prstGeom>
        </p:spPr>
      </p:pic>
      <p:pic>
        <p:nvPicPr>
          <p:cNvPr id="6" name="Grafik 5" descr="Ein Bild, das Himmel, Szene, Weg, Straße enthält.&#10;&#10;Automatisch generierte Beschreibung"/>
          <p:cNvPicPr>
            <a:picLocks noChangeAspect="1"/>
          </p:cNvPicPr>
          <p:nvPr/>
        </p:nvPicPr>
        <p:blipFill>
          <a:blip r:embed="rId4"/>
          <a:stretch/>
        </p:blipFill>
        <p:spPr bwMode="auto">
          <a:xfrm>
            <a:off x="190832" y="22573"/>
            <a:ext cx="2687356" cy="1735584"/>
          </a:xfrm>
          <a:prstGeom prst="rect">
            <a:avLst/>
          </a:prstGeom>
        </p:spPr>
      </p:pic>
      <p:sp>
        <p:nvSpPr>
          <p:cNvPr id="7"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WHY DO PEOPLE LEAVE? </a:t>
            </a:r>
            <a:endParaRPr lang="hu-HU"/>
          </a:p>
        </p:txBody>
      </p:sp>
      <p:sp>
        <p:nvSpPr>
          <p:cNvPr id="3" name="Tartalom helye 2"/>
          <p:cNvSpPr>
            <a:spLocks noGrp="1"/>
          </p:cNvSpPr>
          <p:nvPr>
            <p:ph idx="1"/>
          </p:nvPr>
        </p:nvSpPr>
        <p:spPr bwMode="auto"/>
        <p:txBody>
          <a:bodyPr>
            <a:normAutofit/>
          </a:bodyPr>
          <a:lstStyle/>
          <a:p>
            <a:pPr marL="0" indent="0">
              <a:buNone/>
              <a:defRPr/>
            </a:pPr>
            <a:r>
              <a:rPr lang="en-US" sz="2000"/>
              <a:t>People leave their homes for many reasons. In general, we may choose from a variety of contexts which influence global migration flows, including political, economic, sociocultural and environmental factors.</a:t>
            </a:r>
            <a:endParaRPr/>
          </a:p>
          <a:p>
            <a:pPr marL="0" indent="0">
              <a:buNone/>
              <a:defRPr/>
            </a:pPr>
            <a:endParaRPr lang="en-US" sz="2000"/>
          </a:p>
          <a:p>
            <a:pPr>
              <a:defRPr/>
            </a:pPr>
            <a:r>
              <a:rPr lang="en-US" sz="2000"/>
              <a:t>Political factors</a:t>
            </a:r>
            <a:endParaRPr/>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en-US" sz="2000"/>
          </a:p>
          <a:p>
            <a:pPr marL="0" indent="0">
              <a:buNone/>
              <a:defRPr/>
            </a:pPr>
            <a:endParaRPr lang="hu-HU"/>
          </a:p>
        </p:txBody>
      </p:sp>
      <p:graphicFrame>
        <p:nvGraphicFramePr>
          <p:cNvPr id="7" name="Tabelle 7"/>
          <p:cNvGraphicFramePr>
            <a:graphicFrameLocks noGrp="1"/>
          </p:cNvGraphicFramePr>
          <p:nvPr/>
        </p:nvGraphicFramePr>
        <p:xfrm>
          <a:off x="1108173" y="3520579"/>
          <a:ext cx="8128000" cy="1767333"/>
        </p:xfrm>
        <a:graphic>
          <a:graphicData uri="http://schemas.openxmlformats.org/drawingml/2006/table">
            <a:tbl>
              <a:tblPr firstRow="1" bandRow="1">
                <a:tableStyleId>{BF06E6B3-DB6B-596F-F03C-B5E0D753D861}</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87717">
                <a:tc>
                  <a:txBody>
                    <a:bodyPr/>
                    <a:lstStyle/>
                    <a:p>
                      <a:pPr>
                        <a:defRPr/>
                      </a:pPr>
                      <a:r>
                        <a:rPr lang="de-DE" sz="800"/>
                        <a:t>Push factors</a:t>
                      </a:r>
                      <a:endParaRPr lang="en-US" sz="800"/>
                    </a:p>
                  </a:txBody>
                  <a:tcPr/>
                </a:tc>
                <a:tc>
                  <a:txBody>
                    <a:bodyPr/>
                    <a:lstStyle/>
                    <a:p>
                      <a:pPr>
                        <a:defRPr/>
                      </a:pPr>
                      <a:r>
                        <a:rPr lang="de-DE" sz="800"/>
                        <a:t>Pull factors</a:t>
                      </a:r>
                      <a:endParaRPr lang="en-US" sz="800"/>
                    </a:p>
                  </a:txBody>
                  <a:tcPr/>
                </a:tc>
                <a:extLst>
                  <a:ext uri="{0D108BD9-81ED-4DB2-BD59-A6C34878D82A}">
                    <a16:rowId xmlns:a16="http://schemas.microsoft.com/office/drawing/2014/main" val="10000"/>
                  </a:ext>
                </a:extLst>
              </a:tr>
              <a:tr h="193399">
                <a:tc>
                  <a:txBody>
                    <a:bodyPr/>
                    <a:lstStyle/>
                    <a:p>
                      <a:pPr>
                        <a:defRPr/>
                      </a:pPr>
                      <a:r>
                        <a:rPr lang="de-DE" sz="800"/>
                        <a:t>Conflict, war &amp; violence</a:t>
                      </a:r>
                      <a:endParaRPr lang="en-US" sz="800"/>
                    </a:p>
                  </a:txBody>
                  <a:tcPr/>
                </a:tc>
                <a:tc>
                  <a:txBody>
                    <a:bodyPr/>
                    <a:lstStyle/>
                    <a:p>
                      <a:pPr>
                        <a:defRPr/>
                      </a:pPr>
                      <a:r>
                        <a:rPr lang="de-DE" sz="800"/>
                        <a:t>Safety and Security</a:t>
                      </a:r>
                      <a:endParaRPr lang="en-US" sz="800"/>
                    </a:p>
                  </a:txBody>
                  <a:tcPr/>
                </a:tc>
                <a:extLst>
                  <a:ext uri="{0D108BD9-81ED-4DB2-BD59-A6C34878D82A}">
                    <a16:rowId xmlns:a16="http://schemas.microsoft.com/office/drawing/2014/main" val="10001"/>
                  </a:ext>
                </a:extLst>
              </a:tr>
              <a:tr h="211094">
                <a:tc>
                  <a:txBody>
                    <a:bodyPr/>
                    <a:lstStyle/>
                    <a:p>
                      <a:pPr>
                        <a:defRPr/>
                      </a:pPr>
                      <a:r>
                        <a:rPr lang="de-DE" sz="800"/>
                        <a:t>Human rights abuses and/or denial of civil rights</a:t>
                      </a:r>
                      <a:endParaRPr lang="en-US" sz="800"/>
                    </a:p>
                  </a:txBody>
                  <a:tcPr/>
                </a:tc>
                <a:tc>
                  <a:txBody>
                    <a:bodyPr/>
                    <a:lstStyle/>
                    <a:p>
                      <a:pPr>
                        <a:defRPr/>
                      </a:pPr>
                      <a:r>
                        <a:rPr lang="de-DE" sz="800"/>
                        <a:t>Respect for human &amp; civil rights</a:t>
                      </a:r>
                      <a:endParaRPr lang="en-US" sz="800"/>
                    </a:p>
                  </a:txBody>
                  <a:tcPr/>
                </a:tc>
                <a:extLst>
                  <a:ext uri="{0D108BD9-81ED-4DB2-BD59-A6C34878D82A}">
                    <a16:rowId xmlns:a16="http://schemas.microsoft.com/office/drawing/2014/main" val="10002"/>
                  </a:ext>
                </a:extLst>
              </a:tr>
              <a:tr h="187717">
                <a:tc>
                  <a:txBody>
                    <a:bodyPr/>
                    <a:lstStyle/>
                    <a:p>
                      <a:pPr>
                        <a:defRPr/>
                      </a:pPr>
                      <a:r>
                        <a:rPr lang="de-DE" sz="800"/>
                        <a:t>Political instability</a:t>
                      </a:r>
                      <a:endParaRPr lang="en-US" sz="800"/>
                    </a:p>
                  </a:txBody>
                  <a:tcPr/>
                </a:tc>
                <a:tc>
                  <a:txBody>
                    <a:bodyPr/>
                    <a:lstStyle/>
                    <a:p>
                      <a:pPr>
                        <a:defRPr/>
                      </a:pPr>
                      <a:r>
                        <a:rPr lang="de-DE" sz="800"/>
                        <a:t>Political stability</a:t>
                      </a:r>
                      <a:endParaRPr lang="en-US" sz="800"/>
                    </a:p>
                  </a:txBody>
                  <a:tcPr/>
                </a:tc>
                <a:extLst>
                  <a:ext uri="{0D108BD9-81ED-4DB2-BD59-A6C34878D82A}">
                    <a16:rowId xmlns:a16="http://schemas.microsoft.com/office/drawing/2014/main" val="10003"/>
                  </a:ext>
                </a:extLst>
              </a:tr>
              <a:tr h="243333">
                <a:tc>
                  <a:txBody>
                    <a:bodyPr/>
                    <a:lstStyle/>
                    <a:p>
                      <a:pPr>
                        <a:defRPr/>
                      </a:pPr>
                      <a:r>
                        <a:rPr lang="de-DE" sz="800"/>
                        <a:t>Corruption</a:t>
                      </a:r>
                      <a:endParaRPr lang="en-US" sz="800"/>
                    </a:p>
                  </a:txBody>
                  <a:tcPr/>
                </a:tc>
                <a:tc>
                  <a:txBody>
                    <a:bodyPr/>
                    <a:lstStyle/>
                    <a:p>
                      <a:pPr>
                        <a:defRPr/>
                      </a:pPr>
                      <a:r>
                        <a:rPr lang="de-DE" sz="800"/>
                        <a:t>Safeguards for good governance</a:t>
                      </a:r>
                      <a:endParaRPr lang="en-US" sz="800"/>
                    </a:p>
                  </a:txBody>
                  <a:tcPr/>
                </a:tc>
                <a:extLst>
                  <a:ext uri="{0D108BD9-81ED-4DB2-BD59-A6C34878D82A}">
                    <a16:rowId xmlns:a16="http://schemas.microsoft.com/office/drawing/2014/main" val="10004"/>
                  </a:ext>
                </a:extLst>
              </a:tr>
              <a:tr h="326270">
                <a:tc>
                  <a:txBody>
                    <a:bodyPr/>
                    <a:lstStyle/>
                    <a:p>
                      <a:pPr>
                        <a:defRPr/>
                      </a:pPr>
                      <a:r>
                        <a:rPr lang="de-DE" sz="800"/>
                        <a:t>Inadequate public infrastructure or lack of access to public infrastructure (i.e., education, health care, other public services)</a:t>
                      </a:r>
                      <a:endParaRPr lang="en-US" sz="800"/>
                    </a:p>
                  </a:txBody>
                  <a:tcPr/>
                </a:tc>
                <a:tc>
                  <a:txBody>
                    <a:bodyPr/>
                    <a:lstStyle/>
                    <a:p>
                      <a:pPr>
                        <a:defRPr/>
                      </a:pPr>
                      <a:r>
                        <a:rPr lang="de-DE" sz="800"/>
                        <a:t>Better health care and/or education opportunities</a:t>
                      </a:r>
                      <a:endParaRPr lang="en-US" sz="800"/>
                    </a:p>
                  </a:txBody>
                  <a:tcPr/>
                </a:tc>
                <a:extLst>
                  <a:ext uri="{0D108BD9-81ED-4DB2-BD59-A6C34878D82A}">
                    <a16:rowId xmlns:a16="http://schemas.microsoft.com/office/drawing/2014/main" val="10005"/>
                  </a:ext>
                </a:extLst>
              </a:tr>
              <a:tr h="326270">
                <a:tc>
                  <a:txBody>
                    <a:bodyPr/>
                    <a:lstStyle/>
                    <a:p>
                      <a:pPr>
                        <a:defRPr/>
                      </a:pPr>
                      <a:r>
                        <a:rPr lang="de-DE" sz="800"/>
                        <a:t>Political support for emigration (i.e., economic importance of labour emigration and diaspora remittances)</a:t>
                      </a:r>
                      <a:endParaRPr lang="en-US" sz="800"/>
                    </a:p>
                  </a:txBody>
                  <a:tcPr/>
                </a:tc>
                <a:tc>
                  <a:txBody>
                    <a:bodyPr/>
                    <a:lstStyle/>
                    <a:p>
                      <a:pPr>
                        <a:defRPr/>
                      </a:pPr>
                      <a:r>
                        <a:rPr lang="de-DE" sz="800"/>
                        <a:t>(Favourable) migration policy, governance &amp; infrastructure</a:t>
                      </a:r>
                      <a:endParaRPr lang="en-US" sz="800"/>
                    </a:p>
                  </a:txBody>
                  <a:tcPr/>
                </a:tc>
                <a:extLst>
                  <a:ext uri="{0D108BD9-81ED-4DB2-BD59-A6C34878D82A}">
                    <a16:rowId xmlns:a16="http://schemas.microsoft.com/office/drawing/2014/main" val="10006"/>
                  </a:ext>
                </a:extLst>
              </a:tr>
            </a:tbl>
          </a:graphicData>
        </a:graphic>
      </p:graphicFrame>
      <p:pic>
        <p:nvPicPr>
          <p:cNvPr id="5" name="Grafik 4" descr="Ein Bild, das draußen, Himmel, Gras, Feld enthält.&#10;&#10;Automatisch generierte Beschreibung"/>
          <p:cNvPicPr>
            <a:picLocks noChangeAspect="1"/>
          </p:cNvPicPr>
          <p:nvPr/>
        </p:nvPicPr>
        <p:blipFill>
          <a:blip r:embed="rId3"/>
          <a:stretch/>
        </p:blipFill>
        <p:spPr bwMode="auto">
          <a:xfrm>
            <a:off x="9598301" y="73120"/>
            <a:ext cx="2346662" cy="1564441"/>
          </a:xfrm>
          <a:prstGeom prst="rect">
            <a:avLst/>
          </a:prstGeom>
        </p:spPr>
      </p:pic>
      <p:sp>
        <p:nvSpPr>
          <p:cNvPr id="11"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
        <p:nvSpPr>
          <p:cNvPr id="4" name="Textfeld 3"/>
          <p:cNvSpPr txBox="1"/>
          <p:nvPr/>
        </p:nvSpPr>
        <p:spPr bwMode="auto">
          <a:xfrm>
            <a:off x="838200" y="5734050"/>
            <a:ext cx="3905250" cy="646331"/>
          </a:xfrm>
          <a:prstGeom prst="rect">
            <a:avLst/>
          </a:prstGeom>
          <a:noFill/>
        </p:spPr>
        <p:txBody>
          <a:bodyPr wrap="square" rtlCol="0">
            <a:spAutoFit/>
          </a:bodyPr>
          <a:lstStyle/>
          <a:p>
            <a:pPr>
              <a:defRPr/>
            </a:pPr>
            <a:r>
              <a:rPr lang="de-DE"/>
              <a:t>Source: Author adapted from Urbánski (2022)</a:t>
            </a:r>
            <a:endParaRPr 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lgn="ctr">
              <a:defRPr/>
            </a:pPr>
            <a:r>
              <a:rPr lang="de-DE">
                <a:solidFill>
                  <a:schemeClr val="accent2">
                    <a:lumMod val="50000"/>
                  </a:schemeClr>
                </a:solidFill>
              </a:rPr>
              <a:t>WHY DO PEOPLE LEAVE? </a:t>
            </a:r>
            <a:endParaRPr lang="hu-HU"/>
          </a:p>
        </p:txBody>
      </p:sp>
      <p:sp>
        <p:nvSpPr>
          <p:cNvPr id="3" name="Tartalom helye 2"/>
          <p:cNvSpPr>
            <a:spLocks noGrp="1"/>
          </p:cNvSpPr>
          <p:nvPr>
            <p:ph idx="1"/>
          </p:nvPr>
        </p:nvSpPr>
        <p:spPr bwMode="auto"/>
        <p:txBody>
          <a:bodyPr>
            <a:normAutofit/>
          </a:bodyPr>
          <a:lstStyle/>
          <a:p>
            <a:pPr marL="0" indent="0">
              <a:buNone/>
              <a:defRPr/>
            </a:pPr>
            <a:r>
              <a:rPr lang="en-US" sz="2000"/>
              <a:t>People leave their homes for many reasons. In general, we may choose from a variety of contexts which influence global migration flows, including political, economic, sociocultural and environmental factors.</a:t>
            </a:r>
            <a:endParaRPr/>
          </a:p>
          <a:p>
            <a:pPr marL="0" indent="0">
              <a:buNone/>
              <a:defRPr/>
            </a:pPr>
            <a:endParaRPr lang="en-US" sz="2000"/>
          </a:p>
          <a:p>
            <a:pPr marL="0" indent="0">
              <a:buNone/>
              <a:defRPr/>
            </a:pPr>
            <a:r>
              <a:rPr lang="en-US" sz="2000" b="1"/>
              <a:t>Economic factors</a:t>
            </a:r>
            <a:endParaRPr/>
          </a:p>
          <a:p>
            <a:pPr marL="0" indent="0">
              <a:buNone/>
              <a:defRPr/>
            </a:pPr>
            <a:endParaRPr lang="en-US" sz="2000"/>
          </a:p>
          <a:p>
            <a:pPr>
              <a:defRPr/>
            </a:pPr>
            <a:endParaRPr lang="en-US" sz="2000"/>
          </a:p>
          <a:p>
            <a:pPr marL="0" indent="0">
              <a:buNone/>
              <a:defRPr/>
            </a:pPr>
            <a:endParaRPr lang="en-US" sz="2000"/>
          </a:p>
          <a:p>
            <a:pPr marL="0" indent="0">
              <a:buNone/>
              <a:defRPr/>
            </a:pPr>
            <a:endParaRPr lang="en-US" sz="2000"/>
          </a:p>
          <a:p>
            <a:pPr marL="0" indent="0">
              <a:buNone/>
              <a:defRPr/>
            </a:pPr>
            <a:endParaRPr lang="en-US" sz="2000"/>
          </a:p>
          <a:p>
            <a:pPr>
              <a:defRPr/>
            </a:pPr>
            <a:endParaRPr lang="en-US" sz="2000"/>
          </a:p>
          <a:p>
            <a:pPr marL="0" indent="0">
              <a:buNone/>
              <a:defRPr/>
            </a:pPr>
            <a:endParaRPr lang="en-US" sz="2000"/>
          </a:p>
          <a:p>
            <a:pPr marL="0" indent="0">
              <a:buNone/>
              <a:defRPr/>
            </a:pPr>
            <a:endParaRPr lang="de-DE" sz="2000"/>
          </a:p>
          <a:p>
            <a:pPr marL="0" indent="0">
              <a:buNone/>
              <a:defRPr/>
            </a:pPr>
            <a:endParaRPr lang="en-US" sz="2000"/>
          </a:p>
          <a:p>
            <a:pPr marL="0" indent="0">
              <a:buNone/>
              <a:defRPr/>
            </a:pPr>
            <a:endParaRPr lang="hu-HU"/>
          </a:p>
        </p:txBody>
      </p:sp>
      <p:graphicFrame>
        <p:nvGraphicFramePr>
          <p:cNvPr id="9" name="Tabelle 8"/>
          <p:cNvGraphicFramePr>
            <a:graphicFrameLocks noGrp="1"/>
          </p:cNvGraphicFramePr>
          <p:nvPr/>
        </p:nvGraphicFramePr>
        <p:xfrm>
          <a:off x="752475" y="3755327"/>
          <a:ext cx="8109987" cy="1306252"/>
        </p:xfrm>
        <a:graphic>
          <a:graphicData uri="http://schemas.openxmlformats.org/drawingml/2006/table">
            <a:tbl>
              <a:tblPr firstRow="1" bandRow="1">
                <a:tableStyleId>{BF06E6B3-DB6B-596F-F03C-B5E0D753D861}</a:tableStyleId>
              </a:tblPr>
              <a:tblGrid>
                <a:gridCol w="4045987">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55378">
                <a:tc>
                  <a:txBody>
                    <a:bodyPr/>
                    <a:lstStyle/>
                    <a:p>
                      <a:pPr>
                        <a:defRPr/>
                      </a:pPr>
                      <a:r>
                        <a:rPr lang="de-DE" sz="800"/>
                        <a:t>Push factors</a:t>
                      </a:r>
                      <a:endParaRPr lang="en-US" sz="800"/>
                    </a:p>
                  </a:txBody>
                  <a:tcPr/>
                </a:tc>
                <a:tc>
                  <a:txBody>
                    <a:bodyPr/>
                    <a:lstStyle/>
                    <a:p>
                      <a:pPr>
                        <a:defRPr/>
                      </a:pPr>
                      <a:r>
                        <a:rPr lang="de-DE" sz="800"/>
                        <a:t>Pull factors</a:t>
                      </a:r>
                      <a:endParaRPr lang="en-US" sz="800"/>
                    </a:p>
                  </a:txBody>
                  <a:tcPr/>
                </a:tc>
                <a:extLst>
                  <a:ext uri="{0D108BD9-81ED-4DB2-BD59-A6C34878D82A}">
                    <a16:rowId xmlns:a16="http://schemas.microsoft.com/office/drawing/2014/main" val="10000"/>
                  </a:ext>
                </a:extLst>
              </a:tr>
              <a:tr h="221159">
                <a:tc>
                  <a:txBody>
                    <a:bodyPr/>
                    <a:lstStyle/>
                    <a:p>
                      <a:pPr>
                        <a:defRPr/>
                      </a:pPr>
                      <a:r>
                        <a:rPr lang="de-DE" sz="800"/>
                        <a:t>Poverty / low wages</a:t>
                      </a:r>
                      <a:endParaRPr lang="en-US" sz="800"/>
                    </a:p>
                  </a:txBody>
                  <a:tcPr/>
                </a:tc>
                <a:tc>
                  <a:txBody>
                    <a:bodyPr/>
                    <a:lstStyle/>
                    <a:p>
                      <a:pPr>
                        <a:defRPr/>
                      </a:pPr>
                      <a:r>
                        <a:rPr lang="de-DE" sz="800"/>
                        <a:t>Prospects for higher wealth &amp; wages</a:t>
                      </a:r>
                      <a:endParaRPr lang="en-US" sz="800"/>
                    </a:p>
                  </a:txBody>
                  <a:tcPr/>
                </a:tc>
                <a:extLst>
                  <a:ext uri="{0D108BD9-81ED-4DB2-BD59-A6C34878D82A}">
                    <a16:rowId xmlns:a16="http://schemas.microsoft.com/office/drawing/2014/main" val="10001"/>
                  </a:ext>
                </a:extLst>
              </a:tr>
              <a:tr h="221159">
                <a:tc>
                  <a:txBody>
                    <a:bodyPr/>
                    <a:lstStyle/>
                    <a:p>
                      <a:pPr>
                        <a:defRPr/>
                      </a:pPr>
                      <a:r>
                        <a:rPr lang="de-DE" sz="800"/>
                        <a:t>Economic instability </a:t>
                      </a:r>
                      <a:endParaRPr lang="en-US" sz="800"/>
                    </a:p>
                  </a:txBody>
                  <a:tcPr/>
                </a:tc>
                <a:tc>
                  <a:txBody>
                    <a:bodyPr/>
                    <a:lstStyle/>
                    <a:p>
                      <a:pPr>
                        <a:defRPr/>
                      </a:pPr>
                      <a:r>
                        <a:rPr lang="de-DE" sz="800"/>
                        <a:t>Economic stability / economic growth </a:t>
                      </a:r>
                      <a:endParaRPr lang="en-US" sz="800"/>
                    </a:p>
                  </a:txBody>
                  <a:tcPr/>
                </a:tc>
                <a:extLst>
                  <a:ext uri="{0D108BD9-81ED-4DB2-BD59-A6C34878D82A}">
                    <a16:rowId xmlns:a16="http://schemas.microsoft.com/office/drawing/2014/main" val="10002"/>
                  </a:ext>
                </a:extLst>
              </a:tr>
              <a:tr h="295196">
                <a:tc>
                  <a:txBody>
                    <a:bodyPr/>
                    <a:lstStyle/>
                    <a:p>
                      <a:pPr>
                        <a:defRPr/>
                      </a:pPr>
                      <a:r>
                        <a:rPr lang="de-DE" sz="800"/>
                        <a:t>Socio-economic inequality</a:t>
                      </a:r>
                      <a:endParaRPr lang="en-US" sz="800"/>
                    </a:p>
                  </a:txBody>
                  <a:tcPr/>
                </a:tc>
                <a:tc>
                  <a:txBody>
                    <a:bodyPr/>
                    <a:lstStyle/>
                    <a:p>
                      <a:pPr>
                        <a:defRPr/>
                      </a:pPr>
                      <a:r>
                        <a:rPr lang="de-DE" sz="800"/>
                        <a:t>Socio-economic rights and equality</a:t>
                      </a:r>
                      <a:endParaRPr lang="en-US" sz="800"/>
                    </a:p>
                  </a:txBody>
                  <a:tcPr/>
                </a:tc>
                <a:extLst>
                  <a:ext uri="{0D108BD9-81ED-4DB2-BD59-A6C34878D82A}">
                    <a16:rowId xmlns:a16="http://schemas.microsoft.com/office/drawing/2014/main" val="10003"/>
                  </a:ext>
                </a:extLst>
              </a:tr>
              <a:tr h="204464">
                <a:tc>
                  <a:txBody>
                    <a:bodyPr/>
                    <a:lstStyle/>
                    <a:p>
                      <a:pPr>
                        <a:defRPr/>
                      </a:pPr>
                      <a:r>
                        <a:rPr lang="de-DE" sz="800"/>
                        <a:t>Unemployment</a:t>
                      </a:r>
                      <a:endParaRPr lang="en-US" sz="800"/>
                    </a:p>
                  </a:txBody>
                  <a:tcPr/>
                </a:tc>
                <a:tc>
                  <a:txBody>
                    <a:bodyPr/>
                    <a:lstStyle/>
                    <a:p>
                      <a:pPr>
                        <a:defRPr/>
                      </a:pPr>
                      <a:r>
                        <a:rPr lang="de-DE" sz="800"/>
                        <a:t>Job opportunities &amp; demand for labour</a:t>
                      </a:r>
                      <a:endParaRPr lang="en-US" sz="800"/>
                    </a:p>
                  </a:txBody>
                  <a:tcPr/>
                </a:tc>
                <a:extLst>
                  <a:ext uri="{0D108BD9-81ED-4DB2-BD59-A6C34878D82A}">
                    <a16:rowId xmlns:a16="http://schemas.microsoft.com/office/drawing/2014/main" val="10004"/>
                  </a:ext>
                </a:extLst>
              </a:tr>
            </a:tbl>
          </a:graphicData>
        </a:graphic>
      </p:graphicFrame>
      <p:pic>
        <p:nvPicPr>
          <p:cNvPr id="6" name="Grafik 5" descr="Ein Bild, das Gras, Wolken, überschauend, Megalith enthält.&#10;&#10;Automatisch generierte Beschreibung"/>
          <p:cNvPicPr>
            <a:picLocks noChangeAspect="1"/>
          </p:cNvPicPr>
          <p:nvPr/>
        </p:nvPicPr>
        <p:blipFill>
          <a:blip r:embed="rId3"/>
          <a:stretch/>
        </p:blipFill>
        <p:spPr bwMode="auto">
          <a:xfrm>
            <a:off x="0" y="356804"/>
            <a:ext cx="1864847" cy="1333883"/>
          </a:xfrm>
          <a:prstGeom prst="rect">
            <a:avLst/>
          </a:prstGeom>
        </p:spPr>
      </p:pic>
      <p:sp>
        <p:nvSpPr>
          <p:cNvPr id="11"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Push and pull factors</a:t>
            </a:r>
            <a:endParaRPr sz="4400">
              <a:solidFill>
                <a:srgbClr val="833C0B"/>
              </a:solidFill>
              <a:latin typeface="Calibri"/>
              <a:ea typeface="Calibri"/>
              <a:cs typeface="Calibri"/>
            </a:endParaRPr>
          </a:p>
        </p:txBody>
      </p:sp>
      <p:sp>
        <p:nvSpPr>
          <p:cNvPr id="13" name="Textfeld 12"/>
          <p:cNvSpPr txBox="1"/>
          <p:nvPr/>
        </p:nvSpPr>
        <p:spPr bwMode="auto">
          <a:xfrm>
            <a:off x="838200" y="5734050"/>
            <a:ext cx="3905250" cy="646331"/>
          </a:xfrm>
          <a:prstGeom prst="rect">
            <a:avLst/>
          </a:prstGeom>
          <a:noFill/>
        </p:spPr>
        <p:txBody>
          <a:bodyPr wrap="square" rtlCol="0">
            <a:spAutoFit/>
          </a:bodyPr>
          <a:lstStyle/>
          <a:p>
            <a:pPr>
              <a:defRPr/>
            </a:pPr>
            <a:r>
              <a:rPr lang="de-DE"/>
              <a:t>Source: Author adapted from Urbánski (2022)</a:t>
            </a:r>
            <a:endParaRPr lang="en-US"/>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995</TotalTime>
  <Words>4136</Words>
  <Application>Microsoft Office PowerPoint</Application>
  <DocSecurity>0</DocSecurity>
  <PresentationFormat>Szélesvásznú</PresentationFormat>
  <Paragraphs>591</Paragraphs>
  <Slides>32</Slides>
  <Notes>2</Notes>
  <HiddenSlides>0</HiddenSlides>
  <MMClips>0</MMClips>
  <ScaleCrop>false</ScaleCrop>
  <HeadingPairs>
    <vt:vector size="6" baseType="variant">
      <vt:variant>
        <vt:lpstr>Használt betűtípusok</vt:lpstr>
      </vt:variant>
      <vt:variant>
        <vt:i4>5</vt:i4>
      </vt:variant>
      <vt:variant>
        <vt:lpstr>Téma</vt:lpstr>
      </vt:variant>
      <vt:variant>
        <vt:i4>2</vt:i4>
      </vt:variant>
      <vt:variant>
        <vt:lpstr>Diacímek</vt:lpstr>
      </vt:variant>
      <vt:variant>
        <vt:i4>32</vt:i4>
      </vt:variant>
    </vt:vector>
  </HeadingPairs>
  <TitlesOfParts>
    <vt:vector size="39" baseType="lpstr">
      <vt:lpstr>Arial</vt:lpstr>
      <vt:lpstr>Calibri</vt:lpstr>
      <vt:lpstr>Calibri Light</vt:lpstr>
      <vt:lpstr>Times New Roman</vt:lpstr>
      <vt:lpstr>Verdana</vt:lpstr>
      <vt:lpstr>Office-téma</vt:lpstr>
      <vt:lpstr>1_Office-téma</vt:lpstr>
      <vt:lpstr>COVERING MIGRATION   </vt:lpstr>
      <vt:lpstr> LESSON2-  CONTEXT FACTORS &amp; GEOGRAPHIES OF MIGRATION &amp; FORCED DISPLACEMENT</vt:lpstr>
      <vt:lpstr>The Course</vt:lpstr>
      <vt:lpstr>About the author</vt:lpstr>
      <vt:lpstr>What we are going to discuss</vt:lpstr>
      <vt:lpstr>PUSH AND PULL FACTORS</vt:lpstr>
      <vt:lpstr>PUSH VS. PULL FACTORS</vt:lpstr>
      <vt:lpstr>WHY DO PEOPLE LEAVE? </vt:lpstr>
      <vt:lpstr>WHY DO PEOPLE LEAVE? </vt:lpstr>
      <vt:lpstr>WHY DO PEOPLE LEAVE? </vt:lpstr>
      <vt:lpstr>WHY DO PEOPLE LEAVE? </vt:lpstr>
      <vt:lpstr>CONTROLLING QUESTIONS</vt:lpstr>
      <vt:lpstr>CONTROLLING QUESTIONS</vt:lpstr>
      <vt:lpstr>DRIVERS OF MIGRATION: A CLOSER LOOK</vt:lpstr>
      <vt:lpstr>MIXED MOTIVES </vt:lpstr>
      <vt:lpstr>MIGRATION AND DEMOGRAPHY</vt:lpstr>
      <vt:lpstr>REMITTANCES</vt:lpstr>
      <vt:lpstr> MIGRATION AND DEVELOPMENT</vt:lpstr>
      <vt:lpstr>Excercise</vt:lpstr>
      <vt:lpstr>CONTROLLING QUESTIONS</vt:lpstr>
      <vt:lpstr>Geographies of migration</vt:lpstr>
      <vt:lpstr>COUNTRIES OF ORIGIN, TRANSIT, DESTINATION</vt:lpstr>
      <vt:lpstr>MIGRATION FLOWS</vt:lpstr>
      <vt:lpstr>MIGRATION FLOWS</vt:lpstr>
      <vt:lpstr>PUT IN ORDER</vt:lpstr>
      <vt:lpstr>PUT IN ORDER</vt:lpstr>
      <vt:lpstr>CONTROLLING QUESTIONS</vt:lpstr>
      <vt:lpstr>Bibliography, referred works</vt:lpstr>
      <vt:lpstr>Bibliography, referred works</vt:lpstr>
      <vt:lpstr>Sources of Photos</vt:lpstr>
      <vt:lpstr>Sources of Photos</vt:lpstr>
      <vt:lpstr> Where you can find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subject/>
  <dc:creator>példa lajos</dc:creator>
  <cp:keywords/>
  <dc:description/>
  <cp:lastModifiedBy>Annamária Torbó</cp:lastModifiedBy>
  <cp:revision>527</cp:revision>
  <dcterms:created xsi:type="dcterms:W3CDTF">2019-01-02T15:11:38Z</dcterms:created>
  <dcterms:modified xsi:type="dcterms:W3CDTF">2023-11-26T18:46:44Z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F5E0AA30-5918-4713-A630-DBDBA2D67324</vt:lpwstr>
  </property>
  <property fmtid="{D5CDD505-2E9C-101B-9397-08002B2CF9AE}" pid="3" name="ArticulatePath">
    <vt:lpwstr>Bemutató1</vt:lpwstr>
  </property>
</Properties>
</file>