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2.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9"/>
  </p:notesMasterIdLst>
  <p:sldIdLst>
    <p:sldId id="301" r:id="rId4"/>
    <p:sldId id="286" r:id="rId5"/>
    <p:sldId id="321" r:id="rId6"/>
    <p:sldId id="289" r:id="rId7"/>
    <p:sldId id="257" r:id="rId8"/>
    <p:sldId id="290" r:id="rId9"/>
    <p:sldId id="302" r:id="rId10"/>
    <p:sldId id="303" r:id="rId11"/>
    <p:sldId id="304" r:id="rId12"/>
    <p:sldId id="305" r:id="rId13"/>
    <p:sldId id="306" r:id="rId14"/>
    <p:sldId id="307" r:id="rId15"/>
    <p:sldId id="308" r:id="rId16"/>
    <p:sldId id="309" r:id="rId17"/>
    <p:sldId id="310" r:id="rId18"/>
    <p:sldId id="311" r:id="rId19"/>
    <p:sldId id="312" r:id="rId20"/>
    <p:sldId id="322" r:id="rId21"/>
    <p:sldId id="313" r:id="rId22"/>
    <p:sldId id="323" r:id="rId23"/>
    <p:sldId id="314" r:id="rId24"/>
    <p:sldId id="324" r:id="rId25"/>
    <p:sldId id="315" r:id="rId26"/>
    <p:sldId id="318" r:id="rId27"/>
    <p:sldId id="316" r:id="rId28"/>
    <p:sldId id="317" r:id="rId29"/>
    <p:sldId id="325" r:id="rId30"/>
    <p:sldId id="292" r:id="rId31"/>
    <p:sldId id="319" r:id="rId32"/>
    <p:sldId id="320" r:id="rId33"/>
    <p:sldId id="300" r:id="rId34"/>
    <p:sldId id="268" r:id="rId35"/>
    <p:sldId id="326" r:id="rId36"/>
    <p:sldId id="368" r:id="rId37"/>
    <p:sldId id="391" r:id="rId38"/>
  </p:sldIdLst>
  <p:sldSz cx="12192000" cy="6858000"/>
  <p:notesSz cx="6858000" cy="9144000"/>
  <p:custDataLst>
    <p:tags r:id="rId40"/>
  </p:custDataLst>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79" autoAdjust="0"/>
    <p:restoredTop sz="94694"/>
  </p:normalViewPr>
  <p:slideViewPr>
    <p:cSldViewPr snapToGrid="0">
      <p:cViewPr varScale="1">
        <p:scale>
          <a:sx n="56" d="100"/>
          <a:sy n="56" d="100"/>
        </p:scale>
        <p:origin x="836"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DA27DA-2DE4-4D26-A8BD-C766FC2F425C}" type="datetimeFigureOut">
              <a:rPr lang="hu-HU" smtClean="0"/>
              <a:t>2023. 11. 26.</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908100-21C1-45A4-BDD1-4ADD6442948A}" type="slidenum">
              <a:rPr lang="hu-HU" smtClean="0"/>
              <a:t>‹#›</a:t>
            </a:fld>
            <a:endParaRPr lang="hu-HU"/>
          </a:p>
        </p:txBody>
      </p:sp>
    </p:spTree>
    <p:extLst>
      <p:ext uri="{BB962C8B-B14F-4D97-AF65-F5344CB8AC3E}">
        <p14:creationId xmlns:p14="http://schemas.microsoft.com/office/powerpoint/2010/main" val="3331324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5904E0-5EC8-4856-9F82-ADF6BA20FFE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0890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See</a:t>
            </a:r>
            <a:r>
              <a:rPr lang="hu-HU" dirty="0"/>
              <a:t> </a:t>
            </a:r>
            <a:r>
              <a:rPr lang="hu-HU" dirty="0" err="1"/>
              <a:t>other</a:t>
            </a:r>
            <a:r>
              <a:rPr lang="hu-HU" dirty="0"/>
              <a:t> </a:t>
            </a:r>
            <a:r>
              <a:rPr lang="hu-HU" dirty="0" err="1"/>
              <a:t>sources</a:t>
            </a:r>
            <a:r>
              <a:rPr lang="hu-HU" dirty="0"/>
              <a:t> in </a:t>
            </a:r>
            <a:r>
              <a:rPr lang="hu-HU" dirty="0" err="1"/>
              <a:t>the</a:t>
            </a:r>
            <a:r>
              <a:rPr lang="hu-HU" dirty="0"/>
              <a:t> </a:t>
            </a:r>
            <a:r>
              <a:rPr lang="hu-HU" dirty="0" err="1"/>
              <a:t>notes</a:t>
            </a:r>
            <a:endParaRPr lang="hu-HU" dirty="0"/>
          </a:p>
        </p:txBody>
      </p:sp>
      <p:sp>
        <p:nvSpPr>
          <p:cNvPr id="4" name="Dia számának hely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CFBF4E-2479-4451-98DC-1083B91E01D5}" type="slidenum">
              <a:rPr kumimoji="0" lang="pt-P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pt-P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5285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iakép helye 1">
            <a:extLst>
              <a:ext uri="{FF2B5EF4-FFF2-40B4-BE49-F238E27FC236}">
                <a16:creationId xmlns:a16="http://schemas.microsoft.com/office/drawing/2014/main" id="{8E9957F3-BFD1-4B98-AB53-26F40F1797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Jegyzetek helye 2">
            <a:extLst>
              <a:ext uri="{FF2B5EF4-FFF2-40B4-BE49-F238E27FC236}">
                <a16:creationId xmlns:a16="http://schemas.microsoft.com/office/drawing/2014/main" id="{8DEED482-333D-432A-809F-602CEE697E3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hu-HU" altLang="hu-HU" dirty="0"/>
          </a:p>
        </p:txBody>
      </p:sp>
      <p:sp>
        <p:nvSpPr>
          <p:cNvPr id="18436" name="Dia számának helye 3">
            <a:extLst>
              <a:ext uri="{FF2B5EF4-FFF2-40B4-BE49-F238E27FC236}">
                <a16:creationId xmlns:a16="http://schemas.microsoft.com/office/drawing/2014/main" id="{7B5FB230-DE45-4E17-805F-3512A93B5F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1C422E-B8F4-4496-8C1E-318F7A72663E}" type="slidenum">
              <a:rPr kumimoji="0" lang="hu-HU" altLang="hu-HU" sz="1200" b="0" i="0" u="none" strike="noStrike" kern="1200" cap="none" spc="0" normalizeH="0" baseline="0" noProof="0">
                <a:ln>
                  <a:noFill/>
                </a:ln>
                <a:solidFill>
                  <a:prstClr val="black"/>
                </a:solidFill>
                <a:effectLst/>
                <a:uLnTx/>
                <a:uFillTx/>
                <a:latin typeface="Calibri" panose="020F0502020204030204" pitchFamily="34" charset="0"/>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hu-HU" altLang="hu-HU" sz="1200" b="0" i="0" u="none" strike="noStrike" kern="1200" cap="none" spc="0" normalizeH="0" baseline="0" noProof="0">
              <a:ln>
                <a:noFill/>
              </a:ln>
              <a:solidFill>
                <a:prstClr val="black"/>
              </a:solidFill>
              <a:effectLst/>
              <a:uLnTx/>
              <a:uFillTx/>
              <a:latin typeface="Calibri" panose="020F0502020204030204" pitchFamily="34" charset="0"/>
              <a:ea typeface="+mn-ea"/>
              <a:cs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20353F9-0C46-495A-B663-F3615E8F7789}"/>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4DA31131-6C20-41B5-B1FD-9036926415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FF65E0A4-EFB4-4D2F-B71D-7BBD0DA9D1B4}"/>
              </a:ext>
            </a:extLst>
          </p:cNvPr>
          <p:cNvSpPr>
            <a:spLocks noGrp="1"/>
          </p:cNvSpPr>
          <p:nvPr>
            <p:ph type="dt" sz="half" idx="10"/>
          </p:nvPr>
        </p:nvSpPr>
        <p:spPr/>
        <p:txBody>
          <a:bodyPr/>
          <a:lstStyle/>
          <a:p>
            <a:fld id="{5E3E4EE3-1A77-4589-ACFF-672620A5E174}" type="datetimeFigureOut">
              <a:rPr lang="hu-HU" smtClean="0"/>
              <a:t>2023. 11. 26.</a:t>
            </a:fld>
            <a:endParaRPr lang="hu-HU"/>
          </a:p>
        </p:txBody>
      </p:sp>
      <p:sp>
        <p:nvSpPr>
          <p:cNvPr id="5" name="Élőláb helye 4">
            <a:extLst>
              <a:ext uri="{FF2B5EF4-FFF2-40B4-BE49-F238E27FC236}">
                <a16:creationId xmlns:a16="http://schemas.microsoft.com/office/drawing/2014/main" id="{38ED5E42-19F5-49C6-9EA9-4DC56370629E}"/>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AEAF4D1B-9BC3-442B-ABFB-8DFC5E5AF0F8}"/>
              </a:ext>
            </a:extLst>
          </p:cNvPr>
          <p:cNvSpPr>
            <a:spLocks noGrp="1"/>
          </p:cNvSpPr>
          <p:nvPr>
            <p:ph type="sldNum" sz="quarter" idx="12"/>
          </p:nvPr>
        </p:nvSpPr>
        <p:spPr/>
        <p:txBody>
          <a:bodyPr/>
          <a:lstStyle/>
          <a:p>
            <a:fld id="{D13146BD-4A12-432C-AD50-55033724872F}" type="slidenum">
              <a:rPr lang="hu-HU" smtClean="0"/>
              <a:t>‹#›</a:t>
            </a:fld>
            <a:endParaRPr lang="hu-HU"/>
          </a:p>
        </p:txBody>
      </p:sp>
    </p:spTree>
    <p:extLst>
      <p:ext uri="{BB962C8B-B14F-4D97-AF65-F5344CB8AC3E}">
        <p14:creationId xmlns:p14="http://schemas.microsoft.com/office/powerpoint/2010/main" val="367054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EE4736E-E1F7-4CE5-921E-2291329135F9}"/>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4A5185F2-6F32-4C4B-9696-2A6EFFAB45CA}"/>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D4F13F80-F137-4493-B86C-FCB3CAC701A0}"/>
              </a:ext>
            </a:extLst>
          </p:cNvPr>
          <p:cNvSpPr>
            <a:spLocks noGrp="1"/>
          </p:cNvSpPr>
          <p:nvPr>
            <p:ph type="dt" sz="half" idx="10"/>
          </p:nvPr>
        </p:nvSpPr>
        <p:spPr/>
        <p:txBody>
          <a:bodyPr/>
          <a:lstStyle/>
          <a:p>
            <a:fld id="{5E3E4EE3-1A77-4589-ACFF-672620A5E174}" type="datetimeFigureOut">
              <a:rPr lang="hu-HU" smtClean="0"/>
              <a:t>2023. 11. 26.</a:t>
            </a:fld>
            <a:endParaRPr lang="hu-HU"/>
          </a:p>
        </p:txBody>
      </p:sp>
      <p:sp>
        <p:nvSpPr>
          <p:cNvPr id="5" name="Élőláb helye 4">
            <a:extLst>
              <a:ext uri="{FF2B5EF4-FFF2-40B4-BE49-F238E27FC236}">
                <a16:creationId xmlns:a16="http://schemas.microsoft.com/office/drawing/2014/main" id="{755C577E-F955-490A-86F2-A3D79D6DA877}"/>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89182CC1-F1E7-4C3B-9456-D41CB05B2271}"/>
              </a:ext>
            </a:extLst>
          </p:cNvPr>
          <p:cNvSpPr>
            <a:spLocks noGrp="1"/>
          </p:cNvSpPr>
          <p:nvPr>
            <p:ph type="sldNum" sz="quarter" idx="12"/>
          </p:nvPr>
        </p:nvSpPr>
        <p:spPr/>
        <p:txBody>
          <a:bodyPr/>
          <a:lstStyle/>
          <a:p>
            <a:fld id="{D13146BD-4A12-432C-AD50-55033724872F}" type="slidenum">
              <a:rPr lang="hu-HU" smtClean="0"/>
              <a:t>‹#›</a:t>
            </a:fld>
            <a:endParaRPr lang="hu-HU"/>
          </a:p>
        </p:txBody>
      </p:sp>
    </p:spTree>
    <p:extLst>
      <p:ext uri="{BB962C8B-B14F-4D97-AF65-F5344CB8AC3E}">
        <p14:creationId xmlns:p14="http://schemas.microsoft.com/office/powerpoint/2010/main" val="1244529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D26DFDAD-8907-407C-ACFF-A4B9E537786E}"/>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DA76E98F-55E8-4461-80DC-954884E92DCE}"/>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1B898F29-C516-4D3C-9740-D0284AFA3064}"/>
              </a:ext>
            </a:extLst>
          </p:cNvPr>
          <p:cNvSpPr>
            <a:spLocks noGrp="1"/>
          </p:cNvSpPr>
          <p:nvPr>
            <p:ph type="dt" sz="half" idx="10"/>
          </p:nvPr>
        </p:nvSpPr>
        <p:spPr/>
        <p:txBody>
          <a:bodyPr/>
          <a:lstStyle/>
          <a:p>
            <a:fld id="{5E3E4EE3-1A77-4589-ACFF-672620A5E174}" type="datetimeFigureOut">
              <a:rPr lang="hu-HU" smtClean="0"/>
              <a:t>2023. 11. 26.</a:t>
            </a:fld>
            <a:endParaRPr lang="hu-HU"/>
          </a:p>
        </p:txBody>
      </p:sp>
      <p:sp>
        <p:nvSpPr>
          <p:cNvPr id="5" name="Élőláb helye 4">
            <a:extLst>
              <a:ext uri="{FF2B5EF4-FFF2-40B4-BE49-F238E27FC236}">
                <a16:creationId xmlns:a16="http://schemas.microsoft.com/office/drawing/2014/main" id="{E85DF2B2-25EF-464C-8F01-81910B681218}"/>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9D820637-3DA9-4958-9DDE-05D961ACD4D2}"/>
              </a:ext>
            </a:extLst>
          </p:cNvPr>
          <p:cNvSpPr>
            <a:spLocks noGrp="1"/>
          </p:cNvSpPr>
          <p:nvPr>
            <p:ph type="sldNum" sz="quarter" idx="12"/>
          </p:nvPr>
        </p:nvSpPr>
        <p:spPr/>
        <p:txBody>
          <a:bodyPr/>
          <a:lstStyle/>
          <a:p>
            <a:fld id="{D13146BD-4A12-432C-AD50-55033724872F}" type="slidenum">
              <a:rPr lang="hu-HU" smtClean="0"/>
              <a:t>‹#›</a:t>
            </a:fld>
            <a:endParaRPr lang="hu-HU"/>
          </a:p>
        </p:txBody>
      </p:sp>
    </p:spTree>
    <p:extLst>
      <p:ext uri="{BB962C8B-B14F-4D97-AF65-F5344CB8AC3E}">
        <p14:creationId xmlns:p14="http://schemas.microsoft.com/office/powerpoint/2010/main" val="1854107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4C0CC70-1689-4205-8EF0-7CBA36F773C4}"/>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41389006-A36D-43AE-9BD2-A57695B1D3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417E82D4-8482-471E-8163-3D136BDF8B58}"/>
              </a:ext>
            </a:extLst>
          </p:cNvPr>
          <p:cNvSpPr>
            <a:spLocks noGrp="1"/>
          </p:cNvSpPr>
          <p:nvPr>
            <p:ph type="dt" sz="half" idx="10"/>
          </p:nvPr>
        </p:nvSpPr>
        <p:spPr/>
        <p:txBody>
          <a:bodyPr/>
          <a:lstStyle/>
          <a:p>
            <a:fld id="{81C17BD2-93BC-44B2-AA34-FFDC2DE3639F}" type="datetime1">
              <a:rPr lang="hu-HU" smtClean="0"/>
              <a:t>2023. 11. 26.</a:t>
            </a:fld>
            <a:endParaRPr lang="hu-HU"/>
          </a:p>
        </p:txBody>
      </p:sp>
      <p:sp>
        <p:nvSpPr>
          <p:cNvPr id="5" name="Élőláb helye 4">
            <a:extLst>
              <a:ext uri="{FF2B5EF4-FFF2-40B4-BE49-F238E27FC236}">
                <a16:creationId xmlns:a16="http://schemas.microsoft.com/office/drawing/2014/main" id="{1333C1FF-46D9-456A-B254-3BC157283BDC}"/>
              </a:ext>
            </a:extLst>
          </p:cNvPr>
          <p:cNvSpPr>
            <a:spLocks noGrp="1"/>
          </p:cNvSpPr>
          <p:nvPr>
            <p:ph type="ftr" sz="quarter" idx="11"/>
          </p:nvPr>
        </p:nvSpPr>
        <p:spPr/>
        <p:txBody>
          <a:bodyPr/>
          <a:lstStyle/>
          <a:p>
            <a:r>
              <a:rPr lang="en-US" b="1"/>
              <a:t>New Skills for the Next Generation of Journalists - NEWSREEL</a:t>
            </a:r>
            <a:endParaRPr lang="hu-HU" dirty="0"/>
          </a:p>
        </p:txBody>
      </p:sp>
      <p:sp>
        <p:nvSpPr>
          <p:cNvPr id="6" name="Dia számának helye 5">
            <a:extLst>
              <a:ext uri="{FF2B5EF4-FFF2-40B4-BE49-F238E27FC236}">
                <a16:creationId xmlns:a16="http://schemas.microsoft.com/office/drawing/2014/main" id="{B1959D77-DC1C-4D9D-B42F-5EFBC2D926B5}"/>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1110672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3104946-A292-4829-84B1-7B8BE66F9C60}"/>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91816264-9548-4BCC-A0A1-740359F72AC3}"/>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6669679D-1CF6-45A4-82F9-D6F811162F88}"/>
              </a:ext>
            </a:extLst>
          </p:cNvPr>
          <p:cNvSpPr>
            <a:spLocks noGrp="1"/>
          </p:cNvSpPr>
          <p:nvPr>
            <p:ph type="dt" sz="half" idx="10"/>
          </p:nvPr>
        </p:nvSpPr>
        <p:spPr/>
        <p:txBody>
          <a:bodyPr/>
          <a:lstStyle/>
          <a:p>
            <a:fld id="{F4A28A07-50A9-47FF-BD13-6930F3C7C6D4}" type="datetime1">
              <a:rPr lang="hu-HU" smtClean="0"/>
              <a:t>2023. 11. 26.</a:t>
            </a:fld>
            <a:endParaRPr lang="hu-HU"/>
          </a:p>
        </p:txBody>
      </p:sp>
      <p:sp>
        <p:nvSpPr>
          <p:cNvPr id="5" name="Élőláb helye 4">
            <a:extLst>
              <a:ext uri="{FF2B5EF4-FFF2-40B4-BE49-F238E27FC236}">
                <a16:creationId xmlns:a16="http://schemas.microsoft.com/office/drawing/2014/main" id="{0C502769-7139-426A-8FAA-A71063481138}"/>
              </a:ext>
            </a:extLst>
          </p:cNvPr>
          <p:cNvSpPr>
            <a:spLocks noGrp="1"/>
          </p:cNvSpPr>
          <p:nvPr>
            <p:ph type="ftr" sz="quarter" idx="11"/>
          </p:nvPr>
        </p:nvSpPr>
        <p:spPr/>
        <p:txBody>
          <a:bodyPr/>
          <a:lstStyle/>
          <a:p>
            <a:r>
              <a:rPr lang="en-US"/>
              <a:t>New Skills for the Next Generation of Journalists - NEWSREEL</a:t>
            </a:r>
            <a:endParaRPr lang="hu-HU"/>
          </a:p>
        </p:txBody>
      </p:sp>
      <p:sp>
        <p:nvSpPr>
          <p:cNvPr id="6" name="Dia számának helye 5">
            <a:extLst>
              <a:ext uri="{FF2B5EF4-FFF2-40B4-BE49-F238E27FC236}">
                <a16:creationId xmlns:a16="http://schemas.microsoft.com/office/drawing/2014/main" id="{E0630CF7-A285-4932-8ADF-A7B3F48A4927}"/>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1704834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DD1E411-4F3D-4EC1-AAE0-B7BFF08A0955}"/>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158C1CF3-94A0-432D-8DC5-A7596B0E77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ED108FCA-3B08-46EB-8FD7-29F0FCC73EE9}"/>
              </a:ext>
            </a:extLst>
          </p:cNvPr>
          <p:cNvSpPr>
            <a:spLocks noGrp="1"/>
          </p:cNvSpPr>
          <p:nvPr>
            <p:ph type="dt" sz="half" idx="10"/>
          </p:nvPr>
        </p:nvSpPr>
        <p:spPr/>
        <p:txBody>
          <a:bodyPr/>
          <a:lstStyle/>
          <a:p>
            <a:fld id="{95BE89B0-9048-44AE-ABC1-F2FC2E4AA296}" type="datetime1">
              <a:rPr lang="hu-HU" smtClean="0"/>
              <a:t>2023. 11. 26.</a:t>
            </a:fld>
            <a:endParaRPr lang="hu-HU"/>
          </a:p>
        </p:txBody>
      </p:sp>
      <p:sp>
        <p:nvSpPr>
          <p:cNvPr id="5" name="Élőláb helye 4">
            <a:extLst>
              <a:ext uri="{FF2B5EF4-FFF2-40B4-BE49-F238E27FC236}">
                <a16:creationId xmlns:a16="http://schemas.microsoft.com/office/drawing/2014/main" id="{EB7E9CF7-55AB-4851-867B-91D25E44D431}"/>
              </a:ext>
            </a:extLst>
          </p:cNvPr>
          <p:cNvSpPr>
            <a:spLocks noGrp="1"/>
          </p:cNvSpPr>
          <p:nvPr>
            <p:ph type="ftr" sz="quarter" idx="11"/>
          </p:nvPr>
        </p:nvSpPr>
        <p:spPr/>
        <p:txBody>
          <a:bodyPr/>
          <a:lstStyle/>
          <a:p>
            <a:r>
              <a:rPr lang="en-US"/>
              <a:t>New Skills for the Next Generation of Journalists - NEWSREEL</a:t>
            </a:r>
            <a:endParaRPr lang="hu-HU"/>
          </a:p>
        </p:txBody>
      </p:sp>
      <p:sp>
        <p:nvSpPr>
          <p:cNvPr id="6" name="Dia számának helye 5">
            <a:extLst>
              <a:ext uri="{FF2B5EF4-FFF2-40B4-BE49-F238E27FC236}">
                <a16:creationId xmlns:a16="http://schemas.microsoft.com/office/drawing/2014/main" id="{FE954D85-C77F-4CCF-BD0A-DEC2B5514508}"/>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880476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C96F57A-1EC0-4B6C-BEB7-F6A31A00FE66}"/>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5E5A97C0-E4BD-4799-B4C5-088821D73277}"/>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E04CB3F4-2EF0-4039-9345-E8308485CDB7}"/>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DB3392E7-38C5-4920-8278-8D5EA9CF3859}"/>
              </a:ext>
            </a:extLst>
          </p:cNvPr>
          <p:cNvSpPr>
            <a:spLocks noGrp="1"/>
          </p:cNvSpPr>
          <p:nvPr>
            <p:ph type="dt" sz="half" idx="10"/>
          </p:nvPr>
        </p:nvSpPr>
        <p:spPr/>
        <p:txBody>
          <a:bodyPr/>
          <a:lstStyle/>
          <a:p>
            <a:fld id="{11729777-8C0C-472A-B7CB-D6FE927A4845}" type="datetime1">
              <a:rPr lang="hu-HU" smtClean="0"/>
              <a:t>2023. 11. 26.</a:t>
            </a:fld>
            <a:endParaRPr lang="hu-HU"/>
          </a:p>
        </p:txBody>
      </p:sp>
      <p:sp>
        <p:nvSpPr>
          <p:cNvPr id="6" name="Élőláb helye 5">
            <a:extLst>
              <a:ext uri="{FF2B5EF4-FFF2-40B4-BE49-F238E27FC236}">
                <a16:creationId xmlns:a16="http://schemas.microsoft.com/office/drawing/2014/main" id="{3AD85503-2E6F-4F2B-B270-2C25B5DB5F6A}"/>
              </a:ext>
            </a:extLst>
          </p:cNvPr>
          <p:cNvSpPr>
            <a:spLocks noGrp="1"/>
          </p:cNvSpPr>
          <p:nvPr>
            <p:ph type="ftr" sz="quarter" idx="11"/>
          </p:nvPr>
        </p:nvSpPr>
        <p:spPr/>
        <p:txBody>
          <a:bodyPr/>
          <a:lstStyle/>
          <a:p>
            <a:r>
              <a:rPr lang="en-US"/>
              <a:t>New Skills for the Next Generation of Journalists - NEWSREEL</a:t>
            </a:r>
            <a:endParaRPr lang="hu-HU"/>
          </a:p>
        </p:txBody>
      </p:sp>
      <p:sp>
        <p:nvSpPr>
          <p:cNvPr id="7" name="Dia számának helye 6">
            <a:extLst>
              <a:ext uri="{FF2B5EF4-FFF2-40B4-BE49-F238E27FC236}">
                <a16:creationId xmlns:a16="http://schemas.microsoft.com/office/drawing/2014/main" id="{86752766-D4BB-477E-88A5-07F10AA53C32}"/>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2588587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28BC7E2-85E2-4FF6-B4A0-5071D9D8D4AC}"/>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EEAC0F7E-8664-4E76-B9D8-86883DAF05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A8F6892C-120A-4C87-BB98-4C36B3E49362}"/>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03A4C71F-0767-4FE0-BB60-EC5AC3A772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8C5E200A-3FA5-47AA-8F45-44B80CEF4580}"/>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946543DC-9E0A-4762-8861-04B336EC18E5}"/>
              </a:ext>
            </a:extLst>
          </p:cNvPr>
          <p:cNvSpPr>
            <a:spLocks noGrp="1"/>
          </p:cNvSpPr>
          <p:nvPr>
            <p:ph type="dt" sz="half" idx="10"/>
          </p:nvPr>
        </p:nvSpPr>
        <p:spPr/>
        <p:txBody>
          <a:bodyPr/>
          <a:lstStyle/>
          <a:p>
            <a:fld id="{1AAA4C96-B67F-43CC-A89A-C39900F83994}" type="datetime1">
              <a:rPr lang="hu-HU" smtClean="0"/>
              <a:t>2023. 11. 26.</a:t>
            </a:fld>
            <a:endParaRPr lang="hu-HU"/>
          </a:p>
        </p:txBody>
      </p:sp>
      <p:sp>
        <p:nvSpPr>
          <p:cNvPr id="8" name="Élőláb helye 7">
            <a:extLst>
              <a:ext uri="{FF2B5EF4-FFF2-40B4-BE49-F238E27FC236}">
                <a16:creationId xmlns:a16="http://schemas.microsoft.com/office/drawing/2014/main" id="{B0A44E08-B14E-4F61-8911-CA4FD8E76253}"/>
              </a:ext>
            </a:extLst>
          </p:cNvPr>
          <p:cNvSpPr>
            <a:spLocks noGrp="1"/>
          </p:cNvSpPr>
          <p:nvPr>
            <p:ph type="ftr" sz="quarter" idx="11"/>
          </p:nvPr>
        </p:nvSpPr>
        <p:spPr/>
        <p:txBody>
          <a:bodyPr/>
          <a:lstStyle/>
          <a:p>
            <a:r>
              <a:rPr lang="en-US"/>
              <a:t>New Skills for the Next Generation of Journalists - NEWSREEL</a:t>
            </a:r>
            <a:endParaRPr lang="hu-HU"/>
          </a:p>
        </p:txBody>
      </p:sp>
      <p:sp>
        <p:nvSpPr>
          <p:cNvPr id="9" name="Dia számának helye 8">
            <a:extLst>
              <a:ext uri="{FF2B5EF4-FFF2-40B4-BE49-F238E27FC236}">
                <a16:creationId xmlns:a16="http://schemas.microsoft.com/office/drawing/2014/main" id="{EDCDCAC3-4C0D-4F0E-A5F6-6D05ED8B328A}"/>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1494270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6B5BF26-7054-464F-847F-6D18B60E66BB}"/>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D3D84279-1AB0-43D4-9885-927359F9756B}"/>
              </a:ext>
            </a:extLst>
          </p:cNvPr>
          <p:cNvSpPr>
            <a:spLocks noGrp="1"/>
          </p:cNvSpPr>
          <p:nvPr>
            <p:ph type="dt" sz="half" idx="10"/>
          </p:nvPr>
        </p:nvSpPr>
        <p:spPr/>
        <p:txBody>
          <a:bodyPr/>
          <a:lstStyle/>
          <a:p>
            <a:fld id="{0016EE33-742A-45C9-84DC-2BA2ED36E40C}" type="datetime1">
              <a:rPr lang="hu-HU" smtClean="0"/>
              <a:t>2023. 11. 26.</a:t>
            </a:fld>
            <a:endParaRPr lang="hu-HU"/>
          </a:p>
        </p:txBody>
      </p:sp>
      <p:sp>
        <p:nvSpPr>
          <p:cNvPr id="4" name="Élőláb helye 3">
            <a:extLst>
              <a:ext uri="{FF2B5EF4-FFF2-40B4-BE49-F238E27FC236}">
                <a16:creationId xmlns:a16="http://schemas.microsoft.com/office/drawing/2014/main" id="{4EAF7920-0035-411F-A12D-91EB10F6533E}"/>
              </a:ext>
            </a:extLst>
          </p:cNvPr>
          <p:cNvSpPr>
            <a:spLocks noGrp="1"/>
          </p:cNvSpPr>
          <p:nvPr>
            <p:ph type="ftr" sz="quarter" idx="11"/>
          </p:nvPr>
        </p:nvSpPr>
        <p:spPr/>
        <p:txBody>
          <a:bodyPr/>
          <a:lstStyle/>
          <a:p>
            <a:r>
              <a:rPr lang="en-US"/>
              <a:t>New Skills for the Next Generation of Journalists - NEWSREEL</a:t>
            </a:r>
            <a:endParaRPr lang="hu-HU"/>
          </a:p>
        </p:txBody>
      </p:sp>
      <p:sp>
        <p:nvSpPr>
          <p:cNvPr id="5" name="Dia számának helye 4">
            <a:extLst>
              <a:ext uri="{FF2B5EF4-FFF2-40B4-BE49-F238E27FC236}">
                <a16:creationId xmlns:a16="http://schemas.microsoft.com/office/drawing/2014/main" id="{3970F18F-1E91-44EC-8671-ED44864F8341}"/>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2961260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974822EC-1818-40E8-83D6-14D2B50303C7}"/>
              </a:ext>
            </a:extLst>
          </p:cNvPr>
          <p:cNvSpPr>
            <a:spLocks noGrp="1"/>
          </p:cNvSpPr>
          <p:nvPr>
            <p:ph type="dt" sz="half" idx="10"/>
          </p:nvPr>
        </p:nvSpPr>
        <p:spPr/>
        <p:txBody>
          <a:bodyPr/>
          <a:lstStyle/>
          <a:p>
            <a:fld id="{D03563C6-FE02-4D0C-99AB-76D279DE4892}" type="datetime1">
              <a:rPr lang="hu-HU" smtClean="0"/>
              <a:t>2023. 11. 26.</a:t>
            </a:fld>
            <a:endParaRPr lang="hu-HU"/>
          </a:p>
        </p:txBody>
      </p:sp>
      <p:sp>
        <p:nvSpPr>
          <p:cNvPr id="3" name="Élőláb helye 2">
            <a:extLst>
              <a:ext uri="{FF2B5EF4-FFF2-40B4-BE49-F238E27FC236}">
                <a16:creationId xmlns:a16="http://schemas.microsoft.com/office/drawing/2014/main" id="{C90EBEF0-ED3B-43B0-967A-973B636488E3}"/>
              </a:ext>
            </a:extLst>
          </p:cNvPr>
          <p:cNvSpPr>
            <a:spLocks noGrp="1"/>
          </p:cNvSpPr>
          <p:nvPr>
            <p:ph type="ftr" sz="quarter" idx="11"/>
          </p:nvPr>
        </p:nvSpPr>
        <p:spPr/>
        <p:txBody>
          <a:bodyPr/>
          <a:lstStyle/>
          <a:p>
            <a:r>
              <a:rPr lang="en-US"/>
              <a:t>New Skills for the Next Generation of Journalists - NEWSREEL</a:t>
            </a:r>
            <a:endParaRPr lang="hu-HU"/>
          </a:p>
        </p:txBody>
      </p:sp>
      <p:sp>
        <p:nvSpPr>
          <p:cNvPr id="4" name="Dia számának helye 3">
            <a:extLst>
              <a:ext uri="{FF2B5EF4-FFF2-40B4-BE49-F238E27FC236}">
                <a16:creationId xmlns:a16="http://schemas.microsoft.com/office/drawing/2014/main" id="{956ADFF4-8FD8-4B6C-B6FE-F19B89125F1F}"/>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2885282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B0BB3EE-3E81-4D71-B16B-1A9AAD2EBDE3}"/>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685EBD1F-CBE1-4824-89EC-3AD05576D7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922E4581-3E55-494F-99CD-837E9BAF1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08755F59-999B-4A9D-A873-EAE04C693D65}"/>
              </a:ext>
            </a:extLst>
          </p:cNvPr>
          <p:cNvSpPr>
            <a:spLocks noGrp="1"/>
          </p:cNvSpPr>
          <p:nvPr>
            <p:ph type="dt" sz="half" idx="10"/>
          </p:nvPr>
        </p:nvSpPr>
        <p:spPr/>
        <p:txBody>
          <a:bodyPr/>
          <a:lstStyle/>
          <a:p>
            <a:fld id="{DE74D476-7685-4014-B6FE-7D53F23F8CD3}" type="datetime1">
              <a:rPr lang="hu-HU" smtClean="0"/>
              <a:t>2023. 11. 26.</a:t>
            </a:fld>
            <a:endParaRPr lang="hu-HU"/>
          </a:p>
        </p:txBody>
      </p:sp>
      <p:sp>
        <p:nvSpPr>
          <p:cNvPr id="6" name="Élőláb helye 5">
            <a:extLst>
              <a:ext uri="{FF2B5EF4-FFF2-40B4-BE49-F238E27FC236}">
                <a16:creationId xmlns:a16="http://schemas.microsoft.com/office/drawing/2014/main" id="{251C0C41-51D1-4950-83C9-C858A45C4DE4}"/>
              </a:ext>
            </a:extLst>
          </p:cNvPr>
          <p:cNvSpPr>
            <a:spLocks noGrp="1"/>
          </p:cNvSpPr>
          <p:nvPr>
            <p:ph type="ftr" sz="quarter" idx="11"/>
          </p:nvPr>
        </p:nvSpPr>
        <p:spPr/>
        <p:txBody>
          <a:bodyPr/>
          <a:lstStyle/>
          <a:p>
            <a:r>
              <a:rPr lang="en-US"/>
              <a:t>New Skills for the Next Generation of Journalists - NEWSREEL</a:t>
            </a:r>
            <a:endParaRPr lang="hu-HU"/>
          </a:p>
        </p:txBody>
      </p:sp>
      <p:sp>
        <p:nvSpPr>
          <p:cNvPr id="7" name="Dia számának helye 6">
            <a:extLst>
              <a:ext uri="{FF2B5EF4-FFF2-40B4-BE49-F238E27FC236}">
                <a16:creationId xmlns:a16="http://schemas.microsoft.com/office/drawing/2014/main" id="{B6E435B6-0DB1-4C3F-AE0F-D87C96605130}"/>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2726225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F4F83A9-9235-4CED-9C2B-F6CA3981B823}"/>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1BC862A3-850F-47A8-BBC8-5C5F10237E21}"/>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1B226777-802E-4448-963E-299C0E87F9E1}"/>
              </a:ext>
            </a:extLst>
          </p:cNvPr>
          <p:cNvSpPr>
            <a:spLocks noGrp="1"/>
          </p:cNvSpPr>
          <p:nvPr>
            <p:ph type="dt" sz="half" idx="10"/>
          </p:nvPr>
        </p:nvSpPr>
        <p:spPr/>
        <p:txBody>
          <a:bodyPr/>
          <a:lstStyle/>
          <a:p>
            <a:fld id="{5E3E4EE3-1A77-4589-ACFF-672620A5E174}" type="datetimeFigureOut">
              <a:rPr lang="hu-HU" smtClean="0"/>
              <a:t>2023. 11. 26.</a:t>
            </a:fld>
            <a:endParaRPr lang="hu-HU"/>
          </a:p>
        </p:txBody>
      </p:sp>
      <p:sp>
        <p:nvSpPr>
          <p:cNvPr id="5" name="Élőláb helye 4">
            <a:extLst>
              <a:ext uri="{FF2B5EF4-FFF2-40B4-BE49-F238E27FC236}">
                <a16:creationId xmlns:a16="http://schemas.microsoft.com/office/drawing/2014/main" id="{93EDDEE4-0F9C-48F5-9E36-29C00C5A4CA9}"/>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3D1D084E-2AB4-4E48-819A-A864A44AE8A5}"/>
              </a:ext>
            </a:extLst>
          </p:cNvPr>
          <p:cNvSpPr>
            <a:spLocks noGrp="1"/>
          </p:cNvSpPr>
          <p:nvPr>
            <p:ph type="sldNum" sz="quarter" idx="12"/>
          </p:nvPr>
        </p:nvSpPr>
        <p:spPr/>
        <p:txBody>
          <a:bodyPr/>
          <a:lstStyle/>
          <a:p>
            <a:fld id="{D13146BD-4A12-432C-AD50-55033724872F}" type="slidenum">
              <a:rPr lang="hu-HU" smtClean="0"/>
              <a:t>‹#›</a:t>
            </a:fld>
            <a:endParaRPr lang="hu-HU"/>
          </a:p>
        </p:txBody>
      </p:sp>
    </p:spTree>
    <p:extLst>
      <p:ext uri="{BB962C8B-B14F-4D97-AF65-F5344CB8AC3E}">
        <p14:creationId xmlns:p14="http://schemas.microsoft.com/office/powerpoint/2010/main" val="1582022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64E0EB9-4A6E-4122-910A-CDE6A443BEE7}"/>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01B38E3E-BE84-457B-8DED-39BE3D628C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A28962E5-83B4-44DA-A4CA-0483BD060D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BB121F24-F3C1-45FD-A0D0-F70AD4003B1C}"/>
              </a:ext>
            </a:extLst>
          </p:cNvPr>
          <p:cNvSpPr>
            <a:spLocks noGrp="1"/>
          </p:cNvSpPr>
          <p:nvPr>
            <p:ph type="dt" sz="half" idx="10"/>
          </p:nvPr>
        </p:nvSpPr>
        <p:spPr/>
        <p:txBody>
          <a:bodyPr/>
          <a:lstStyle/>
          <a:p>
            <a:fld id="{729F68D8-0053-4F8F-819B-6F1FA9FB00CA}" type="datetime1">
              <a:rPr lang="hu-HU" smtClean="0"/>
              <a:t>2023. 11. 26.</a:t>
            </a:fld>
            <a:endParaRPr lang="hu-HU"/>
          </a:p>
        </p:txBody>
      </p:sp>
      <p:sp>
        <p:nvSpPr>
          <p:cNvPr id="6" name="Élőláb helye 5">
            <a:extLst>
              <a:ext uri="{FF2B5EF4-FFF2-40B4-BE49-F238E27FC236}">
                <a16:creationId xmlns:a16="http://schemas.microsoft.com/office/drawing/2014/main" id="{F328B20F-2E8B-405F-9D4F-E0416220B100}"/>
              </a:ext>
            </a:extLst>
          </p:cNvPr>
          <p:cNvSpPr>
            <a:spLocks noGrp="1"/>
          </p:cNvSpPr>
          <p:nvPr>
            <p:ph type="ftr" sz="quarter" idx="11"/>
          </p:nvPr>
        </p:nvSpPr>
        <p:spPr/>
        <p:txBody>
          <a:bodyPr/>
          <a:lstStyle/>
          <a:p>
            <a:r>
              <a:rPr lang="en-US"/>
              <a:t>New Skills for the Next Generation of Journalists - NEWSREEL</a:t>
            </a:r>
            <a:endParaRPr lang="hu-HU"/>
          </a:p>
        </p:txBody>
      </p:sp>
      <p:sp>
        <p:nvSpPr>
          <p:cNvPr id="7" name="Dia számának helye 6">
            <a:extLst>
              <a:ext uri="{FF2B5EF4-FFF2-40B4-BE49-F238E27FC236}">
                <a16:creationId xmlns:a16="http://schemas.microsoft.com/office/drawing/2014/main" id="{7A1551F6-B27B-4382-9F11-BCC837CE1D97}"/>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2360287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549484A-A20B-429F-80D6-DB5A1417EFCB}"/>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E461D6EB-A17A-4478-970C-EE7F1373EDB2}"/>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448F5255-B4E7-4CA5-BA2E-52867DFF4BE4}"/>
              </a:ext>
            </a:extLst>
          </p:cNvPr>
          <p:cNvSpPr>
            <a:spLocks noGrp="1"/>
          </p:cNvSpPr>
          <p:nvPr>
            <p:ph type="dt" sz="half" idx="10"/>
          </p:nvPr>
        </p:nvSpPr>
        <p:spPr/>
        <p:txBody>
          <a:bodyPr/>
          <a:lstStyle/>
          <a:p>
            <a:fld id="{214B2C72-4F30-4E06-8EF9-58A14EAC6D5D}" type="datetime1">
              <a:rPr lang="hu-HU" smtClean="0"/>
              <a:t>2023. 11. 26.</a:t>
            </a:fld>
            <a:endParaRPr lang="hu-HU"/>
          </a:p>
        </p:txBody>
      </p:sp>
      <p:sp>
        <p:nvSpPr>
          <p:cNvPr id="5" name="Élőláb helye 4">
            <a:extLst>
              <a:ext uri="{FF2B5EF4-FFF2-40B4-BE49-F238E27FC236}">
                <a16:creationId xmlns:a16="http://schemas.microsoft.com/office/drawing/2014/main" id="{B2129963-7CD1-4565-A7C0-986125D03185}"/>
              </a:ext>
            </a:extLst>
          </p:cNvPr>
          <p:cNvSpPr>
            <a:spLocks noGrp="1"/>
          </p:cNvSpPr>
          <p:nvPr>
            <p:ph type="ftr" sz="quarter" idx="11"/>
          </p:nvPr>
        </p:nvSpPr>
        <p:spPr/>
        <p:txBody>
          <a:bodyPr/>
          <a:lstStyle/>
          <a:p>
            <a:r>
              <a:rPr lang="en-US"/>
              <a:t>New Skills for the Next Generation of Journalists - NEWSREEL</a:t>
            </a:r>
            <a:endParaRPr lang="hu-HU"/>
          </a:p>
        </p:txBody>
      </p:sp>
      <p:sp>
        <p:nvSpPr>
          <p:cNvPr id="6" name="Dia számának helye 5">
            <a:extLst>
              <a:ext uri="{FF2B5EF4-FFF2-40B4-BE49-F238E27FC236}">
                <a16:creationId xmlns:a16="http://schemas.microsoft.com/office/drawing/2014/main" id="{A4419CBA-BE4C-4F5A-8ED4-9932A6A16712}"/>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27845106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34863371-AB1D-405B-B4E2-4C0F6ADCDFD6}"/>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7B3507F7-E76D-438B-A140-397149311DB2}"/>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B541F80B-F614-45EB-AC0B-27429E01A538}"/>
              </a:ext>
            </a:extLst>
          </p:cNvPr>
          <p:cNvSpPr>
            <a:spLocks noGrp="1"/>
          </p:cNvSpPr>
          <p:nvPr>
            <p:ph type="dt" sz="half" idx="10"/>
          </p:nvPr>
        </p:nvSpPr>
        <p:spPr/>
        <p:txBody>
          <a:bodyPr/>
          <a:lstStyle/>
          <a:p>
            <a:fld id="{5CCB6C14-2430-48F0-98DB-736C494F794B}" type="datetime1">
              <a:rPr lang="hu-HU" smtClean="0"/>
              <a:t>2023. 11. 26.</a:t>
            </a:fld>
            <a:endParaRPr lang="hu-HU"/>
          </a:p>
        </p:txBody>
      </p:sp>
      <p:sp>
        <p:nvSpPr>
          <p:cNvPr id="5" name="Élőláb helye 4">
            <a:extLst>
              <a:ext uri="{FF2B5EF4-FFF2-40B4-BE49-F238E27FC236}">
                <a16:creationId xmlns:a16="http://schemas.microsoft.com/office/drawing/2014/main" id="{93E3C537-4C49-42FF-8036-CD2ADCA3A83B}"/>
              </a:ext>
            </a:extLst>
          </p:cNvPr>
          <p:cNvSpPr>
            <a:spLocks noGrp="1"/>
          </p:cNvSpPr>
          <p:nvPr>
            <p:ph type="ftr" sz="quarter" idx="11"/>
          </p:nvPr>
        </p:nvSpPr>
        <p:spPr/>
        <p:txBody>
          <a:bodyPr/>
          <a:lstStyle/>
          <a:p>
            <a:r>
              <a:rPr lang="en-US"/>
              <a:t>New Skills for the Next Generation of Journalists - NEWSREEL</a:t>
            </a:r>
            <a:endParaRPr lang="hu-HU"/>
          </a:p>
        </p:txBody>
      </p:sp>
      <p:sp>
        <p:nvSpPr>
          <p:cNvPr id="6" name="Dia számának helye 5">
            <a:extLst>
              <a:ext uri="{FF2B5EF4-FFF2-40B4-BE49-F238E27FC236}">
                <a16:creationId xmlns:a16="http://schemas.microsoft.com/office/drawing/2014/main" id="{4D879A51-2F99-4E0D-997C-83C788956555}"/>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8177458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type="title" preserve="1" userDrawn="1">
  <p:cSld name="Címdia">
    <p:spTree>
      <p:nvGrpSpPr>
        <p:cNvPr id="1" name=""/>
        <p:cNvGrpSpPr/>
        <p:nvPr/>
      </p:nvGrpSpPr>
      <p:grpSpPr bwMode="auto">
        <a:xfrm>
          <a:off x="0" y="0"/>
          <a:ext cx="0" cy="0"/>
          <a:chOff x="0" y="0"/>
          <a:chExt cx="0" cy="0"/>
        </a:xfrm>
      </p:grpSpPr>
      <p:sp>
        <p:nvSpPr>
          <p:cNvPr id="2" name="Cím 1"/>
          <p:cNvSpPr>
            <a:spLocks noGrp="1"/>
          </p:cNvSpPr>
          <p:nvPr>
            <p:ph type="ctrTitle"/>
          </p:nvPr>
        </p:nvSpPr>
        <p:spPr bwMode="auto">
          <a:xfrm>
            <a:off x="1524000" y="1122363"/>
            <a:ext cx="9144000" cy="2387600"/>
          </a:xfrm>
        </p:spPr>
        <p:txBody>
          <a:bodyPr anchor="b"/>
          <a:lstStyle>
            <a:lvl1pPr algn="ctr">
              <a:defRPr sz="6000"/>
            </a:lvl1pPr>
          </a:lstStyle>
          <a:p>
            <a:pPr>
              <a:defRPr/>
            </a:pPr>
            <a:r>
              <a:rPr lang="hu-HU"/>
              <a:t>Mintacím szerkesztése</a:t>
            </a:r>
            <a:endParaRPr/>
          </a:p>
        </p:txBody>
      </p:sp>
      <p:sp>
        <p:nvSpPr>
          <p:cNvPr id="3" name="Alcím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hu-HU"/>
              <a:t>Kattintson ide az alcím mintájának szerkesztéséhez</a:t>
            </a:r>
            <a:endParaRPr/>
          </a:p>
        </p:txBody>
      </p:sp>
      <p:sp>
        <p:nvSpPr>
          <p:cNvPr id="4" name="Dátum helye 3"/>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5" name="Élőláb helye 4"/>
          <p:cNvSpPr>
            <a:spLocks noGrp="1"/>
          </p:cNvSpPr>
          <p:nvPr>
            <p:ph type="ftr" sz="quarter" idx="11"/>
          </p:nvPr>
        </p:nvSpPr>
        <p:spPr bwMode="auto"/>
        <p:txBody>
          <a:bodyPr/>
          <a:lstStyle/>
          <a:p>
            <a:pPr>
              <a:defRPr/>
            </a:pPr>
            <a:endParaRPr lang="hu-HU"/>
          </a:p>
        </p:txBody>
      </p:sp>
      <p:sp>
        <p:nvSpPr>
          <p:cNvPr id="6" name="Dia számának helye 5"/>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38167281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type="obj" preserve="1" userDrawn="1">
  <p:cSld name="Cím és tartalom">
    <p:spTree>
      <p:nvGrpSpPr>
        <p:cNvPr id="1" name=""/>
        <p:cNvGrpSpPr/>
        <p:nvPr/>
      </p:nvGrpSpPr>
      <p:grpSpPr bwMode="auto">
        <a:xfrm>
          <a:off x="0" y="0"/>
          <a:ext cx="0" cy="0"/>
          <a:chOff x="0" y="0"/>
          <a:chExt cx="0" cy="0"/>
        </a:xfrm>
      </p:grpSpPr>
      <p:sp>
        <p:nvSpPr>
          <p:cNvPr id="2" name="Cím 1"/>
          <p:cNvSpPr>
            <a:spLocks noGrp="1"/>
          </p:cNvSpPr>
          <p:nvPr>
            <p:ph type="title"/>
          </p:nvPr>
        </p:nvSpPr>
        <p:spPr bwMode="auto"/>
        <p:txBody>
          <a:bodyPr/>
          <a:lstStyle/>
          <a:p>
            <a:pPr>
              <a:defRPr/>
            </a:pPr>
            <a:r>
              <a:rPr lang="hu-HU"/>
              <a:t>Mintacím szerkesztése</a:t>
            </a:r>
            <a:endParaRPr/>
          </a:p>
        </p:txBody>
      </p:sp>
      <p:sp>
        <p:nvSpPr>
          <p:cNvPr id="3" name="Tartalom helye 2"/>
          <p:cNvSpPr>
            <a:spLocks noGrp="1"/>
          </p:cNvSpPr>
          <p:nvPr>
            <p:ph idx="1"/>
          </p:nvPr>
        </p:nvSpPr>
        <p:spPr bwMode="auto"/>
        <p:txBody>
          <a:bodyPr/>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4" name="Dátum helye 3"/>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5" name="Élőláb helye 4"/>
          <p:cNvSpPr>
            <a:spLocks noGrp="1"/>
          </p:cNvSpPr>
          <p:nvPr>
            <p:ph type="ftr" sz="quarter" idx="11"/>
          </p:nvPr>
        </p:nvSpPr>
        <p:spPr bwMode="auto"/>
        <p:txBody>
          <a:bodyPr/>
          <a:lstStyle/>
          <a:p>
            <a:pPr>
              <a:defRPr/>
            </a:pPr>
            <a:endParaRPr lang="hu-HU"/>
          </a:p>
        </p:txBody>
      </p:sp>
      <p:sp>
        <p:nvSpPr>
          <p:cNvPr id="6" name="Dia számának helye 5"/>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15478929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type="secHead" preserve="1" userDrawn="1">
  <p:cSld name="Szakaszfejléc">
    <p:spTree>
      <p:nvGrpSpPr>
        <p:cNvPr id="1" name=""/>
        <p:cNvGrpSpPr/>
        <p:nvPr/>
      </p:nvGrpSpPr>
      <p:grpSpPr bwMode="auto">
        <a:xfrm>
          <a:off x="0" y="0"/>
          <a:ext cx="0" cy="0"/>
          <a:chOff x="0" y="0"/>
          <a:chExt cx="0" cy="0"/>
        </a:xfrm>
      </p:grpSpPr>
      <p:sp>
        <p:nvSpPr>
          <p:cNvPr id="2" name="Cím 1"/>
          <p:cNvSpPr>
            <a:spLocks noGrp="1"/>
          </p:cNvSpPr>
          <p:nvPr>
            <p:ph type="title"/>
          </p:nvPr>
        </p:nvSpPr>
        <p:spPr bwMode="auto">
          <a:xfrm>
            <a:off x="831850" y="1709738"/>
            <a:ext cx="10515600" cy="2852737"/>
          </a:xfrm>
        </p:spPr>
        <p:txBody>
          <a:bodyPr anchor="b"/>
          <a:lstStyle>
            <a:lvl1pPr>
              <a:defRPr sz="6000"/>
            </a:lvl1pPr>
          </a:lstStyle>
          <a:p>
            <a:pPr>
              <a:defRPr/>
            </a:pPr>
            <a:r>
              <a:rPr lang="hu-HU"/>
              <a:t>Mintacím szerkesztése</a:t>
            </a:r>
            <a:endParaRPr/>
          </a:p>
        </p:txBody>
      </p:sp>
      <p:sp>
        <p:nvSpPr>
          <p:cNvPr id="3" name="Szöveg helye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hu-HU"/>
              <a:t>Mintaszöveg szerkesztése</a:t>
            </a:r>
            <a:endParaRPr/>
          </a:p>
        </p:txBody>
      </p:sp>
      <p:sp>
        <p:nvSpPr>
          <p:cNvPr id="4" name="Dátum helye 3"/>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5" name="Élőláb helye 4"/>
          <p:cNvSpPr>
            <a:spLocks noGrp="1"/>
          </p:cNvSpPr>
          <p:nvPr>
            <p:ph type="ftr" sz="quarter" idx="11"/>
          </p:nvPr>
        </p:nvSpPr>
        <p:spPr bwMode="auto"/>
        <p:txBody>
          <a:bodyPr/>
          <a:lstStyle/>
          <a:p>
            <a:pPr>
              <a:defRPr/>
            </a:pPr>
            <a:endParaRPr lang="hu-HU"/>
          </a:p>
        </p:txBody>
      </p:sp>
      <p:sp>
        <p:nvSpPr>
          <p:cNvPr id="6" name="Dia számának helye 5"/>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10394396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type="twoObj" preserve="1" userDrawn="1">
  <p:cSld name="2 tartalomrész">
    <p:spTree>
      <p:nvGrpSpPr>
        <p:cNvPr id="1" name=""/>
        <p:cNvGrpSpPr/>
        <p:nvPr/>
      </p:nvGrpSpPr>
      <p:grpSpPr bwMode="auto">
        <a:xfrm>
          <a:off x="0" y="0"/>
          <a:ext cx="0" cy="0"/>
          <a:chOff x="0" y="0"/>
          <a:chExt cx="0" cy="0"/>
        </a:xfrm>
      </p:grpSpPr>
      <p:sp>
        <p:nvSpPr>
          <p:cNvPr id="2" name="Cím 1"/>
          <p:cNvSpPr>
            <a:spLocks noGrp="1"/>
          </p:cNvSpPr>
          <p:nvPr>
            <p:ph type="title"/>
          </p:nvPr>
        </p:nvSpPr>
        <p:spPr bwMode="auto"/>
        <p:txBody>
          <a:bodyPr/>
          <a:lstStyle/>
          <a:p>
            <a:pPr>
              <a:defRPr/>
            </a:pPr>
            <a:r>
              <a:rPr lang="hu-HU"/>
              <a:t>Mintacím szerkesztése</a:t>
            </a:r>
            <a:endParaRPr/>
          </a:p>
        </p:txBody>
      </p:sp>
      <p:sp>
        <p:nvSpPr>
          <p:cNvPr id="3" name="Tartalom helye 2"/>
          <p:cNvSpPr>
            <a:spLocks noGrp="1"/>
          </p:cNvSpPr>
          <p:nvPr>
            <p:ph sz="half" idx="1"/>
          </p:nvPr>
        </p:nvSpPr>
        <p:spPr bwMode="auto">
          <a:xfrm>
            <a:off x="838200" y="1825625"/>
            <a:ext cx="5181600" cy="4351338"/>
          </a:xfrm>
        </p:spPr>
        <p:txBody>
          <a:bodyPr/>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4" name="Tartalom helye 3"/>
          <p:cNvSpPr>
            <a:spLocks noGrp="1"/>
          </p:cNvSpPr>
          <p:nvPr>
            <p:ph sz="half" idx="2"/>
          </p:nvPr>
        </p:nvSpPr>
        <p:spPr bwMode="auto">
          <a:xfrm>
            <a:off x="6172200" y="1825625"/>
            <a:ext cx="5181600" cy="4351338"/>
          </a:xfrm>
        </p:spPr>
        <p:txBody>
          <a:bodyPr/>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5" name="Dátum helye 4"/>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6" name="Élőláb helye 5"/>
          <p:cNvSpPr>
            <a:spLocks noGrp="1"/>
          </p:cNvSpPr>
          <p:nvPr>
            <p:ph type="ftr" sz="quarter" idx="11"/>
          </p:nvPr>
        </p:nvSpPr>
        <p:spPr bwMode="auto"/>
        <p:txBody>
          <a:bodyPr/>
          <a:lstStyle/>
          <a:p>
            <a:pPr>
              <a:defRPr/>
            </a:pPr>
            <a:endParaRPr lang="hu-HU"/>
          </a:p>
        </p:txBody>
      </p:sp>
      <p:sp>
        <p:nvSpPr>
          <p:cNvPr id="7" name="Dia számának helye 6"/>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14461957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Összehasonlítás">
    <p:spTree>
      <p:nvGrpSpPr>
        <p:cNvPr id="1" name=""/>
        <p:cNvGrpSpPr/>
        <p:nvPr/>
      </p:nvGrpSpPr>
      <p:grpSpPr bwMode="auto">
        <a:xfrm>
          <a:off x="0" y="0"/>
          <a:ext cx="0" cy="0"/>
          <a:chOff x="0" y="0"/>
          <a:chExt cx="0" cy="0"/>
        </a:xfrm>
      </p:grpSpPr>
      <p:sp>
        <p:nvSpPr>
          <p:cNvPr id="2" name="Cím 1"/>
          <p:cNvSpPr>
            <a:spLocks noGrp="1"/>
          </p:cNvSpPr>
          <p:nvPr>
            <p:ph type="title"/>
          </p:nvPr>
        </p:nvSpPr>
        <p:spPr bwMode="auto">
          <a:xfrm>
            <a:off x="839788" y="365125"/>
            <a:ext cx="10515600" cy="1325563"/>
          </a:xfrm>
        </p:spPr>
        <p:txBody>
          <a:bodyPr/>
          <a:lstStyle/>
          <a:p>
            <a:pPr>
              <a:defRPr/>
            </a:pPr>
            <a:r>
              <a:rPr lang="hu-HU"/>
              <a:t>Mintacím szerkesztése</a:t>
            </a:r>
            <a:endParaRPr/>
          </a:p>
        </p:txBody>
      </p:sp>
      <p:sp>
        <p:nvSpPr>
          <p:cNvPr id="3" name="Szöveg helye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hu-HU"/>
              <a:t>Mintaszöveg szerkesztése</a:t>
            </a:r>
            <a:endParaRPr/>
          </a:p>
        </p:txBody>
      </p:sp>
      <p:sp>
        <p:nvSpPr>
          <p:cNvPr id="4" name="Tartalom helye 3"/>
          <p:cNvSpPr>
            <a:spLocks noGrp="1"/>
          </p:cNvSpPr>
          <p:nvPr>
            <p:ph sz="half" idx="2"/>
          </p:nvPr>
        </p:nvSpPr>
        <p:spPr bwMode="auto">
          <a:xfrm>
            <a:off x="839788" y="2505074"/>
            <a:ext cx="5157787" cy="3684588"/>
          </a:xfrm>
        </p:spPr>
        <p:txBody>
          <a:bodyPr/>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5" name="Szöveg helye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hu-HU"/>
              <a:t>Mintaszöveg szerkesztése</a:t>
            </a:r>
            <a:endParaRPr/>
          </a:p>
        </p:txBody>
      </p:sp>
      <p:sp>
        <p:nvSpPr>
          <p:cNvPr id="6" name="Tartalom helye 5"/>
          <p:cNvSpPr>
            <a:spLocks noGrp="1"/>
          </p:cNvSpPr>
          <p:nvPr>
            <p:ph sz="quarter" idx="4"/>
          </p:nvPr>
        </p:nvSpPr>
        <p:spPr bwMode="auto">
          <a:xfrm>
            <a:off x="6172200" y="2505074"/>
            <a:ext cx="5183188" cy="3684588"/>
          </a:xfrm>
        </p:spPr>
        <p:txBody>
          <a:bodyPr/>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7" name="Dátum helye 6"/>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8" name="Élőláb helye 7"/>
          <p:cNvSpPr>
            <a:spLocks noGrp="1"/>
          </p:cNvSpPr>
          <p:nvPr>
            <p:ph type="ftr" sz="quarter" idx="11"/>
          </p:nvPr>
        </p:nvSpPr>
        <p:spPr bwMode="auto"/>
        <p:txBody>
          <a:bodyPr/>
          <a:lstStyle/>
          <a:p>
            <a:pPr>
              <a:defRPr/>
            </a:pPr>
            <a:endParaRPr lang="hu-HU"/>
          </a:p>
        </p:txBody>
      </p:sp>
      <p:sp>
        <p:nvSpPr>
          <p:cNvPr id="9" name="Dia számának helye 8"/>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37104785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type="titleOnly" preserve="1" userDrawn="1">
  <p:cSld name="Csak cím">
    <p:spTree>
      <p:nvGrpSpPr>
        <p:cNvPr id="1" name=""/>
        <p:cNvGrpSpPr/>
        <p:nvPr/>
      </p:nvGrpSpPr>
      <p:grpSpPr bwMode="auto">
        <a:xfrm>
          <a:off x="0" y="0"/>
          <a:ext cx="0" cy="0"/>
          <a:chOff x="0" y="0"/>
          <a:chExt cx="0" cy="0"/>
        </a:xfrm>
      </p:grpSpPr>
      <p:sp>
        <p:nvSpPr>
          <p:cNvPr id="2" name="Cím 1"/>
          <p:cNvSpPr>
            <a:spLocks noGrp="1"/>
          </p:cNvSpPr>
          <p:nvPr>
            <p:ph type="title"/>
          </p:nvPr>
        </p:nvSpPr>
        <p:spPr bwMode="auto"/>
        <p:txBody>
          <a:bodyPr/>
          <a:lstStyle/>
          <a:p>
            <a:pPr>
              <a:defRPr/>
            </a:pPr>
            <a:r>
              <a:rPr lang="hu-HU"/>
              <a:t>Mintacím szerkesztése</a:t>
            </a:r>
            <a:endParaRPr/>
          </a:p>
        </p:txBody>
      </p:sp>
      <p:sp>
        <p:nvSpPr>
          <p:cNvPr id="3" name="Dátum helye 2"/>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4" name="Élőláb helye 3"/>
          <p:cNvSpPr>
            <a:spLocks noGrp="1"/>
          </p:cNvSpPr>
          <p:nvPr>
            <p:ph type="ftr" sz="quarter" idx="11"/>
          </p:nvPr>
        </p:nvSpPr>
        <p:spPr bwMode="auto"/>
        <p:txBody>
          <a:bodyPr/>
          <a:lstStyle/>
          <a:p>
            <a:pPr>
              <a:defRPr/>
            </a:pPr>
            <a:endParaRPr lang="hu-HU"/>
          </a:p>
        </p:txBody>
      </p:sp>
      <p:sp>
        <p:nvSpPr>
          <p:cNvPr id="5" name="Dia számának helye 4"/>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12322114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PhAnim="0" type="blank" preserve="1" userDrawn="1">
  <p:cSld name="Üres">
    <p:spTree>
      <p:nvGrpSpPr>
        <p:cNvPr id="1" name=""/>
        <p:cNvGrpSpPr/>
        <p:nvPr/>
      </p:nvGrpSpPr>
      <p:grpSpPr bwMode="auto">
        <a:xfrm>
          <a:off x="0" y="0"/>
          <a:ext cx="0" cy="0"/>
          <a:chOff x="0" y="0"/>
          <a:chExt cx="0" cy="0"/>
        </a:xfrm>
      </p:grpSpPr>
      <p:sp>
        <p:nvSpPr>
          <p:cNvPr id="2" name="Dátum helye 1"/>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3" name="Élőláb helye 2"/>
          <p:cNvSpPr>
            <a:spLocks noGrp="1"/>
          </p:cNvSpPr>
          <p:nvPr>
            <p:ph type="ftr" sz="quarter" idx="11"/>
          </p:nvPr>
        </p:nvSpPr>
        <p:spPr bwMode="auto"/>
        <p:txBody>
          <a:bodyPr/>
          <a:lstStyle/>
          <a:p>
            <a:pPr>
              <a:defRPr/>
            </a:pPr>
            <a:endParaRPr lang="hu-HU"/>
          </a:p>
        </p:txBody>
      </p:sp>
      <p:sp>
        <p:nvSpPr>
          <p:cNvPr id="4" name="Dia számának helye 3"/>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3901740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2FB3AEF-F3A9-498A-821C-57DAA041F913}"/>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2FCE7844-FCEC-430D-BDBA-2EB22D864D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7E201D20-BCF5-424A-B6BF-C0C42C921C76}"/>
              </a:ext>
            </a:extLst>
          </p:cNvPr>
          <p:cNvSpPr>
            <a:spLocks noGrp="1"/>
          </p:cNvSpPr>
          <p:nvPr>
            <p:ph type="dt" sz="half" idx="10"/>
          </p:nvPr>
        </p:nvSpPr>
        <p:spPr/>
        <p:txBody>
          <a:bodyPr/>
          <a:lstStyle/>
          <a:p>
            <a:fld id="{5E3E4EE3-1A77-4589-ACFF-672620A5E174}" type="datetimeFigureOut">
              <a:rPr lang="hu-HU" smtClean="0"/>
              <a:t>2023. 11. 26.</a:t>
            </a:fld>
            <a:endParaRPr lang="hu-HU"/>
          </a:p>
        </p:txBody>
      </p:sp>
      <p:sp>
        <p:nvSpPr>
          <p:cNvPr id="5" name="Élőláb helye 4">
            <a:extLst>
              <a:ext uri="{FF2B5EF4-FFF2-40B4-BE49-F238E27FC236}">
                <a16:creationId xmlns:a16="http://schemas.microsoft.com/office/drawing/2014/main" id="{3D3C334B-358A-40C5-B444-4BE1A31B5D5A}"/>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54CE59DD-D322-4341-B8E1-59C81D42A096}"/>
              </a:ext>
            </a:extLst>
          </p:cNvPr>
          <p:cNvSpPr>
            <a:spLocks noGrp="1"/>
          </p:cNvSpPr>
          <p:nvPr>
            <p:ph type="sldNum" sz="quarter" idx="12"/>
          </p:nvPr>
        </p:nvSpPr>
        <p:spPr/>
        <p:txBody>
          <a:bodyPr/>
          <a:lstStyle/>
          <a:p>
            <a:fld id="{D13146BD-4A12-432C-AD50-55033724872F}" type="slidenum">
              <a:rPr lang="hu-HU" smtClean="0"/>
              <a:t>‹#›</a:t>
            </a:fld>
            <a:endParaRPr lang="hu-HU"/>
          </a:p>
        </p:txBody>
      </p:sp>
    </p:spTree>
    <p:extLst>
      <p:ext uri="{BB962C8B-B14F-4D97-AF65-F5344CB8AC3E}">
        <p14:creationId xmlns:p14="http://schemas.microsoft.com/office/powerpoint/2010/main" val="15951164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PhAnim="0" type="objTx" preserve="1" userDrawn="1">
  <p:cSld name="Tartalomrész képaláírással">
    <p:spTree>
      <p:nvGrpSpPr>
        <p:cNvPr id="1" name=""/>
        <p:cNvGrpSpPr/>
        <p:nvPr/>
      </p:nvGrpSpPr>
      <p:grpSpPr bwMode="auto">
        <a:xfrm>
          <a:off x="0" y="0"/>
          <a:ext cx="0" cy="0"/>
          <a:chOff x="0" y="0"/>
          <a:chExt cx="0" cy="0"/>
        </a:xfrm>
      </p:grpSpPr>
      <p:sp>
        <p:nvSpPr>
          <p:cNvPr id="2" name="Cím 1"/>
          <p:cNvSpPr>
            <a:spLocks noGrp="1"/>
          </p:cNvSpPr>
          <p:nvPr>
            <p:ph type="title"/>
          </p:nvPr>
        </p:nvSpPr>
        <p:spPr bwMode="auto">
          <a:xfrm>
            <a:off x="839788" y="457200"/>
            <a:ext cx="3932237" cy="1600200"/>
          </a:xfrm>
        </p:spPr>
        <p:txBody>
          <a:bodyPr anchor="b"/>
          <a:lstStyle>
            <a:lvl1pPr>
              <a:defRPr sz="3200"/>
            </a:lvl1pPr>
          </a:lstStyle>
          <a:p>
            <a:pPr>
              <a:defRPr/>
            </a:pPr>
            <a:r>
              <a:rPr lang="hu-HU"/>
              <a:t>Mintacím szerkesztése</a:t>
            </a:r>
            <a:endParaRPr/>
          </a:p>
        </p:txBody>
      </p:sp>
      <p:sp>
        <p:nvSpPr>
          <p:cNvPr id="3" name="Tartalom helye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4" name="Szöveg helye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hu-HU"/>
              <a:t>Mintaszöveg szerkesztése</a:t>
            </a:r>
            <a:endParaRPr/>
          </a:p>
        </p:txBody>
      </p:sp>
      <p:sp>
        <p:nvSpPr>
          <p:cNvPr id="5" name="Dátum helye 4"/>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6" name="Élőláb helye 5"/>
          <p:cNvSpPr>
            <a:spLocks noGrp="1"/>
          </p:cNvSpPr>
          <p:nvPr>
            <p:ph type="ftr" sz="quarter" idx="11"/>
          </p:nvPr>
        </p:nvSpPr>
        <p:spPr bwMode="auto"/>
        <p:txBody>
          <a:bodyPr/>
          <a:lstStyle/>
          <a:p>
            <a:pPr>
              <a:defRPr/>
            </a:pPr>
            <a:endParaRPr lang="hu-HU"/>
          </a:p>
        </p:txBody>
      </p:sp>
      <p:sp>
        <p:nvSpPr>
          <p:cNvPr id="7" name="Dia számának helye 6"/>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169187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PhAnim="0" type="picTx" preserve="1" userDrawn="1">
  <p:cSld name="Kép képaláírással">
    <p:spTree>
      <p:nvGrpSpPr>
        <p:cNvPr id="1" name=""/>
        <p:cNvGrpSpPr/>
        <p:nvPr/>
      </p:nvGrpSpPr>
      <p:grpSpPr bwMode="auto">
        <a:xfrm>
          <a:off x="0" y="0"/>
          <a:ext cx="0" cy="0"/>
          <a:chOff x="0" y="0"/>
          <a:chExt cx="0" cy="0"/>
        </a:xfrm>
      </p:grpSpPr>
      <p:sp>
        <p:nvSpPr>
          <p:cNvPr id="2" name="Cím 1"/>
          <p:cNvSpPr>
            <a:spLocks noGrp="1"/>
          </p:cNvSpPr>
          <p:nvPr>
            <p:ph type="title"/>
          </p:nvPr>
        </p:nvSpPr>
        <p:spPr bwMode="auto">
          <a:xfrm>
            <a:off x="839788" y="457200"/>
            <a:ext cx="3932237" cy="1600200"/>
          </a:xfrm>
        </p:spPr>
        <p:txBody>
          <a:bodyPr anchor="b"/>
          <a:lstStyle>
            <a:lvl1pPr>
              <a:defRPr sz="3200"/>
            </a:lvl1pPr>
          </a:lstStyle>
          <a:p>
            <a:pPr>
              <a:defRPr/>
            </a:pPr>
            <a:r>
              <a:rPr lang="hu-HU"/>
              <a:t>Mintacím szerkesztése</a:t>
            </a:r>
            <a:endParaRPr/>
          </a:p>
        </p:txBody>
      </p:sp>
      <p:sp>
        <p:nvSpPr>
          <p:cNvPr id="3" name="Kép helye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hu-HU"/>
          </a:p>
        </p:txBody>
      </p:sp>
      <p:sp>
        <p:nvSpPr>
          <p:cNvPr id="4" name="Szöveg helye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hu-HU"/>
              <a:t>Mintaszöveg szerkesztése</a:t>
            </a:r>
            <a:endParaRPr/>
          </a:p>
        </p:txBody>
      </p:sp>
      <p:sp>
        <p:nvSpPr>
          <p:cNvPr id="5" name="Dátum helye 4"/>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6" name="Élőláb helye 5"/>
          <p:cNvSpPr>
            <a:spLocks noGrp="1"/>
          </p:cNvSpPr>
          <p:nvPr>
            <p:ph type="ftr" sz="quarter" idx="11"/>
          </p:nvPr>
        </p:nvSpPr>
        <p:spPr bwMode="auto"/>
        <p:txBody>
          <a:bodyPr/>
          <a:lstStyle/>
          <a:p>
            <a:pPr>
              <a:defRPr/>
            </a:pPr>
            <a:endParaRPr lang="hu-HU"/>
          </a:p>
        </p:txBody>
      </p:sp>
      <p:sp>
        <p:nvSpPr>
          <p:cNvPr id="7" name="Dia számának helye 6"/>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7911131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PhAnim="0" type="vertTx" preserve="1" userDrawn="1">
  <p:cSld name="Cím és függőleges szöveg">
    <p:spTree>
      <p:nvGrpSpPr>
        <p:cNvPr id="1" name=""/>
        <p:cNvGrpSpPr/>
        <p:nvPr/>
      </p:nvGrpSpPr>
      <p:grpSpPr bwMode="auto">
        <a:xfrm>
          <a:off x="0" y="0"/>
          <a:ext cx="0" cy="0"/>
          <a:chOff x="0" y="0"/>
          <a:chExt cx="0" cy="0"/>
        </a:xfrm>
      </p:grpSpPr>
      <p:sp>
        <p:nvSpPr>
          <p:cNvPr id="2" name="Cím 1"/>
          <p:cNvSpPr>
            <a:spLocks noGrp="1"/>
          </p:cNvSpPr>
          <p:nvPr>
            <p:ph type="title"/>
          </p:nvPr>
        </p:nvSpPr>
        <p:spPr bwMode="auto"/>
        <p:txBody>
          <a:bodyPr/>
          <a:lstStyle/>
          <a:p>
            <a:pPr>
              <a:defRPr/>
            </a:pPr>
            <a:r>
              <a:rPr lang="hu-HU"/>
              <a:t>Mintacím szerkesztése</a:t>
            </a:r>
            <a:endParaRPr/>
          </a:p>
        </p:txBody>
      </p:sp>
      <p:sp>
        <p:nvSpPr>
          <p:cNvPr id="3" name="Függőleges szöveg helye 2"/>
          <p:cNvSpPr>
            <a:spLocks noGrp="1"/>
          </p:cNvSpPr>
          <p:nvPr>
            <p:ph type="body" orient="vert" idx="1"/>
          </p:nvPr>
        </p:nvSpPr>
        <p:spPr bwMode="auto"/>
        <p:txBody>
          <a:bodyPr vert="eaVert"/>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4" name="Dátum helye 3"/>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5" name="Élőláb helye 4"/>
          <p:cNvSpPr>
            <a:spLocks noGrp="1"/>
          </p:cNvSpPr>
          <p:nvPr>
            <p:ph type="ftr" sz="quarter" idx="11"/>
          </p:nvPr>
        </p:nvSpPr>
        <p:spPr bwMode="auto"/>
        <p:txBody>
          <a:bodyPr/>
          <a:lstStyle/>
          <a:p>
            <a:pPr>
              <a:defRPr/>
            </a:pPr>
            <a:endParaRPr lang="hu-HU"/>
          </a:p>
        </p:txBody>
      </p:sp>
      <p:sp>
        <p:nvSpPr>
          <p:cNvPr id="6" name="Dia számának helye 5"/>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16897784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Függőleges cím és szöveg">
    <p:spTree>
      <p:nvGrpSpPr>
        <p:cNvPr id="1" name=""/>
        <p:cNvGrpSpPr/>
        <p:nvPr/>
      </p:nvGrpSpPr>
      <p:grpSpPr bwMode="auto">
        <a:xfrm>
          <a:off x="0" y="0"/>
          <a:ext cx="0" cy="0"/>
          <a:chOff x="0" y="0"/>
          <a:chExt cx="0" cy="0"/>
        </a:xfrm>
      </p:grpSpPr>
      <p:sp>
        <p:nvSpPr>
          <p:cNvPr id="2" name="Függőleges cím 1"/>
          <p:cNvSpPr>
            <a:spLocks noGrp="1"/>
          </p:cNvSpPr>
          <p:nvPr>
            <p:ph type="title" orient="vert"/>
          </p:nvPr>
        </p:nvSpPr>
        <p:spPr bwMode="auto">
          <a:xfrm>
            <a:off x="8724900" y="365125"/>
            <a:ext cx="2628900" cy="5811838"/>
          </a:xfrm>
        </p:spPr>
        <p:txBody>
          <a:bodyPr vert="eaVert"/>
          <a:lstStyle/>
          <a:p>
            <a:pPr>
              <a:defRPr/>
            </a:pPr>
            <a:r>
              <a:rPr lang="hu-HU"/>
              <a:t>Mintacím szerkesztése</a:t>
            </a:r>
            <a:endParaRPr/>
          </a:p>
        </p:txBody>
      </p:sp>
      <p:sp>
        <p:nvSpPr>
          <p:cNvPr id="3" name="Függőleges szöveg helye 2"/>
          <p:cNvSpPr>
            <a:spLocks noGrp="1"/>
          </p:cNvSpPr>
          <p:nvPr>
            <p:ph type="body" orient="vert" idx="1"/>
          </p:nvPr>
        </p:nvSpPr>
        <p:spPr bwMode="auto">
          <a:xfrm>
            <a:off x="838200" y="365125"/>
            <a:ext cx="7734300" cy="5811838"/>
          </a:xfrm>
        </p:spPr>
        <p:txBody>
          <a:bodyPr vert="eaVert"/>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4" name="Dátum helye 3"/>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5" name="Élőláb helye 4"/>
          <p:cNvSpPr>
            <a:spLocks noGrp="1"/>
          </p:cNvSpPr>
          <p:nvPr>
            <p:ph type="ftr" sz="quarter" idx="11"/>
          </p:nvPr>
        </p:nvSpPr>
        <p:spPr bwMode="auto"/>
        <p:txBody>
          <a:bodyPr/>
          <a:lstStyle/>
          <a:p>
            <a:pPr>
              <a:defRPr/>
            </a:pPr>
            <a:endParaRPr lang="hu-HU"/>
          </a:p>
        </p:txBody>
      </p:sp>
      <p:sp>
        <p:nvSpPr>
          <p:cNvPr id="6" name="Dia számának helye 5"/>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1776772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F6F470B-2D7E-4368-8488-B510508B521C}"/>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F4B7C704-14E3-4AE7-80B0-1902930455E6}"/>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0D9E1AEF-FE3E-48FA-B08A-A063E39A75A6}"/>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BFF40F0D-5E28-451D-BD0D-925F65BE96DD}"/>
              </a:ext>
            </a:extLst>
          </p:cNvPr>
          <p:cNvSpPr>
            <a:spLocks noGrp="1"/>
          </p:cNvSpPr>
          <p:nvPr>
            <p:ph type="dt" sz="half" idx="10"/>
          </p:nvPr>
        </p:nvSpPr>
        <p:spPr/>
        <p:txBody>
          <a:bodyPr/>
          <a:lstStyle/>
          <a:p>
            <a:fld id="{5E3E4EE3-1A77-4589-ACFF-672620A5E174}" type="datetimeFigureOut">
              <a:rPr lang="hu-HU" smtClean="0"/>
              <a:t>2023. 11. 26.</a:t>
            </a:fld>
            <a:endParaRPr lang="hu-HU"/>
          </a:p>
        </p:txBody>
      </p:sp>
      <p:sp>
        <p:nvSpPr>
          <p:cNvPr id="6" name="Élőláb helye 5">
            <a:extLst>
              <a:ext uri="{FF2B5EF4-FFF2-40B4-BE49-F238E27FC236}">
                <a16:creationId xmlns:a16="http://schemas.microsoft.com/office/drawing/2014/main" id="{9F73F6CE-105D-49AF-A1B1-CBEEA27F611D}"/>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BAC144E0-3C07-47F8-91F1-E9E8DB8AA4A8}"/>
              </a:ext>
            </a:extLst>
          </p:cNvPr>
          <p:cNvSpPr>
            <a:spLocks noGrp="1"/>
          </p:cNvSpPr>
          <p:nvPr>
            <p:ph type="sldNum" sz="quarter" idx="12"/>
          </p:nvPr>
        </p:nvSpPr>
        <p:spPr/>
        <p:txBody>
          <a:bodyPr/>
          <a:lstStyle/>
          <a:p>
            <a:fld id="{D13146BD-4A12-432C-AD50-55033724872F}" type="slidenum">
              <a:rPr lang="hu-HU" smtClean="0"/>
              <a:t>‹#›</a:t>
            </a:fld>
            <a:endParaRPr lang="hu-HU"/>
          </a:p>
        </p:txBody>
      </p:sp>
    </p:spTree>
    <p:extLst>
      <p:ext uri="{BB962C8B-B14F-4D97-AF65-F5344CB8AC3E}">
        <p14:creationId xmlns:p14="http://schemas.microsoft.com/office/powerpoint/2010/main" val="2629296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1CAB6FF-68BA-4417-A650-BCC1795255FF}"/>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DB1A1DFD-CCAA-4EF0-BBCB-9ED4DFB4EC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DF1554F6-AC1C-4E27-9E64-29C3F585167F}"/>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D9F00990-7AE9-40EB-A642-D0682D1661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6B76D739-62CF-4A03-834D-50A2B3C0F9A5}"/>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588C74F3-812A-4F06-8388-06CABD5CB2AF}"/>
              </a:ext>
            </a:extLst>
          </p:cNvPr>
          <p:cNvSpPr>
            <a:spLocks noGrp="1"/>
          </p:cNvSpPr>
          <p:nvPr>
            <p:ph type="dt" sz="half" idx="10"/>
          </p:nvPr>
        </p:nvSpPr>
        <p:spPr/>
        <p:txBody>
          <a:bodyPr/>
          <a:lstStyle/>
          <a:p>
            <a:fld id="{5E3E4EE3-1A77-4589-ACFF-672620A5E174}" type="datetimeFigureOut">
              <a:rPr lang="hu-HU" smtClean="0"/>
              <a:t>2023. 11. 26.</a:t>
            </a:fld>
            <a:endParaRPr lang="hu-HU"/>
          </a:p>
        </p:txBody>
      </p:sp>
      <p:sp>
        <p:nvSpPr>
          <p:cNvPr id="8" name="Élőláb helye 7">
            <a:extLst>
              <a:ext uri="{FF2B5EF4-FFF2-40B4-BE49-F238E27FC236}">
                <a16:creationId xmlns:a16="http://schemas.microsoft.com/office/drawing/2014/main" id="{8C1ACDA2-F5BB-4F64-97BD-0C254570CCA4}"/>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73F916B4-6DC9-4E9F-BE7A-78232B9D3740}"/>
              </a:ext>
            </a:extLst>
          </p:cNvPr>
          <p:cNvSpPr>
            <a:spLocks noGrp="1"/>
          </p:cNvSpPr>
          <p:nvPr>
            <p:ph type="sldNum" sz="quarter" idx="12"/>
          </p:nvPr>
        </p:nvSpPr>
        <p:spPr/>
        <p:txBody>
          <a:bodyPr/>
          <a:lstStyle/>
          <a:p>
            <a:fld id="{D13146BD-4A12-432C-AD50-55033724872F}" type="slidenum">
              <a:rPr lang="hu-HU" smtClean="0"/>
              <a:t>‹#›</a:t>
            </a:fld>
            <a:endParaRPr lang="hu-HU"/>
          </a:p>
        </p:txBody>
      </p:sp>
    </p:spTree>
    <p:extLst>
      <p:ext uri="{BB962C8B-B14F-4D97-AF65-F5344CB8AC3E}">
        <p14:creationId xmlns:p14="http://schemas.microsoft.com/office/powerpoint/2010/main" val="110554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CDCA81A-9578-47D4-A84F-5074C6D7C5EE}"/>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D96F7ABC-7C37-41E4-9E1E-99972A210449}"/>
              </a:ext>
            </a:extLst>
          </p:cNvPr>
          <p:cNvSpPr>
            <a:spLocks noGrp="1"/>
          </p:cNvSpPr>
          <p:nvPr>
            <p:ph type="dt" sz="half" idx="10"/>
          </p:nvPr>
        </p:nvSpPr>
        <p:spPr/>
        <p:txBody>
          <a:bodyPr/>
          <a:lstStyle/>
          <a:p>
            <a:fld id="{5E3E4EE3-1A77-4589-ACFF-672620A5E174}" type="datetimeFigureOut">
              <a:rPr lang="hu-HU" smtClean="0"/>
              <a:t>2023. 11. 26.</a:t>
            </a:fld>
            <a:endParaRPr lang="hu-HU"/>
          </a:p>
        </p:txBody>
      </p:sp>
      <p:sp>
        <p:nvSpPr>
          <p:cNvPr id="4" name="Élőláb helye 3">
            <a:extLst>
              <a:ext uri="{FF2B5EF4-FFF2-40B4-BE49-F238E27FC236}">
                <a16:creationId xmlns:a16="http://schemas.microsoft.com/office/drawing/2014/main" id="{7D8482D9-4C5A-41A9-9974-DBAF4C0228B1}"/>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526C155F-D394-4021-B4C8-1A3652BB3984}"/>
              </a:ext>
            </a:extLst>
          </p:cNvPr>
          <p:cNvSpPr>
            <a:spLocks noGrp="1"/>
          </p:cNvSpPr>
          <p:nvPr>
            <p:ph type="sldNum" sz="quarter" idx="12"/>
          </p:nvPr>
        </p:nvSpPr>
        <p:spPr/>
        <p:txBody>
          <a:bodyPr/>
          <a:lstStyle/>
          <a:p>
            <a:fld id="{D13146BD-4A12-432C-AD50-55033724872F}" type="slidenum">
              <a:rPr lang="hu-HU" smtClean="0"/>
              <a:t>‹#›</a:t>
            </a:fld>
            <a:endParaRPr lang="hu-HU"/>
          </a:p>
        </p:txBody>
      </p:sp>
    </p:spTree>
    <p:extLst>
      <p:ext uri="{BB962C8B-B14F-4D97-AF65-F5344CB8AC3E}">
        <p14:creationId xmlns:p14="http://schemas.microsoft.com/office/powerpoint/2010/main" val="2633020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69E98443-FE84-4EA5-A9D6-08AC1A711ED2}"/>
              </a:ext>
            </a:extLst>
          </p:cNvPr>
          <p:cNvSpPr>
            <a:spLocks noGrp="1"/>
          </p:cNvSpPr>
          <p:nvPr>
            <p:ph type="dt" sz="half" idx="10"/>
          </p:nvPr>
        </p:nvSpPr>
        <p:spPr/>
        <p:txBody>
          <a:bodyPr/>
          <a:lstStyle/>
          <a:p>
            <a:fld id="{5E3E4EE3-1A77-4589-ACFF-672620A5E174}" type="datetimeFigureOut">
              <a:rPr lang="hu-HU" smtClean="0"/>
              <a:t>2023. 11. 26.</a:t>
            </a:fld>
            <a:endParaRPr lang="hu-HU"/>
          </a:p>
        </p:txBody>
      </p:sp>
      <p:sp>
        <p:nvSpPr>
          <p:cNvPr id="3" name="Élőláb helye 2">
            <a:extLst>
              <a:ext uri="{FF2B5EF4-FFF2-40B4-BE49-F238E27FC236}">
                <a16:creationId xmlns:a16="http://schemas.microsoft.com/office/drawing/2014/main" id="{2B77D0C0-A47F-414F-8029-6490C158CD22}"/>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D7D7301B-9F88-4DCE-A65F-20C3A403D9B7}"/>
              </a:ext>
            </a:extLst>
          </p:cNvPr>
          <p:cNvSpPr>
            <a:spLocks noGrp="1"/>
          </p:cNvSpPr>
          <p:nvPr>
            <p:ph type="sldNum" sz="quarter" idx="12"/>
          </p:nvPr>
        </p:nvSpPr>
        <p:spPr/>
        <p:txBody>
          <a:bodyPr/>
          <a:lstStyle/>
          <a:p>
            <a:fld id="{D13146BD-4A12-432C-AD50-55033724872F}" type="slidenum">
              <a:rPr lang="hu-HU" smtClean="0"/>
              <a:t>‹#›</a:t>
            </a:fld>
            <a:endParaRPr lang="hu-HU"/>
          </a:p>
        </p:txBody>
      </p:sp>
    </p:spTree>
    <p:extLst>
      <p:ext uri="{BB962C8B-B14F-4D97-AF65-F5344CB8AC3E}">
        <p14:creationId xmlns:p14="http://schemas.microsoft.com/office/powerpoint/2010/main" val="2134249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947DB96-09F5-4C15-A3A7-18CAB7BCA7EF}"/>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67BC8FC7-B85C-427B-A674-D0FE6E3FF5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9F866ADB-CA92-4789-AE34-EDE7260FCD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15233ED9-4905-4C3F-92D4-4A29BEB94EA1}"/>
              </a:ext>
            </a:extLst>
          </p:cNvPr>
          <p:cNvSpPr>
            <a:spLocks noGrp="1"/>
          </p:cNvSpPr>
          <p:nvPr>
            <p:ph type="dt" sz="half" idx="10"/>
          </p:nvPr>
        </p:nvSpPr>
        <p:spPr/>
        <p:txBody>
          <a:bodyPr/>
          <a:lstStyle/>
          <a:p>
            <a:fld id="{5E3E4EE3-1A77-4589-ACFF-672620A5E174}" type="datetimeFigureOut">
              <a:rPr lang="hu-HU" smtClean="0"/>
              <a:t>2023. 11. 26.</a:t>
            </a:fld>
            <a:endParaRPr lang="hu-HU"/>
          </a:p>
        </p:txBody>
      </p:sp>
      <p:sp>
        <p:nvSpPr>
          <p:cNvPr id="6" name="Élőláb helye 5">
            <a:extLst>
              <a:ext uri="{FF2B5EF4-FFF2-40B4-BE49-F238E27FC236}">
                <a16:creationId xmlns:a16="http://schemas.microsoft.com/office/drawing/2014/main" id="{869FEAE4-ED0F-463C-BA04-A8CA6288D6E6}"/>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52915D45-3126-4AD0-8244-59BA103B56B8}"/>
              </a:ext>
            </a:extLst>
          </p:cNvPr>
          <p:cNvSpPr>
            <a:spLocks noGrp="1"/>
          </p:cNvSpPr>
          <p:nvPr>
            <p:ph type="sldNum" sz="quarter" idx="12"/>
          </p:nvPr>
        </p:nvSpPr>
        <p:spPr/>
        <p:txBody>
          <a:bodyPr/>
          <a:lstStyle/>
          <a:p>
            <a:fld id="{D13146BD-4A12-432C-AD50-55033724872F}" type="slidenum">
              <a:rPr lang="hu-HU" smtClean="0"/>
              <a:t>‹#›</a:t>
            </a:fld>
            <a:endParaRPr lang="hu-HU"/>
          </a:p>
        </p:txBody>
      </p:sp>
    </p:spTree>
    <p:extLst>
      <p:ext uri="{BB962C8B-B14F-4D97-AF65-F5344CB8AC3E}">
        <p14:creationId xmlns:p14="http://schemas.microsoft.com/office/powerpoint/2010/main" val="105448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E791B5E-D24F-4798-8E7B-FE371237A9E7}"/>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25FBFDE0-0B1C-4C86-AC58-0FA7B9E7C1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FA6AEB48-08FD-4C27-8207-ED1C1B4A55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4DA650B3-4C22-411C-BA04-F903429319AE}"/>
              </a:ext>
            </a:extLst>
          </p:cNvPr>
          <p:cNvSpPr>
            <a:spLocks noGrp="1"/>
          </p:cNvSpPr>
          <p:nvPr>
            <p:ph type="dt" sz="half" idx="10"/>
          </p:nvPr>
        </p:nvSpPr>
        <p:spPr/>
        <p:txBody>
          <a:bodyPr/>
          <a:lstStyle/>
          <a:p>
            <a:fld id="{5E3E4EE3-1A77-4589-ACFF-672620A5E174}" type="datetimeFigureOut">
              <a:rPr lang="hu-HU" smtClean="0"/>
              <a:t>2023. 11. 26.</a:t>
            </a:fld>
            <a:endParaRPr lang="hu-HU"/>
          </a:p>
        </p:txBody>
      </p:sp>
      <p:sp>
        <p:nvSpPr>
          <p:cNvPr id="6" name="Élőláb helye 5">
            <a:extLst>
              <a:ext uri="{FF2B5EF4-FFF2-40B4-BE49-F238E27FC236}">
                <a16:creationId xmlns:a16="http://schemas.microsoft.com/office/drawing/2014/main" id="{14151523-7EFF-4DA1-9ADF-688C4DD49CBB}"/>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FF1D08A8-D0FB-4431-B748-0C1D950635BC}"/>
              </a:ext>
            </a:extLst>
          </p:cNvPr>
          <p:cNvSpPr>
            <a:spLocks noGrp="1"/>
          </p:cNvSpPr>
          <p:nvPr>
            <p:ph type="sldNum" sz="quarter" idx="12"/>
          </p:nvPr>
        </p:nvSpPr>
        <p:spPr/>
        <p:txBody>
          <a:bodyPr/>
          <a:lstStyle/>
          <a:p>
            <a:fld id="{D13146BD-4A12-432C-AD50-55033724872F}" type="slidenum">
              <a:rPr lang="hu-HU" smtClean="0"/>
              <a:t>‹#›</a:t>
            </a:fld>
            <a:endParaRPr lang="hu-HU"/>
          </a:p>
        </p:txBody>
      </p:sp>
    </p:spTree>
    <p:extLst>
      <p:ext uri="{BB962C8B-B14F-4D97-AF65-F5344CB8AC3E}">
        <p14:creationId xmlns:p14="http://schemas.microsoft.com/office/powerpoint/2010/main" val="1610504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DEBEC573-72AF-4D40-A778-7B5CB7586F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D131231A-14AC-47BB-AE2F-AF0BAD051F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60390C03-1A37-44D0-9315-C75F6B4151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E4EE3-1A77-4589-ACFF-672620A5E174}" type="datetimeFigureOut">
              <a:rPr lang="hu-HU" smtClean="0"/>
              <a:t>2023. 11. 26.</a:t>
            </a:fld>
            <a:endParaRPr lang="hu-HU"/>
          </a:p>
        </p:txBody>
      </p:sp>
      <p:sp>
        <p:nvSpPr>
          <p:cNvPr id="5" name="Élőláb helye 4">
            <a:extLst>
              <a:ext uri="{FF2B5EF4-FFF2-40B4-BE49-F238E27FC236}">
                <a16:creationId xmlns:a16="http://schemas.microsoft.com/office/drawing/2014/main" id="{40DE352F-FE29-441E-BB22-2E13CFEDDE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64D15AA5-D13B-4DF9-BF75-4C1695F540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3146BD-4A12-432C-AD50-55033724872F}" type="slidenum">
              <a:rPr lang="hu-HU" smtClean="0"/>
              <a:t>‹#›</a:t>
            </a:fld>
            <a:endParaRPr lang="hu-HU"/>
          </a:p>
        </p:txBody>
      </p:sp>
    </p:spTree>
    <p:extLst>
      <p:ext uri="{BB962C8B-B14F-4D97-AF65-F5344CB8AC3E}">
        <p14:creationId xmlns:p14="http://schemas.microsoft.com/office/powerpoint/2010/main" val="3602064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4494"/>
        </a:solidFill>
        <a:effectLst/>
      </p:bgPr>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AEDBB013-C965-40C5-AD5B-6D171F3D5D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BC033CA1-F37A-4D64-8776-F2A1EA9053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01F550AE-90FA-44B3-B025-3B87DE6533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73408B-CBBA-4A0D-8A15-42ECC6B552D5}" type="datetime1">
              <a:rPr lang="hu-HU" smtClean="0"/>
              <a:t>2023. 11. 26.</a:t>
            </a:fld>
            <a:endParaRPr lang="hu-HU"/>
          </a:p>
        </p:txBody>
      </p:sp>
      <p:sp>
        <p:nvSpPr>
          <p:cNvPr id="5" name="Élőláb helye 4">
            <a:extLst>
              <a:ext uri="{FF2B5EF4-FFF2-40B4-BE49-F238E27FC236}">
                <a16:creationId xmlns:a16="http://schemas.microsoft.com/office/drawing/2014/main" id="{153A619F-0DD5-4986-A407-90E36AE55A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New Skills for the Next Generation of Journalists - NEWSREEL</a:t>
            </a:r>
            <a:endParaRPr lang="hu-HU"/>
          </a:p>
        </p:txBody>
      </p:sp>
      <p:sp>
        <p:nvSpPr>
          <p:cNvPr id="6" name="Dia számának helye 5">
            <a:extLst>
              <a:ext uri="{FF2B5EF4-FFF2-40B4-BE49-F238E27FC236}">
                <a16:creationId xmlns:a16="http://schemas.microsoft.com/office/drawing/2014/main" id="{A6408984-520B-4422-8BEA-2DD43781A1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90D3A0-CE6F-49D2-A784-08D506621889}" type="slidenum">
              <a:rPr lang="hu-HU" smtClean="0"/>
              <a:t>‹#›</a:t>
            </a:fld>
            <a:endParaRPr lang="hu-HU"/>
          </a:p>
        </p:txBody>
      </p:sp>
    </p:spTree>
    <p:extLst>
      <p:ext uri="{BB962C8B-B14F-4D97-AF65-F5344CB8AC3E}">
        <p14:creationId xmlns:p14="http://schemas.microsoft.com/office/powerpoint/2010/main" val="40881834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Cím helye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hu-HU"/>
              <a:t>Mintacím szerkesztése</a:t>
            </a:r>
            <a:endParaRPr/>
          </a:p>
        </p:txBody>
      </p:sp>
      <p:sp>
        <p:nvSpPr>
          <p:cNvPr id="3" name="Szöveg helye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4" name="Dátum helye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E3E4EE3-1A77-4589-ACFF-672620A5E174}" type="datetimeFigureOut">
              <a:rPr lang="hu-HU"/>
              <a:t>2023. 11. 26.</a:t>
            </a:fld>
            <a:endParaRPr lang="hu-HU"/>
          </a:p>
        </p:txBody>
      </p:sp>
      <p:sp>
        <p:nvSpPr>
          <p:cNvPr id="5" name="Élőláb helye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hu-HU"/>
          </a:p>
        </p:txBody>
      </p:sp>
      <p:sp>
        <p:nvSpPr>
          <p:cNvPr id="6" name="Dia számának helye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13146BD-4A12-432C-AD50-55033724872F}" type="slidenum">
              <a:rPr lang="hu-HU"/>
              <a:t>‹#›</a:t>
            </a:fld>
            <a:endParaRPr lang="hu-HU"/>
          </a:p>
        </p:txBody>
      </p:sp>
    </p:spTree>
    <p:extLst>
      <p:ext uri="{BB962C8B-B14F-4D97-AF65-F5344CB8AC3E}">
        <p14:creationId xmlns:p14="http://schemas.microsoft.com/office/powerpoint/2010/main" val="21550619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hu-H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jpe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hyperlink" Target="http://www.amelia.com/" TargetMode="External"/><Relationship Id="rId7" Type="http://schemas.openxmlformats.org/officeDocument/2006/relationships/hyperlink" Target="https://assets.publishing.service.gov.uk/government/uploads/system/uploads/attachment_data/file/831180/Snapshot_Paper_-_Smart_Speakers_and_Voice_Assistants.pdf" TargetMode="External"/><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hyperlink" Target="https://blogs.lse.ac.uk/polis/2019/11/18/new-powers-new-responsibilities/" TargetMode="External"/><Relationship Id="rId5" Type="http://schemas.openxmlformats.org/officeDocument/2006/relationships/hyperlink" Target="https://bbcnewslabs.co.uk/news/2020/journalism-innovation-2020s/?fbclid=IwAR0Z7vCpRDsbx78zzpyTrd_kBfxcQ-N53a200k-LB2N6Sbze-5O5YFXwVo8" TargetMode="External"/><Relationship Id="rId4" Type="http://schemas.openxmlformats.org/officeDocument/2006/relationships/hyperlink" Target="http://hdl.handle.net/10071/23092"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4.xml"/><Relationship Id="rId1" Type="http://schemas.openxmlformats.org/officeDocument/2006/relationships/tags" Target="../tags/tag34.xml"/><Relationship Id="rId5" Type="http://schemas.openxmlformats.org/officeDocument/2006/relationships/hyperlink" Target="http://www.pixabay.com/" TargetMode="External"/><Relationship Id="rId4" Type="http://schemas.openxmlformats.org/officeDocument/2006/relationships/hyperlink" Target="https://unsplash.com/license"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freepik.com/" TargetMode="External"/><Relationship Id="rId2" Type="http://schemas.openxmlformats.org/officeDocument/2006/relationships/slideLayout" Target="../slideLayouts/slideLayout24.xml"/><Relationship Id="rId1" Type="http://schemas.openxmlformats.org/officeDocument/2006/relationships/tags" Target="../tags/tag35.xml"/><Relationship Id="rId4" Type="http://schemas.openxmlformats.org/officeDocument/2006/relationships/hyperlink" Target="https://www.pexels.com/"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3.xml"/><Relationship Id="rId7"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3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Kép 4">
            <a:extLst>
              <a:ext uri="{FF2B5EF4-FFF2-40B4-BE49-F238E27FC236}">
                <a16:creationId xmlns:a16="http://schemas.microsoft.com/office/drawing/2014/main" id="{FAEE5532-7F5A-4573-8AD7-08E5D674EC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288" y="114252"/>
            <a:ext cx="3968015" cy="1130882"/>
          </a:xfrm>
          <a:prstGeom prst="rect">
            <a:avLst/>
          </a:prstGeom>
        </p:spPr>
      </p:pic>
      <p:sp>
        <p:nvSpPr>
          <p:cNvPr id="2" name="Cím 1">
            <a:extLst>
              <a:ext uri="{FF2B5EF4-FFF2-40B4-BE49-F238E27FC236}">
                <a16:creationId xmlns:a16="http://schemas.microsoft.com/office/drawing/2014/main" id="{97D90975-5E20-482C-BBCD-47C031CCB940}"/>
              </a:ext>
            </a:extLst>
          </p:cNvPr>
          <p:cNvSpPr>
            <a:spLocks noGrp="1"/>
          </p:cNvSpPr>
          <p:nvPr>
            <p:ph type="ctrTitle"/>
          </p:nvPr>
        </p:nvSpPr>
        <p:spPr>
          <a:xfrm>
            <a:off x="5733978" y="3682164"/>
            <a:ext cx="6432994" cy="2002938"/>
          </a:xfrm>
        </p:spPr>
        <p:txBody>
          <a:bodyPr anchor="b">
            <a:noAutofit/>
          </a:bodyPr>
          <a:lstStyle/>
          <a:p>
            <a:r>
              <a:rPr kumimoji="0" lang="en-US" sz="4400" b="1" i="0" u="none" strike="noStrike" kern="1200" cap="none" spc="0" normalizeH="0" baseline="0" noProof="0" dirty="0">
                <a:ln>
                  <a:noFill/>
                </a:ln>
                <a:effectLst/>
                <a:uLnTx/>
                <a:uFillTx/>
                <a:latin typeface="Calibri Light" panose="020F0302020204030204"/>
                <a:ea typeface="+mj-ea"/>
                <a:cs typeface="+mj-cs"/>
              </a:rPr>
              <a:t>JOURNALISM FOR VOICE-ACTIVATED ASSISTANTS </a:t>
            </a:r>
            <a:br>
              <a:rPr kumimoji="0" lang="en-US" sz="4400" b="1" i="0" u="none" strike="noStrike" kern="1200" cap="none" spc="0" normalizeH="0" baseline="0" noProof="0" dirty="0">
                <a:ln>
                  <a:noFill/>
                </a:ln>
                <a:effectLst/>
                <a:uLnTx/>
                <a:uFillTx/>
                <a:latin typeface="Calibri Light" panose="020F0302020204030204"/>
                <a:ea typeface="+mj-ea"/>
                <a:cs typeface="+mj-cs"/>
              </a:rPr>
            </a:br>
            <a:r>
              <a:rPr kumimoji="0" lang="en-US" sz="4400" b="1" i="0" u="none" strike="noStrike" kern="1200" cap="none" spc="0" normalizeH="0" baseline="0" noProof="0" dirty="0">
                <a:ln>
                  <a:noFill/>
                </a:ln>
                <a:effectLst/>
                <a:uLnTx/>
                <a:uFillTx/>
                <a:latin typeface="Calibri Light" panose="020F0302020204030204"/>
                <a:ea typeface="+mj-ea"/>
                <a:cs typeface="+mj-cs"/>
              </a:rPr>
              <a:t>AND DEVICES</a:t>
            </a:r>
            <a:br>
              <a:rPr lang="hu-HU" sz="4400" b="1" dirty="0"/>
            </a:br>
            <a:br>
              <a:rPr lang="en-US" sz="4400" b="1" dirty="0"/>
            </a:br>
            <a:endParaRPr lang="hu-HU" sz="4400" dirty="0"/>
          </a:p>
        </p:txBody>
      </p:sp>
      <p:sp>
        <p:nvSpPr>
          <p:cNvPr id="6" name="Szövegdoboz 5">
            <a:extLst>
              <a:ext uri="{FF2B5EF4-FFF2-40B4-BE49-F238E27FC236}">
                <a16:creationId xmlns:a16="http://schemas.microsoft.com/office/drawing/2014/main" id="{F6043198-BD77-40A5-A26B-0732C9BB091F}"/>
              </a:ext>
            </a:extLst>
          </p:cNvPr>
          <p:cNvSpPr txBox="1"/>
          <p:nvPr/>
        </p:nvSpPr>
        <p:spPr>
          <a:xfrm>
            <a:off x="117288" y="1141044"/>
            <a:ext cx="6428296"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00" b="1" i="1"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F</a:t>
            </a:r>
            <a:r>
              <a:rPr kumimoji="0" lang="en-US" sz="1300" b="1" i="1" u="none" strike="noStrike" kern="1200" cap="none" spc="0" normalizeH="0" baseline="0" noProof="0" dirty="0" err="1">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unded</a:t>
            </a:r>
            <a:r>
              <a:rPr kumimoji="0" lang="en-US" sz="1300" b="1" i="1"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 by</a:t>
            </a:r>
            <a:r>
              <a:rPr kumimoji="0" lang="hu-HU" sz="1300" b="1" i="1"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1300" b="1" i="1" u="none" strike="noStrike" kern="1200" cap="none" spc="0" normalizeH="0" baseline="0" noProof="0" dirty="0" err="1">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the</a:t>
            </a:r>
            <a:r>
              <a:rPr kumimoji="0" lang="en-US" sz="1300" b="1" i="1"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 Erasmus+ </a:t>
            </a:r>
            <a:r>
              <a:rPr kumimoji="0" lang="en-US" sz="1300" b="1" i="1" u="none" strike="noStrike" kern="1200" cap="none" spc="0" normalizeH="0" baseline="0" noProof="0" dirty="0" err="1">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Programme</a:t>
            </a:r>
            <a:r>
              <a:rPr kumimoji="0" lang="en-US" sz="1300" b="1" i="1"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 of the European Union</a:t>
            </a:r>
            <a:endParaRPr kumimoji="0" lang="hu-HU" sz="1300" b="1" i="1"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3" name="Kép 12" descr="A képen kültéri látható&#10;&#10;A leírás nagyon megbízható">
            <a:extLst>
              <a:ext uri="{FF2B5EF4-FFF2-40B4-BE49-F238E27FC236}">
                <a16:creationId xmlns:a16="http://schemas.microsoft.com/office/drawing/2014/main" id="{0156EEEB-9DFA-479E-BE33-F901122C51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272" y="2271926"/>
            <a:ext cx="2306669" cy="622800"/>
          </a:xfrm>
          <a:prstGeom prst="rect">
            <a:avLst/>
          </a:prstGeom>
        </p:spPr>
      </p:pic>
      <p:pic>
        <p:nvPicPr>
          <p:cNvPr id="17" name="Kép 16" descr="A képen objektum látható&#10;&#10;A leírás teljesen megbízható">
            <a:extLst>
              <a:ext uri="{FF2B5EF4-FFF2-40B4-BE49-F238E27FC236}">
                <a16:creationId xmlns:a16="http://schemas.microsoft.com/office/drawing/2014/main" id="{CDE6A37D-6370-4404-9DF6-F03DECBC56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402" y="3138536"/>
            <a:ext cx="2204974" cy="492444"/>
          </a:xfrm>
          <a:prstGeom prst="rect">
            <a:avLst/>
          </a:prstGeom>
        </p:spPr>
      </p:pic>
      <p:graphicFrame>
        <p:nvGraphicFramePr>
          <p:cNvPr id="3" name="Táblázat 2">
            <a:extLst>
              <a:ext uri="{FF2B5EF4-FFF2-40B4-BE49-F238E27FC236}">
                <a16:creationId xmlns:a16="http://schemas.microsoft.com/office/drawing/2014/main" id="{F65DDBE2-F763-4879-93A4-366C0EF8B5DB}"/>
              </a:ext>
            </a:extLst>
          </p:cNvPr>
          <p:cNvGraphicFramePr>
            <a:graphicFrameLocks noGrp="1"/>
          </p:cNvGraphicFramePr>
          <p:nvPr/>
        </p:nvGraphicFramePr>
        <p:xfrm>
          <a:off x="110534" y="5738965"/>
          <a:ext cx="4922981" cy="960120"/>
        </p:xfrm>
        <a:graphic>
          <a:graphicData uri="http://schemas.openxmlformats.org/drawingml/2006/table">
            <a:tbl>
              <a:tblPr/>
              <a:tblGrid>
                <a:gridCol w="3786908">
                  <a:extLst>
                    <a:ext uri="{9D8B030D-6E8A-4147-A177-3AD203B41FA5}">
                      <a16:colId xmlns:a16="http://schemas.microsoft.com/office/drawing/2014/main" val="749391775"/>
                    </a:ext>
                  </a:extLst>
                </a:gridCol>
                <a:gridCol w="1136073">
                  <a:extLst>
                    <a:ext uri="{9D8B030D-6E8A-4147-A177-3AD203B41FA5}">
                      <a16:colId xmlns:a16="http://schemas.microsoft.com/office/drawing/2014/main" val="3901970431"/>
                    </a:ext>
                  </a:extLst>
                </a:gridCol>
              </a:tblGrid>
              <a:tr h="0">
                <a:tc>
                  <a:txBody>
                    <a:bodyPr/>
                    <a:lstStyle/>
                    <a:p>
                      <a:pPr algn="l"/>
                      <a:r>
                        <a:rPr kumimoji="0" lang="en-US" sz="1300" b="1" i="0" u="none" strike="noStrike" kern="1200" cap="none" spc="0" normalizeH="0" baseline="0" dirty="0">
                          <a:ln>
                            <a:noFill/>
                          </a:ln>
                          <a:solidFill>
                            <a:srgbClr val="004494"/>
                          </a:solidFill>
                          <a:effectLst/>
                          <a:uLnTx/>
                          <a:uFillTx/>
                          <a:latin typeface="Verdana" panose="020B0604030504040204" pitchFamily="34" charset="0"/>
                          <a:ea typeface="Verdana" panose="020B0604030504040204" pitchFamily="34" charset="0"/>
                        </a:rPr>
                        <a:t>New Teaching Fields for the</a:t>
                      </a:r>
                      <a:endParaRPr kumimoji="0" lang="hu-HU" sz="1300" b="1" i="0" u="none" strike="noStrike" kern="1200" cap="none" spc="0" normalizeH="0" baseline="0" dirty="0">
                        <a:ln>
                          <a:noFill/>
                        </a:ln>
                        <a:solidFill>
                          <a:srgbClr val="004494"/>
                        </a:solidFill>
                        <a:effectLst/>
                        <a:uLnTx/>
                        <a:uFillTx/>
                        <a:latin typeface="Verdana" panose="020B0604030504040204" pitchFamily="34" charset="0"/>
                        <a:ea typeface="Verdana" panose="020B0604030504040204" pitchFamily="34" charset="0"/>
                      </a:endParaRPr>
                    </a:p>
                    <a:p>
                      <a:pPr algn="l"/>
                      <a:r>
                        <a:rPr kumimoji="0" lang="en-US" sz="1300" b="1" i="0" u="none" strike="noStrike" kern="1200" cap="none" spc="0" normalizeH="0" baseline="0" dirty="0">
                          <a:ln>
                            <a:noFill/>
                          </a:ln>
                          <a:solidFill>
                            <a:srgbClr val="004494"/>
                          </a:solidFill>
                          <a:effectLst/>
                          <a:uLnTx/>
                          <a:uFillTx/>
                          <a:latin typeface="Verdana" panose="020B0604030504040204" pitchFamily="34" charset="0"/>
                          <a:ea typeface="Verdana" panose="020B0604030504040204" pitchFamily="34" charset="0"/>
                        </a:rPr>
                        <a:t>Next Generation of Journalists</a:t>
                      </a:r>
                      <a:br>
                        <a:rPr kumimoji="0" lang="hu-HU" sz="1300" b="1" i="0" u="none" strike="noStrike" kern="1200" cap="none" spc="0" normalizeH="0" baseline="0" dirty="0">
                          <a:ln>
                            <a:noFill/>
                          </a:ln>
                          <a:solidFill>
                            <a:srgbClr val="004494"/>
                          </a:solidFill>
                          <a:effectLst/>
                          <a:uLnTx/>
                          <a:uFillTx/>
                          <a:latin typeface="Verdana" panose="020B0604030504040204" pitchFamily="34" charset="0"/>
                          <a:ea typeface="Verdana" panose="020B0604030504040204" pitchFamily="34" charset="0"/>
                        </a:rPr>
                      </a:br>
                      <a:r>
                        <a:rPr kumimoji="0" lang="en-US" sz="1300" b="1" i="0" u="none" strike="noStrike" kern="1200" cap="none" spc="0" normalizeH="0" baseline="0" dirty="0">
                          <a:ln>
                            <a:noFill/>
                          </a:ln>
                          <a:solidFill>
                            <a:srgbClr val="004494"/>
                          </a:solidFill>
                          <a:effectLst/>
                          <a:uLnTx/>
                          <a:uFillTx/>
                          <a:latin typeface="Verdana" panose="020B0604030504040204" pitchFamily="34" charset="0"/>
                          <a:ea typeface="Verdana" panose="020B0604030504040204" pitchFamily="34" charset="0"/>
                        </a:rPr>
                        <a:t>2020-1-HU01-KA203-078824</a:t>
                      </a:r>
                      <a:br>
                        <a:rPr lang="en-US" b="1" dirty="0">
                          <a:effectLst/>
                        </a:rPr>
                      </a:br>
                      <a:endParaRPr lang="en-US" dirty="0">
                        <a:effectLst/>
                      </a:endParaRPr>
                    </a:p>
                  </a:txBody>
                  <a:tcPr anchor="ctr">
                    <a:lnL>
                      <a:noFill/>
                    </a:lnL>
                    <a:lnR>
                      <a:noFill/>
                    </a:lnR>
                    <a:lnT>
                      <a:noFill/>
                    </a:lnT>
                    <a:lnB>
                      <a:noFill/>
                    </a:lnB>
                  </a:tcPr>
                </a:tc>
                <a:tc>
                  <a:txBody>
                    <a:bodyPr/>
                    <a:lstStyle/>
                    <a:p>
                      <a:pPr algn="r"/>
                      <a:endParaRPr lang="hu-HU" dirty="0">
                        <a:effectLst/>
                      </a:endParaRPr>
                    </a:p>
                  </a:txBody>
                  <a:tcPr anchor="ctr">
                    <a:lnL>
                      <a:noFill/>
                    </a:lnL>
                    <a:lnR>
                      <a:noFill/>
                    </a:lnR>
                    <a:lnT>
                      <a:noFill/>
                    </a:lnT>
                    <a:lnB>
                      <a:noFill/>
                    </a:lnB>
                  </a:tcPr>
                </a:tc>
                <a:extLst>
                  <a:ext uri="{0D108BD9-81ED-4DB2-BD59-A6C34878D82A}">
                    <a16:rowId xmlns:a16="http://schemas.microsoft.com/office/drawing/2014/main" val="4255824043"/>
                  </a:ext>
                </a:extLst>
              </a:tr>
            </a:tbl>
          </a:graphicData>
        </a:graphic>
      </p:graphicFrame>
      <p:pic>
        <p:nvPicPr>
          <p:cNvPr id="11" name="Kép 10">
            <a:extLst>
              <a:ext uri="{FF2B5EF4-FFF2-40B4-BE49-F238E27FC236}">
                <a16:creationId xmlns:a16="http://schemas.microsoft.com/office/drawing/2014/main" id="{7451D76A-665C-46FE-833F-2C77C67D59D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77693" y="2818719"/>
            <a:ext cx="2204974" cy="1318976"/>
          </a:xfrm>
          <a:prstGeom prst="rect">
            <a:avLst/>
          </a:prstGeom>
        </p:spPr>
      </p:pic>
      <p:pic>
        <p:nvPicPr>
          <p:cNvPr id="9" name="Kép 8">
            <a:extLst>
              <a:ext uri="{FF2B5EF4-FFF2-40B4-BE49-F238E27FC236}">
                <a16:creationId xmlns:a16="http://schemas.microsoft.com/office/drawing/2014/main" id="{1E341DF1-6419-455F-BDEB-F14F583A24C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26846" y="2290384"/>
            <a:ext cx="2306669" cy="515156"/>
          </a:xfrm>
          <a:prstGeom prst="rect">
            <a:avLst/>
          </a:prstGeom>
        </p:spPr>
      </p:pic>
      <p:pic>
        <p:nvPicPr>
          <p:cNvPr id="7" name="Kép 6">
            <a:extLst>
              <a:ext uri="{FF2B5EF4-FFF2-40B4-BE49-F238E27FC236}">
                <a16:creationId xmlns:a16="http://schemas.microsoft.com/office/drawing/2014/main" id="{F16E3A69-A7DF-4632-85EA-85036DE6B03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33323" y="3722780"/>
            <a:ext cx="2093713" cy="960853"/>
          </a:xfrm>
          <a:prstGeom prst="rect">
            <a:avLst/>
          </a:prstGeom>
        </p:spPr>
      </p:pic>
      <p:pic>
        <p:nvPicPr>
          <p:cNvPr id="20" name="Kép 19">
            <a:extLst>
              <a:ext uri="{FF2B5EF4-FFF2-40B4-BE49-F238E27FC236}">
                <a16:creationId xmlns:a16="http://schemas.microsoft.com/office/drawing/2014/main" id="{7BF5E8C5-6257-49C6-859B-6B5FCF57483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1509" y="3902524"/>
            <a:ext cx="1918760" cy="571463"/>
          </a:xfrm>
          <a:prstGeom prst="rect">
            <a:avLst/>
          </a:prstGeom>
        </p:spPr>
      </p:pic>
    </p:spTree>
    <p:custDataLst>
      <p:tags r:id="rId1"/>
    </p:custDataLst>
    <p:extLst>
      <p:ext uri="{BB962C8B-B14F-4D97-AF65-F5344CB8AC3E}">
        <p14:creationId xmlns:p14="http://schemas.microsoft.com/office/powerpoint/2010/main" val="267766621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838200" y="2499995"/>
            <a:ext cx="10515600" cy="3477895"/>
          </a:xfrm>
        </p:spPr>
        <p:txBody>
          <a:bodyPr>
            <a:normAutofit/>
          </a:bodyPr>
          <a:lstStyle/>
          <a:p>
            <a:pPr marL="0" indent="0" algn="just">
              <a:buNone/>
            </a:pPr>
            <a:r>
              <a:rPr lang="en-US" dirty="0"/>
              <a:t>Content curation has different approaches in newsrooms:</a:t>
            </a:r>
          </a:p>
          <a:p>
            <a:pPr marL="0" indent="0" algn="just">
              <a:buNone/>
            </a:pPr>
            <a:r>
              <a:rPr lang="en-US" dirty="0"/>
              <a:t>In some cases, there is an editor: a person who stays in the newsroom and then each editorial office - with the support of developers -, develops the content. </a:t>
            </a:r>
          </a:p>
          <a:p>
            <a:pPr marL="0" indent="0" algn="just">
              <a:buNone/>
            </a:pPr>
            <a:r>
              <a:rPr lang="en-US" dirty="0"/>
              <a:t>In other cases, there is a dedicated team, usually with experience in audio production, to think about product development.  </a:t>
            </a:r>
          </a:p>
          <a:p>
            <a:pPr marL="0" indent="0">
              <a:buNone/>
            </a:pPr>
            <a:endParaRPr lang="hu-HU" dirty="0"/>
          </a:p>
        </p:txBody>
      </p:sp>
      <p:sp>
        <p:nvSpPr>
          <p:cNvPr id="4" name="Cím 1">
            <a:extLst>
              <a:ext uri="{FF2B5EF4-FFF2-40B4-BE49-F238E27FC236}">
                <a16:creationId xmlns:a16="http://schemas.microsoft.com/office/drawing/2014/main" id="{B4A4A96F-EC3D-4ABD-AEF1-151D2CEB7404}"/>
              </a:ext>
            </a:extLst>
          </p:cNvPr>
          <p:cNvSpPr txBox="1">
            <a:spLocks/>
          </p:cNvSpPr>
          <p:nvPr/>
        </p:nvSpPr>
        <p:spPr>
          <a:xfrm>
            <a:off x="838200" y="5000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PT" dirty="0" err="1">
                <a:solidFill>
                  <a:schemeClr val="accent2">
                    <a:lumMod val="50000"/>
                  </a:schemeClr>
                </a:solidFill>
              </a:rPr>
              <a:t>Journalism</a:t>
            </a:r>
            <a:r>
              <a:rPr lang="pt-PT" dirty="0">
                <a:solidFill>
                  <a:schemeClr val="accent2">
                    <a:lumMod val="50000"/>
                  </a:schemeClr>
                </a:solidFill>
              </a:rPr>
              <a:t> </a:t>
            </a:r>
            <a:r>
              <a:rPr lang="pt-PT" dirty="0" err="1">
                <a:solidFill>
                  <a:schemeClr val="accent2">
                    <a:lumMod val="50000"/>
                  </a:schemeClr>
                </a:solidFill>
              </a:rPr>
              <a:t>production</a:t>
            </a:r>
            <a:endParaRPr lang="hu-HU" dirty="0">
              <a:solidFill>
                <a:schemeClr val="accent2">
                  <a:lumMod val="50000"/>
                </a:schemeClr>
              </a:solidFill>
            </a:endParaRPr>
          </a:p>
        </p:txBody>
      </p:sp>
    </p:spTree>
    <p:custDataLst>
      <p:tags r:id="rId1"/>
    </p:custDataLst>
    <p:extLst>
      <p:ext uri="{BB962C8B-B14F-4D97-AF65-F5344CB8AC3E}">
        <p14:creationId xmlns:p14="http://schemas.microsoft.com/office/powerpoint/2010/main" val="1573620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838200" y="2237105"/>
            <a:ext cx="10515600" cy="3477895"/>
          </a:xfrm>
        </p:spPr>
        <p:txBody>
          <a:bodyPr>
            <a:normAutofit/>
          </a:bodyPr>
          <a:lstStyle/>
          <a:p>
            <a:pPr marL="0" indent="0" algn="just">
              <a:buNone/>
            </a:pPr>
            <a:r>
              <a:rPr lang="en-US" dirty="0"/>
              <a:t>In all cases, companies agree to say that a product to be activated by a smart speaker cannot be thought of in the same way as content that will be accessed by another platform, because of the uniqueness of the devices.</a:t>
            </a:r>
          </a:p>
          <a:p>
            <a:pPr marL="0" indent="0" algn="just">
              <a:buNone/>
            </a:pPr>
            <a:r>
              <a:rPr lang="en-US" dirty="0"/>
              <a:t>Generally, people who use voice interactions are more active than spectators and will not always have the support of a visual resource on a screen.</a:t>
            </a:r>
          </a:p>
          <a:p>
            <a:pPr marL="0" indent="0" algn="just">
              <a:buNone/>
            </a:pPr>
            <a:r>
              <a:rPr lang="en-US" dirty="0"/>
              <a:t>On the contrary, the main resource is precisely the voice. </a:t>
            </a:r>
          </a:p>
        </p:txBody>
      </p:sp>
      <p:sp>
        <p:nvSpPr>
          <p:cNvPr id="4" name="Cím 1">
            <a:extLst>
              <a:ext uri="{FF2B5EF4-FFF2-40B4-BE49-F238E27FC236}">
                <a16:creationId xmlns:a16="http://schemas.microsoft.com/office/drawing/2014/main" id="{B4A4A96F-EC3D-4ABD-AEF1-151D2CEB7404}"/>
              </a:ext>
            </a:extLst>
          </p:cNvPr>
          <p:cNvSpPr txBox="1">
            <a:spLocks/>
          </p:cNvSpPr>
          <p:nvPr/>
        </p:nvSpPr>
        <p:spPr>
          <a:xfrm>
            <a:off x="838200" y="5000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PT" dirty="0" err="1">
                <a:solidFill>
                  <a:schemeClr val="accent2">
                    <a:lumMod val="50000"/>
                  </a:schemeClr>
                </a:solidFill>
              </a:rPr>
              <a:t>Journalism</a:t>
            </a:r>
            <a:r>
              <a:rPr lang="pt-PT" dirty="0">
                <a:solidFill>
                  <a:schemeClr val="accent2">
                    <a:lumMod val="50000"/>
                  </a:schemeClr>
                </a:solidFill>
              </a:rPr>
              <a:t> </a:t>
            </a:r>
            <a:r>
              <a:rPr lang="pt-PT" dirty="0" err="1">
                <a:solidFill>
                  <a:schemeClr val="accent2">
                    <a:lumMod val="50000"/>
                  </a:schemeClr>
                </a:solidFill>
              </a:rPr>
              <a:t>production</a:t>
            </a:r>
            <a:endParaRPr lang="hu-HU" dirty="0">
              <a:solidFill>
                <a:schemeClr val="accent2">
                  <a:lumMod val="50000"/>
                </a:schemeClr>
              </a:solidFill>
            </a:endParaRPr>
          </a:p>
        </p:txBody>
      </p:sp>
    </p:spTree>
    <p:custDataLst>
      <p:tags r:id="rId1"/>
    </p:custDataLst>
    <p:extLst>
      <p:ext uri="{BB962C8B-B14F-4D97-AF65-F5344CB8AC3E}">
        <p14:creationId xmlns:p14="http://schemas.microsoft.com/office/powerpoint/2010/main" val="584096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838200" y="2385695"/>
            <a:ext cx="10515600" cy="3477895"/>
          </a:xfrm>
        </p:spPr>
        <p:txBody>
          <a:bodyPr>
            <a:normAutofit/>
          </a:bodyPr>
          <a:lstStyle/>
          <a:p>
            <a:pPr marL="0" indent="0" algn="just">
              <a:buNone/>
            </a:pPr>
            <a:r>
              <a:rPr lang="en-US" dirty="0"/>
              <a:t>Thus, the "spoken" text needs to be understandable enough for people to be able to use it without resorting to other channels. </a:t>
            </a:r>
          </a:p>
          <a:p>
            <a:pPr marL="0" indent="0" algn="just">
              <a:buNone/>
            </a:pPr>
            <a:r>
              <a:rPr lang="en-US" dirty="0"/>
              <a:t>That's why it's important to think of several ways out of the box to circumvent users' multiple intentions. </a:t>
            </a:r>
          </a:p>
          <a:p>
            <a:pPr marL="0" indent="0" algn="just">
              <a:buNone/>
            </a:pPr>
            <a:r>
              <a:rPr lang="en-US" dirty="0"/>
              <a:t>That’s why the companies (media and/or tech) don't talk about amounts invested, but they all stress the importance of having dedicated product development teams for smart speakers.</a:t>
            </a:r>
            <a:endParaRPr lang="hu-HU" dirty="0"/>
          </a:p>
        </p:txBody>
      </p:sp>
      <p:sp>
        <p:nvSpPr>
          <p:cNvPr id="4" name="Cím 1">
            <a:extLst>
              <a:ext uri="{FF2B5EF4-FFF2-40B4-BE49-F238E27FC236}">
                <a16:creationId xmlns:a16="http://schemas.microsoft.com/office/drawing/2014/main" id="{B4A4A96F-EC3D-4ABD-AEF1-151D2CEB7404}"/>
              </a:ext>
            </a:extLst>
          </p:cNvPr>
          <p:cNvSpPr txBox="1">
            <a:spLocks/>
          </p:cNvSpPr>
          <p:nvPr/>
        </p:nvSpPr>
        <p:spPr>
          <a:xfrm>
            <a:off x="838200" y="5000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PT" dirty="0" err="1">
                <a:solidFill>
                  <a:schemeClr val="accent2">
                    <a:lumMod val="50000"/>
                  </a:schemeClr>
                </a:solidFill>
              </a:rPr>
              <a:t>Journalism</a:t>
            </a:r>
            <a:r>
              <a:rPr lang="pt-PT" dirty="0">
                <a:solidFill>
                  <a:schemeClr val="accent2">
                    <a:lumMod val="50000"/>
                  </a:schemeClr>
                </a:solidFill>
              </a:rPr>
              <a:t> </a:t>
            </a:r>
            <a:r>
              <a:rPr lang="pt-PT" dirty="0" err="1">
                <a:solidFill>
                  <a:schemeClr val="accent2">
                    <a:lumMod val="50000"/>
                  </a:schemeClr>
                </a:solidFill>
              </a:rPr>
              <a:t>production</a:t>
            </a:r>
            <a:endParaRPr lang="hu-HU" dirty="0">
              <a:solidFill>
                <a:schemeClr val="accent2">
                  <a:lumMod val="50000"/>
                </a:schemeClr>
              </a:solidFill>
            </a:endParaRPr>
          </a:p>
        </p:txBody>
      </p:sp>
    </p:spTree>
    <p:custDataLst>
      <p:tags r:id="rId1"/>
    </p:custDataLst>
    <p:extLst>
      <p:ext uri="{BB962C8B-B14F-4D97-AF65-F5344CB8AC3E}">
        <p14:creationId xmlns:p14="http://schemas.microsoft.com/office/powerpoint/2010/main" val="529918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838200" y="2214245"/>
            <a:ext cx="10515600" cy="3477895"/>
          </a:xfrm>
        </p:spPr>
        <p:txBody>
          <a:bodyPr>
            <a:normAutofit/>
          </a:bodyPr>
          <a:lstStyle/>
          <a:p>
            <a:pPr marL="0" indent="0" algn="just">
              <a:buNone/>
            </a:pPr>
            <a:r>
              <a:rPr lang="en-US" dirty="0"/>
              <a:t>Some media companies decided to start restructuring, to become  “media tech” companies.</a:t>
            </a:r>
          </a:p>
          <a:p>
            <a:pPr marL="0" indent="0" algn="just">
              <a:buNone/>
            </a:pPr>
            <a:r>
              <a:rPr lang="en-US" dirty="0"/>
              <a:t>These companies assume this investment is necessary, as voice interactions via smart-speakers and smart-screens, connected cars and other devices that carry this technology, such as smartphones, headsets and smart-watches, are increasingly gaining market share. </a:t>
            </a:r>
          </a:p>
          <a:p>
            <a:pPr marL="0" indent="0" algn="just">
              <a:buNone/>
            </a:pPr>
            <a:r>
              <a:rPr lang="en-US" dirty="0"/>
              <a:t>For them, it is a new communication channel that will allow to expand the points of contact with its consumers' journey.</a:t>
            </a:r>
            <a:endParaRPr lang="hu-HU" dirty="0"/>
          </a:p>
        </p:txBody>
      </p:sp>
      <p:sp>
        <p:nvSpPr>
          <p:cNvPr id="4" name="Cím 1">
            <a:extLst>
              <a:ext uri="{FF2B5EF4-FFF2-40B4-BE49-F238E27FC236}">
                <a16:creationId xmlns:a16="http://schemas.microsoft.com/office/drawing/2014/main" id="{B4A4A96F-EC3D-4ABD-AEF1-151D2CEB7404}"/>
              </a:ext>
            </a:extLst>
          </p:cNvPr>
          <p:cNvSpPr txBox="1">
            <a:spLocks/>
          </p:cNvSpPr>
          <p:nvPr/>
        </p:nvSpPr>
        <p:spPr>
          <a:xfrm>
            <a:off x="838200" y="5000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PT" dirty="0" err="1">
                <a:solidFill>
                  <a:schemeClr val="accent2">
                    <a:lumMod val="50000"/>
                  </a:schemeClr>
                </a:solidFill>
              </a:rPr>
              <a:t>Journalism</a:t>
            </a:r>
            <a:r>
              <a:rPr lang="pt-PT" dirty="0">
                <a:solidFill>
                  <a:schemeClr val="accent2">
                    <a:lumMod val="50000"/>
                  </a:schemeClr>
                </a:solidFill>
              </a:rPr>
              <a:t> </a:t>
            </a:r>
            <a:r>
              <a:rPr lang="pt-PT" dirty="0" err="1">
                <a:solidFill>
                  <a:schemeClr val="accent2">
                    <a:lumMod val="50000"/>
                  </a:schemeClr>
                </a:solidFill>
              </a:rPr>
              <a:t>production</a:t>
            </a:r>
            <a:endParaRPr lang="hu-HU" dirty="0">
              <a:solidFill>
                <a:schemeClr val="accent2">
                  <a:lumMod val="50000"/>
                </a:schemeClr>
              </a:solidFill>
            </a:endParaRPr>
          </a:p>
        </p:txBody>
      </p:sp>
    </p:spTree>
    <p:custDataLst>
      <p:tags r:id="rId1"/>
    </p:custDataLst>
    <p:extLst>
      <p:ext uri="{BB962C8B-B14F-4D97-AF65-F5344CB8AC3E}">
        <p14:creationId xmlns:p14="http://schemas.microsoft.com/office/powerpoint/2010/main" val="462484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838200" y="2179955"/>
            <a:ext cx="10515600" cy="3477895"/>
          </a:xfrm>
        </p:spPr>
        <p:txBody>
          <a:bodyPr>
            <a:normAutofit fontScale="92500" lnSpcReduction="10000"/>
          </a:bodyPr>
          <a:lstStyle/>
          <a:p>
            <a:pPr marL="0" indent="0" algn="just">
              <a:buNone/>
            </a:pPr>
            <a:r>
              <a:rPr lang="en-US" dirty="0"/>
              <a:t>In context, in terms of which is the main source of information, some data for online news consumption behavior reveal: </a:t>
            </a:r>
          </a:p>
          <a:p>
            <a:pPr marL="0" indent="0" algn="just">
              <a:buNone/>
            </a:pPr>
            <a:r>
              <a:rPr lang="en-US" dirty="0"/>
              <a:t>+37% use social networks as the main source of information </a:t>
            </a:r>
          </a:p>
          <a:p>
            <a:pPr marL="0" indent="0" algn="just">
              <a:buNone/>
            </a:pPr>
            <a:r>
              <a:rPr lang="en-US" dirty="0"/>
              <a:t>+32% use news sites</a:t>
            </a:r>
          </a:p>
          <a:p>
            <a:pPr marL="0" indent="0" algn="just">
              <a:buNone/>
            </a:pPr>
            <a:r>
              <a:rPr lang="en-US" dirty="0"/>
              <a:t>+11% use television </a:t>
            </a:r>
          </a:p>
          <a:p>
            <a:pPr marL="0" indent="0" algn="just">
              <a:buNone/>
            </a:pPr>
            <a:r>
              <a:rPr lang="en-US" b="1" dirty="0"/>
              <a:t>+9% use smart speakers</a:t>
            </a:r>
          </a:p>
          <a:p>
            <a:pPr marL="0" indent="0" algn="just">
              <a:buNone/>
            </a:pPr>
            <a:r>
              <a:rPr lang="en-US" dirty="0"/>
              <a:t>Note that smart speakers are already close to television and ahead of other traditional media, as newspapers (+5%) and radio (+2%), and podcasts (+4%).</a:t>
            </a:r>
            <a:endParaRPr lang="hu-HU" dirty="0"/>
          </a:p>
        </p:txBody>
      </p:sp>
      <p:sp>
        <p:nvSpPr>
          <p:cNvPr id="4" name="Cím 1">
            <a:extLst>
              <a:ext uri="{FF2B5EF4-FFF2-40B4-BE49-F238E27FC236}">
                <a16:creationId xmlns:a16="http://schemas.microsoft.com/office/drawing/2014/main" id="{B4A4A96F-EC3D-4ABD-AEF1-151D2CEB7404}"/>
              </a:ext>
            </a:extLst>
          </p:cNvPr>
          <p:cNvSpPr txBox="1">
            <a:spLocks/>
          </p:cNvSpPr>
          <p:nvPr/>
        </p:nvSpPr>
        <p:spPr>
          <a:xfrm>
            <a:off x="838200" y="5000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PT" dirty="0" err="1">
                <a:solidFill>
                  <a:schemeClr val="accent2">
                    <a:lumMod val="50000"/>
                  </a:schemeClr>
                </a:solidFill>
              </a:rPr>
              <a:t>Consumption</a:t>
            </a:r>
            <a:r>
              <a:rPr lang="pt-PT" dirty="0">
                <a:solidFill>
                  <a:schemeClr val="accent2">
                    <a:lumMod val="50000"/>
                  </a:schemeClr>
                </a:solidFill>
              </a:rPr>
              <a:t> </a:t>
            </a:r>
            <a:r>
              <a:rPr lang="pt-PT" dirty="0" err="1">
                <a:solidFill>
                  <a:schemeClr val="accent2">
                    <a:lumMod val="50000"/>
                  </a:schemeClr>
                </a:solidFill>
              </a:rPr>
              <a:t>context</a:t>
            </a:r>
            <a:endParaRPr lang="hu-HU" dirty="0">
              <a:solidFill>
                <a:schemeClr val="accent2">
                  <a:lumMod val="50000"/>
                </a:schemeClr>
              </a:solidFill>
            </a:endParaRPr>
          </a:p>
        </p:txBody>
      </p:sp>
    </p:spTree>
    <p:custDataLst>
      <p:tags r:id="rId1"/>
    </p:custDataLst>
    <p:extLst>
      <p:ext uri="{BB962C8B-B14F-4D97-AF65-F5344CB8AC3E}">
        <p14:creationId xmlns:p14="http://schemas.microsoft.com/office/powerpoint/2010/main" val="137235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838200" y="2122805"/>
            <a:ext cx="10515600" cy="3477895"/>
          </a:xfrm>
        </p:spPr>
        <p:txBody>
          <a:bodyPr>
            <a:normAutofit lnSpcReduction="10000"/>
          </a:bodyPr>
          <a:lstStyle/>
          <a:p>
            <a:pPr marL="0" indent="0" algn="just">
              <a:buNone/>
            </a:pPr>
            <a:r>
              <a:rPr lang="en-US" dirty="0"/>
              <a:t>The profile of the users of smart speakers are people who are used to using the Internet on a daily basis. </a:t>
            </a:r>
          </a:p>
          <a:p>
            <a:pPr marL="0" indent="0" algn="just">
              <a:buNone/>
            </a:pPr>
            <a:r>
              <a:rPr lang="en-US" dirty="0"/>
              <a:t>They are also people who have web platforms as their main source of information: </a:t>
            </a:r>
          </a:p>
          <a:p>
            <a:pPr algn="just"/>
            <a:r>
              <a:rPr lang="en-US" dirty="0"/>
              <a:t>+80% have social networks, news sites, the smart speakers themselves, and podcasts as their main source of information</a:t>
            </a:r>
          </a:p>
          <a:p>
            <a:pPr marL="0" indent="0" algn="just">
              <a:buNone/>
            </a:pPr>
            <a:r>
              <a:rPr lang="en-US" dirty="0"/>
              <a:t>That is, the traditional media (TV, radio, and newspapers) add up to less than 20% as their main source of information.</a:t>
            </a:r>
            <a:endParaRPr lang="hu-HU" dirty="0"/>
          </a:p>
        </p:txBody>
      </p:sp>
      <p:sp>
        <p:nvSpPr>
          <p:cNvPr id="4" name="Cím 1">
            <a:extLst>
              <a:ext uri="{FF2B5EF4-FFF2-40B4-BE49-F238E27FC236}">
                <a16:creationId xmlns:a16="http://schemas.microsoft.com/office/drawing/2014/main" id="{B4A4A96F-EC3D-4ABD-AEF1-151D2CEB7404}"/>
              </a:ext>
            </a:extLst>
          </p:cNvPr>
          <p:cNvSpPr txBox="1">
            <a:spLocks/>
          </p:cNvSpPr>
          <p:nvPr/>
        </p:nvSpPr>
        <p:spPr>
          <a:xfrm>
            <a:off x="838200" y="5000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PT" dirty="0" err="1">
                <a:solidFill>
                  <a:schemeClr val="accent2">
                    <a:lumMod val="50000"/>
                  </a:schemeClr>
                </a:solidFill>
              </a:rPr>
              <a:t>Consumption</a:t>
            </a:r>
            <a:r>
              <a:rPr lang="pt-PT" dirty="0">
                <a:solidFill>
                  <a:schemeClr val="accent2">
                    <a:lumMod val="50000"/>
                  </a:schemeClr>
                </a:solidFill>
              </a:rPr>
              <a:t> </a:t>
            </a:r>
            <a:r>
              <a:rPr lang="pt-PT" dirty="0" err="1">
                <a:solidFill>
                  <a:schemeClr val="accent2">
                    <a:lumMod val="50000"/>
                  </a:schemeClr>
                </a:solidFill>
              </a:rPr>
              <a:t>context</a:t>
            </a:r>
            <a:endParaRPr lang="hu-HU" dirty="0">
              <a:solidFill>
                <a:schemeClr val="accent2">
                  <a:lumMod val="50000"/>
                </a:schemeClr>
              </a:solidFill>
            </a:endParaRPr>
          </a:p>
        </p:txBody>
      </p:sp>
    </p:spTree>
    <p:custDataLst>
      <p:tags r:id="rId1"/>
    </p:custDataLst>
    <p:extLst>
      <p:ext uri="{BB962C8B-B14F-4D97-AF65-F5344CB8AC3E}">
        <p14:creationId xmlns:p14="http://schemas.microsoft.com/office/powerpoint/2010/main" val="3195286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513178" y="1833855"/>
            <a:ext cx="5717345" cy="3477895"/>
          </a:xfrm>
        </p:spPr>
        <p:txBody>
          <a:bodyPr>
            <a:normAutofit fontScale="92500" lnSpcReduction="20000"/>
          </a:bodyPr>
          <a:lstStyle/>
          <a:p>
            <a:pPr marL="0" indent="0" algn="just">
              <a:buNone/>
            </a:pPr>
            <a:r>
              <a:rPr lang="en-US" dirty="0"/>
              <a:t>UK data shows that in 2020 only 5% used smart speakers to search for news (Reuters Institute, 2020)</a:t>
            </a:r>
          </a:p>
          <a:p>
            <a:pPr marL="0" indent="0" algn="just">
              <a:buNone/>
            </a:pPr>
            <a:r>
              <a:rPr lang="en-US" dirty="0"/>
              <a:t>But 66% of Portuguese speaking users of smart speakers say they tried to do any news search on these devices (Andrade, 2021)</a:t>
            </a:r>
          </a:p>
          <a:p>
            <a:pPr marL="0" indent="0" algn="just">
              <a:buNone/>
            </a:pPr>
            <a:r>
              <a:rPr lang="en-US" dirty="0"/>
              <a:t>This may indicate that there is a great potential of this platform for distribution of journalistic content, and in different languages</a:t>
            </a:r>
          </a:p>
        </p:txBody>
      </p:sp>
      <p:sp>
        <p:nvSpPr>
          <p:cNvPr id="4" name="Cím 1">
            <a:extLst>
              <a:ext uri="{FF2B5EF4-FFF2-40B4-BE49-F238E27FC236}">
                <a16:creationId xmlns:a16="http://schemas.microsoft.com/office/drawing/2014/main" id="{B4A4A96F-EC3D-4ABD-AEF1-151D2CEB7404}"/>
              </a:ext>
            </a:extLst>
          </p:cNvPr>
          <p:cNvSpPr txBox="1">
            <a:spLocks/>
          </p:cNvSpPr>
          <p:nvPr/>
        </p:nvSpPr>
        <p:spPr>
          <a:xfrm>
            <a:off x="647701" y="3556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PT" dirty="0" err="1">
                <a:solidFill>
                  <a:schemeClr val="accent2">
                    <a:lumMod val="50000"/>
                  </a:schemeClr>
                </a:solidFill>
              </a:rPr>
              <a:t>Consumption</a:t>
            </a:r>
            <a:r>
              <a:rPr lang="pt-PT" dirty="0">
                <a:solidFill>
                  <a:schemeClr val="accent2">
                    <a:lumMod val="50000"/>
                  </a:schemeClr>
                </a:solidFill>
              </a:rPr>
              <a:t> </a:t>
            </a:r>
            <a:r>
              <a:rPr lang="pt-PT" dirty="0" err="1">
                <a:solidFill>
                  <a:schemeClr val="accent2">
                    <a:lumMod val="50000"/>
                  </a:schemeClr>
                </a:solidFill>
              </a:rPr>
              <a:t>context</a:t>
            </a:r>
            <a:endParaRPr lang="hu-HU" dirty="0">
              <a:solidFill>
                <a:schemeClr val="accent2">
                  <a:lumMod val="50000"/>
                </a:schemeClr>
              </a:solidFill>
            </a:endParaRPr>
          </a:p>
        </p:txBody>
      </p:sp>
      <p:pic>
        <p:nvPicPr>
          <p:cNvPr id="5" name="Picture 5" descr="Chart, line chart&#10;&#10;Description automatically generated">
            <a:extLst>
              <a:ext uri="{FF2B5EF4-FFF2-40B4-BE49-F238E27FC236}">
                <a16:creationId xmlns:a16="http://schemas.microsoft.com/office/drawing/2014/main" id="{51963E0D-2C47-4D0F-AB6E-8DFF087B00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5545" y="1899645"/>
            <a:ext cx="4944496" cy="3235569"/>
          </a:xfrm>
          <a:prstGeom prst="rect">
            <a:avLst/>
          </a:prstGeom>
        </p:spPr>
      </p:pic>
      <p:sp>
        <p:nvSpPr>
          <p:cNvPr id="7" name="CaixaDeTexto 6">
            <a:extLst>
              <a:ext uri="{FF2B5EF4-FFF2-40B4-BE49-F238E27FC236}">
                <a16:creationId xmlns:a16="http://schemas.microsoft.com/office/drawing/2014/main" id="{68F8457F-170A-41F1-B72F-C6B338546C94}"/>
              </a:ext>
            </a:extLst>
          </p:cNvPr>
          <p:cNvSpPr txBox="1"/>
          <p:nvPr/>
        </p:nvSpPr>
        <p:spPr>
          <a:xfrm>
            <a:off x="5978621" y="5201004"/>
            <a:ext cx="6098344" cy="923330"/>
          </a:xfrm>
          <a:prstGeom prst="rect">
            <a:avLst/>
          </a:prstGeom>
          <a:noFill/>
        </p:spPr>
        <p:txBody>
          <a:bodyPr wrap="square">
            <a:spAutoFit/>
          </a:bodyPr>
          <a:lstStyle/>
          <a:p>
            <a:pPr algn="ctr"/>
            <a:r>
              <a:rPr lang="en-US" sz="1800" dirty="0">
                <a:effectLst/>
                <a:latin typeface="Arial" panose="020B0604020202020204" pitchFamily="34" charset="0"/>
                <a:ea typeface="Times New Roman" panose="02020603050405020304" pitchFamily="18" charset="0"/>
              </a:rPr>
              <a:t>Figure 2: Proportion that use each device to access news in the last week (2013-20) -UK. Source: </a:t>
            </a:r>
            <a:r>
              <a:rPr lang="en-US" sz="1800" u="sng" dirty="0">
                <a:solidFill>
                  <a:srgbClr val="0000FF"/>
                </a:solidFill>
                <a:effectLst/>
                <a:latin typeface="Arial" panose="020B0604020202020204" pitchFamily="34" charset="0"/>
                <a:ea typeface="Times New Roman" panose="02020603050405020304" pitchFamily="18" charset="0"/>
              </a:rPr>
              <a:t>Reuters Institute (2020</a:t>
            </a:r>
            <a:r>
              <a:rPr lang="en-US" sz="1800" dirty="0">
                <a:effectLst/>
                <a:latin typeface="Arial" panose="020B0604020202020204" pitchFamily="34" charset="0"/>
                <a:ea typeface="Times New Roman" panose="02020603050405020304" pitchFamily="18" charset="0"/>
              </a:rPr>
              <a:t>). </a:t>
            </a:r>
            <a:endParaRPr lang="pt-PT" sz="2800" dirty="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1389938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838200" y="1825625"/>
            <a:ext cx="10515600" cy="3477895"/>
          </a:xfrm>
        </p:spPr>
        <p:txBody>
          <a:bodyPr>
            <a:noAutofit/>
          </a:bodyPr>
          <a:lstStyle/>
          <a:p>
            <a:pPr marL="0" indent="0" algn="just">
              <a:buNone/>
            </a:pPr>
            <a:r>
              <a:rPr lang="en-US" sz="3000" dirty="0"/>
              <a:t>When questioned about the regular use of smart speakers, users say that the devices are most often used for entertainment, but the search for information comes right after, even ahead of the activation of home appliances. </a:t>
            </a:r>
          </a:p>
          <a:p>
            <a:pPr marL="0" indent="0" algn="just">
              <a:buNone/>
            </a:pPr>
            <a:r>
              <a:rPr lang="en-US" sz="3000" dirty="0"/>
              <a:t>This reinforces the perspective that there is a great potential for the distribution of journalistic content on this platform.</a:t>
            </a:r>
          </a:p>
          <a:p>
            <a:pPr marL="0" indent="0" algn="just">
              <a:buNone/>
            </a:pPr>
            <a:endParaRPr lang="en-US" sz="3000" dirty="0"/>
          </a:p>
          <a:p>
            <a:pPr marL="0" indent="0" algn="just">
              <a:buNone/>
            </a:pPr>
            <a:r>
              <a:rPr lang="en-US" sz="3000" dirty="0"/>
              <a:t>See chart in the next slide.</a:t>
            </a:r>
          </a:p>
          <a:p>
            <a:pPr marL="0" indent="0">
              <a:buNone/>
            </a:pPr>
            <a:endParaRPr lang="hu-HU" sz="3000" dirty="0"/>
          </a:p>
        </p:txBody>
      </p:sp>
      <p:sp>
        <p:nvSpPr>
          <p:cNvPr id="4" name="Cím 1">
            <a:extLst>
              <a:ext uri="{FF2B5EF4-FFF2-40B4-BE49-F238E27FC236}">
                <a16:creationId xmlns:a16="http://schemas.microsoft.com/office/drawing/2014/main" id="{B4A4A96F-EC3D-4ABD-AEF1-151D2CEB7404}"/>
              </a:ext>
            </a:extLst>
          </p:cNvPr>
          <p:cNvSpPr txBox="1">
            <a:spLocks/>
          </p:cNvSpPr>
          <p:nvPr/>
        </p:nvSpPr>
        <p:spPr>
          <a:xfrm>
            <a:off x="838200" y="43225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PT" dirty="0" err="1">
                <a:solidFill>
                  <a:schemeClr val="accent2">
                    <a:lumMod val="50000"/>
                  </a:schemeClr>
                </a:solidFill>
              </a:rPr>
              <a:t>Consumption</a:t>
            </a:r>
            <a:r>
              <a:rPr lang="pt-PT" dirty="0">
                <a:solidFill>
                  <a:schemeClr val="accent2">
                    <a:lumMod val="50000"/>
                  </a:schemeClr>
                </a:solidFill>
              </a:rPr>
              <a:t> </a:t>
            </a:r>
            <a:r>
              <a:rPr lang="pt-PT" dirty="0" err="1">
                <a:solidFill>
                  <a:schemeClr val="accent2">
                    <a:lumMod val="50000"/>
                  </a:schemeClr>
                </a:solidFill>
              </a:rPr>
              <a:t>context</a:t>
            </a:r>
            <a:endParaRPr lang="hu-HU" dirty="0">
              <a:solidFill>
                <a:schemeClr val="accent2">
                  <a:lumMod val="50000"/>
                </a:schemeClr>
              </a:solidFill>
            </a:endParaRPr>
          </a:p>
        </p:txBody>
      </p:sp>
    </p:spTree>
    <p:custDataLst>
      <p:tags r:id="rId1"/>
    </p:custDataLst>
    <p:extLst>
      <p:ext uri="{BB962C8B-B14F-4D97-AF65-F5344CB8AC3E}">
        <p14:creationId xmlns:p14="http://schemas.microsoft.com/office/powerpoint/2010/main" val="3263217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C477752-ACCA-41C1-9B1D-D0CED1F9CB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Posição de Conteúdo 2">
            <a:extLst>
              <a:ext uri="{FF2B5EF4-FFF2-40B4-BE49-F238E27FC236}">
                <a16:creationId xmlns:a16="http://schemas.microsoft.com/office/drawing/2014/main" id="{32F9CDAF-78BC-77F0-C5AA-8D0A30D19381}"/>
              </a:ext>
            </a:extLst>
          </p:cNvPr>
          <p:cNvSpPr>
            <a:spLocks noGrp="1"/>
          </p:cNvSpPr>
          <p:nvPr>
            <p:ph idx="1"/>
          </p:nvPr>
        </p:nvSpPr>
        <p:spPr>
          <a:xfrm>
            <a:off x="2103171" y="5760494"/>
            <a:ext cx="8764106" cy="1306475"/>
          </a:xfrm>
        </p:spPr>
        <p:txBody>
          <a:bodyPr vert="horz" lIns="91440" tIns="45720" rIns="91440" bIns="45720" rtlCol="0" anchor="ctr">
            <a:normAutofit/>
          </a:bodyPr>
          <a:lstStyle/>
          <a:p>
            <a:pPr marL="0" indent="0">
              <a:buNone/>
            </a:pPr>
            <a:r>
              <a:rPr lang="en-US" sz="1800" kern="1200" dirty="0">
                <a:solidFill>
                  <a:schemeClr val="tx1"/>
                </a:solidFill>
                <a:effectLst/>
                <a:latin typeface="+mn-lt"/>
                <a:ea typeface="+mn-ea"/>
                <a:cs typeface="+mn-cs"/>
              </a:rPr>
              <a:t>Figure </a:t>
            </a:r>
            <a:r>
              <a:rPr lang="en-US" sz="1800" kern="1200" dirty="0">
                <a:solidFill>
                  <a:schemeClr val="tx1"/>
                </a:solidFill>
                <a:latin typeface="+mn-lt"/>
                <a:ea typeface="+mn-ea"/>
                <a:cs typeface="+mn-cs"/>
              </a:rPr>
              <a:t>3:</a:t>
            </a:r>
            <a:r>
              <a:rPr lang="en-US" sz="1800" kern="1200" dirty="0">
                <a:solidFill>
                  <a:schemeClr val="tx1"/>
                </a:solidFill>
                <a:effectLst/>
                <a:latin typeface="+mn-lt"/>
                <a:ea typeface="+mn-ea"/>
                <a:cs typeface="+mn-cs"/>
              </a:rPr>
              <a:t> Use of smart speakers (%). Source: Andrade (2021)</a:t>
            </a:r>
            <a:endParaRPr lang="en-US" sz="1800" kern="1200" dirty="0">
              <a:solidFill>
                <a:schemeClr val="tx1"/>
              </a:solidFill>
              <a:latin typeface="+mn-lt"/>
              <a:ea typeface="+mn-ea"/>
              <a:cs typeface="+mn-cs"/>
            </a:endParaRPr>
          </a:p>
        </p:txBody>
      </p:sp>
      <p:pic>
        <p:nvPicPr>
          <p:cNvPr id="5" name="Picture 26">
            <a:extLst>
              <a:ext uri="{FF2B5EF4-FFF2-40B4-BE49-F238E27FC236}">
                <a16:creationId xmlns:a16="http://schemas.microsoft.com/office/drawing/2014/main" id="{2E9B95F3-5DDA-ECBE-FD82-079E2BB70681}"/>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2103171" y="1654139"/>
            <a:ext cx="7982604" cy="4450303"/>
          </a:xfrm>
          <a:prstGeom prst="rect">
            <a:avLst/>
          </a:prstGeom>
        </p:spPr>
      </p:pic>
      <p:sp>
        <p:nvSpPr>
          <p:cNvPr id="9" name="Cím 1">
            <a:extLst>
              <a:ext uri="{FF2B5EF4-FFF2-40B4-BE49-F238E27FC236}">
                <a16:creationId xmlns:a16="http://schemas.microsoft.com/office/drawing/2014/main" id="{D99EBE7F-F9B5-960B-85D6-A517360ECB96}"/>
              </a:ext>
            </a:extLst>
          </p:cNvPr>
          <p:cNvSpPr txBox="1">
            <a:spLocks/>
          </p:cNvSpPr>
          <p:nvPr/>
        </p:nvSpPr>
        <p:spPr>
          <a:xfrm>
            <a:off x="838200" y="43225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PT" dirty="0" err="1">
                <a:solidFill>
                  <a:schemeClr val="accent2">
                    <a:lumMod val="50000"/>
                  </a:schemeClr>
                </a:solidFill>
              </a:rPr>
              <a:t>Consumption</a:t>
            </a:r>
            <a:r>
              <a:rPr lang="pt-PT" dirty="0">
                <a:solidFill>
                  <a:schemeClr val="accent2">
                    <a:lumMod val="50000"/>
                  </a:schemeClr>
                </a:solidFill>
              </a:rPr>
              <a:t> </a:t>
            </a:r>
            <a:r>
              <a:rPr lang="pt-PT" dirty="0" err="1">
                <a:solidFill>
                  <a:schemeClr val="accent2">
                    <a:lumMod val="50000"/>
                  </a:schemeClr>
                </a:solidFill>
              </a:rPr>
              <a:t>context</a:t>
            </a:r>
            <a:endParaRPr lang="hu-HU" dirty="0">
              <a:solidFill>
                <a:schemeClr val="accent2">
                  <a:lumMod val="50000"/>
                </a:schemeClr>
              </a:solidFill>
            </a:endParaRPr>
          </a:p>
        </p:txBody>
      </p:sp>
    </p:spTree>
    <p:custDataLst>
      <p:tags r:id="rId1"/>
    </p:custDataLst>
    <p:extLst>
      <p:ext uri="{BB962C8B-B14F-4D97-AF65-F5344CB8AC3E}">
        <p14:creationId xmlns:p14="http://schemas.microsoft.com/office/powerpoint/2010/main" val="590003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838200" y="2179955"/>
            <a:ext cx="10515600" cy="3477895"/>
          </a:xfrm>
        </p:spPr>
        <p:txBody>
          <a:bodyPr>
            <a:normAutofit fontScale="77500" lnSpcReduction="20000"/>
          </a:bodyPr>
          <a:lstStyle/>
          <a:p>
            <a:pPr marL="0" indent="0" algn="just">
              <a:buNone/>
            </a:pPr>
            <a:r>
              <a:rPr lang="en-US" dirty="0"/>
              <a:t>Among those who pointed out that they use the equipment to listen to news or information podcasts:</a:t>
            </a:r>
          </a:p>
          <a:p>
            <a:pPr marL="0" indent="0" algn="just">
              <a:buNone/>
            </a:pPr>
            <a:endParaRPr lang="en-US" dirty="0"/>
          </a:p>
          <a:p>
            <a:pPr marL="0" indent="0" algn="just">
              <a:buNone/>
            </a:pPr>
            <a:r>
              <a:rPr lang="en-US" b="1" dirty="0"/>
              <a:t>53% </a:t>
            </a:r>
            <a:r>
              <a:rPr lang="en-US" dirty="0"/>
              <a:t>do it daily</a:t>
            </a:r>
          </a:p>
          <a:p>
            <a:pPr marL="0" indent="0" algn="just">
              <a:buNone/>
            </a:pPr>
            <a:r>
              <a:rPr lang="en-US" b="1" dirty="0"/>
              <a:t>27,42% </a:t>
            </a:r>
            <a:r>
              <a:rPr lang="en-US" dirty="0"/>
              <a:t>do it up to </a:t>
            </a:r>
            <a:r>
              <a:rPr lang="en-US" b="1" dirty="0"/>
              <a:t>3 times a week</a:t>
            </a:r>
          </a:p>
          <a:p>
            <a:pPr marL="0" indent="0" algn="just">
              <a:buNone/>
            </a:pPr>
            <a:endParaRPr lang="en-US" dirty="0"/>
          </a:p>
          <a:p>
            <a:pPr marL="0" indent="0" algn="just">
              <a:buNone/>
            </a:pPr>
            <a:r>
              <a:rPr lang="en-US" dirty="0"/>
              <a:t>This seems to indicate that those who use a smart speaker to listen to news do so on a regular basis. (Andrade, 2021)</a:t>
            </a:r>
          </a:p>
          <a:p>
            <a:pPr marL="0" indent="0" algn="just">
              <a:buNone/>
            </a:pPr>
            <a:endParaRPr lang="en-US" dirty="0"/>
          </a:p>
          <a:p>
            <a:pPr marL="0" indent="0" algn="just">
              <a:buNone/>
            </a:pPr>
            <a:r>
              <a:rPr lang="en-US" dirty="0"/>
              <a:t>See chart in the next slide.</a:t>
            </a:r>
          </a:p>
        </p:txBody>
      </p:sp>
      <p:sp>
        <p:nvSpPr>
          <p:cNvPr id="4" name="Cím 1">
            <a:extLst>
              <a:ext uri="{FF2B5EF4-FFF2-40B4-BE49-F238E27FC236}">
                <a16:creationId xmlns:a16="http://schemas.microsoft.com/office/drawing/2014/main" id="{B4A4A96F-EC3D-4ABD-AEF1-151D2CEB7404}"/>
              </a:ext>
            </a:extLst>
          </p:cNvPr>
          <p:cNvSpPr txBox="1">
            <a:spLocks/>
          </p:cNvSpPr>
          <p:nvPr/>
        </p:nvSpPr>
        <p:spPr>
          <a:xfrm>
            <a:off x="838200" y="19462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PT" dirty="0" err="1">
                <a:solidFill>
                  <a:schemeClr val="accent2">
                    <a:lumMod val="50000"/>
                  </a:schemeClr>
                </a:solidFill>
              </a:rPr>
              <a:t>Consumption</a:t>
            </a:r>
            <a:r>
              <a:rPr lang="pt-PT" dirty="0">
                <a:solidFill>
                  <a:schemeClr val="accent2">
                    <a:lumMod val="50000"/>
                  </a:schemeClr>
                </a:solidFill>
              </a:rPr>
              <a:t> </a:t>
            </a:r>
            <a:r>
              <a:rPr lang="pt-PT" dirty="0" err="1">
                <a:solidFill>
                  <a:schemeClr val="accent2">
                    <a:lumMod val="50000"/>
                  </a:schemeClr>
                </a:solidFill>
              </a:rPr>
              <a:t>practices</a:t>
            </a:r>
            <a:endParaRPr lang="hu-HU" dirty="0">
              <a:solidFill>
                <a:schemeClr val="accent2">
                  <a:lumMod val="50000"/>
                </a:schemeClr>
              </a:solidFill>
            </a:endParaRPr>
          </a:p>
        </p:txBody>
      </p:sp>
    </p:spTree>
    <p:custDataLst>
      <p:tags r:id="rId1"/>
    </p:custDataLst>
    <p:extLst>
      <p:ext uri="{BB962C8B-B14F-4D97-AF65-F5344CB8AC3E}">
        <p14:creationId xmlns:p14="http://schemas.microsoft.com/office/powerpoint/2010/main" val="2411707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A0E7BE4-81FA-4FE5-B994-07C84D4CBF8F}"/>
              </a:ext>
            </a:extLst>
          </p:cNvPr>
          <p:cNvSpPr>
            <a:spLocks noGrp="1"/>
          </p:cNvSpPr>
          <p:nvPr>
            <p:ph type="title"/>
          </p:nvPr>
        </p:nvSpPr>
        <p:spPr>
          <a:xfrm>
            <a:off x="838200" y="365125"/>
            <a:ext cx="10515600" cy="6153241"/>
          </a:xfrm>
        </p:spPr>
        <p:txBody>
          <a:bodyPr/>
          <a:lstStyle/>
          <a:p>
            <a:pPr algn="ctr"/>
            <a:r>
              <a:rPr lang="en-US" dirty="0">
                <a:solidFill>
                  <a:schemeClr val="accent2">
                    <a:lumMod val="50000"/>
                  </a:schemeClr>
                </a:solidFill>
              </a:rPr>
              <a:t>Lesson2 - Voice-activated devices </a:t>
            </a:r>
            <a:br>
              <a:rPr lang="en-US" dirty="0">
                <a:solidFill>
                  <a:schemeClr val="accent2">
                    <a:lumMod val="50000"/>
                  </a:schemeClr>
                </a:solidFill>
              </a:rPr>
            </a:br>
            <a:r>
              <a:rPr lang="en-US" dirty="0">
                <a:solidFill>
                  <a:schemeClr val="accent2">
                    <a:lumMod val="50000"/>
                  </a:schemeClr>
                </a:solidFill>
              </a:rPr>
              <a:t>and assistants and their use in media </a:t>
            </a:r>
            <a:br>
              <a:rPr lang="en-US" dirty="0">
                <a:solidFill>
                  <a:schemeClr val="accent2">
                    <a:lumMod val="50000"/>
                  </a:schemeClr>
                </a:solidFill>
              </a:rPr>
            </a:br>
            <a:r>
              <a:rPr lang="en-US" dirty="0">
                <a:solidFill>
                  <a:schemeClr val="accent2">
                    <a:lumMod val="50000"/>
                  </a:schemeClr>
                </a:solidFill>
              </a:rPr>
              <a:t>and journalism</a:t>
            </a:r>
            <a:endParaRPr lang="hu-HU" dirty="0">
              <a:solidFill>
                <a:schemeClr val="accent2">
                  <a:lumMod val="50000"/>
                </a:schemeClr>
              </a:solidFill>
            </a:endParaRPr>
          </a:p>
        </p:txBody>
      </p:sp>
    </p:spTree>
    <p:custDataLst>
      <p:tags r:id="rId1"/>
    </p:custDataLst>
    <p:extLst>
      <p:ext uri="{BB962C8B-B14F-4D97-AF65-F5344CB8AC3E}">
        <p14:creationId xmlns:p14="http://schemas.microsoft.com/office/powerpoint/2010/main" val="3450015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a:extLst>
              <a:ext uri="{FF2B5EF4-FFF2-40B4-BE49-F238E27FC236}">
                <a16:creationId xmlns:a16="http://schemas.microsoft.com/office/drawing/2014/main" id="{B8D27DFA-2234-496A-386D-7542C2BEC0D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41357" y="1420994"/>
            <a:ext cx="8109285" cy="4721240"/>
          </a:xfrm>
          <a:prstGeom prst="rect">
            <a:avLst/>
          </a:prstGeom>
        </p:spPr>
      </p:pic>
      <p:sp>
        <p:nvSpPr>
          <p:cNvPr id="5" name="CaixaDeTexto 4">
            <a:extLst>
              <a:ext uri="{FF2B5EF4-FFF2-40B4-BE49-F238E27FC236}">
                <a16:creationId xmlns:a16="http://schemas.microsoft.com/office/drawing/2014/main" id="{2A6BC94C-C450-A3BC-30C1-DC5E3CFFC8B7}"/>
              </a:ext>
            </a:extLst>
          </p:cNvPr>
          <p:cNvSpPr txBox="1"/>
          <p:nvPr/>
        </p:nvSpPr>
        <p:spPr>
          <a:xfrm>
            <a:off x="0" y="6189699"/>
            <a:ext cx="12828552" cy="390363"/>
          </a:xfrm>
          <a:prstGeom prst="rect">
            <a:avLst/>
          </a:prstGeom>
          <a:noFill/>
        </p:spPr>
        <p:txBody>
          <a:bodyPr wrap="square">
            <a:spAutoFit/>
          </a:bodyPr>
          <a:lstStyle/>
          <a:p>
            <a:pPr indent="457200">
              <a:lnSpc>
                <a:spcPct val="115000"/>
              </a:lnSpc>
              <a:spcAft>
                <a:spcPts val="10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Figure 4. Frequency of use of the device to listen to news or information podcasts (%). </a:t>
            </a:r>
            <a:r>
              <a:rPr lang="en-US" sz="1800" dirty="0">
                <a:effectLst/>
                <a:latin typeface="Arial" panose="020B0604020202020204" pitchFamily="34" charset="0"/>
                <a:ea typeface="Times New Roman" panose="02020603050405020304" pitchFamily="18" charset="0"/>
              </a:rPr>
              <a:t>Source: Andrade (2021)</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ím 1">
            <a:extLst>
              <a:ext uri="{FF2B5EF4-FFF2-40B4-BE49-F238E27FC236}">
                <a16:creationId xmlns:a16="http://schemas.microsoft.com/office/drawing/2014/main" id="{1E0B5E25-A5BA-7FE5-E671-11F34890C8D9}"/>
              </a:ext>
            </a:extLst>
          </p:cNvPr>
          <p:cNvSpPr txBox="1">
            <a:spLocks/>
          </p:cNvSpPr>
          <p:nvPr/>
        </p:nvSpPr>
        <p:spPr>
          <a:xfrm>
            <a:off x="657726" y="27793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PT" dirty="0" err="1">
                <a:solidFill>
                  <a:schemeClr val="accent2">
                    <a:lumMod val="50000"/>
                  </a:schemeClr>
                </a:solidFill>
              </a:rPr>
              <a:t>Consumption</a:t>
            </a:r>
            <a:r>
              <a:rPr lang="pt-PT" dirty="0">
                <a:solidFill>
                  <a:schemeClr val="accent2">
                    <a:lumMod val="50000"/>
                  </a:schemeClr>
                </a:solidFill>
              </a:rPr>
              <a:t> </a:t>
            </a:r>
            <a:r>
              <a:rPr lang="pt-PT" dirty="0" err="1">
                <a:solidFill>
                  <a:schemeClr val="accent2">
                    <a:lumMod val="50000"/>
                  </a:schemeClr>
                </a:solidFill>
              </a:rPr>
              <a:t>practices</a:t>
            </a:r>
            <a:endParaRPr lang="hu-HU" dirty="0">
              <a:solidFill>
                <a:schemeClr val="accent2">
                  <a:lumMod val="50000"/>
                </a:schemeClr>
              </a:solidFill>
            </a:endParaRPr>
          </a:p>
        </p:txBody>
      </p:sp>
    </p:spTree>
    <p:custDataLst>
      <p:tags r:id="rId1"/>
    </p:custDataLst>
    <p:extLst>
      <p:ext uri="{BB962C8B-B14F-4D97-AF65-F5344CB8AC3E}">
        <p14:creationId xmlns:p14="http://schemas.microsoft.com/office/powerpoint/2010/main" val="2997044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838200" y="1825625"/>
            <a:ext cx="10423358" cy="3477895"/>
          </a:xfrm>
        </p:spPr>
        <p:txBody>
          <a:bodyPr>
            <a:normAutofit/>
          </a:bodyPr>
          <a:lstStyle/>
          <a:p>
            <a:pPr marL="0" indent="0" algn="just">
              <a:buNone/>
            </a:pPr>
            <a:r>
              <a:rPr lang="en-US" dirty="0"/>
              <a:t>To understand how users search for news on these devices, they where asked what they say to the smart speaker to get the news.</a:t>
            </a:r>
          </a:p>
          <a:p>
            <a:pPr algn="just"/>
            <a:r>
              <a:rPr lang="en-US" dirty="0"/>
              <a:t>News of day is the most common</a:t>
            </a:r>
          </a:p>
          <a:p>
            <a:pPr algn="just"/>
            <a:r>
              <a:rPr lang="en-US" dirty="0"/>
              <a:t>Asking for the news of a specific media is the second option</a:t>
            </a:r>
          </a:p>
          <a:p>
            <a:pPr marL="0" indent="0" algn="just">
              <a:buNone/>
            </a:pPr>
            <a:r>
              <a:rPr lang="en-US" dirty="0"/>
              <a:t>(Andrade, 2021)</a:t>
            </a:r>
          </a:p>
          <a:p>
            <a:pPr marL="0" indent="0" algn="just">
              <a:buNone/>
            </a:pPr>
            <a:endParaRPr lang="en-US" dirty="0"/>
          </a:p>
          <a:p>
            <a:pPr marL="0" indent="0" algn="just">
              <a:buNone/>
            </a:pPr>
            <a:r>
              <a:rPr lang="en-US" dirty="0"/>
              <a:t>See chart in the next slide.</a:t>
            </a:r>
          </a:p>
        </p:txBody>
      </p:sp>
      <p:sp>
        <p:nvSpPr>
          <p:cNvPr id="9" name="Cím 1">
            <a:extLst>
              <a:ext uri="{FF2B5EF4-FFF2-40B4-BE49-F238E27FC236}">
                <a16:creationId xmlns:a16="http://schemas.microsoft.com/office/drawing/2014/main" id="{E659B5CA-D119-2C65-342C-84C985D28680}"/>
              </a:ext>
            </a:extLst>
          </p:cNvPr>
          <p:cNvSpPr txBox="1">
            <a:spLocks/>
          </p:cNvSpPr>
          <p:nvPr/>
        </p:nvSpPr>
        <p:spPr>
          <a:xfrm>
            <a:off x="792079" y="34083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PT" dirty="0" err="1">
                <a:solidFill>
                  <a:schemeClr val="accent2">
                    <a:lumMod val="50000"/>
                  </a:schemeClr>
                </a:solidFill>
              </a:rPr>
              <a:t>Consumption</a:t>
            </a:r>
            <a:r>
              <a:rPr lang="pt-PT" dirty="0">
                <a:solidFill>
                  <a:schemeClr val="accent2">
                    <a:lumMod val="50000"/>
                  </a:schemeClr>
                </a:solidFill>
              </a:rPr>
              <a:t> </a:t>
            </a:r>
            <a:r>
              <a:rPr lang="pt-PT" dirty="0" err="1">
                <a:solidFill>
                  <a:schemeClr val="accent2">
                    <a:lumMod val="50000"/>
                  </a:schemeClr>
                </a:solidFill>
              </a:rPr>
              <a:t>practices</a:t>
            </a:r>
            <a:endParaRPr lang="hu-HU" dirty="0">
              <a:solidFill>
                <a:schemeClr val="accent2">
                  <a:lumMod val="50000"/>
                </a:schemeClr>
              </a:solidFill>
            </a:endParaRPr>
          </a:p>
        </p:txBody>
      </p:sp>
    </p:spTree>
    <p:custDataLst>
      <p:tags r:id="rId1"/>
    </p:custDataLst>
    <p:extLst>
      <p:ext uri="{BB962C8B-B14F-4D97-AF65-F5344CB8AC3E}">
        <p14:creationId xmlns:p14="http://schemas.microsoft.com/office/powerpoint/2010/main" val="1604749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a:extLst>
              <a:ext uri="{FF2B5EF4-FFF2-40B4-BE49-F238E27FC236}">
                <a16:creationId xmlns:a16="http://schemas.microsoft.com/office/drawing/2014/main" id="{02F936E0-BF11-0FD2-31D5-C72FCD06292F}"/>
              </a:ext>
            </a:extLst>
          </p:cNvPr>
          <p:cNvSpPr txBox="1">
            <a:spLocks/>
          </p:cNvSpPr>
          <p:nvPr/>
        </p:nvSpPr>
        <p:spPr>
          <a:xfrm>
            <a:off x="838200" y="22764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PT" dirty="0" err="1">
                <a:solidFill>
                  <a:schemeClr val="accent2">
                    <a:lumMod val="50000"/>
                  </a:schemeClr>
                </a:solidFill>
              </a:rPr>
              <a:t>Consumption</a:t>
            </a:r>
            <a:r>
              <a:rPr lang="pt-PT" dirty="0">
                <a:solidFill>
                  <a:schemeClr val="accent2">
                    <a:lumMod val="50000"/>
                  </a:schemeClr>
                </a:solidFill>
              </a:rPr>
              <a:t> </a:t>
            </a:r>
            <a:r>
              <a:rPr lang="pt-PT" dirty="0" err="1">
                <a:solidFill>
                  <a:schemeClr val="accent2">
                    <a:lumMod val="50000"/>
                  </a:schemeClr>
                </a:solidFill>
              </a:rPr>
              <a:t>practices</a:t>
            </a:r>
            <a:endParaRPr lang="hu-HU" dirty="0">
              <a:solidFill>
                <a:schemeClr val="accent2">
                  <a:lumMod val="50000"/>
                </a:schemeClr>
              </a:solidFill>
            </a:endParaRPr>
          </a:p>
        </p:txBody>
      </p:sp>
      <p:sp>
        <p:nvSpPr>
          <p:cNvPr id="5" name="CaixaDeTexto 4">
            <a:extLst>
              <a:ext uri="{FF2B5EF4-FFF2-40B4-BE49-F238E27FC236}">
                <a16:creationId xmlns:a16="http://schemas.microsoft.com/office/drawing/2014/main" id="{20FB041E-DB77-9DA8-56B0-449A99675384}"/>
              </a:ext>
            </a:extLst>
          </p:cNvPr>
          <p:cNvSpPr txBox="1"/>
          <p:nvPr/>
        </p:nvSpPr>
        <p:spPr>
          <a:xfrm>
            <a:off x="971735" y="6136021"/>
            <a:ext cx="10248530" cy="390363"/>
          </a:xfrm>
          <a:prstGeom prst="rect">
            <a:avLst/>
          </a:prstGeom>
          <a:noFill/>
        </p:spPr>
        <p:txBody>
          <a:bodyPr wrap="square">
            <a:spAutoFit/>
          </a:bodyPr>
          <a:lstStyle/>
          <a:p>
            <a:pPr indent="457200" algn="ctr">
              <a:lnSpc>
                <a:spcPct val="115000"/>
              </a:lnSpc>
              <a:spcAft>
                <a:spcPts val="10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Figure 5: Most common requests for news (%). </a:t>
            </a:r>
            <a:r>
              <a:rPr lang="en-US" sz="1800" dirty="0">
                <a:effectLst/>
                <a:latin typeface="Arial" panose="020B0604020202020204" pitchFamily="34" charset="0"/>
                <a:ea typeface="Times New Roman" panose="02020603050405020304" pitchFamily="18" charset="0"/>
              </a:rPr>
              <a:t>Source: Andrade (2021)</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18">
            <a:extLst>
              <a:ext uri="{FF2B5EF4-FFF2-40B4-BE49-F238E27FC236}">
                <a16:creationId xmlns:a16="http://schemas.microsoft.com/office/drawing/2014/main" id="{75038D0F-DB3E-1BF0-08F8-489BC3E9BC7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02868" y="1529354"/>
            <a:ext cx="7586264" cy="4438221"/>
          </a:xfrm>
          <a:prstGeom prst="rect">
            <a:avLst/>
          </a:prstGeom>
        </p:spPr>
      </p:pic>
    </p:spTree>
    <p:custDataLst>
      <p:tags r:id="rId1"/>
    </p:custDataLst>
    <p:extLst>
      <p:ext uri="{BB962C8B-B14F-4D97-AF65-F5344CB8AC3E}">
        <p14:creationId xmlns:p14="http://schemas.microsoft.com/office/powerpoint/2010/main" val="832548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838200" y="2328545"/>
            <a:ext cx="10515600" cy="3477895"/>
          </a:xfrm>
        </p:spPr>
        <p:txBody>
          <a:bodyPr>
            <a:normAutofit/>
          </a:bodyPr>
          <a:lstStyle/>
          <a:p>
            <a:pPr marL="0" indent="0" algn="just">
              <a:buNone/>
            </a:pPr>
            <a:r>
              <a:rPr lang="en-US" dirty="0"/>
              <a:t>Many media companies developing contents to smart speakers fulfill these needs, offering news bulletins, especially designed for the voice-assistant devices, since users seem to want a summary of what is happening. </a:t>
            </a:r>
          </a:p>
          <a:p>
            <a:pPr marL="0" indent="0" algn="just">
              <a:buNone/>
            </a:pPr>
            <a:r>
              <a:rPr lang="en-US" dirty="0"/>
              <a:t>There is also indication that people use the news function mainly in the morning.</a:t>
            </a:r>
          </a:p>
        </p:txBody>
      </p:sp>
      <p:sp>
        <p:nvSpPr>
          <p:cNvPr id="4" name="Cím 1">
            <a:extLst>
              <a:ext uri="{FF2B5EF4-FFF2-40B4-BE49-F238E27FC236}">
                <a16:creationId xmlns:a16="http://schemas.microsoft.com/office/drawing/2014/main" id="{B4A4A96F-EC3D-4ABD-AEF1-151D2CEB7404}"/>
              </a:ext>
            </a:extLst>
          </p:cNvPr>
          <p:cNvSpPr txBox="1">
            <a:spLocks/>
          </p:cNvSpPr>
          <p:nvPr/>
        </p:nvSpPr>
        <p:spPr>
          <a:xfrm>
            <a:off x="838200" y="5000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PT" dirty="0" err="1">
                <a:solidFill>
                  <a:schemeClr val="accent2">
                    <a:lumMod val="50000"/>
                  </a:schemeClr>
                </a:solidFill>
              </a:rPr>
              <a:t>Consumption</a:t>
            </a:r>
            <a:r>
              <a:rPr lang="pt-PT" dirty="0">
                <a:solidFill>
                  <a:schemeClr val="accent2">
                    <a:lumMod val="50000"/>
                  </a:schemeClr>
                </a:solidFill>
              </a:rPr>
              <a:t> </a:t>
            </a:r>
            <a:r>
              <a:rPr lang="pt-PT" dirty="0" err="1">
                <a:solidFill>
                  <a:schemeClr val="accent2">
                    <a:lumMod val="50000"/>
                  </a:schemeClr>
                </a:solidFill>
              </a:rPr>
              <a:t>best</a:t>
            </a:r>
            <a:r>
              <a:rPr lang="pt-PT" dirty="0">
                <a:solidFill>
                  <a:schemeClr val="accent2">
                    <a:lumMod val="50000"/>
                  </a:schemeClr>
                </a:solidFill>
              </a:rPr>
              <a:t> </a:t>
            </a:r>
            <a:r>
              <a:rPr lang="pt-PT" dirty="0" err="1">
                <a:solidFill>
                  <a:schemeClr val="accent2">
                    <a:lumMod val="50000"/>
                  </a:schemeClr>
                </a:solidFill>
              </a:rPr>
              <a:t>practices</a:t>
            </a:r>
            <a:endParaRPr lang="hu-HU" dirty="0">
              <a:solidFill>
                <a:schemeClr val="accent2">
                  <a:lumMod val="50000"/>
                </a:schemeClr>
              </a:solidFill>
            </a:endParaRPr>
          </a:p>
        </p:txBody>
      </p:sp>
    </p:spTree>
    <p:custDataLst>
      <p:tags r:id="rId1"/>
    </p:custDataLst>
    <p:extLst>
      <p:ext uri="{BB962C8B-B14F-4D97-AF65-F5344CB8AC3E}">
        <p14:creationId xmlns:p14="http://schemas.microsoft.com/office/powerpoint/2010/main" val="3717666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838200" y="2328545"/>
            <a:ext cx="10515600" cy="3477895"/>
          </a:xfrm>
        </p:spPr>
        <p:txBody>
          <a:bodyPr>
            <a:normAutofit lnSpcReduction="10000"/>
          </a:bodyPr>
          <a:lstStyle/>
          <a:p>
            <a:pPr marL="0" indent="0" algn="just">
              <a:buNone/>
            </a:pPr>
            <a:r>
              <a:rPr lang="en-US" dirty="0"/>
              <a:t>About the advantage of using these devices to search for news:</a:t>
            </a:r>
          </a:p>
          <a:p>
            <a:pPr algn="just"/>
            <a:r>
              <a:rPr lang="en-US" dirty="0"/>
              <a:t> most users point pointed out that "no typing, just talking" is the main advantage. </a:t>
            </a:r>
          </a:p>
          <a:p>
            <a:pPr algn="just"/>
            <a:r>
              <a:rPr lang="en-US" dirty="0"/>
              <a:t>The 2nd reason is the fact that "the result is faster than other search tools, such as Google". </a:t>
            </a:r>
          </a:p>
          <a:p>
            <a:pPr algn="just"/>
            <a:r>
              <a:rPr lang="en-US" dirty="0"/>
              <a:t> the 3</a:t>
            </a:r>
            <a:r>
              <a:rPr lang="en-US" baseline="30000" dirty="0"/>
              <a:t>rd</a:t>
            </a:r>
            <a:r>
              <a:rPr lang="en-US" dirty="0"/>
              <a:t> is that "the result appears exactly what you want to hear</a:t>
            </a:r>
          </a:p>
          <a:p>
            <a:pPr marL="0" indent="0" algn="just">
              <a:buNone/>
            </a:pPr>
            <a:r>
              <a:rPr lang="en-US" dirty="0"/>
              <a:t>Almost all users say that the biggest advantage is being able to do another activity while listening to the news. </a:t>
            </a:r>
          </a:p>
        </p:txBody>
      </p:sp>
      <p:sp>
        <p:nvSpPr>
          <p:cNvPr id="4" name="Cím 1">
            <a:extLst>
              <a:ext uri="{FF2B5EF4-FFF2-40B4-BE49-F238E27FC236}">
                <a16:creationId xmlns:a16="http://schemas.microsoft.com/office/drawing/2014/main" id="{B4A4A96F-EC3D-4ABD-AEF1-151D2CEB7404}"/>
              </a:ext>
            </a:extLst>
          </p:cNvPr>
          <p:cNvSpPr txBox="1">
            <a:spLocks/>
          </p:cNvSpPr>
          <p:nvPr/>
        </p:nvSpPr>
        <p:spPr>
          <a:xfrm>
            <a:off x="838200" y="5000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PT" dirty="0" err="1">
                <a:solidFill>
                  <a:schemeClr val="accent2">
                    <a:lumMod val="50000"/>
                  </a:schemeClr>
                </a:solidFill>
              </a:rPr>
              <a:t>Consumption</a:t>
            </a:r>
            <a:r>
              <a:rPr lang="pt-PT" dirty="0">
                <a:solidFill>
                  <a:schemeClr val="accent2">
                    <a:lumMod val="50000"/>
                  </a:schemeClr>
                </a:solidFill>
              </a:rPr>
              <a:t> </a:t>
            </a:r>
            <a:r>
              <a:rPr lang="pt-PT" dirty="0" err="1">
                <a:solidFill>
                  <a:schemeClr val="accent2">
                    <a:lumMod val="50000"/>
                  </a:schemeClr>
                </a:solidFill>
              </a:rPr>
              <a:t>best</a:t>
            </a:r>
            <a:r>
              <a:rPr lang="pt-PT" dirty="0">
                <a:solidFill>
                  <a:schemeClr val="accent2">
                    <a:lumMod val="50000"/>
                  </a:schemeClr>
                </a:solidFill>
              </a:rPr>
              <a:t> </a:t>
            </a:r>
            <a:r>
              <a:rPr lang="pt-PT" dirty="0" err="1">
                <a:solidFill>
                  <a:schemeClr val="accent2">
                    <a:lumMod val="50000"/>
                  </a:schemeClr>
                </a:solidFill>
              </a:rPr>
              <a:t>practices</a:t>
            </a:r>
            <a:endParaRPr lang="hu-HU" dirty="0">
              <a:solidFill>
                <a:schemeClr val="accent2">
                  <a:lumMod val="50000"/>
                </a:schemeClr>
              </a:solidFill>
            </a:endParaRPr>
          </a:p>
        </p:txBody>
      </p:sp>
    </p:spTree>
    <p:custDataLst>
      <p:tags r:id="rId1"/>
    </p:custDataLst>
    <p:extLst>
      <p:ext uri="{BB962C8B-B14F-4D97-AF65-F5344CB8AC3E}">
        <p14:creationId xmlns:p14="http://schemas.microsoft.com/office/powerpoint/2010/main" val="3547486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838200" y="2248535"/>
            <a:ext cx="10515600" cy="3477895"/>
          </a:xfrm>
        </p:spPr>
        <p:txBody>
          <a:bodyPr>
            <a:normAutofit fontScale="92500" lnSpcReduction="20000"/>
          </a:bodyPr>
          <a:lstStyle/>
          <a:p>
            <a:pPr marL="0" indent="0" algn="just">
              <a:buNone/>
            </a:pPr>
            <a:r>
              <a:rPr lang="en-US" dirty="0"/>
              <a:t>To meet the users needs:</a:t>
            </a:r>
          </a:p>
          <a:p>
            <a:pPr algn="just"/>
            <a:r>
              <a:rPr lang="en-US" dirty="0"/>
              <a:t>communications companies need to train the professionals already in the market </a:t>
            </a:r>
          </a:p>
          <a:p>
            <a:pPr algn="just"/>
            <a:r>
              <a:rPr lang="en-US" dirty="0"/>
              <a:t>universities need to prepare students to produce content to be activated by voice assistants </a:t>
            </a:r>
          </a:p>
          <a:p>
            <a:pPr algn="just"/>
            <a:endParaRPr lang="en-US" dirty="0"/>
          </a:p>
          <a:p>
            <a:pPr marL="0" indent="0" algn="just">
              <a:buNone/>
            </a:pPr>
            <a:r>
              <a:rPr lang="en-US" dirty="0"/>
              <a:t>Not only for the language, which is different from TV, print, radio or internet websites:</a:t>
            </a:r>
          </a:p>
          <a:p>
            <a:pPr algn="just"/>
            <a:r>
              <a:rPr lang="en-US" dirty="0"/>
              <a:t>the content must be text to be heard, and in an objective way!</a:t>
            </a:r>
          </a:p>
        </p:txBody>
      </p:sp>
      <p:sp>
        <p:nvSpPr>
          <p:cNvPr id="4" name="Cím 1">
            <a:extLst>
              <a:ext uri="{FF2B5EF4-FFF2-40B4-BE49-F238E27FC236}">
                <a16:creationId xmlns:a16="http://schemas.microsoft.com/office/drawing/2014/main" id="{B4A4A96F-EC3D-4ABD-AEF1-151D2CEB7404}"/>
              </a:ext>
            </a:extLst>
          </p:cNvPr>
          <p:cNvSpPr txBox="1">
            <a:spLocks/>
          </p:cNvSpPr>
          <p:nvPr/>
        </p:nvSpPr>
        <p:spPr>
          <a:xfrm>
            <a:off x="838200" y="32880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PT" dirty="0" err="1">
                <a:solidFill>
                  <a:schemeClr val="accent2">
                    <a:lumMod val="50000"/>
                  </a:schemeClr>
                </a:solidFill>
              </a:rPr>
              <a:t>Production</a:t>
            </a:r>
            <a:r>
              <a:rPr lang="pt-PT" dirty="0">
                <a:solidFill>
                  <a:schemeClr val="accent2">
                    <a:lumMod val="50000"/>
                  </a:schemeClr>
                </a:solidFill>
              </a:rPr>
              <a:t> </a:t>
            </a:r>
            <a:r>
              <a:rPr lang="pt-PT" dirty="0" err="1">
                <a:solidFill>
                  <a:schemeClr val="accent2">
                    <a:lumMod val="50000"/>
                  </a:schemeClr>
                </a:solidFill>
              </a:rPr>
              <a:t>best</a:t>
            </a:r>
            <a:r>
              <a:rPr lang="pt-PT" dirty="0">
                <a:solidFill>
                  <a:schemeClr val="accent2">
                    <a:lumMod val="50000"/>
                  </a:schemeClr>
                </a:solidFill>
              </a:rPr>
              <a:t> </a:t>
            </a:r>
            <a:r>
              <a:rPr lang="pt-PT" dirty="0" err="1">
                <a:solidFill>
                  <a:schemeClr val="accent2">
                    <a:lumMod val="50000"/>
                  </a:schemeClr>
                </a:solidFill>
              </a:rPr>
              <a:t>practices</a:t>
            </a:r>
            <a:endParaRPr lang="hu-HU" dirty="0">
              <a:solidFill>
                <a:schemeClr val="accent2">
                  <a:lumMod val="50000"/>
                </a:schemeClr>
              </a:solidFill>
            </a:endParaRPr>
          </a:p>
        </p:txBody>
      </p:sp>
    </p:spTree>
    <p:custDataLst>
      <p:tags r:id="rId1"/>
    </p:custDataLst>
    <p:extLst>
      <p:ext uri="{BB962C8B-B14F-4D97-AF65-F5344CB8AC3E}">
        <p14:creationId xmlns:p14="http://schemas.microsoft.com/office/powerpoint/2010/main" val="1159380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838200" y="2032757"/>
            <a:ext cx="10515600" cy="3477895"/>
          </a:xfrm>
        </p:spPr>
        <p:txBody>
          <a:bodyPr>
            <a:noAutofit/>
          </a:bodyPr>
          <a:lstStyle/>
          <a:p>
            <a:pPr marL="0" indent="0" algn="just">
              <a:lnSpc>
                <a:spcPct val="110000"/>
              </a:lnSpc>
              <a:buNone/>
            </a:pPr>
            <a:r>
              <a:rPr lang="en-US" sz="2400" dirty="0"/>
              <a:t>Also, implementing AI-based solutions also requires:</a:t>
            </a:r>
          </a:p>
          <a:p>
            <a:pPr algn="just">
              <a:lnSpc>
                <a:spcPct val="110000"/>
              </a:lnSpc>
            </a:pPr>
            <a:r>
              <a:rPr lang="en-US" sz="2400" dirty="0"/>
              <a:t>the development of a strategic vision, </a:t>
            </a:r>
          </a:p>
          <a:p>
            <a:pPr algn="just">
              <a:lnSpc>
                <a:spcPct val="110000"/>
              </a:lnSpc>
            </a:pPr>
            <a:r>
              <a:rPr lang="en-US" sz="2400" dirty="0"/>
              <a:t>economic investment, </a:t>
            </a:r>
          </a:p>
          <a:p>
            <a:pPr algn="just">
              <a:lnSpc>
                <a:spcPct val="110000"/>
              </a:lnSpc>
            </a:pPr>
            <a:r>
              <a:rPr lang="en-US" sz="2400" dirty="0"/>
              <a:t>interdisciplinary team building, </a:t>
            </a:r>
          </a:p>
          <a:p>
            <a:pPr algn="just">
              <a:lnSpc>
                <a:spcPct val="110000"/>
              </a:lnSpc>
            </a:pPr>
            <a:r>
              <a:rPr lang="en-US" sz="2400" dirty="0"/>
              <a:t>and the search for alliances with educational and technological organizations. </a:t>
            </a:r>
          </a:p>
          <a:p>
            <a:pPr marL="0" indent="0" algn="just">
              <a:lnSpc>
                <a:spcPct val="110000"/>
              </a:lnSpc>
              <a:buNone/>
            </a:pPr>
            <a:r>
              <a:rPr lang="en-US" sz="2400" dirty="0"/>
              <a:t>The processes developed with AI should be auditable, adjustable, transparent, and traceable, and respond to ethical standards of journalism; the latter is perhaps the most critical aspect of intelligence implementation in the media industry.</a:t>
            </a:r>
          </a:p>
        </p:txBody>
      </p:sp>
      <p:sp>
        <p:nvSpPr>
          <p:cNvPr id="4" name="Cím 1">
            <a:extLst>
              <a:ext uri="{FF2B5EF4-FFF2-40B4-BE49-F238E27FC236}">
                <a16:creationId xmlns:a16="http://schemas.microsoft.com/office/drawing/2014/main" id="{B4A4A96F-EC3D-4ABD-AEF1-151D2CEB7404}"/>
              </a:ext>
            </a:extLst>
          </p:cNvPr>
          <p:cNvSpPr txBox="1">
            <a:spLocks/>
          </p:cNvSpPr>
          <p:nvPr/>
        </p:nvSpPr>
        <p:spPr>
          <a:xfrm>
            <a:off x="838200" y="35286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PT" dirty="0" err="1">
                <a:solidFill>
                  <a:schemeClr val="accent2">
                    <a:lumMod val="50000"/>
                  </a:schemeClr>
                </a:solidFill>
              </a:rPr>
              <a:t>Production</a:t>
            </a:r>
            <a:r>
              <a:rPr lang="pt-PT" dirty="0">
                <a:solidFill>
                  <a:schemeClr val="accent2">
                    <a:lumMod val="50000"/>
                  </a:schemeClr>
                </a:solidFill>
              </a:rPr>
              <a:t> </a:t>
            </a:r>
            <a:r>
              <a:rPr lang="pt-PT" dirty="0" err="1">
                <a:solidFill>
                  <a:schemeClr val="accent2">
                    <a:lumMod val="50000"/>
                  </a:schemeClr>
                </a:solidFill>
              </a:rPr>
              <a:t>best</a:t>
            </a:r>
            <a:r>
              <a:rPr lang="pt-PT" dirty="0">
                <a:solidFill>
                  <a:schemeClr val="accent2">
                    <a:lumMod val="50000"/>
                  </a:schemeClr>
                </a:solidFill>
              </a:rPr>
              <a:t> </a:t>
            </a:r>
            <a:r>
              <a:rPr lang="pt-PT" dirty="0" err="1">
                <a:solidFill>
                  <a:schemeClr val="accent2">
                    <a:lumMod val="50000"/>
                  </a:schemeClr>
                </a:solidFill>
              </a:rPr>
              <a:t>practices</a:t>
            </a:r>
            <a:endParaRPr lang="hu-HU" dirty="0">
              <a:solidFill>
                <a:schemeClr val="accent2">
                  <a:lumMod val="50000"/>
                </a:schemeClr>
              </a:solidFill>
            </a:endParaRPr>
          </a:p>
        </p:txBody>
      </p:sp>
    </p:spTree>
    <p:custDataLst>
      <p:tags r:id="rId1"/>
    </p:custDataLst>
    <p:extLst>
      <p:ext uri="{BB962C8B-B14F-4D97-AF65-F5344CB8AC3E}">
        <p14:creationId xmlns:p14="http://schemas.microsoft.com/office/powerpoint/2010/main" val="1803878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B16DAB-0188-D808-9FD4-4A733F12BBED}"/>
              </a:ext>
            </a:extLst>
          </p:cNvPr>
          <p:cNvSpPr>
            <a:spLocks noGrp="1"/>
          </p:cNvSpPr>
          <p:nvPr>
            <p:ph type="title"/>
          </p:nvPr>
        </p:nvSpPr>
        <p:spPr>
          <a:xfrm>
            <a:off x="838200" y="2766218"/>
            <a:ext cx="10515600" cy="1325563"/>
          </a:xfrm>
        </p:spPr>
        <p:txBody>
          <a:bodyPr/>
          <a:lstStyle/>
          <a:p>
            <a:pPr algn="ctr"/>
            <a:r>
              <a:rPr lang="pt-PT" dirty="0" err="1"/>
              <a:t>Controlling</a:t>
            </a:r>
            <a:r>
              <a:rPr lang="pt-PT" dirty="0"/>
              <a:t> </a:t>
            </a:r>
            <a:r>
              <a:rPr lang="pt-PT" dirty="0" err="1"/>
              <a:t>questions</a:t>
            </a:r>
            <a:endParaRPr lang="pt-PT" dirty="0"/>
          </a:p>
        </p:txBody>
      </p:sp>
    </p:spTree>
    <p:custDataLst>
      <p:tags r:id="rId1"/>
    </p:custDataLst>
    <p:extLst>
      <p:ext uri="{BB962C8B-B14F-4D97-AF65-F5344CB8AC3E}">
        <p14:creationId xmlns:p14="http://schemas.microsoft.com/office/powerpoint/2010/main" val="4249352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99BB8FB-F33B-4C37-BFBF-30C4A98D4FB7}"/>
              </a:ext>
            </a:extLst>
          </p:cNvPr>
          <p:cNvSpPr>
            <a:spLocks noGrp="1"/>
          </p:cNvSpPr>
          <p:nvPr>
            <p:ph type="title"/>
          </p:nvPr>
        </p:nvSpPr>
        <p:spPr/>
        <p:txBody>
          <a:bodyPr/>
          <a:lstStyle/>
          <a:p>
            <a:r>
              <a:rPr lang="hu-HU" dirty="0" err="1">
                <a:solidFill>
                  <a:schemeClr val="accent2">
                    <a:lumMod val="50000"/>
                  </a:schemeClr>
                </a:solidFill>
              </a:rPr>
              <a:t>Controlling</a:t>
            </a:r>
            <a:r>
              <a:rPr lang="hu-HU" dirty="0">
                <a:solidFill>
                  <a:schemeClr val="accent2">
                    <a:lumMod val="50000"/>
                  </a:schemeClr>
                </a:solidFill>
              </a:rPr>
              <a:t> questions</a:t>
            </a:r>
            <a:endParaRPr lang="hu-HU" dirty="0"/>
          </a:p>
        </p:txBody>
      </p:sp>
      <p:sp>
        <p:nvSpPr>
          <p:cNvPr id="3" name="Tartalom helye 2">
            <a:extLst>
              <a:ext uri="{FF2B5EF4-FFF2-40B4-BE49-F238E27FC236}">
                <a16:creationId xmlns:a16="http://schemas.microsoft.com/office/drawing/2014/main" id="{FA37B3CC-2502-47D2-9D19-3E04BB248E71}"/>
              </a:ext>
            </a:extLst>
          </p:cNvPr>
          <p:cNvSpPr>
            <a:spLocks noGrp="1"/>
          </p:cNvSpPr>
          <p:nvPr>
            <p:ph idx="1"/>
          </p:nvPr>
        </p:nvSpPr>
        <p:spPr/>
        <p:txBody>
          <a:bodyPr>
            <a:normAutofit lnSpcReduction="10000"/>
          </a:bodyPr>
          <a:lstStyle/>
          <a:p>
            <a:pPr marL="0" indent="0">
              <a:buNone/>
            </a:pPr>
            <a:r>
              <a:rPr lang="pt-PT" dirty="0"/>
              <a:t>The most common journalistic content users search for is (select the correct ans</a:t>
            </a:r>
            <a:r>
              <a:rPr lang="hu-HU" dirty="0"/>
              <a:t>w</a:t>
            </a:r>
            <a:r>
              <a:rPr lang="pt-PT" dirty="0"/>
              <a:t>er):</a:t>
            </a:r>
          </a:p>
          <a:p>
            <a:pPr marL="0" indent="0">
              <a:buNone/>
            </a:pPr>
            <a:endParaRPr lang="pt-PT" dirty="0"/>
          </a:p>
          <a:p>
            <a:r>
              <a:rPr lang="pt-PT" dirty="0"/>
              <a:t>Long </a:t>
            </a:r>
            <a:r>
              <a:rPr lang="pt-PT" dirty="0" err="1"/>
              <a:t>format</a:t>
            </a:r>
            <a:r>
              <a:rPr lang="pt-PT" dirty="0"/>
              <a:t> </a:t>
            </a:r>
            <a:r>
              <a:rPr lang="pt-PT" dirty="0" err="1"/>
              <a:t>stories</a:t>
            </a:r>
            <a:endParaRPr lang="pt-PT" dirty="0"/>
          </a:p>
          <a:p>
            <a:r>
              <a:rPr lang="pt-PT" dirty="0" err="1">
                <a:solidFill>
                  <a:srgbClr val="FF0000"/>
                </a:solidFill>
              </a:rPr>
              <a:t>News</a:t>
            </a:r>
            <a:r>
              <a:rPr lang="pt-PT" dirty="0">
                <a:solidFill>
                  <a:srgbClr val="FF0000"/>
                </a:solidFill>
              </a:rPr>
              <a:t> </a:t>
            </a:r>
            <a:r>
              <a:rPr lang="pt-PT" dirty="0" err="1">
                <a:solidFill>
                  <a:srgbClr val="FF0000"/>
                </a:solidFill>
              </a:rPr>
              <a:t>bulletins</a:t>
            </a:r>
            <a:endParaRPr lang="pt-PT" dirty="0">
              <a:solidFill>
                <a:srgbClr val="FF0000"/>
              </a:solidFill>
            </a:endParaRPr>
          </a:p>
          <a:p>
            <a:r>
              <a:rPr lang="pt-PT" dirty="0" err="1"/>
              <a:t>Interactive</a:t>
            </a:r>
            <a:r>
              <a:rPr lang="pt-PT" dirty="0"/>
              <a:t> </a:t>
            </a:r>
            <a:r>
              <a:rPr lang="pt-PT" dirty="0" err="1"/>
              <a:t>content</a:t>
            </a:r>
            <a:endParaRPr lang="pt-PT" dirty="0"/>
          </a:p>
          <a:p>
            <a:r>
              <a:rPr lang="pt-PT" dirty="0"/>
              <a:t>Sports </a:t>
            </a:r>
            <a:r>
              <a:rPr lang="pt-PT" dirty="0" err="1"/>
              <a:t>results</a:t>
            </a:r>
            <a:endParaRPr lang="pt-PT" dirty="0"/>
          </a:p>
          <a:p>
            <a:pPr marL="0" indent="0">
              <a:buNone/>
            </a:pPr>
            <a:endParaRPr lang="pt-PT" dirty="0">
              <a:solidFill>
                <a:srgbClr val="FF0000"/>
              </a:solidFill>
            </a:endParaRPr>
          </a:p>
          <a:p>
            <a:pPr marL="0" indent="0">
              <a:buNone/>
            </a:pPr>
            <a:r>
              <a:rPr lang="pt-PT" dirty="0">
                <a:solidFill>
                  <a:srgbClr val="FF0000"/>
                </a:solidFill>
              </a:rPr>
              <a:t>(correct ans</a:t>
            </a:r>
            <a:r>
              <a:rPr lang="hu-HU" dirty="0">
                <a:solidFill>
                  <a:srgbClr val="FF0000"/>
                </a:solidFill>
              </a:rPr>
              <a:t>w</a:t>
            </a:r>
            <a:r>
              <a:rPr lang="pt-PT" dirty="0">
                <a:solidFill>
                  <a:srgbClr val="FF0000"/>
                </a:solidFill>
              </a:rPr>
              <a:t>er in RED)</a:t>
            </a:r>
          </a:p>
        </p:txBody>
      </p:sp>
    </p:spTree>
    <p:custDataLst>
      <p:tags r:id="rId1"/>
    </p:custDataLst>
    <p:extLst>
      <p:ext uri="{BB962C8B-B14F-4D97-AF65-F5344CB8AC3E}">
        <p14:creationId xmlns:p14="http://schemas.microsoft.com/office/powerpoint/2010/main" val="3696111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99BB8FB-F33B-4C37-BFBF-30C4A98D4FB7}"/>
              </a:ext>
            </a:extLst>
          </p:cNvPr>
          <p:cNvSpPr>
            <a:spLocks noGrp="1"/>
          </p:cNvSpPr>
          <p:nvPr>
            <p:ph type="title"/>
          </p:nvPr>
        </p:nvSpPr>
        <p:spPr/>
        <p:txBody>
          <a:bodyPr/>
          <a:lstStyle/>
          <a:p>
            <a:r>
              <a:rPr lang="hu-HU" dirty="0" err="1">
                <a:solidFill>
                  <a:schemeClr val="accent2">
                    <a:lumMod val="50000"/>
                  </a:schemeClr>
                </a:solidFill>
              </a:rPr>
              <a:t>Controlling</a:t>
            </a:r>
            <a:r>
              <a:rPr lang="hu-HU" dirty="0">
                <a:solidFill>
                  <a:schemeClr val="accent2">
                    <a:lumMod val="50000"/>
                  </a:schemeClr>
                </a:solidFill>
              </a:rPr>
              <a:t> questions</a:t>
            </a:r>
            <a:endParaRPr lang="hu-HU" dirty="0"/>
          </a:p>
        </p:txBody>
      </p:sp>
      <p:sp>
        <p:nvSpPr>
          <p:cNvPr id="3" name="Tartalom helye 2">
            <a:extLst>
              <a:ext uri="{FF2B5EF4-FFF2-40B4-BE49-F238E27FC236}">
                <a16:creationId xmlns:a16="http://schemas.microsoft.com/office/drawing/2014/main" id="{FA37B3CC-2502-47D2-9D19-3E04BB248E71}"/>
              </a:ext>
            </a:extLst>
          </p:cNvPr>
          <p:cNvSpPr>
            <a:spLocks noGrp="1"/>
          </p:cNvSpPr>
          <p:nvPr>
            <p:ph idx="1"/>
          </p:nvPr>
        </p:nvSpPr>
        <p:spPr/>
        <p:txBody>
          <a:bodyPr>
            <a:normAutofit/>
          </a:bodyPr>
          <a:lstStyle/>
          <a:p>
            <a:pPr marL="0" indent="0">
              <a:buNone/>
            </a:pPr>
            <a:r>
              <a:rPr lang="en-US" dirty="0"/>
              <a:t>The peak consumption time is </a:t>
            </a:r>
            <a:r>
              <a:rPr lang="pt-PT" dirty="0"/>
              <a:t>(select the correct ans</a:t>
            </a:r>
            <a:r>
              <a:rPr lang="hu-HU" dirty="0"/>
              <a:t>w</a:t>
            </a:r>
            <a:r>
              <a:rPr lang="pt-PT" dirty="0"/>
              <a:t>er):</a:t>
            </a:r>
          </a:p>
          <a:p>
            <a:pPr marL="0" indent="0">
              <a:buNone/>
            </a:pPr>
            <a:endParaRPr lang="pt-PT" dirty="0"/>
          </a:p>
          <a:p>
            <a:r>
              <a:rPr lang="pt-PT" dirty="0"/>
              <a:t>Late in </a:t>
            </a:r>
            <a:r>
              <a:rPr lang="pt-PT" dirty="0" err="1"/>
              <a:t>the</a:t>
            </a:r>
            <a:r>
              <a:rPr lang="pt-PT" dirty="0"/>
              <a:t> </a:t>
            </a:r>
            <a:r>
              <a:rPr lang="pt-PT" dirty="0" err="1"/>
              <a:t>evening</a:t>
            </a:r>
            <a:r>
              <a:rPr lang="pt-PT" dirty="0"/>
              <a:t>, </a:t>
            </a:r>
            <a:r>
              <a:rPr lang="pt-PT" dirty="0" err="1"/>
              <a:t>after</a:t>
            </a:r>
            <a:r>
              <a:rPr lang="pt-PT" dirty="0"/>
              <a:t> 8pm</a:t>
            </a:r>
          </a:p>
          <a:p>
            <a:r>
              <a:rPr lang="pt-PT" dirty="0"/>
              <a:t>In </a:t>
            </a:r>
            <a:r>
              <a:rPr lang="pt-PT" dirty="0" err="1"/>
              <a:t>the</a:t>
            </a:r>
            <a:r>
              <a:rPr lang="pt-PT" dirty="0"/>
              <a:t> </a:t>
            </a:r>
            <a:r>
              <a:rPr lang="pt-PT" dirty="0" err="1"/>
              <a:t>afternoon</a:t>
            </a:r>
            <a:r>
              <a:rPr lang="pt-PT" dirty="0"/>
              <a:t>, </a:t>
            </a:r>
            <a:r>
              <a:rPr lang="pt-PT" dirty="0" err="1"/>
              <a:t>before</a:t>
            </a:r>
            <a:r>
              <a:rPr lang="pt-PT" dirty="0"/>
              <a:t> 8pm</a:t>
            </a:r>
          </a:p>
          <a:p>
            <a:r>
              <a:rPr lang="en-US" dirty="0">
                <a:solidFill>
                  <a:srgbClr val="FF0000"/>
                </a:solidFill>
              </a:rPr>
              <a:t>Early in the morning, until 8am </a:t>
            </a:r>
          </a:p>
          <a:p>
            <a:r>
              <a:rPr lang="en-US" dirty="0"/>
              <a:t>In the morning, after 8am</a:t>
            </a:r>
          </a:p>
          <a:p>
            <a:endParaRPr lang="en-US" dirty="0"/>
          </a:p>
          <a:p>
            <a:r>
              <a:rPr lang="pt-PT" dirty="0">
                <a:solidFill>
                  <a:srgbClr val="FF0000"/>
                </a:solidFill>
              </a:rPr>
              <a:t>(correct ans</a:t>
            </a:r>
            <a:r>
              <a:rPr lang="hu-HU" dirty="0">
                <a:solidFill>
                  <a:srgbClr val="FF0000"/>
                </a:solidFill>
              </a:rPr>
              <a:t>w</a:t>
            </a:r>
            <a:r>
              <a:rPr lang="pt-PT" dirty="0">
                <a:solidFill>
                  <a:srgbClr val="FF0000"/>
                </a:solidFill>
              </a:rPr>
              <a:t>er in RED)</a:t>
            </a:r>
          </a:p>
          <a:p>
            <a:endParaRPr lang="en-US" dirty="0"/>
          </a:p>
        </p:txBody>
      </p:sp>
    </p:spTree>
    <p:custDataLst>
      <p:tags r:id="rId1"/>
    </p:custDataLst>
    <p:extLst>
      <p:ext uri="{BB962C8B-B14F-4D97-AF65-F5344CB8AC3E}">
        <p14:creationId xmlns:p14="http://schemas.microsoft.com/office/powerpoint/2010/main" val="326536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BB405D9-9967-4775-8685-DD72F2BB6B48}"/>
              </a:ext>
            </a:extLst>
          </p:cNvPr>
          <p:cNvSpPr>
            <a:spLocks noGrp="1"/>
          </p:cNvSpPr>
          <p:nvPr>
            <p:ph type="title"/>
          </p:nvPr>
        </p:nvSpPr>
        <p:spPr/>
        <p:txBody>
          <a:bodyPr/>
          <a:lstStyle/>
          <a:p>
            <a:r>
              <a:rPr lang="hu-HU" dirty="0"/>
              <a:t>The </a:t>
            </a:r>
            <a:r>
              <a:rPr lang="hu-HU" dirty="0" err="1"/>
              <a:t>Course</a:t>
            </a:r>
            <a:endParaRPr lang="hu-HU" dirty="0"/>
          </a:p>
        </p:txBody>
      </p:sp>
      <p:sp>
        <p:nvSpPr>
          <p:cNvPr id="3" name="Tartalom helye 2">
            <a:extLst>
              <a:ext uri="{FF2B5EF4-FFF2-40B4-BE49-F238E27FC236}">
                <a16:creationId xmlns:a16="http://schemas.microsoft.com/office/drawing/2014/main" id="{D5DE49F3-2F4D-40E8-A03F-18283099A903}"/>
              </a:ext>
            </a:extLst>
          </p:cNvPr>
          <p:cNvSpPr>
            <a:spLocks noGrp="1"/>
          </p:cNvSpPr>
          <p:nvPr>
            <p:ph idx="1"/>
          </p:nvPr>
        </p:nvSpPr>
        <p:spPr/>
        <p:txBody>
          <a:bodyPr>
            <a:normAutofit/>
          </a:bodyPr>
          <a:lstStyle/>
          <a:p>
            <a:pPr marL="0" indent="0">
              <a:buNone/>
            </a:pPr>
            <a:r>
              <a:rPr lang="en-US" sz="3000" dirty="0"/>
              <a:t>Journalism for voice-activated assistants and devices</a:t>
            </a:r>
          </a:p>
          <a:p>
            <a:pPr marL="0" indent="0">
              <a:buNone/>
            </a:pPr>
            <a:endParaRPr lang="hu-HU" dirty="0"/>
          </a:p>
          <a:p>
            <a:r>
              <a:rPr lang="hu-HU" dirty="0" err="1"/>
              <a:t>Lesson</a:t>
            </a:r>
            <a:r>
              <a:rPr lang="hu-HU" dirty="0"/>
              <a:t> </a:t>
            </a:r>
            <a:r>
              <a:rPr lang="pt-PT" dirty="0"/>
              <a:t>1 - </a:t>
            </a:r>
            <a:r>
              <a:rPr lang="en-US" dirty="0"/>
              <a:t>Brief history of voice-activated devices and assistants</a:t>
            </a:r>
          </a:p>
          <a:p>
            <a:r>
              <a:rPr lang="hu-HU" b="1" dirty="0" err="1"/>
              <a:t>Lesson</a:t>
            </a:r>
            <a:r>
              <a:rPr lang="hu-HU" b="1" dirty="0"/>
              <a:t> 2</a:t>
            </a:r>
            <a:r>
              <a:rPr lang="pt-PT" b="1" dirty="0"/>
              <a:t> - </a:t>
            </a:r>
            <a:r>
              <a:rPr lang="en-US" b="1" dirty="0"/>
              <a:t>Voice-activated devices and assistants and their use in media and journalism</a:t>
            </a:r>
            <a:endParaRPr lang="hu-HU" b="1" dirty="0"/>
          </a:p>
          <a:p>
            <a:r>
              <a:rPr lang="hu-HU" dirty="0" err="1"/>
              <a:t>Lesson</a:t>
            </a:r>
            <a:r>
              <a:rPr lang="hu-HU" dirty="0"/>
              <a:t> 3</a:t>
            </a:r>
            <a:r>
              <a:rPr lang="pt-PT" dirty="0"/>
              <a:t> - </a:t>
            </a:r>
            <a:r>
              <a:rPr lang="en-US" dirty="0"/>
              <a:t>Languages and limitations to produce and search contents for voice-activated devices and assistants</a:t>
            </a:r>
          </a:p>
          <a:p>
            <a:r>
              <a:rPr lang="hu-HU" dirty="0" err="1"/>
              <a:t>Lesson</a:t>
            </a:r>
            <a:r>
              <a:rPr lang="hu-HU" dirty="0"/>
              <a:t> 4</a:t>
            </a:r>
            <a:r>
              <a:rPr lang="pt-PT" dirty="0"/>
              <a:t> - S</a:t>
            </a:r>
            <a:r>
              <a:rPr lang="en-US" dirty="0" err="1"/>
              <a:t>tate</a:t>
            </a:r>
            <a:r>
              <a:rPr lang="en-US" dirty="0"/>
              <a:t> of the art of voice-activate devices and assistants</a:t>
            </a:r>
          </a:p>
        </p:txBody>
      </p:sp>
    </p:spTree>
    <p:custDataLst>
      <p:tags r:id="rId1"/>
    </p:custDataLst>
    <p:extLst>
      <p:ext uri="{BB962C8B-B14F-4D97-AF65-F5344CB8AC3E}">
        <p14:creationId xmlns:p14="http://schemas.microsoft.com/office/powerpoint/2010/main" val="3769010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99BB8FB-F33B-4C37-BFBF-30C4A98D4FB7}"/>
              </a:ext>
            </a:extLst>
          </p:cNvPr>
          <p:cNvSpPr>
            <a:spLocks noGrp="1"/>
          </p:cNvSpPr>
          <p:nvPr>
            <p:ph type="title"/>
          </p:nvPr>
        </p:nvSpPr>
        <p:spPr/>
        <p:txBody>
          <a:bodyPr/>
          <a:lstStyle/>
          <a:p>
            <a:r>
              <a:rPr lang="hu-HU" dirty="0" err="1">
                <a:solidFill>
                  <a:schemeClr val="accent2">
                    <a:lumMod val="50000"/>
                  </a:schemeClr>
                </a:solidFill>
              </a:rPr>
              <a:t>Controlling</a:t>
            </a:r>
            <a:r>
              <a:rPr lang="hu-HU" dirty="0">
                <a:solidFill>
                  <a:schemeClr val="accent2">
                    <a:lumMod val="50000"/>
                  </a:schemeClr>
                </a:solidFill>
              </a:rPr>
              <a:t> questions</a:t>
            </a:r>
            <a:endParaRPr lang="hu-HU" dirty="0"/>
          </a:p>
        </p:txBody>
      </p:sp>
      <p:sp>
        <p:nvSpPr>
          <p:cNvPr id="3" name="Tartalom helye 2">
            <a:extLst>
              <a:ext uri="{FF2B5EF4-FFF2-40B4-BE49-F238E27FC236}">
                <a16:creationId xmlns:a16="http://schemas.microsoft.com/office/drawing/2014/main" id="{FA37B3CC-2502-47D2-9D19-3E04BB248E71}"/>
              </a:ext>
            </a:extLst>
          </p:cNvPr>
          <p:cNvSpPr>
            <a:spLocks noGrp="1"/>
          </p:cNvSpPr>
          <p:nvPr>
            <p:ph idx="1"/>
          </p:nvPr>
        </p:nvSpPr>
        <p:spPr/>
        <p:txBody>
          <a:bodyPr>
            <a:normAutofit/>
          </a:bodyPr>
          <a:lstStyle/>
          <a:p>
            <a:pPr marL="0" indent="0">
              <a:buNone/>
            </a:pPr>
            <a:r>
              <a:rPr lang="en-US" dirty="0"/>
              <a:t>A journalistic product to be activated by a smart speaker cannot be thought of in the same way as content that will be accessed by another platform</a:t>
            </a:r>
            <a:r>
              <a:rPr lang="pt-PT" dirty="0"/>
              <a:t>:</a:t>
            </a:r>
          </a:p>
          <a:p>
            <a:pPr marL="0" indent="0">
              <a:buNone/>
            </a:pPr>
            <a:endParaRPr lang="pt-PT" dirty="0"/>
          </a:p>
          <a:p>
            <a:r>
              <a:rPr lang="pt-PT" dirty="0"/>
              <a:t>False</a:t>
            </a:r>
          </a:p>
          <a:p>
            <a:r>
              <a:rPr lang="en-US" dirty="0">
                <a:solidFill>
                  <a:srgbClr val="FF0000"/>
                </a:solidFill>
              </a:rPr>
              <a:t>True</a:t>
            </a:r>
          </a:p>
          <a:p>
            <a:endParaRPr lang="en-US" dirty="0"/>
          </a:p>
          <a:p>
            <a:r>
              <a:rPr lang="pt-PT" dirty="0">
                <a:solidFill>
                  <a:srgbClr val="FF0000"/>
                </a:solidFill>
              </a:rPr>
              <a:t>(correct ans</a:t>
            </a:r>
            <a:r>
              <a:rPr lang="hu-HU" dirty="0">
                <a:solidFill>
                  <a:srgbClr val="FF0000"/>
                </a:solidFill>
              </a:rPr>
              <a:t>w</a:t>
            </a:r>
            <a:r>
              <a:rPr lang="pt-PT" dirty="0">
                <a:solidFill>
                  <a:srgbClr val="FF0000"/>
                </a:solidFill>
              </a:rPr>
              <a:t>er in RED)</a:t>
            </a:r>
          </a:p>
          <a:p>
            <a:endParaRPr lang="en-US" dirty="0"/>
          </a:p>
        </p:txBody>
      </p:sp>
    </p:spTree>
    <p:custDataLst>
      <p:tags r:id="rId1"/>
    </p:custDataLst>
    <p:extLst>
      <p:ext uri="{BB962C8B-B14F-4D97-AF65-F5344CB8AC3E}">
        <p14:creationId xmlns:p14="http://schemas.microsoft.com/office/powerpoint/2010/main" val="3684090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99BB8FB-F33B-4C37-BFBF-30C4A98D4FB7}"/>
              </a:ext>
            </a:extLst>
          </p:cNvPr>
          <p:cNvSpPr>
            <a:spLocks noGrp="1"/>
          </p:cNvSpPr>
          <p:nvPr>
            <p:ph type="title"/>
          </p:nvPr>
        </p:nvSpPr>
        <p:spPr/>
        <p:txBody>
          <a:bodyPr/>
          <a:lstStyle/>
          <a:p>
            <a:r>
              <a:rPr lang="hu-HU" dirty="0" err="1">
                <a:solidFill>
                  <a:schemeClr val="accent2">
                    <a:lumMod val="50000"/>
                  </a:schemeClr>
                </a:solidFill>
              </a:rPr>
              <a:t>Controlling</a:t>
            </a:r>
            <a:r>
              <a:rPr lang="hu-HU" dirty="0">
                <a:solidFill>
                  <a:schemeClr val="accent2">
                    <a:lumMod val="50000"/>
                  </a:schemeClr>
                </a:solidFill>
              </a:rPr>
              <a:t> questions</a:t>
            </a:r>
            <a:endParaRPr lang="hu-HU" dirty="0"/>
          </a:p>
        </p:txBody>
      </p:sp>
      <p:sp>
        <p:nvSpPr>
          <p:cNvPr id="3" name="Tartalom helye 2">
            <a:extLst>
              <a:ext uri="{FF2B5EF4-FFF2-40B4-BE49-F238E27FC236}">
                <a16:creationId xmlns:a16="http://schemas.microsoft.com/office/drawing/2014/main" id="{FA37B3CC-2502-47D2-9D19-3E04BB248E71}"/>
              </a:ext>
            </a:extLst>
          </p:cNvPr>
          <p:cNvSpPr>
            <a:spLocks noGrp="1"/>
          </p:cNvSpPr>
          <p:nvPr>
            <p:ph idx="1"/>
          </p:nvPr>
        </p:nvSpPr>
        <p:spPr/>
        <p:txBody>
          <a:bodyPr>
            <a:normAutofit fontScale="92500" lnSpcReduction="10000"/>
          </a:bodyPr>
          <a:lstStyle/>
          <a:p>
            <a:pPr marL="0" indent="0">
              <a:buNone/>
            </a:pPr>
            <a:r>
              <a:rPr lang="en-US" dirty="0"/>
              <a:t>Which are the sources of information, according to the online news consumption behavior (</a:t>
            </a:r>
            <a:r>
              <a:rPr lang="pt-PT" dirty="0"/>
              <a:t>p</a:t>
            </a:r>
            <a:r>
              <a:rPr lang="hu-HU" dirty="0"/>
              <a:t>ut in order</a:t>
            </a:r>
            <a:r>
              <a:rPr lang="pt-PT" dirty="0"/>
              <a:t>, </a:t>
            </a:r>
            <a:r>
              <a:rPr lang="pt-PT" dirty="0" err="1"/>
              <a:t>from</a:t>
            </a:r>
            <a:r>
              <a:rPr lang="pt-PT" dirty="0"/>
              <a:t> </a:t>
            </a:r>
            <a:r>
              <a:rPr lang="pt-PT" dirty="0" err="1"/>
              <a:t>first</a:t>
            </a:r>
            <a:r>
              <a:rPr lang="pt-PT" dirty="0"/>
              <a:t> to </a:t>
            </a:r>
            <a:r>
              <a:rPr lang="pt-PT" dirty="0" err="1"/>
              <a:t>last</a:t>
            </a:r>
            <a:r>
              <a:rPr lang="pt-PT" dirty="0"/>
              <a:t>):</a:t>
            </a:r>
          </a:p>
          <a:p>
            <a:r>
              <a:rPr lang="en-US" dirty="0">
                <a:solidFill>
                  <a:srgbClr val="FF0000"/>
                </a:solidFill>
              </a:rPr>
              <a:t>7</a:t>
            </a:r>
            <a:r>
              <a:rPr lang="en-US" dirty="0"/>
              <a:t> radio </a:t>
            </a:r>
          </a:p>
          <a:p>
            <a:r>
              <a:rPr lang="en-US" dirty="0">
                <a:solidFill>
                  <a:srgbClr val="FF0000"/>
                </a:solidFill>
              </a:rPr>
              <a:t>2 </a:t>
            </a:r>
            <a:r>
              <a:rPr lang="en-US" dirty="0"/>
              <a:t>news sites</a:t>
            </a:r>
          </a:p>
          <a:p>
            <a:r>
              <a:rPr lang="en-US" dirty="0">
                <a:solidFill>
                  <a:srgbClr val="FF0000"/>
                </a:solidFill>
              </a:rPr>
              <a:t>3</a:t>
            </a:r>
            <a:r>
              <a:rPr lang="en-US" dirty="0"/>
              <a:t> television </a:t>
            </a:r>
          </a:p>
          <a:p>
            <a:r>
              <a:rPr lang="en-US" dirty="0">
                <a:solidFill>
                  <a:srgbClr val="FF0000"/>
                </a:solidFill>
              </a:rPr>
              <a:t>6</a:t>
            </a:r>
            <a:r>
              <a:rPr lang="en-US" dirty="0"/>
              <a:t> podcasts</a:t>
            </a:r>
          </a:p>
          <a:p>
            <a:r>
              <a:rPr lang="en-US" dirty="0">
                <a:solidFill>
                  <a:srgbClr val="FF0000"/>
                </a:solidFill>
              </a:rPr>
              <a:t>4</a:t>
            </a:r>
            <a:r>
              <a:rPr lang="en-US" dirty="0"/>
              <a:t> smart speakers</a:t>
            </a:r>
          </a:p>
          <a:p>
            <a:r>
              <a:rPr lang="en-US" dirty="0">
                <a:solidFill>
                  <a:srgbClr val="FF0000"/>
                </a:solidFill>
              </a:rPr>
              <a:t>1 </a:t>
            </a:r>
            <a:r>
              <a:rPr lang="en-US" dirty="0"/>
              <a:t>social networks</a:t>
            </a:r>
          </a:p>
          <a:p>
            <a:r>
              <a:rPr lang="en-US" dirty="0">
                <a:solidFill>
                  <a:srgbClr val="FF0000"/>
                </a:solidFill>
              </a:rPr>
              <a:t>5</a:t>
            </a:r>
            <a:r>
              <a:rPr lang="en-US" dirty="0"/>
              <a:t> newspapers </a:t>
            </a:r>
          </a:p>
          <a:p>
            <a:pPr marL="0" indent="0">
              <a:buNone/>
            </a:pPr>
            <a:r>
              <a:rPr lang="pt-PT" dirty="0">
                <a:solidFill>
                  <a:srgbClr val="FF0000"/>
                </a:solidFill>
              </a:rPr>
              <a:t>(correct ans</a:t>
            </a:r>
            <a:r>
              <a:rPr lang="hu-HU" dirty="0">
                <a:solidFill>
                  <a:srgbClr val="FF0000"/>
                </a:solidFill>
              </a:rPr>
              <a:t>w</a:t>
            </a:r>
            <a:r>
              <a:rPr lang="pt-PT" dirty="0">
                <a:solidFill>
                  <a:srgbClr val="FF0000"/>
                </a:solidFill>
              </a:rPr>
              <a:t>er in RED, from first to last)</a:t>
            </a:r>
          </a:p>
          <a:p>
            <a:endParaRPr lang="en-US" dirty="0"/>
          </a:p>
        </p:txBody>
      </p:sp>
    </p:spTree>
    <p:custDataLst>
      <p:tags r:id="rId1"/>
    </p:custDataLst>
    <p:extLst>
      <p:ext uri="{BB962C8B-B14F-4D97-AF65-F5344CB8AC3E}">
        <p14:creationId xmlns:p14="http://schemas.microsoft.com/office/powerpoint/2010/main" val="23579439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B3455D9-97E4-4AC9-80B7-715AF10267C9}"/>
              </a:ext>
            </a:extLst>
          </p:cNvPr>
          <p:cNvSpPr>
            <a:spLocks noGrp="1"/>
          </p:cNvSpPr>
          <p:nvPr>
            <p:ph type="title"/>
          </p:nvPr>
        </p:nvSpPr>
        <p:spPr/>
        <p:txBody>
          <a:bodyPr/>
          <a:lstStyle/>
          <a:p>
            <a:r>
              <a:rPr lang="hu-HU" dirty="0" err="1"/>
              <a:t>Bibliography</a:t>
            </a:r>
            <a:r>
              <a:rPr lang="hu-HU" dirty="0"/>
              <a:t>, </a:t>
            </a:r>
            <a:r>
              <a:rPr lang="hu-HU" dirty="0" err="1"/>
              <a:t>referred</a:t>
            </a:r>
            <a:r>
              <a:rPr lang="hu-HU" dirty="0"/>
              <a:t> </a:t>
            </a:r>
            <a:r>
              <a:rPr lang="hu-HU" dirty="0" err="1"/>
              <a:t>works</a:t>
            </a:r>
            <a:endParaRPr lang="hu-HU" dirty="0"/>
          </a:p>
        </p:txBody>
      </p:sp>
      <p:sp>
        <p:nvSpPr>
          <p:cNvPr id="3" name="Tartalom helye 2">
            <a:extLst>
              <a:ext uri="{FF2B5EF4-FFF2-40B4-BE49-F238E27FC236}">
                <a16:creationId xmlns:a16="http://schemas.microsoft.com/office/drawing/2014/main" id="{A2A80B40-14A5-4F4E-B2DC-0CE6D00BA827}"/>
              </a:ext>
            </a:extLst>
          </p:cNvPr>
          <p:cNvSpPr>
            <a:spLocks noGrp="1"/>
          </p:cNvSpPr>
          <p:nvPr>
            <p:ph idx="1"/>
          </p:nvPr>
        </p:nvSpPr>
        <p:spPr/>
        <p:txBody>
          <a:bodyPr>
            <a:normAutofit fontScale="92500" lnSpcReduction="20000"/>
          </a:bodyPr>
          <a:lstStyle/>
          <a:p>
            <a:pPr algn="just"/>
            <a:r>
              <a:rPr lang="hu-HU" sz="2400" dirty="0"/>
              <a:t>Amelia (2020), A Beginner’s Guide to Conversational AI</a:t>
            </a:r>
            <a:r>
              <a:rPr lang="pt-PT" sz="2400" dirty="0"/>
              <a:t> </a:t>
            </a:r>
            <a:r>
              <a:rPr lang="hu-HU" sz="2400" dirty="0"/>
              <a:t>- executive summary. </a:t>
            </a:r>
            <a:r>
              <a:rPr lang="pt-PT" sz="2400" dirty="0" err="1">
                <a:hlinkClick r:id="rId3"/>
              </a:rPr>
              <a:t>www</a:t>
            </a:r>
            <a:r>
              <a:rPr lang="pt-PT" sz="2400" dirty="0">
                <a:hlinkClick r:id="rId3"/>
              </a:rPr>
              <a:t>.</a:t>
            </a:r>
            <a:r>
              <a:rPr lang="hu-HU" sz="2400" dirty="0">
                <a:hlinkClick r:id="rId3"/>
              </a:rPr>
              <a:t>Amelia.com</a:t>
            </a:r>
            <a:r>
              <a:rPr lang="pt-PT" sz="2400" dirty="0"/>
              <a:t> </a:t>
            </a:r>
          </a:p>
          <a:p>
            <a:pPr algn="just"/>
            <a:r>
              <a:rPr lang="pt-PT" sz="2400" dirty="0"/>
              <a:t>Andrade, W. (2021) </a:t>
            </a:r>
            <a:r>
              <a:rPr lang="en-US" sz="2400" dirty="0"/>
              <a:t>Smart speakers and the news in Portuguese: consumption pattern and challenges for content producers. </a:t>
            </a:r>
            <a:r>
              <a:rPr lang="hu-HU" sz="2400" dirty="0"/>
              <a:t>Available at </a:t>
            </a:r>
            <a:r>
              <a:rPr lang="hu-HU" sz="2400" dirty="0">
                <a:hlinkClick r:id="rId4"/>
              </a:rPr>
              <a:t>http://hdl.handle.net/10071/23092</a:t>
            </a:r>
            <a:r>
              <a:rPr lang="pt-PT" sz="2400" dirty="0"/>
              <a:t> </a:t>
            </a:r>
            <a:endParaRPr lang="hu-HU" sz="2400" dirty="0"/>
          </a:p>
          <a:p>
            <a:pPr algn="just"/>
            <a:r>
              <a:rPr lang="hu-HU" sz="2400" dirty="0"/>
              <a:t>BBC News Lab (2020), Journalism innovation in 2020, Available at  </a:t>
            </a:r>
            <a:r>
              <a:rPr lang="hu-HU" sz="2400" dirty="0">
                <a:hlinkClick r:id="rId5"/>
              </a:rPr>
              <a:t>https://bbcnewslabs.co.uk/news/2020/journalism-innovation-2020s/?fbclid=IwAR0Z7vCpRDsbx78zzpyTrd_kBfxcQ-N53a200k-LB2N6Sbze-5O5YFXwVo8</a:t>
            </a:r>
            <a:endParaRPr lang="pt-PT" sz="2400" dirty="0"/>
          </a:p>
          <a:p>
            <a:pPr algn="just"/>
            <a:r>
              <a:rPr lang="en-US" sz="2400" dirty="0"/>
              <a:t>Beckett, C. (2019), New powers, new responsibilities: a global survey of journalism and artificial intelligence (Polis/LSE), available at </a:t>
            </a:r>
            <a:r>
              <a:rPr lang="en-US" sz="2400" dirty="0">
                <a:hlinkClick r:id="rId6"/>
              </a:rPr>
              <a:t>https://blogs.lse.ac.uk/polis/2019/11/18/new-powers-new-responsibilities/</a:t>
            </a:r>
            <a:r>
              <a:rPr lang="en-US" sz="2400" dirty="0"/>
              <a:t> </a:t>
            </a:r>
            <a:endParaRPr lang="hu-HU" sz="2400" dirty="0"/>
          </a:p>
          <a:p>
            <a:pPr algn="just"/>
            <a:r>
              <a:rPr lang="hu-HU" sz="2400" dirty="0"/>
              <a:t>CDEI (2019), Smart Speakers and Voice Assistants, Available at </a:t>
            </a:r>
            <a:r>
              <a:rPr lang="hu-HU" sz="2400" dirty="0">
                <a:hlinkClick r:id="rId7"/>
              </a:rPr>
              <a:t>https://assets.publishing.service.gov.uk/government/uploads/system/uploads/attachment_data/file/831180/Snapshot_Paper_-_Smart_Speakers_and_Voice_Assistants.pdf</a:t>
            </a:r>
            <a:r>
              <a:rPr lang="pt-PT" sz="2400" dirty="0"/>
              <a:t> </a:t>
            </a:r>
            <a:endParaRPr lang="hu-HU" sz="2400" dirty="0"/>
          </a:p>
          <a:p>
            <a:pPr algn="just"/>
            <a:r>
              <a:rPr lang="hu-HU" sz="2400" dirty="0"/>
              <a:t>Chung, H., Iorga, M., Voas, J., &amp; Lee, S. (2017), Alexa, can I trust you?, Computer, 50(9), 100-104.</a:t>
            </a:r>
          </a:p>
        </p:txBody>
      </p:sp>
    </p:spTree>
    <p:custDataLst>
      <p:tags r:id="rId1"/>
    </p:custDataLst>
    <p:extLst>
      <p:ext uri="{BB962C8B-B14F-4D97-AF65-F5344CB8AC3E}">
        <p14:creationId xmlns:p14="http://schemas.microsoft.com/office/powerpoint/2010/main" val="40076252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Cím 1"/>
          <p:cNvSpPr>
            <a:spLocks noGrp="1"/>
          </p:cNvSpPr>
          <p:nvPr>
            <p:ph type="title"/>
          </p:nvPr>
        </p:nvSpPr>
        <p:spPr bwMode="auto"/>
        <p:txBody>
          <a:bodyPr/>
          <a:lstStyle/>
          <a:p>
            <a:pPr>
              <a:defRPr/>
            </a:pPr>
            <a:r>
              <a:rPr lang="hu-HU" dirty="0" err="1"/>
              <a:t>Sources</a:t>
            </a:r>
            <a:r>
              <a:rPr lang="hu-HU" dirty="0"/>
              <a:t> of </a:t>
            </a:r>
            <a:r>
              <a:rPr lang="hu-HU" dirty="0" err="1"/>
              <a:t>Photos</a:t>
            </a:r>
            <a:endParaRPr dirty="0"/>
          </a:p>
        </p:txBody>
      </p:sp>
      <p:sp>
        <p:nvSpPr>
          <p:cNvPr id="3" name="Tartalom helye 2"/>
          <p:cNvSpPr>
            <a:spLocks noGrp="1"/>
          </p:cNvSpPr>
          <p:nvPr>
            <p:ph idx="1"/>
          </p:nvPr>
        </p:nvSpPr>
        <p:spPr bwMode="auto"/>
        <p:txBody>
          <a:bodyPr>
            <a:normAutofit fontScale="77500" lnSpcReduction="20000"/>
          </a:bodyPr>
          <a:lstStyle/>
          <a:p>
            <a:pPr marL="0" indent="0">
              <a:buNone/>
              <a:defRPr/>
            </a:pPr>
            <a:r>
              <a:rPr lang="de-DE" b="1" dirty="0"/>
              <a:t>Illustration </a:t>
            </a:r>
            <a:r>
              <a:rPr lang="de-DE" b="1" dirty="0" err="1"/>
              <a:t>pictures</a:t>
            </a:r>
            <a:r>
              <a:rPr lang="de-DE" b="1" dirty="0"/>
              <a:t>:</a:t>
            </a:r>
            <a:endParaRPr dirty="0"/>
          </a:p>
          <a:p>
            <a:pPr marL="0" indent="0">
              <a:buNone/>
              <a:defRPr/>
            </a:pPr>
            <a:endParaRPr lang="de-DE" dirty="0"/>
          </a:p>
          <a:p>
            <a:pPr marL="0" indent="0">
              <a:buNone/>
              <a:defRPr/>
            </a:pPr>
            <a:r>
              <a:rPr lang="de-DE" dirty="0" err="1"/>
              <a:t>Articulate</a:t>
            </a:r>
            <a:r>
              <a:rPr lang="de-DE" dirty="0"/>
              <a:t> Content Library 360</a:t>
            </a:r>
            <a:endParaRPr dirty="0"/>
          </a:p>
          <a:p>
            <a:pPr marL="0" indent="0">
              <a:buNone/>
              <a:defRPr/>
            </a:pPr>
            <a:endParaRPr lang="de-DE" dirty="0"/>
          </a:p>
          <a:p>
            <a:pPr marL="0" indent="0">
              <a:buNone/>
              <a:defRPr/>
            </a:pPr>
            <a:r>
              <a:rPr lang="de-DE" dirty="0" err="1"/>
              <a:t>Unsplash</a:t>
            </a:r>
            <a:r>
              <a:rPr lang="de-DE" dirty="0"/>
              <a:t>:</a:t>
            </a:r>
            <a:endParaRPr dirty="0"/>
          </a:p>
          <a:p>
            <a:pPr marL="0" indent="0">
              <a:buNone/>
              <a:defRPr/>
            </a:pPr>
            <a:r>
              <a:rPr lang="de-DE" dirty="0"/>
              <a:t>All </a:t>
            </a:r>
            <a:r>
              <a:rPr lang="de-DE" dirty="0" err="1"/>
              <a:t>photos</a:t>
            </a:r>
            <a:r>
              <a:rPr lang="de-DE" dirty="0"/>
              <a:t> </a:t>
            </a:r>
            <a:r>
              <a:rPr lang="de-DE" dirty="0" err="1"/>
              <a:t>published</a:t>
            </a:r>
            <a:r>
              <a:rPr lang="de-DE" dirty="0"/>
              <a:t> on </a:t>
            </a:r>
            <a:r>
              <a:rPr lang="de-DE" dirty="0" err="1"/>
              <a:t>Unsplash</a:t>
            </a:r>
            <a:r>
              <a:rPr lang="de-DE" dirty="0"/>
              <a:t> </a:t>
            </a:r>
            <a:r>
              <a:rPr lang="de-DE" dirty="0" err="1"/>
              <a:t>can</a:t>
            </a:r>
            <a:r>
              <a:rPr lang="de-DE" dirty="0"/>
              <a:t> </a:t>
            </a:r>
            <a:r>
              <a:rPr lang="de-DE" dirty="0" err="1"/>
              <a:t>be</a:t>
            </a:r>
            <a:r>
              <a:rPr lang="de-DE" dirty="0"/>
              <a:t> </a:t>
            </a:r>
            <a:r>
              <a:rPr lang="de-DE" dirty="0" err="1"/>
              <a:t>used</a:t>
            </a:r>
            <a:r>
              <a:rPr lang="de-DE" dirty="0"/>
              <a:t> </a:t>
            </a:r>
            <a:r>
              <a:rPr lang="de-DE" dirty="0" err="1"/>
              <a:t>for</a:t>
            </a:r>
            <a:r>
              <a:rPr lang="de-DE" dirty="0"/>
              <a:t> </a:t>
            </a:r>
            <a:r>
              <a:rPr lang="de-DE" dirty="0" err="1"/>
              <a:t>free</a:t>
            </a:r>
            <a:r>
              <a:rPr lang="de-DE" dirty="0"/>
              <a:t>. </a:t>
            </a:r>
            <a:r>
              <a:rPr lang="de-DE" dirty="0" err="1"/>
              <a:t>You</a:t>
            </a:r>
            <a:r>
              <a:rPr lang="de-DE" dirty="0"/>
              <a:t> </a:t>
            </a:r>
            <a:r>
              <a:rPr lang="de-DE" dirty="0" err="1"/>
              <a:t>can</a:t>
            </a:r>
            <a:r>
              <a:rPr lang="de-DE" dirty="0"/>
              <a:t> </a:t>
            </a:r>
            <a:r>
              <a:rPr lang="de-DE" dirty="0" err="1"/>
              <a:t>use</a:t>
            </a:r>
            <a:r>
              <a:rPr lang="de-DE" dirty="0"/>
              <a:t> </a:t>
            </a:r>
            <a:r>
              <a:rPr lang="de-DE" dirty="0" err="1"/>
              <a:t>them</a:t>
            </a:r>
            <a:r>
              <a:rPr lang="de-DE" dirty="0"/>
              <a:t> </a:t>
            </a:r>
            <a:r>
              <a:rPr lang="de-DE" dirty="0" err="1"/>
              <a:t>for</a:t>
            </a:r>
            <a:r>
              <a:rPr lang="de-DE" dirty="0"/>
              <a:t> </a:t>
            </a:r>
            <a:r>
              <a:rPr lang="de-DE" dirty="0" err="1"/>
              <a:t>commercian</a:t>
            </a:r>
            <a:r>
              <a:rPr lang="de-DE" dirty="0"/>
              <a:t> and non-commercial </a:t>
            </a:r>
            <a:r>
              <a:rPr lang="de-DE" dirty="0" err="1"/>
              <a:t>purposes</a:t>
            </a:r>
            <a:r>
              <a:rPr lang="de-DE" dirty="0"/>
              <a:t>.</a:t>
            </a:r>
            <a:endParaRPr dirty="0"/>
          </a:p>
          <a:p>
            <a:pPr marL="0" indent="0">
              <a:buNone/>
              <a:defRPr/>
            </a:pPr>
            <a:r>
              <a:rPr lang="de-DE" u="sng" dirty="0">
                <a:hlinkClick r:id="rId4" tooltip="https://unsplash.com/license"/>
              </a:rPr>
              <a:t>https://unsplash.com/license</a:t>
            </a:r>
            <a:endParaRPr lang="de-DE" dirty="0"/>
          </a:p>
          <a:p>
            <a:pPr marL="0" indent="0">
              <a:buNone/>
              <a:defRPr/>
            </a:pPr>
            <a:endParaRPr lang="de-DE" dirty="0"/>
          </a:p>
          <a:p>
            <a:pPr marL="0" indent="0">
              <a:buNone/>
              <a:defRPr/>
            </a:pPr>
            <a:r>
              <a:rPr lang="de-DE" dirty="0" err="1"/>
              <a:t>Pixabay</a:t>
            </a:r>
            <a:r>
              <a:rPr lang="de-DE" dirty="0"/>
              <a:t>:</a:t>
            </a:r>
            <a:endParaRPr dirty="0"/>
          </a:p>
          <a:p>
            <a:pPr marL="0" indent="0">
              <a:buNone/>
              <a:defRPr/>
            </a:pPr>
            <a:r>
              <a:rPr lang="de-DE" dirty="0"/>
              <a:t>CCO 1.0 Universal (CC0 1.0) Public Domain </a:t>
            </a:r>
            <a:r>
              <a:rPr lang="de-DE" dirty="0" err="1"/>
              <a:t>Dedication</a:t>
            </a:r>
            <a:endParaRPr dirty="0"/>
          </a:p>
          <a:p>
            <a:pPr marL="0" indent="0">
              <a:buNone/>
              <a:defRPr/>
            </a:pPr>
            <a:r>
              <a:rPr lang="de-DE" u="sng" dirty="0">
                <a:hlinkClick r:id="rId5" tooltip="http://www.pixabay.com/"/>
              </a:rPr>
              <a:t>http://www.pixabay.com</a:t>
            </a:r>
            <a:r>
              <a:rPr lang="de-DE" dirty="0"/>
              <a:t> </a:t>
            </a:r>
            <a:endParaRPr lang="hu-HU" dirty="0"/>
          </a:p>
          <a:p>
            <a:pPr marL="0" indent="0">
              <a:buNone/>
              <a:defRPr/>
            </a:pPr>
            <a:endParaRPr lang="hu-HU" dirty="0"/>
          </a:p>
          <a:p>
            <a:pPr marL="0" indent="0">
              <a:buNone/>
              <a:defRPr/>
            </a:pPr>
            <a:endParaRPr lang="de-DE" dirty="0"/>
          </a:p>
          <a:p>
            <a:pPr marL="0" indent="0">
              <a:buNone/>
              <a:defRPr/>
            </a:pPr>
            <a:endParaRPr lang="hu-HU" dirty="0"/>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Cím 1"/>
          <p:cNvSpPr>
            <a:spLocks noGrp="1"/>
          </p:cNvSpPr>
          <p:nvPr>
            <p:ph type="title"/>
          </p:nvPr>
        </p:nvSpPr>
        <p:spPr bwMode="auto"/>
        <p:txBody>
          <a:bodyPr/>
          <a:lstStyle/>
          <a:p>
            <a:pPr>
              <a:defRPr/>
            </a:pPr>
            <a:r>
              <a:rPr lang="hu-HU" dirty="0" err="1"/>
              <a:t>Sources</a:t>
            </a:r>
            <a:r>
              <a:rPr lang="hu-HU" dirty="0"/>
              <a:t> of </a:t>
            </a:r>
            <a:r>
              <a:rPr lang="hu-HU" dirty="0" err="1"/>
              <a:t>Photos</a:t>
            </a:r>
            <a:endParaRPr dirty="0"/>
          </a:p>
        </p:txBody>
      </p:sp>
      <p:sp>
        <p:nvSpPr>
          <p:cNvPr id="3" name="Tartalom helye 2"/>
          <p:cNvSpPr>
            <a:spLocks noGrp="1"/>
          </p:cNvSpPr>
          <p:nvPr>
            <p:ph idx="1"/>
          </p:nvPr>
        </p:nvSpPr>
        <p:spPr bwMode="auto"/>
        <p:txBody>
          <a:bodyPr>
            <a:normAutofit/>
          </a:bodyPr>
          <a:lstStyle/>
          <a:p>
            <a:pPr marL="0" indent="0">
              <a:buNone/>
              <a:defRPr/>
            </a:pPr>
            <a:endParaRPr lang="hu-HU" sz="2200" b="1" dirty="0"/>
          </a:p>
          <a:p>
            <a:pPr marL="0" indent="0">
              <a:buNone/>
              <a:defRPr/>
            </a:pPr>
            <a:r>
              <a:rPr lang="en-US" sz="2200" dirty="0" err="1"/>
              <a:t>Freepik</a:t>
            </a:r>
            <a:r>
              <a:rPr lang="en-US" sz="2200" dirty="0"/>
              <a:t>: </a:t>
            </a:r>
            <a:br>
              <a:rPr lang="en-US" sz="2200" dirty="0"/>
            </a:br>
            <a:r>
              <a:rPr lang="en-US" sz="2200" dirty="0">
                <a:hlinkClick r:id="rId3"/>
              </a:rPr>
              <a:t>https://www.freepik.com/</a:t>
            </a:r>
            <a:endParaRPr lang="hu-HU" sz="2200" dirty="0"/>
          </a:p>
          <a:p>
            <a:pPr marL="0" indent="0">
              <a:buNone/>
              <a:defRPr/>
            </a:pPr>
            <a:endParaRPr lang="hu-HU" sz="2200" dirty="0"/>
          </a:p>
          <a:p>
            <a:pPr marL="0" indent="0">
              <a:buNone/>
              <a:defRPr/>
            </a:pPr>
            <a:r>
              <a:rPr lang="en-US" sz="2200" dirty="0" err="1"/>
              <a:t>Pexels</a:t>
            </a:r>
            <a:r>
              <a:rPr lang="en-US" sz="2200" dirty="0"/>
              <a:t>:</a:t>
            </a:r>
            <a:br>
              <a:rPr lang="hu-HU" sz="2200" dirty="0"/>
            </a:br>
            <a:br>
              <a:rPr lang="hu-HU" sz="2200" dirty="0"/>
            </a:br>
            <a:r>
              <a:rPr lang="en-US" sz="2200" dirty="0"/>
              <a:t>All pho</a:t>
            </a:r>
            <a:r>
              <a:rPr lang="hu-HU" sz="2200" dirty="0" err="1"/>
              <a:t>to</a:t>
            </a:r>
            <a:r>
              <a:rPr lang="en-US" sz="2200" dirty="0"/>
              <a:t>s on </a:t>
            </a:r>
            <a:r>
              <a:rPr lang="en-US" sz="2200" dirty="0" err="1"/>
              <a:t>Pexels</a:t>
            </a:r>
            <a:r>
              <a:rPr lang="en-US" sz="2200" dirty="0"/>
              <a:t> can be used for free</a:t>
            </a:r>
            <a:r>
              <a:rPr lang="hu-HU" sz="2200" dirty="0"/>
              <a:t>.</a:t>
            </a:r>
            <a:br>
              <a:rPr lang="hu-HU" sz="2200" dirty="0"/>
            </a:br>
            <a:r>
              <a:rPr lang="en-US" sz="2200" dirty="0">
                <a:hlinkClick r:id="rId4"/>
              </a:rPr>
              <a:t>https://www.pexels.com</a:t>
            </a:r>
            <a:endParaRPr lang="de-DE" sz="2200" dirty="0"/>
          </a:p>
          <a:p>
            <a:pPr marL="0" indent="0">
              <a:buNone/>
              <a:defRPr/>
            </a:pPr>
            <a:endParaRPr lang="hu-HU" sz="2200" dirty="0"/>
          </a:p>
          <a:p>
            <a:pPr marL="0" indent="0">
              <a:buNone/>
              <a:defRPr/>
            </a:pPr>
            <a:r>
              <a:rPr lang="hu-HU" sz="2200" dirty="0"/>
              <a:t>Microsoft </a:t>
            </a:r>
            <a:r>
              <a:rPr lang="hu-HU" sz="2200" dirty="0" err="1"/>
              <a:t>Powerpoint</a:t>
            </a:r>
            <a:r>
              <a:rPr lang="hu-HU" sz="2200" dirty="0"/>
              <a:t> Stock </a:t>
            </a:r>
            <a:r>
              <a:rPr lang="hu-HU" sz="2200" dirty="0" err="1"/>
              <a:t>Photos</a:t>
            </a:r>
            <a:endParaRPr lang="hu-HU" sz="2200" dirty="0"/>
          </a:p>
        </p:txBody>
      </p:sp>
    </p:spTree>
    <p:custDataLst>
      <p:tags r:id="rId1"/>
    </p:custDataLst>
    <p:extLst>
      <p:ext uri="{BB962C8B-B14F-4D97-AF65-F5344CB8AC3E}">
        <p14:creationId xmlns:p14="http://schemas.microsoft.com/office/powerpoint/2010/main" val="41500450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B708381-493B-49CD-BA19-2A290F9EE586}"/>
              </a:ext>
            </a:extLst>
          </p:cNvPr>
          <p:cNvSpPr>
            <a:spLocks noGrp="1"/>
          </p:cNvSpPr>
          <p:nvPr>
            <p:ph type="ctrTitle"/>
          </p:nvPr>
        </p:nvSpPr>
        <p:spPr>
          <a:xfrm>
            <a:off x="398463" y="247650"/>
            <a:ext cx="10152062" cy="719138"/>
          </a:xfrm>
        </p:spPr>
        <p:txBody>
          <a:bodyPr rtlCol="0">
            <a:normAutofit fontScale="90000"/>
          </a:bodyPr>
          <a:lstStyle/>
          <a:p>
            <a:pPr algn="l" fontAlgn="auto">
              <a:spcAft>
                <a:spcPts val="0"/>
              </a:spcAft>
              <a:defRPr/>
            </a:pPr>
            <a:br>
              <a:rPr lang="hu-HU" sz="3700" b="1" dirty="0">
                <a:solidFill>
                  <a:schemeClr val="bg1"/>
                </a:solidFill>
              </a:rPr>
            </a:br>
            <a:r>
              <a:rPr lang="hu-HU" sz="3300" b="1" dirty="0" err="1">
                <a:solidFill>
                  <a:schemeClr val="bg1"/>
                </a:solidFill>
                <a:latin typeface="+mn-lt"/>
              </a:rPr>
              <a:t>Where</a:t>
            </a:r>
            <a:r>
              <a:rPr lang="hu-HU" sz="3300" b="1" dirty="0">
                <a:solidFill>
                  <a:schemeClr val="bg1"/>
                </a:solidFill>
                <a:latin typeface="+mn-lt"/>
              </a:rPr>
              <a:t> </a:t>
            </a:r>
            <a:r>
              <a:rPr lang="hu-HU" sz="3300" b="1" dirty="0" err="1">
                <a:solidFill>
                  <a:schemeClr val="bg1"/>
                </a:solidFill>
                <a:latin typeface="+mn-lt"/>
              </a:rPr>
              <a:t>you</a:t>
            </a:r>
            <a:r>
              <a:rPr lang="hu-HU" sz="3300" b="1" dirty="0">
                <a:solidFill>
                  <a:schemeClr val="bg1"/>
                </a:solidFill>
                <a:latin typeface="+mn-lt"/>
              </a:rPr>
              <a:t> </a:t>
            </a:r>
            <a:r>
              <a:rPr lang="hu-HU" sz="3300" b="1" dirty="0" err="1">
                <a:solidFill>
                  <a:schemeClr val="bg1"/>
                </a:solidFill>
                <a:latin typeface="+mn-lt"/>
              </a:rPr>
              <a:t>can</a:t>
            </a:r>
            <a:r>
              <a:rPr lang="hu-HU" sz="3300" b="1" dirty="0">
                <a:solidFill>
                  <a:schemeClr val="bg1"/>
                </a:solidFill>
                <a:latin typeface="+mn-lt"/>
              </a:rPr>
              <a:t> </a:t>
            </a:r>
            <a:r>
              <a:rPr lang="hu-HU" sz="3300" b="1" dirty="0" err="1">
                <a:solidFill>
                  <a:schemeClr val="bg1"/>
                </a:solidFill>
                <a:latin typeface="+mn-lt"/>
              </a:rPr>
              <a:t>find</a:t>
            </a:r>
            <a:r>
              <a:rPr lang="hu-HU" sz="3300" b="1" dirty="0">
                <a:solidFill>
                  <a:schemeClr val="bg1"/>
                </a:solidFill>
                <a:latin typeface="+mn-lt"/>
              </a:rPr>
              <a:t> </a:t>
            </a:r>
            <a:r>
              <a:rPr lang="hu-HU" sz="3300" b="1" dirty="0" err="1">
                <a:solidFill>
                  <a:schemeClr val="bg1"/>
                </a:solidFill>
                <a:latin typeface="+mn-lt"/>
              </a:rPr>
              <a:t>us</a:t>
            </a:r>
            <a:endParaRPr lang="hu-HU" sz="3300" b="1" dirty="0">
              <a:solidFill>
                <a:schemeClr val="bg1"/>
              </a:solidFill>
              <a:latin typeface="+mn-lt"/>
            </a:endParaRPr>
          </a:p>
        </p:txBody>
      </p:sp>
      <p:sp>
        <p:nvSpPr>
          <p:cNvPr id="17411" name="Szövegdoboz 5">
            <a:extLst>
              <a:ext uri="{FF2B5EF4-FFF2-40B4-BE49-F238E27FC236}">
                <a16:creationId xmlns:a16="http://schemas.microsoft.com/office/drawing/2014/main" id="{E09F61B1-72B4-4294-9783-ADC111806A65}"/>
              </a:ext>
            </a:extLst>
          </p:cNvPr>
          <p:cNvSpPr txBox="1">
            <a:spLocks noChangeArrowheads="1"/>
          </p:cNvSpPr>
          <p:nvPr/>
        </p:nvSpPr>
        <p:spPr bwMode="auto">
          <a:xfrm>
            <a:off x="2462319" y="1829058"/>
            <a:ext cx="764485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rPr>
              <a:t>newsreel.pte.hu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rPr>
              <a:t>newsreel@pte.hu </a:t>
            </a:r>
            <a:br>
              <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rPr>
            </a:br>
            <a:endPar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rPr>
            </a:br>
            <a:endPar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endParaRPr>
          </a:p>
        </p:txBody>
      </p:sp>
      <p:pic>
        <p:nvPicPr>
          <p:cNvPr id="17412" name="Kép 21">
            <a:extLst>
              <a:ext uri="{FF2B5EF4-FFF2-40B4-BE49-F238E27FC236}">
                <a16:creationId xmlns:a16="http://schemas.microsoft.com/office/drawing/2014/main" id="{5D6897DB-2009-45A6-9DC3-2E1F1F74CF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5913" y="0"/>
            <a:ext cx="4256087"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Kép 3">
            <a:extLst>
              <a:ext uri="{FF2B5EF4-FFF2-40B4-BE49-F238E27FC236}">
                <a16:creationId xmlns:a16="http://schemas.microsoft.com/office/drawing/2014/main" id="{4CEEC519-2040-4DD8-82D6-11C2A14ADA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791294"/>
            <a:ext cx="12192000" cy="1591375"/>
          </a:xfrm>
          <a:prstGeom prst="rect">
            <a:avLst/>
          </a:prstGeom>
        </p:spPr>
      </p:pic>
      <p:pic>
        <p:nvPicPr>
          <p:cNvPr id="10" name="Kép 9">
            <a:extLst>
              <a:ext uri="{FF2B5EF4-FFF2-40B4-BE49-F238E27FC236}">
                <a16:creationId xmlns:a16="http://schemas.microsoft.com/office/drawing/2014/main" id="{0D9EC603-7131-4694-B193-2DEDEF1EB4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4687" y="5777564"/>
            <a:ext cx="352628" cy="352628"/>
          </a:xfrm>
          <a:prstGeom prst="rect">
            <a:avLst/>
          </a:prstGeom>
        </p:spPr>
      </p:pic>
      <p:pic>
        <p:nvPicPr>
          <p:cNvPr id="12" name="Kép 11">
            <a:extLst>
              <a:ext uri="{FF2B5EF4-FFF2-40B4-BE49-F238E27FC236}">
                <a16:creationId xmlns:a16="http://schemas.microsoft.com/office/drawing/2014/main" id="{1673220D-B425-4329-BD6C-3E6599C6CA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94779" y="4680773"/>
            <a:ext cx="352628" cy="352628"/>
          </a:xfrm>
          <a:prstGeom prst="rect">
            <a:avLst/>
          </a:prstGeom>
        </p:spPr>
      </p:pic>
      <p:pic>
        <p:nvPicPr>
          <p:cNvPr id="14" name="Kép 13">
            <a:extLst>
              <a:ext uri="{FF2B5EF4-FFF2-40B4-BE49-F238E27FC236}">
                <a16:creationId xmlns:a16="http://schemas.microsoft.com/office/drawing/2014/main" id="{346AA1F8-5ED2-4FFD-B127-61EC2139DF0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04687" y="5201905"/>
            <a:ext cx="352628" cy="352628"/>
          </a:xfrm>
          <a:prstGeom prst="rect">
            <a:avLst/>
          </a:prstGeom>
        </p:spPr>
      </p:pic>
      <p:sp>
        <p:nvSpPr>
          <p:cNvPr id="15" name="Szövegdoboz 14">
            <a:extLst>
              <a:ext uri="{FF2B5EF4-FFF2-40B4-BE49-F238E27FC236}">
                <a16:creationId xmlns:a16="http://schemas.microsoft.com/office/drawing/2014/main" id="{29F43C42-5EA6-4DAA-8577-5388D32FC76A}"/>
              </a:ext>
            </a:extLst>
          </p:cNvPr>
          <p:cNvSpPr txBox="1"/>
          <p:nvPr/>
        </p:nvSpPr>
        <p:spPr>
          <a:xfrm>
            <a:off x="5357315" y="4700004"/>
            <a:ext cx="6153358"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altLang="hu-HU" sz="1800" b="1" i="0" u="none" strike="noStrike" kern="1200" cap="none" spc="0" normalizeH="0" baseline="0" noProof="0" dirty="0" err="1">
                <a:ln>
                  <a:noFill/>
                </a:ln>
                <a:solidFill>
                  <a:prstClr val="white"/>
                </a:solidFill>
                <a:effectLst/>
                <a:uLnTx/>
                <a:uFillTx/>
                <a:latin typeface="Calibri" panose="020F0502020204030204"/>
                <a:ea typeface="+mn-ea"/>
                <a:cs typeface="Arial"/>
              </a:rPr>
              <a:t>thenewsreelproject</a:t>
            </a:r>
            <a:br>
              <a:rPr kumimoji="0" lang="hu-HU" altLang="hu-HU" sz="1800" b="1" i="0" u="none" strike="noStrike" kern="1200" cap="none" spc="0" normalizeH="0" baseline="0" noProof="0" dirty="0">
                <a:ln>
                  <a:noFill/>
                </a:ln>
                <a:solidFill>
                  <a:prstClr val="white"/>
                </a:solidFill>
                <a:effectLst/>
                <a:uLnTx/>
                <a:uFillTx/>
                <a:latin typeface="Calibri" panose="020F0502020204030204"/>
                <a:ea typeface="+mn-ea"/>
                <a:cs typeface="Arial"/>
              </a:rPr>
            </a:br>
            <a:endParaRPr kumimoji="0" lang="hu-HU" altLang="hu-HU" sz="1800" b="1" i="0" u="none" strike="noStrike" kern="1200" cap="none" spc="0" normalizeH="0" baseline="0" noProof="0" dirty="0">
              <a:ln>
                <a:noFill/>
              </a:ln>
              <a:solidFill>
                <a:prstClr val="white"/>
              </a:solidFill>
              <a:effectLst/>
              <a:uLnTx/>
              <a:uFillTx/>
              <a:latin typeface="Calibri" panose="020F050202020403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altLang="hu-HU" sz="1800" b="1" i="0" u="none" strike="noStrike" kern="1200" cap="none" spc="0" normalizeH="0" baseline="0" noProof="0" dirty="0">
                <a:ln>
                  <a:noFill/>
                </a:ln>
                <a:solidFill>
                  <a:prstClr val="white"/>
                </a:solidFill>
                <a:effectLst/>
                <a:uLnTx/>
                <a:uFillTx/>
                <a:latin typeface="Calibri" panose="020F0502020204030204"/>
                <a:ea typeface="+mn-ea"/>
                <a:cs typeface="Arial"/>
              </a:rPr>
              <a:t>@thenewsreelproject</a:t>
            </a:r>
            <a:br>
              <a:rPr kumimoji="0" lang="hu-HU" altLang="hu-HU" sz="1800" b="1" i="0" u="none" strike="noStrike" kern="1200" cap="none" spc="0" normalizeH="0" baseline="0" noProof="0" dirty="0">
                <a:ln>
                  <a:noFill/>
                </a:ln>
                <a:solidFill>
                  <a:prstClr val="white"/>
                </a:solidFill>
                <a:effectLst/>
                <a:uLnTx/>
                <a:uFillTx/>
                <a:latin typeface="Calibri" panose="020F0502020204030204"/>
                <a:ea typeface="+mn-ea"/>
                <a:cs typeface="Arial"/>
              </a:rPr>
            </a:br>
            <a:br>
              <a:rPr kumimoji="0" lang="hu-HU" altLang="hu-HU" sz="1800" b="1" i="0" u="none" strike="noStrike" kern="1200" cap="none" spc="0" normalizeH="0" baseline="0" noProof="0" dirty="0">
                <a:ln>
                  <a:noFill/>
                </a:ln>
                <a:solidFill>
                  <a:prstClr val="white"/>
                </a:solidFill>
                <a:effectLst/>
                <a:uLnTx/>
                <a:uFillTx/>
                <a:latin typeface="Calibri" panose="020F0502020204030204"/>
                <a:ea typeface="+mn-ea"/>
                <a:cs typeface="Arial"/>
              </a:rPr>
            </a:br>
            <a:r>
              <a:rPr kumimoji="0" lang="hu-HU" altLang="hu-HU" sz="1800" b="1" i="0" u="none" strike="noStrike" kern="1200" cap="none" spc="0" normalizeH="0" baseline="0" noProof="0" dirty="0">
                <a:ln>
                  <a:noFill/>
                </a:ln>
                <a:solidFill>
                  <a:prstClr val="white"/>
                </a:solidFill>
                <a:effectLst/>
                <a:uLnTx/>
                <a:uFillTx/>
                <a:latin typeface="Calibri" panose="020F0502020204030204"/>
                <a:ea typeface="+mn-ea"/>
                <a:cs typeface="Arial"/>
              </a:rPr>
              <a:t>@newsreelproject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a:ln>
                <a:noFill/>
              </a:ln>
              <a:solidFill>
                <a:prstClr val="black"/>
              </a:solidFill>
              <a:effectLst/>
              <a:uLnTx/>
              <a:uFillTx/>
              <a:latin typeface="Calibri" panose="020F0502020204030204"/>
              <a:ea typeface="+mn-ea"/>
              <a:cs typeface="Arial"/>
            </a:endParaRPr>
          </a:p>
        </p:txBody>
      </p:sp>
      <p:sp>
        <p:nvSpPr>
          <p:cNvPr id="3" name="Szövegdoboz 2">
            <a:extLst>
              <a:ext uri="{FF2B5EF4-FFF2-40B4-BE49-F238E27FC236}">
                <a16:creationId xmlns:a16="http://schemas.microsoft.com/office/drawing/2014/main" id="{D059520A-7364-C750-5422-0E604973B5A7}"/>
              </a:ext>
            </a:extLst>
          </p:cNvPr>
          <p:cNvSpPr txBox="1"/>
          <p:nvPr/>
        </p:nvSpPr>
        <p:spPr>
          <a:xfrm>
            <a:off x="8433994" y="5649259"/>
            <a:ext cx="3656842" cy="135421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prstClr val="white"/>
                </a:solidFill>
                <a:effectLst/>
                <a:uLnTx/>
                <a:uFillTx/>
                <a:latin typeface="Calibri" panose="020F0502020204030204"/>
                <a:ea typeface="+mn-ea"/>
                <a:cs typeface="Arial"/>
              </a:rPr>
              <a:t>The project was funded by the European Commission. The views expressed in this publication do not necessarily reflect those of the European Commission.</a:t>
            </a:r>
            <a:endParaRPr kumimoji="0" lang="hu-HU" sz="1600" b="1" i="1" u="none" strike="noStrike" kern="1200" cap="none" spc="0" normalizeH="0" baseline="0" noProof="0" dirty="0">
              <a:ln>
                <a:noFill/>
              </a:ln>
              <a:solidFill>
                <a:prstClr val="white"/>
              </a:solidFill>
              <a:effectLst/>
              <a:uLnTx/>
              <a:uFillTx/>
              <a:latin typeface="Calibri" panose="020F0502020204030204"/>
              <a:ea typeface="+mn-ea"/>
              <a:cs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B54C0D4-2060-441E-B32F-BB877361D4ED}"/>
              </a:ext>
            </a:extLst>
          </p:cNvPr>
          <p:cNvSpPr>
            <a:spLocks noGrp="1"/>
          </p:cNvSpPr>
          <p:nvPr>
            <p:ph type="title"/>
          </p:nvPr>
        </p:nvSpPr>
        <p:spPr/>
        <p:txBody>
          <a:bodyPr/>
          <a:lstStyle/>
          <a:p>
            <a:r>
              <a:rPr lang="hu-HU" dirty="0"/>
              <a:t>About the author</a:t>
            </a:r>
            <a:r>
              <a:rPr lang="pt-PT" dirty="0"/>
              <a:t>s</a:t>
            </a:r>
            <a:endParaRPr lang="hu-HU" dirty="0"/>
          </a:p>
        </p:txBody>
      </p:sp>
      <p:sp>
        <p:nvSpPr>
          <p:cNvPr id="3" name="Tartalom helye 2">
            <a:extLst>
              <a:ext uri="{FF2B5EF4-FFF2-40B4-BE49-F238E27FC236}">
                <a16:creationId xmlns:a16="http://schemas.microsoft.com/office/drawing/2014/main" id="{92A70065-B5FC-47C9-B34A-BD5E0229485A}"/>
              </a:ext>
            </a:extLst>
          </p:cNvPr>
          <p:cNvSpPr>
            <a:spLocks noGrp="1"/>
          </p:cNvSpPr>
          <p:nvPr>
            <p:ph idx="1"/>
          </p:nvPr>
        </p:nvSpPr>
        <p:spPr>
          <a:xfrm>
            <a:off x="600807" y="3450962"/>
            <a:ext cx="3426069" cy="3115652"/>
          </a:xfrm>
        </p:spPr>
        <p:txBody>
          <a:bodyPr>
            <a:noAutofit/>
          </a:bodyPr>
          <a:lstStyle/>
          <a:p>
            <a:pPr marL="0" indent="0" algn="just">
              <a:lnSpc>
                <a:spcPct val="110000"/>
              </a:lnSpc>
              <a:buNone/>
            </a:pPr>
            <a:r>
              <a:rPr lang="en-US" sz="1600" dirty="0">
                <a:latin typeface="Calibri "/>
              </a:rPr>
              <a:t>Miguel Crespo is a journalist, editorial consultant, and researcher at </a:t>
            </a:r>
            <a:r>
              <a:rPr lang="en-US" sz="1600" dirty="0" err="1">
                <a:latin typeface="Calibri "/>
              </a:rPr>
              <a:t>MediaLab_ISCTE</a:t>
            </a:r>
            <a:r>
              <a:rPr lang="en-US" sz="1600" dirty="0">
                <a:latin typeface="Calibri "/>
              </a:rPr>
              <a:t> -University Institute of Lisbon, and </a:t>
            </a:r>
            <a:r>
              <a:rPr lang="en-US" sz="1600" dirty="0" err="1">
                <a:latin typeface="Calibri "/>
              </a:rPr>
              <a:t>OberCom</a:t>
            </a:r>
            <a:r>
              <a:rPr lang="en-US" sz="1600" dirty="0">
                <a:latin typeface="Calibri "/>
              </a:rPr>
              <a:t> – Portuguese Media Observatory. Lecturer at ISCTE and European University Lisbon, and trainer at ETIC Creative School and </a:t>
            </a:r>
            <a:r>
              <a:rPr lang="en-US" sz="1600" dirty="0" err="1">
                <a:latin typeface="Calibri "/>
              </a:rPr>
              <a:t>Cenjor</a:t>
            </a:r>
            <a:r>
              <a:rPr lang="en-US" sz="1600" dirty="0">
                <a:latin typeface="Calibri "/>
              </a:rPr>
              <a:t> – Portuguese Journalists Training Center.  PhD student in Communication Sciences and Master’s in Communication, Culture, and Information Technologies.</a:t>
            </a:r>
            <a:endParaRPr lang="hu-HU" sz="1600" dirty="0">
              <a:latin typeface="Calibri "/>
            </a:endParaRPr>
          </a:p>
        </p:txBody>
      </p:sp>
      <p:sp>
        <p:nvSpPr>
          <p:cNvPr id="4" name="Tartalom helye 2">
            <a:extLst>
              <a:ext uri="{FF2B5EF4-FFF2-40B4-BE49-F238E27FC236}">
                <a16:creationId xmlns:a16="http://schemas.microsoft.com/office/drawing/2014/main" id="{ADEA4FC1-65F6-4350-B089-903BA16362ED}"/>
              </a:ext>
            </a:extLst>
          </p:cNvPr>
          <p:cNvSpPr txBox="1">
            <a:spLocks/>
          </p:cNvSpPr>
          <p:nvPr/>
        </p:nvSpPr>
        <p:spPr>
          <a:xfrm>
            <a:off x="4331367" y="3525840"/>
            <a:ext cx="3596363" cy="33321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t-PT" sz="1600" dirty="0">
                <a:latin typeface="Calibri "/>
              </a:rPr>
              <a:t>Ana Pinto-Martinho </a:t>
            </a:r>
            <a:r>
              <a:rPr lang="en-GB" sz="1600" dirty="0">
                <a:solidFill>
                  <a:srgbClr val="222222"/>
                </a:solidFill>
                <a:effectLst/>
                <a:latin typeface="Calibri "/>
                <a:ea typeface="Calibri" panose="020F0502020204030204" pitchFamily="34" charset="0"/>
                <a:cs typeface="Times New Roman" panose="02020603050405020304" pitchFamily="18" charset="0"/>
              </a:rPr>
              <a:t>is </a:t>
            </a:r>
            <a:r>
              <a:rPr lang="hu-HU" sz="1600" dirty="0">
                <a:solidFill>
                  <a:srgbClr val="222222"/>
                </a:solidFill>
                <a:effectLst/>
                <a:latin typeface="Calibri "/>
                <a:ea typeface="Calibri" panose="020F0502020204030204" pitchFamily="34" charset="0"/>
                <a:cs typeface="Times New Roman" panose="02020603050405020304" pitchFamily="18" charset="0"/>
              </a:rPr>
              <a:t>a </a:t>
            </a:r>
            <a:r>
              <a:rPr lang="en-GB" sz="1600" dirty="0">
                <a:solidFill>
                  <a:srgbClr val="222222"/>
                </a:solidFill>
                <a:effectLst/>
                <a:latin typeface="Calibri "/>
                <a:ea typeface="Calibri" panose="020F0502020204030204" pitchFamily="34" charset="0"/>
                <a:cs typeface="Times New Roman" panose="02020603050405020304" pitchFamily="18" charset="0"/>
              </a:rPr>
              <a:t>journalist an</a:t>
            </a:r>
            <a:r>
              <a:rPr lang="hu-HU" sz="1600" dirty="0">
                <a:solidFill>
                  <a:srgbClr val="222222"/>
                </a:solidFill>
                <a:effectLst/>
                <a:latin typeface="Calibri "/>
                <a:ea typeface="Calibri" panose="020F0502020204030204" pitchFamily="34" charset="0"/>
                <a:cs typeface="Times New Roman" panose="02020603050405020304" pitchFamily="18" charset="0"/>
              </a:rPr>
              <a:t>d</a:t>
            </a:r>
            <a:r>
              <a:rPr lang="en-GB" sz="1600" dirty="0">
                <a:solidFill>
                  <a:srgbClr val="222222"/>
                </a:solidFill>
                <a:effectLst/>
                <a:latin typeface="Calibri "/>
                <a:ea typeface="Calibri" panose="020F0502020204030204" pitchFamily="34" charset="0"/>
                <a:cs typeface="Times New Roman" panose="02020603050405020304" pitchFamily="18" charset="0"/>
              </a:rPr>
              <a:t> researcher at </a:t>
            </a:r>
            <a:r>
              <a:rPr lang="en-US" sz="1600" dirty="0" err="1">
                <a:solidFill>
                  <a:srgbClr val="222222"/>
                </a:solidFill>
                <a:effectLst/>
                <a:latin typeface="Calibri "/>
                <a:ea typeface="Calibri" panose="020F0502020204030204" pitchFamily="34" charset="0"/>
                <a:cs typeface="Times New Roman" panose="02020603050405020304" pitchFamily="18" charset="0"/>
              </a:rPr>
              <a:t>MediaLab_ISCTE</a:t>
            </a:r>
            <a:r>
              <a:rPr lang="en-US" sz="1600" dirty="0">
                <a:solidFill>
                  <a:srgbClr val="222222"/>
                </a:solidFill>
                <a:effectLst/>
                <a:latin typeface="Calibri "/>
                <a:ea typeface="Calibri" panose="020F0502020204030204" pitchFamily="34" charset="0"/>
                <a:cs typeface="Times New Roman" panose="02020603050405020304" pitchFamily="18" charset="0"/>
              </a:rPr>
              <a:t> -University Institute of Lisbon</a:t>
            </a:r>
            <a:r>
              <a:rPr lang="en-GB" sz="1600" dirty="0">
                <a:solidFill>
                  <a:srgbClr val="222222"/>
                </a:solidFill>
                <a:effectLst/>
                <a:latin typeface="Calibri "/>
                <a:ea typeface="Calibri" panose="020F0502020204030204" pitchFamily="34" charset="0"/>
                <a:cs typeface="Times New Roman" panose="02020603050405020304" pitchFamily="18" charset="0"/>
              </a:rPr>
              <a:t> of ISCTE-IUL and </a:t>
            </a:r>
            <a:r>
              <a:rPr lang="en-GB" sz="1600" dirty="0" err="1">
                <a:solidFill>
                  <a:srgbClr val="222222"/>
                </a:solidFill>
                <a:effectLst/>
                <a:latin typeface="Calibri "/>
                <a:ea typeface="Calibri" panose="020F0502020204030204" pitchFamily="34" charset="0"/>
                <a:cs typeface="Times New Roman" panose="02020603050405020304" pitchFamily="18" charset="0"/>
              </a:rPr>
              <a:t>Obercom</a:t>
            </a:r>
            <a:r>
              <a:rPr lang="en-GB" sz="1600" dirty="0">
                <a:solidFill>
                  <a:srgbClr val="222222"/>
                </a:solidFill>
                <a:effectLst/>
                <a:latin typeface="Calibri "/>
                <a:ea typeface="Calibri" panose="020F0502020204030204" pitchFamily="34" charset="0"/>
                <a:cs typeface="Times New Roman" panose="02020603050405020304" pitchFamily="18" charset="0"/>
              </a:rPr>
              <a:t> – Portuguese Media Observatory. Lecturer at ISCTE-IUL, where she is the executive coordinator of the post-graduation programme in Journalism. She is currently working on her PhD, has a Master’s degree in Communication, Culture and Information Technologies and a Bachelor's Degree in Communication Sciences. </a:t>
            </a:r>
            <a:endParaRPr lang="pt-PT" sz="1600" dirty="0">
              <a:effectLst/>
              <a:latin typeface="Calibri "/>
              <a:ea typeface="Calibri" panose="020F0502020204030204" pitchFamily="34" charset="0"/>
              <a:cs typeface="Times New Roman" panose="02020603050405020304" pitchFamily="18" charset="0"/>
            </a:endParaRPr>
          </a:p>
          <a:p>
            <a:pPr marL="0" indent="0">
              <a:buNone/>
            </a:pPr>
            <a:r>
              <a:rPr lang="pt-PT" sz="1800" dirty="0">
                <a:latin typeface="Calibri "/>
              </a:rPr>
              <a:t> </a:t>
            </a:r>
            <a:endParaRPr lang="hu-HU" sz="1800" dirty="0">
              <a:latin typeface="Calibri "/>
            </a:endParaRPr>
          </a:p>
        </p:txBody>
      </p:sp>
      <p:sp>
        <p:nvSpPr>
          <p:cNvPr id="5" name="Tartalom helye 2">
            <a:extLst>
              <a:ext uri="{FF2B5EF4-FFF2-40B4-BE49-F238E27FC236}">
                <a16:creationId xmlns:a16="http://schemas.microsoft.com/office/drawing/2014/main" id="{06CF5B0C-1282-4DED-950D-952429CC378A}"/>
              </a:ext>
            </a:extLst>
          </p:cNvPr>
          <p:cNvSpPr txBox="1">
            <a:spLocks/>
          </p:cNvSpPr>
          <p:nvPr/>
        </p:nvSpPr>
        <p:spPr>
          <a:xfrm>
            <a:off x="8434136" y="3661258"/>
            <a:ext cx="3423295" cy="34680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600" dirty="0" err="1">
                <a:latin typeface="Calibri "/>
              </a:rPr>
              <a:t>Wanessa</a:t>
            </a:r>
            <a:r>
              <a:rPr lang="en-US" sz="1600" dirty="0">
                <a:latin typeface="Calibri "/>
              </a:rPr>
              <a:t> Andrade is a journalist for 14 years, 10 of them for the largest communication company in Latin America, TV Globo, where she was a reporter, anchor and editor. Nominated for the News and Documentary Emmy Awards. Trainer in communication, storytelling strategies for social media and video recording and editing techniques. Master's in Internet Studies (ISCTE-IUL).</a:t>
            </a:r>
            <a:endParaRPr lang="hu-HU" sz="1600" dirty="0">
              <a:latin typeface="Calibri "/>
            </a:endParaRPr>
          </a:p>
        </p:txBody>
      </p:sp>
      <p:pic>
        <p:nvPicPr>
          <p:cNvPr id="8" name="Imagem 7">
            <a:extLst>
              <a:ext uri="{FF2B5EF4-FFF2-40B4-BE49-F238E27FC236}">
                <a16:creationId xmlns:a16="http://schemas.microsoft.com/office/drawing/2014/main" id="{2126FC32-5656-4D87-AF11-1FE5B7D2D421}"/>
              </a:ext>
            </a:extLst>
          </p:cNvPr>
          <p:cNvPicPr>
            <a:picLocks noChangeAspect="1"/>
          </p:cNvPicPr>
          <p:nvPr/>
        </p:nvPicPr>
        <p:blipFill>
          <a:blip r:embed="rId3"/>
          <a:stretch>
            <a:fillRect/>
          </a:stretch>
        </p:blipFill>
        <p:spPr>
          <a:xfrm>
            <a:off x="8910512" y="1462728"/>
            <a:ext cx="1988234" cy="1988234"/>
          </a:xfrm>
          <a:prstGeom prst="rect">
            <a:avLst/>
          </a:prstGeom>
        </p:spPr>
      </p:pic>
      <p:pic>
        <p:nvPicPr>
          <p:cNvPr id="1026" name="Picture 2" descr="Nenhuma descrição de foto disponível.">
            <a:extLst>
              <a:ext uri="{FF2B5EF4-FFF2-40B4-BE49-F238E27FC236}">
                <a16:creationId xmlns:a16="http://schemas.microsoft.com/office/drawing/2014/main" id="{C2FC9AEE-190E-4978-9D64-B65AFDB38B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5722" y="1420179"/>
            <a:ext cx="2008821" cy="20088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enhuma descrição de foto disponível.">
            <a:extLst>
              <a:ext uri="{FF2B5EF4-FFF2-40B4-BE49-F238E27FC236}">
                <a16:creationId xmlns:a16="http://schemas.microsoft.com/office/drawing/2014/main" id="{88AD5DEF-957A-4D32-B9F8-817F83DB16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3254" y="1398217"/>
            <a:ext cx="2008821" cy="200882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05616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A9E6EC-2C4E-4E68-A165-72F417B2FB75}"/>
              </a:ext>
            </a:extLst>
          </p:cNvPr>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pPr algn="ctr"/>
            <a:r>
              <a:rPr lang="pt-PT" b="1" dirty="0"/>
              <a:t>What we are going to discuss</a:t>
            </a:r>
            <a:endParaRPr lang="hu-HU" b="1" dirty="0"/>
          </a:p>
        </p:txBody>
      </p:sp>
      <p:sp>
        <p:nvSpPr>
          <p:cNvPr id="3" name="Tartalom helye 2">
            <a:extLst>
              <a:ext uri="{FF2B5EF4-FFF2-40B4-BE49-F238E27FC236}">
                <a16:creationId xmlns:a16="http://schemas.microsoft.com/office/drawing/2014/main" id="{CD48EE46-DC96-4331-AFBB-CD199A9D380B}"/>
              </a:ext>
            </a:extLst>
          </p:cNvPr>
          <p:cNvSpPr>
            <a:spLocks noGrp="1"/>
          </p:cNvSpPr>
          <p:nvPr>
            <p:ph idx="1"/>
          </p:nvPr>
        </p:nvSpPr>
        <p:spPr>
          <a:xfrm>
            <a:off x="838200" y="1825625"/>
            <a:ext cx="10515600" cy="4351338"/>
          </a:xfrm>
        </p:spPr>
        <p:txBody>
          <a:bodyPr>
            <a:normAutofit lnSpcReduction="10000"/>
          </a:bodyPr>
          <a:lstStyle/>
          <a:p>
            <a:endParaRPr lang="hu-HU" dirty="0"/>
          </a:p>
          <a:p>
            <a:endParaRPr lang="hu-HU" dirty="0"/>
          </a:p>
          <a:p>
            <a:pPr marL="0" indent="0">
              <a:buNone/>
            </a:pPr>
            <a:r>
              <a:rPr lang="en-US" dirty="0"/>
              <a:t>Voice-activated devices and assistants and their use in media and journalism.</a:t>
            </a:r>
          </a:p>
          <a:p>
            <a:pPr marL="0" indent="0">
              <a:buNone/>
            </a:pPr>
            <a:endParaRPr lang="en-US" dirty="0"/>
          </a:p>
          <a:p>
            <a:pPr marL="0" indent="0">
              <a:buNone/>
            </a:pPr>
            <a:r>
              <a:rPr lang="en-US" dirty="0"/>
              <a:t>Discussion focused on present and future uses:</a:t>
            </a:r>
          </a:p>
          <a:p>
            <a:r>
              <a:rPr lang="en-US" dirty="0"/>
              <a:t>Innovation skills in the field.</a:t>
            </a:r>
          </a:p>
          <a:p>
            <a:r>
              <a:rPr lang="en-US" dirty="0"/>
              <a:t>Problem solving skills.</a:t>
            </a:r>
          </a:p>
          <a:p>
            <a:r>
              <a:rPr lang="en-US" dirty="0"/>
              <a:t>Translate theoretical insights into journalistic practice and vice versa.</a:t>
            </a:r>
          </a:p>
          <a:p>
            <a:pPr marL="0" indent="0">
              <a:buNone/>
            </a:pPr>
            <a:endParaRPr lang="en-US" dirty="0"/>
          </a:p>
          <a:p>
            <a:endParaRPr lang="en-US" dirty="0"/>
          </a:p>
          <a:p>
            <a:endParaRPr lang="hu-HU" dirty="0">
              <a:solidFill>
                <a:srgbClr val="FF0000"/>
              </a:solidFill>
            </a:endParaRPr>
          </a:p>
        </p:txBody>
      </p:sp>
    </p:spTree>
    <p:custDataLst>
      <p:tags r:id="rId1"/>
    </p:custDataLst>
    <p:extLst>
      <p:ext uri="{BB962C8B-B14F-4D97-AF65-F5344CB8AC3E}">
        <p14:creationId xmlns:p14="http://schemas.microsoft.com/office/powerpoint/2010/main" val="1101404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A0E7BE4-81FA-4FE5-B994-07C84D4CBF8F}"/>
              </a:ext>
            </a:extLst>
          </p:cNvPr>
          <p:cNvSpPr>
            <a:spLocks noGrp="1"/>
          </p:cNvSpPr>
          <p:nvPr>
            <p:ph type="title"/>
          </p:nvPr>
        </p:nvSpPr>
        <p:spPr>
          <a:xfrm>
            <a:off x="838200" y="365125"/>
            <a:ext cx="10515600" cy="6153241"/>
          </a:xfrm>
        </p:spPr>
        <p:txBody>
          <a:bodyPr/>
          <a:lstStyle/>
          <a:p>
            <a:pPr algn="ctr"/>
            <a:br>
              <a:rPr lang="en-US" dirty="0">
                <a:solidFill>
                  <a:schemeClr val="accent2">
                    <a:lumMod val="50000"/>
                  </a:schemeClr>
                </a:solidFill>
              </a:rPr>
            </a:br>
            <a:br>
              <a:rPr lang="en-US" dirty="0">
                <a:solidFill>
                  <a:schemeClr val="accent2">
                    <a:lumMod val="50000"/>
                  </a:schemeClr>
                </a:solidFill>
              </a:rPr>
            </a:br>
            <a:r>
              <a:rPr lang="hu-HU" dirty="0">
                <a:solidFill>
                  <a:schemeClr val="accent2">
                    <a:lumMod val="50000"/>
                  </a:schemeClr>
                </a:solidFill>
              </a:rPr>
              <a:t> </a:t>
            </a:r>
            <a:r>
              <a:rPr lang="en-US" dirty="0">
                <a:solidFill>
                  <a:schemeClr val="accent2">
                    <a:lumMod val="50000"/>
                  </a:schemeClr>
                </a:solidFill>
              </a:rPr>
              <a:t>Innovation skills in the field</a:t>
            </a:r>
            <a:br>
              <a:rPr lang="hu-HU" dirty="0">
                <a:solidFill>
                  <a:schemeClr val="accent2">
                    <a:lumMod val="50000"/>
                  </a:schemeClr>
                </a:solidFill>
              </a:rPr>
            </a:br>
            <a:br>
              <a:rPr lang="pt-PT" dirty="0">
                <a:solidFill>
                  <a:schemeClr val="accent2">
                    <a:lumMod val="50000"/>
                  </a:schemeClr>
                </a:solidFill>
              </a:rPr>
            </a:br>
            <a:endParaRPr lang="hu-HU" sz="4000" dirty="0">
              <a:solidFill>
                <a:srgbClr val="FF0000"/>
              </a:solidFill>
            </a:endParaRPr>
          </a:p>
        </p:txBody>
      </p:sp>
    </p:spTree>
    <p:custDataLst>
      <p:tags r:id="rId1"/>
    </p:custDataLst>
    <p:extLst>
      <p:ext uri="{BB962C8B-B14F-4D97-AF65-F5344CB8AC3E}">
        <p14:creationId xmlns:p14="http://schemas.microsoft.com/office/powerpoint/2010/main" val="1649137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838200" y="2202815"/>
            <a:ext cx="10515600" cy="3477895"/>
          </a:xfrm>
        </p:spPr>
        <p:txBody>
          <a:bodyPr>
            <a:normAutofit/>
          </a:bodyPr>
          <a:lstStyle/>
          <a:p>
            <a:pPr marL="0" indent="0" algn="just">
              <a:buNone/>
            </a:pPr>
            <a:r>
              <a:rPr lang="en-US" dirty="0"/>
              <a:t>In the area of journalism, publishing news bulletins, with breaking news, daily or several times a day, is the most common.</a:t>
            </a:r>
          </a:p>
          <a:p>
            <a:pPr marL="0" indent="0" algn="just">
              <a:buNone/>
            </a:pPr>
            <a:r>
              <a:rPr lang="en-US" dirty="0"/>
              <a:t>Usually, even taking in account entertainment products, the most accessed content is the daily new. </a:t>
            </a:r>
          </a:p>
          <a:p>
            <a:pPr marL="0" indent="0" algn="just">
              <a:buNone/>
            </a:pPr>
            <a:r>
              <a:rPr lang="en-US" dirty="0"/>
              <a:t>So, journalism also stands out among the products offered. </a:t>
            </a:r>
          </a:p>
          <a:p>
            <a:pPr marL="0" indent="0" algn="just">
              <a:buNone/>
            </a:pPr>
            <a:r>
              <a:rPr lang="en-US" dirty="0"/>
              <a:t>Short newsletters with information on politics, health and daily life are also between the most accessed. </a:t>
            </a:r>
            <a:endParaRPr lang="hu-HU" dirty="0"/>
          </a:p>
        </p:txBody>
      </p:sp>
      <p:sp>
        <p:nvSpPr>
          <p:cNvPr id="4" name="Cím 1">
            <a:extLst>
              <a:ext uri="{FF2B5EF4-FFF2-40B4-BE49-F238E27FC236}">
                <a16:creationId xmlns:a16="http://schemas.microsoft.com/office/drawing/2014/main" id="{B4A4A96F-EC3D-4ABD-AEF1-151D2CEB7404}"/>
              </a:ext>
            </a:extLst>
          </p:cNvPr>
          <p:cNvSpPr txBox="1">
            <a:spLocks/>
          </p:cNvSpPr>
          <p:nvPr/>
        </p:nvSpPr>
        <p:spPr>
          <a:xfrm>
            <a:off x="838200" y="5000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PT" dirty="0" err="1">
                <a:solidFill>
                  <a:schemeClr val="accent2">
                    <a:lumMod val="50000"/>
                  </a:schemeClr>
                </a:solidFill>
              </a:rPr>
              <a:t>Journalism</a:t>
            </a:r>
            <a:r>
              <a:rPr lang="pt-PT" dirty="0">
                <a:solidFill>
                  <a:schemeClr val="accent2">
                    <a:lumMod val="50000"/>
                  </a:schemeClr>
                </a:solidFill>
              </a:rPr>
              <a:t> </a:t>
            </a:r>
            <a:r>
              <a:rPr lang="pt-PT" dirty="0" err="1">
                <a:solidFill>
                  <a:schemeClr val="accent2">
                    <a:lumMod val="50000"/>
                  </a:schemeClr>
                </a:solidFill>
              </a:rPr>
              <a:t>consumption</a:t>
            </a:r>
            <a:endParaRPr lang="hu-HU" dirty="0">
              <a:solidFill>
                <a:schemeClr val="accent2">
                  <a:lumMod val="50000"/>
                </a:schemeClr>
              </a:solidFill>
            </a:endParaRPr>
          </a:p>
        </p:txBody>
      </p:sp>
    </p:spTree>
    <p:custDataLst>
      <p:tags r:id="rId1"/>
    </p:custDataLst>
    <p:extLst>
      <p:ext uri="{BB962C8B-B14F-4D97-AF65-F5344CB8AC3E}">
        <p14:creationId xmlns:p14="http://schemas.microsoft.com/office/powerpoint/2010/main" val="1127509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583809" y="2195781"/>
            <a:ext cx="5257800" cy="3477895"/>
          </a:xfrm>
        </p:spPr>
        <p:txBody>
          <a:bodyPr>
            <a:normAutofit lnSpcReduction="10000"/>
          </a:bodyPr>
          <a:lstStyle/>
          <a:p>
            <a:pPr marL="0" indent="0" algn="just">
              <a:buNone/>
            </a:pPr>
            <a:r>
              <a:rPr lang="en-US" dirty="0"/>
              <a:t>So far,  one format that has worked best is a newsletter, with a news summary of up to 5 minutes.</a:t>
            </a:r>
          </a:p>
          <a:p>
            <a:pPr marL="0" indent="0" algn="just">
              <a:buNone/>
            </a:pPr>
            <a:r>
              <a:rPr lang="en-US" dirty="0"/>
              <a:t>This goes in line the most common uses of these equipment, usually related to functional activities, such as listening to information about the weather, traffic, general information, etc.</a:t>
            </a:r>
          </a:p>
          <a:p>
            <a:pPr marL="0" indent="0">
              <a:buNone/>
            </a:pPr>
            <a:endParaRPr lang="hu-HU" dirty="0"/>
          </a:p>
        </p:txBody>
      </p:sp>
      <p:sp>
        <p:nvSpPr>
          <p:cNvPr id="4" name="Cím 1">
            <a:extLst>
              <a:ext uri="{FF2B5EF4-FFF2-40B4-BE49-F238E27FC236}">
                <a16:creationId xmlns:a16="http://schemas.microsoft.com/office/drawing/2014/main" id="{B4A4A96F-EC3D-4ABD-AEF1-151D2CEB7404}"/>
              </a:ext>
            </a:extLst>
          </p:cNvPr>
          <p:cNvSpPr txBox="1">
            <a:spLocks/>
          </p:cNvSpPr>
          <p:nvPr/>
        </p:nvSpPr>
        <p:spPr>
          <a:xfrm>
            <a:off x="416170" y="22891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PT" dirty="0" err="1">
                <a:solidFill>
                  <a:schemeClr val="accent2">
                    <a:lumMod val="50000"/>
                  </a:schemeClr>
                </a:solidFill>
              </a:rPr>
              <a:t>Journalism</a:t>
            </a:r>
            <a:r>
              <a:rPr lang="pt-PT" dirty="0">
                <a:solidFill>
                  <a:schemeClr val="accent2">
                    <a:lumMod val="50000"/>
                  </a:schemeClr>
                </a:solidFill>
              </a:rPr>
              <a:t> </a:t>
            </a:r>
            <a:r>
              <a:rPr lang="pt-PT" dirty="0" err="1">
                <a:solidFill>
                  <a:schemeClr val="accent2">
                    <a:lumMod val="50000"/>
                  </a:schemeClr>
                </a:solidFill>
              </a:rPr>
              <a:t>consumption</a:t>
            </a:r>
            <a:endParaRPr lang="hu-HU" dirty="0">
              <a:solidFill>
                <a:schemeClr val="accent2">
                  <a:lumMod val="50000"/>
                </a:schemeClr>
              </a:solidFill>
            </a:endParaRPr>
          </a:p>
        </p:txBody>
      </p:sp>
      <p:pic>
        <p:nvPicPr>
          <p:cNvPr id="5" name="Picture 6" descr="Chart, line chart&#10;&#10;Description automatically generated">
            <a:extLst>
              <a:ext uri="{FF2B5EF4-FFF2-40B4-BE49-F238E27FC236}">
                <a16:creationId xmlns:a16="http://schemas.microsoft.com/office/drawing/2014/main" id="{3F3AC21B-D049-499A-A352-FC282DCFD9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392" y="1614558"/>
            <a:ext cx="4581378" cy="3415397"/>
          </a:xfrm>
          <a:prstGeom prst="rect">
            <a:avLst/>
          </a:prstGeom>
        </p:spPr>
      </p:pic>
      <p:sp>
        <p:nvSpPr>
          <p:cNvPr id="7" name="CaixaDeTexto 6">
            <a:extLst>
              <a:ext uri="{FF2B5EF4-FFF2-40B4-BE49-F238E27FC236}">
                <a16:creationId xmlns:a16="http://schemas.microsoft.com/office/drawing/2014/main" id="{EEFE3600-C1E7-4EBE-B691-9ECCBAFD653E}"/>
              </a:ext>
            </a:extLst>
          </p:cNvPr>
          <p:cNvSpPr txBox="1"/>
          <p:nvPr/>
        </p:nvSpPr>
        <p:spPr>
          <a:xfrm>
            <a:off x="5677486" y="5090033"/>
            <a:ext cx="6098344" cy="923330"/>
          </a:xfrm>
          <a:prstGeom prst="rect">
            <a:avLst/>
          </a:prstGeom>
          <a:noFill/>
        </p:spPr>
        <p:txBody>
          <a:bodyPr wrap="square">
            <a:spAutoFit/>
          </a:bodyPr>
          <a:lstStyle/>
          <a:p>
            <a:pPr algn="ctr"/>
            <a:r>
              <a:rPr lang="en-US" sz="1800" dirty="0">
                <a:effectLst/>
                <a:latin typeface="Arial" panose="020B0604020202020204" pitchFamily="34" charset="0"/>
                <a:ea typeface="Times New Roman" panose="02020603050405020304" pitchFamily="18" charset="0"/>
              </a:rPr>
              <a:t>Figure </a:t>
            </a:r>
            <a:r>
              <a:rPr lang="en-US" dirty="0">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Times New Roman" panose="02020603050405020304" pitchFamily="18" charset="0"/>
              </a:rPr>
              <a:t>: Proportion that use smart speakers for any purpose (2017-20) – Selected countries. Source: Reuters Institute (2020). </a:t>
            </a:r>
            <a:endParaRPr lang="pt-PT" sz="2800" dirty="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1172446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838200" y="2500874"/>
            <a:ext cx="10515600" cy="3477895"/>
          </a:xfrm>
        </p:spPr>
        <p:txBody>
          <a:bodyPr>
            <a:normAutofit/>
          </a:bodyPr>
          <a:lstStyle/>
          <a:p>
            <a:pPr marL="0" indent="0" algn="just">
              <a:buNone/>
            </a:pPr>
            <a:r>
              <a:rPr lang="en-US" dirty="0"/>
              <a:t>For now, a major fact is that the smart-speakers user hardly has a casual habit, he always has a specific time for a specific purpose of content consumption</a:t>
            </a:r>
            <a:r>
              <a:rPr lang="hu-HU" dirty="0"/>
              <a:t>.</a:t>
            </a:r>
            <a:endParaRPr lang="en-US" dirty="0"/>
          </a:p>
          <a:p>
            <a:pPr marL="0" indent="0" algn="just">
              <a:buNone/>
            </a:pPr>
            <a:r>
              <a:rPr lang="en-US" dirty="0"/>
              <a:t>The peak consumption time is early in the morning, until 8am</a:t>
            </a:r>
            <a:r>
              <a:rPr lang="hu-HU" dirty="0"/>
              <a:t>.</a:t>
            </a:r>
          </a:p>
        </p:txBody>
      </p:sp>
      <p:sp>
        <p:nvSpPr>
          <p:cNvPr id="4" name="Cím 1">
            <a:extLst>
              <a:ext uri="{FF2B5EF4-FFF2-40B4-BE49-F238E27FC236}">
                <a16:creationId xmlns:a16="http://schemas.microsoft.com/office/drawing/2014/main" id="{B4A4A96F-EC3D-4ABD-AEF1-151D2CEB7404}"/>
              </a:ext>
            </a:extLst>
          </p:cNvPr>
          <p:cNvSpPr txBox="1">
            <a:spLocks/>
          </p:cNvSpPr>
          <p:nvPr/>
        </p:nvSpPr>
        <p:spPr>
          <a:xfrm>
            <a:off x="950741" y="5000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PT" dirty="0" err="1">
                <a:solidFill>
                  <a:schemeClr val="accent2">
                    <a:lumMod val="50000"/>
                  </a:schemeClr>
                </a:solidFill>
              </a:rPr>
              <a:t>Journalism</a:t>
            </a:r>
            <a:r>
              <a:rPr lang="pt-PT" dirty="0">
                <a:solidFill>
                  <a:schemeClr val="accent2">
                    <a:lumMod val="50000"/>
                  </a:schemeClr>
                </a:solidFill>
              </a:rPr>
              <a:t> </a:t>
            </a:r>
            <a:r>
              <a:rPr lang="pt-PT" dirty="0" err="1">
                <a:solidFill>
                  <a:schemeClr val="accent2">
                    <a:lumMod val="50000"/>
                  </a:schemeClr>
                </a:solidFill>
              </a:rPr>
              <a:t>consumption</a:t>
            </a:r>
            <a:endParaRPr lang="hu-HU" dirty="0">
              <a:solidFill>
                <a:schemeClr val="accent2">
                  <a:lumMod val="50000"/>
                </a:schemeClr>
              </a:solidFill>
            </a:endParaRPr>
          </a:p>
        </p:txBody>
      </p:sp>
    </p:spTree>
    <p:custDataLst>
      <p:tags r:id="rId1"/>
    </p:custDataLst>
    <p:extLst>
      <p:ext uri="{BB962C8B-B14F-4D97-AF65-F5344CB8AC3E}">
        <p14:creationId xmlns:p14="http://schemas.microsoft.com/office/powerpoint/2010/main" val="20848367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6427</TotalTime>
  <Words>2273</Words>
  <Application>Microsoft Office PowerPoint</Application>
  <PresentationFormat>Szélesvásznú</PresentationFormat>
  <Paragraphs>197</Paragraphs>
  <Slides>35</Slides>
  <Notes>3</Notes>
  <HiddenSlides>0</HiddenSlides>
  <MMClips>0</MMClips>
  <ScaleCrop>false</ScaleCrop>
  <HeadingPairs>
    <vt:vector size="6" baseType="variant">
      <vt:variant>
        <vt:lpstr>Használt betűtípusok</vt:lpstr>
      </vt:variant>
      <vt:variant>
        <vt:i4>6</vt:i4>
      </vt:variant>
      <vt:variant>
        <vt:lpstr>Téma</vt:lpstr>
      </vt:variant>
      <vt:variant>
        <vt:i4>3</vt:i4>
      </vt:variant>
      <vt:variant>
        <vt:lpstr>Diacímek</vt:lpstr>
      </vt:variant>
      <vt:variant>
        <vt:i4>35</vt:i4>
      </vt:variant>
    </vt:vector>
  </HeadingPairs>
  <TitlesOfParts>
    <vt:vector size="44" baseType="lpstr">
      <vt:lpstr>Arial</vt:lpstr>
      <vt:lpstr>Calibri</vt:lpstr>
      <vt:lpstr>Calibri </vt:lpstr>
      <vt:lpstr>Calibri Light</vt:lpstr>
      <vt:lpstr>Times New Roman</vt:lpstr>
      <vt:lpstr>Verdana</vt:lpstr>
      <vt:lpstr>Office-téma</vt:lpstr>
      <vt:lpstr>1_Office-téma</vt:lpstr>
      <vt:lpstr>2_Office-téma</vt:lpstr>
      <vt:lpstr>JOURNALISM FOR VOICE-ACTIVATED ASSISTANTS  AND DEVICES  </vt:lpstr>
      <vt:lpstr>Lesson2 - Voice-activated devices  and assistants and their use in media  and journalism</vt:lpstr>
      <vt:lpstr>The Course</vt:lpstr>
      <vt:lpstr>About the authors</vt:lpstr>
      <vt:lpstr>What we are going to discuss</vt:lpstr>
      <vt:lpstr>   Innovation skills in the field  </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Controlling questions</vt:lpstr>
      <vt:lpstr>Controlling questions</vt:lpstr>
      <vt:lpstr>Controlling questions</vt:lpstr>
      <vt:lpstr>Controlling questions</vt:lpstr>
      <vt:lpstr>Controlling questions</vt:lpstr>
      <vt:lpstr>Bibliography, referred works</vt:lpstr>
      <vt:lpstr>Sources of Photos</vt:lpstr>
      <vt:lpstr>Sources of Photos</vt:lpstr>
      <vt:lpstr> Where you can find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példa lajos</dc:creator>
  <cp:lastModifiedBy>Annamária Torbó</cp:lastModifiedBy>
  <cp:revision>33</cp:revision>
  <dcterms:created xsi:type="dcterms:W3CDTF">2019-01-02T15:11:38Z</dcterms:created>
  <dcterms:modified xsi:type="dcterms:W3CDTF">2023-11-26T18:49:00Z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F5E0AA30-5918-4713-A630-DBDBA2D67324</vt:lpwstr>
  </property>
  <property fmtid="{D5CDD505-2E9C-101B-9397-08002B2CF9AE}" pid="3" name="ArticulatePath">
    <vt:lpwstr>Bemutató1</vt:lpwstr>
  </property>
</Properties>
</file>