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charts/chart2.xml" ContentType="application/vnd.openxmlformats-officedocument.drawingml.chart+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sldIdLst>
    <p:sldId id="301" r:id="rId3"/>
    <p:sldId id="257" r:id="rId4"/>
    <p:sldId id="371" r:id="rId5"/>
    <p:sldId id="259" r:id="rId6"/>
    <p:sldId id="260" r:id="rId7"/>
    <p:sldId id="261" r:id="rId8"/>
    <p:sldId id="262" r:id="rId9"/>
    <p:sldId id="263" r:id="rId10"/>
    <p:sldId id="264" r:id="rId11"/>
    <p:sldId id="302" r:id="rId12"/>
    <p:sldId id="265" r:id="rId13"/>
    <p:sldId id="266" r:id="rId14"/>
    <p:sldId id="267" r:id="rId15"/>
    <p:sldId id="268" r:id="rId16"/>
    <p:sldId id="269" r:id="rId17"/>
    <p:sldId id="270" r:id="rId18"/>
    <p:sldId id="303" r:id="rId19"/>
    <p:sldId id="271" r:id="rId20"/>
    <p:sldId id="272" r:id="rId21"/>
    <p:sldId id="273" r:id="rId22"/>
    <p:sldId id="274" r:id="rId23"/>
    <p:sldId id="275" r:id="rId24"/>
    <p:sldId id="304" r:id="rId25"/>
    <p:sldId id="276" r:id="rId26"/>
    <p:sldId id="277" r:id="rId27"/>
    <p:sldId id="280" r:id="rId28"/>
    <p:sldId id="281" r:id="rId29"/>
    <p:sldId id="282" r:id="rId30"/>
    <p:sldId id="305" r:id="rId31"/>
    <p:sldId id="283" r:id="rId32"/>
    <p:sldId id="284" r:id="rId33"/>
    <p:sldId id="285" r:id="rId34"/>
    <p:sldId id="287" r:id="rId35"/>
    <p:sldId id="306" r:id="rId36"/>
    <p:sldId id="307" r:id="rId37"/>
    <p:sldId id="308" r:id="rId38"/>
    <p:sldId id="310" r:id="rId39"/>
    <p:sldId id="311" r:id="rId40"/>
    <p:sldId id="309" r:id="rId41"/>
    <p:sldId id="313" r:id="rId42"/>
    <p:sldId id="312" r:id="rId43"/>
    <p:sldId id="314" r:id="rId44"/>
    <p:sldId id="315" r:id="rId45"/>
    <p:sldId id="367" r:id="rId46"/>
    <p:sldId id="391" r:id="rId47"/>
  </p:sldIdLst>
  <p:sldSz cx="12192000" cy="6858000"/>
  <p:notesSz cx="12192000" cy="6858000"/>
  <p:custDataLst>
    <p:tags r:id="rId49"/>
  </p:custDataLst>
  <p:defaultTextStyle>
    <a:defPPr>
      <a:defRPr lang="hu-H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k Speck" initials="DS" lastIdx="19" clrIdx="0"/>
  <p:cmAuthor id="2" name="Erasmus" initials="E"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6" d="100"/>
          <a:sy n="56" d="100"/>
        </p:scale>
        <p:origin x="976" y="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dPt>
            <c:idx val="0"/>
            <c:bubble3D val="0"/>
            <c:spPr>
              <a:prstGeom prst="rect">
                <a:avLst/>
              </a:prstGeom>
              <a:solidFill>
                <a:schemeClr val="accent6"/>
              </a:solidFill>
              <a:ln w="19050">
                <a:solidFill>
                  <a:schemeClr val="lt1"/>
                </a:solidFill>
              </a:ln>
              <a:effectLst/>
            </c:spPr>
            <c:extLst>
              <c:ext xmlns:c16="http://schemas.microsoft.com/office/drawing/2014/chart" uri="{C3380CC4-5D6E-409C-BE32-E72D297353CC}">
                <c16:uniqueId val="{00000001-DCFC-4C2A-AF82-7CBBD15AE702}"/>
              </c:ext>
            </c:extLst>
          </c:dPt>
          <c:dPt>
            <c:idx val="1"/>
            <c:bubble3D val="0"/>
            <c:spPr>
              <a:prstGeom prst="rect">
                <a:avLst/>
              </a:prstGeom>
              <a:solidFill>
                <a:srgbClr val="FF5050"/>
              </a:solidFill>
              <a:ln w="19050">
                <a:solidFill>
                  <a:schemeClr val="lt1"/>
                </a:solidFill>
              </a:ln>
              <a:effectLst/>
            </c:spPr>
            <c:extLst>
              <c:ext xmlns:c16="http://schemas.microsoft.com/office/drawing/2014/chart" uri="{C3380CC4-5D6E-409C-BE32-E72D297353CC}">
                <c16:uniqueId val="{00000003-DCFC-4C2A-AF82-7CBBD15AE702}"/>
              </c:ext>
            </c:extLst>
          </c:dPt>
          <c:dPt>
            <c:idx val="2"/>
            <c:bubble3D val="0"/>
            <c:spPr>
              <a:prstGeom prst="rect">
                <a:avLst/>
              </a:prstGeom>
              <a:solidFill>
                <a:srgbClr val="C00000"/>
              </a:solidFill>
              <a:ln w="19050">
                <a:solidFill>
                  <a:schemeClr val="lt1"/>
                </a:solidFill>
              </a:ln>
              <a:effectLst/>
            </c:spPr>
            <c:extLst>
              <c:ext xmlns:c16="http://schemas.microsoft.com/office/drawing/2014/chart" uri="{C3380CC4-5D6E-409C-BE32-E72D297353CC}">
                <c16:uniqueId val="{00000005-DCFC-4C2A-AF82-7CBBD15AE702}"/>
              </c:ext>
            </c:extLst>
          </c:dPt>
          <c:dPt>
            <c:idx val="3"/>
            <c:bubble3D val="0"/>
            <c:spPr>
              <a:prstGeom prst="rect">
                <a:avLst/>
              </a:prstGeom>
              <a:solidFill>
                <a:schemeClr val="bg1">
                  <a:lumMod val="50000"/>
                </a:schemeClr>
              </a:solidFill>
              <a:ln w="19050">
                <a:solidFill>
                  <a:schemeClr val="lt1"/>
                </a:solidFill>
                <a:round/>
              </a:ln>
              <a:effectLst/>
            </c:spPr>
            <c:extLst>
              <c:ext xmlns:c16="http://schemas.microsoft.com/office/drawing/2014/chart" uri="{C3380CC4-5D6E-409C-BE32-E72D297353CC}">
                <c16:uniqueId val="{00000007-DCFC-4C2A-AF82-7CBBD15AE702}"/>
              </c:ext>
            </c:extLst>
          </c:dPt>
          <c:dPt>
            <c:idx val="4"/>
            <c:bubble3D val="0"/>
            <c:spPr>
              <a:prstGeom prst="rect">
                <a:avLst/>
              </a:prstGeom>
              <a:solidFill>
                <a:srgbClr val="00B050"/>
              </a:solidFill>
              <a:ln w="19050">
                <a:solidFill>
                  <a:schemeClr val="lt1"/>
                </a:solidFill>
              </a:ln>
              <a:effectLst/>
            </c:spPr>
            <c:extLst>
              <c:ext xmlns:c16="http://schemas.microsoft.com/office/drawing/2014/chart" uri="{C3380CC4-5D6E-409C-BE32-E72D297353CC}">
                <c16:uniqueId val="{00000009-DCFC-4C2A-AF82-7CBBD15AE702}"/>
              </c:ext>
            </c:extLst>
          </c:dPt>
          <c:dLbls>
            <c:dLbl>
              <c:idx val="0"/>
              <c:layout>
                <c:manualLayout>
                  <c:x val="-0.11419583547780413"/>
                  <c:y val="0.109202157716425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CFC-4C2A-AF82-7CBBD15AE702}"/>
                </c:ext>
              </c:extLst>
            </c:dLbl>
            <c:dLbl>
              <c:idx val="1"/>
              <c:layout>
                <c:manualLayout>
                  <c:x val="6.1067345201275616E-2"/>
                  <c:y val="-0.173582660602756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FC-4C2A-AF82-7CBBD15AE702}"/>
                </c:ext>
              </c:extLst>
            </c:dLbl>
            <c:dLbl>
              <c:idx val="2"/>
              <c:layout>
                <c:manualLayout>
                  <c:x val="8.6822928441214239E-2"/>
                  <c:y val="9.31141264708591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FC-4C2A-AF82-7CBBD15AE702}"/>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CFC-4C2A-AF82-7CBBD15AE702}"/>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CFC-4C2A-AF82-7CBBD15AE70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a:solidFill>
                      <a:schemeClr val="tx1">
                        <a:lumMod val="75000"/>
                        <a:lumOff val="25000"/>
                      </a:schemeClr>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Lst>
          </c:dLbls>
          <c:cat>
            <c:strRef>
              <c:f>Tabelle1!$A$2:$A$6</c:f>
              <c:strCache>
                <c:ptCount val="5"/>
                <c:pt idx="0">
                  <c:v>Fairly well informed</c:v>
                </c:pt>
                <c:pt idx="1">
                  <c:v>Not very well informed</c:v>
                </c:pt>
                <c:pt idx="2">
                  <c:v>Not all informed</c:v>
                </c:pt>
                <c:pt idx="3">
                  <c:v>Dont know</c:v>
                </c:pt>
                <c:pt idx="4">
                  <c:v>Very well informed</c:v>
                </c:pt>
              </c:strCache>
            </c:strRef>
          </c:cat>
          <c:val>
            <c:numRef>
              <c:f>Tabelle1!$B$2:$B$6</c:f>
              <c:numCache>
                <c:formatCode>General</c:formatCode>
                <c:ptCount val="5"/>
                <c:pt idx="0">
                  <c:v>33</c:v>
                </c:pt>
                <c:pt idx="1">
                  <c:v>46</c:v>
                </c:pt>
                <c:pt idx="2">
                  <c:v>15</c:v>
                </c:pt>
                <c:pt idx="3">
                  <c:v>2</c:v>
                </c:pt>
                <c:pt idx="4">
                  <c:v>4</c:v>
                </c:pt>
              </c:numCache>
            </c:numRef>
          </c:val>
          <c:extLst>
            <c:ext xmlns:c16="http://schemas.microsoft.com/office/drawing/2014/chart" uri="{C3380CC4-5D6E-409C-BE32-E72D297353CC}">
              <c16:uniqueId val="{0000000A-DCFC-4C2A-AF82-7CBBD15AE702}"/>
            </c:ext>
          </c:extLst>
        </c:ser>
        <c:dLbls>
          <c:showLegendKey val="0"/>
          <c:showVal val="0"/>
          <c:showCatName val="0"/>
          <c:showSerName val="0"/>
          <c:showPercent val="0"/>
          <c:showBubbleSize val="0"/>
          <c:showLeaderLines val="1"/>
        </c:dLbls>
        <c:firstSliceAng val="0"/>
      </c:pieChart>
      <c:spPr>
        <a:prstGeom prst="rect">
          <a:avLst/>
        </a:prstGeom>
        <a:noFill/>
        <a:ln>
          <a:noFill/>
        </a:ln>
        <a:effectLst/>
      </c:spPr>
    </c:plotArea>
    <c:legend>
      <c:legendPos val="b"/>
      <c:overlay val="0"/>
      <c:spPr>
        <a:prstGeom prst="rect">
          <a:avLst/>
        </a:prstGeom>
        <a:noFill/>
        <a:ln>
          <a:noFill/>
        </a:ln>
        <a:effectLst/>
      </c:spPr>
      <c:txPr>
        <a:bodyPr rot="0" spcFirstLastPara="1" vertOverflow="ellipsis" vert="horz" wrap="square" anchor="ctr" anchorCtr="1"/>
        <a:lstStyle/>
        <a:p>
          <a:pPr>
            <a:defRPr sz="1200" b="0" i="0" u="none" strike="noStrike">
              <a:solidFill>
                <a:schemeClr val="tx1">
                  <a:lumMod val="65000"/>
                  <a:lumOff val="35000"/>
                </a:schemeClr>
              </a:solidFill>
              <a:latin typeface="+mn-lt"/>
              <a:ea typeface="+mn-ea"/>
              <a:cs typeface="+mn-cs"/>
            </a:defRPr>
          </a:pPr>
          <a:endParaRPr lang="hu-HU"/>
        </a:p>
      </c:txPr>
    </c:legend>
    <c:plotVisOnly val="1"/>
    <c:dispBlanksAs val="gap"/>
    <c:showDLblsOverMax val="0"/>
  </c:chart>
  <c:spPr>
    <a:xfrm>
      <a:off x="6343650" y="1661816"/>
      <a:ext cx="5197475" cy="4017210"/>
    </a:xfrm>
    <a:prstGeom prst="rect">
      <a:avLst/>
    </a:prstGeom>
    <a:noFill/>
    <a:ln w="9525" cap="flat" cmpd="sng" algn="ctr">
      <a:noFill/>
      <a:round/>
    </a:ln>
    <a:effectLst/>
  </c:spPr>
  <c:txPr>
    <a:bodyPr/>
    <a:lstStyle/>
    <a:p>
      <a:pPr>
        <a:defRPr/>
      </a:pPr>
      <a:endParaRPr lang="hu-H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Present level</c:v>
                </c:pt>
              </c:strCache>
            </c:strRef>
          </c:tx>
          <c:spPr>
            <a:prstGeom prst="rect">
              <a:avLst/>
            </a:prstGeom>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Tabelle1!$A$2:$A$8</c:f>
              <c:strCache>
                <c:ptCount val="7"/>
                <c:pt idx="0">
                  <c:v>Global</c:v>
                </c:pt>
                <c:pt idx="1">
                  <c:v>Oceania</c:v>
                </c:pt>
                <c:pt idx="2">
                  <c:v>Northern America</c:v>
                </c:pt>
                <c:pt idx="3">
                  <c:v>Latin America</c:v>
                </c:pt>
                <c:pt idx="4">
                  <c:v>Africa</c:v>
                </c:pt>
                <c:pt idx="5">
                  <c:v>Asia</c:v>
                </c:pt>
                <c:pt idx="6">
                  <c:v>Europe</c:v>
                </c:pt>
              </c:strCache>
            </c:strRef>
          </c:cat>
          <c:val>
            <c:numRef>
              <c:f>Tabelle1!$B$2:$B$8</c:f>
              <c:numCache>
                <c:formatCode>General</c:formatCode>
                <c:ptCount val="7"/>
                <c:pt idx="0">
                  <c:v>22</c:v>
                </c:pt>
                <c:pt idx="1">
                  <c:v>41</c:v>
                </c:pt>
                <c:pt idx="2">
                  <c:v>34</c:v>
                </c:pt>
                <c:pt idx="3">
                  <c:v>30</c:v>
                </c:pt>
                <c:pt idx="4">
                  <c:v>21</c:v>
                </c:pt>
                <c:pt idx="5">
                  <c:v>18</c:v>
                </c:pt>
                <c:pt idx="6">
                  <c:v>30</c:v>
                </c:pt>
              </c:numCache>
            </c:numRef>
          </c:val>
          <c:extLst>
            <c:ext xmlns:c16="http://schemas.microsoft.com/office/drawing/2014/chart" uri="{C3380CC4-5D6E-409C-BE32-E72D297353CC}">
              <c16:uniqueId val="{00000000-78C7-4730-8D22-FF49AAC02135}"/>
            </c:ext>
          </c:extLst>
        </c:ser>
        <c:ser>
          <c:idx val="1"/>
          <c:order val="1"/>
          <c:tx>
            <c:strRef>
              <c:f>Tabelle1!$C$1</c:f>
              <c:strCache>
                <c:ptCount val="1"/>
                <c:pt idx="0">
                  <c:v>Increased</c:v>
                </c:pt>
              </c:strCache>
            </c:strRef>
          </c:tx>
          <c:spPr>
            <a:prstGeom prst="rect">
              <a:avLst/>
            </a:prstGeom>
            <a:solidFill>
              <a:srgbClr val="00B050"/>
            </a:solidFill>
            <a:ln>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Tabelle1!$A$2:$A$8</c:f>
              <c:strCache>
                <c:ptCount val="7"/>
                <c:pt idx="0">
                  <c:v>Global</c:v>
                </c:pt>
                <c:pt idx="1">
                  <c:v>Oceania</c:v>
                </c:pt>
                <c:pt idx="2">
                  <c:v>Northern America</c:v>
                </c:pt>
                <c:pt idx="3">
                  <c:v>Latin America</c:v>
                </c:pt>
                <c:pt idx="4">
                  <c:v>Africa</c:v>
                </c:pt>
                <c:pt idx="5">
                  <c:v>Asia</c:v>
                </c:pt>
                <c:pt idx="6">
                  <c:v>Europe</c:v>
                </c:pt>
              </c:strCache>
            </c:strRef>
          </c:cat>
          <c:val>
            <c:numRef>
              <c:f>Tabelle1!$C$2:$C$8</c:f>
              <c:numCache>
                <c:formatCode>General</c:formatCode>
                <c:ptCount val="7"/>
                <c:pt idx="0">
                  <c:v>21</c:v>
                </c:pt>
                <c:pt idx="1">
                  <c:v>28</c:v>
                </c:pt>
                <c:pt idx="2">
                  <c:v>23</c:v>
                </c:pt>
                <c:pt idx="3">
                  <c:v>18</c:v>
                </c:pt>
                <c:pt idx="4">
                  <c:v>26</c:v>
                </c:pt>
                <c:pt idx="5">
                  <c:v>24</c:v>
                </c:pt>
                <c:pt idx="6">
                  <c:v>8</c:v>
                </c:pt>
              </c:numCache>
            </c:numRef>
          </c:val>
          <c:extLst>
            <c:ext xmlns:c16="http://schemas.microsoft.com/office/drawing/2014/chart" uri="{C3380CC4-5D6E-409C-BE32-E72D297353CC}">
              <c16:uniqueId val="{00000001-78C7-4730-8D22-FF49AAC02135}"/>
            </c:ext>
          </c:extLst>
        </c:ser>
        <c:ser>
          <c:idx val="2"/>
          <c:order val="2"/>
          <c:tx>
            <c:strRef>
              <c:f>Tabelle1!$D$1</c:f>
              <c:strCache>
                <c:ptCount val="1"/>
                <c:pt idx="0">
                  <c:v>Decreased</c:v>
                </c:pt>
              </c:strCache>
            </c:strRef>
          </c:tx>
          <c:spPr>
            <a:prstGeom prst="rect">
              <a:avLst/>
            </a:prstGeom>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Tabelle1!$A$2:$A$8</c:f>
              <c:strCache>
                <c:ptCount val="7"/>
                <c:pt idx="0">
                  <c:v>Global</c:v>
                </c:pt>
                <c:pt idx="1">
                  <c:v>Oceania</c:v>
                </c:pt>
                <c:pt idx="2">
                  <c:v>Northern America</c:v>
                </c:pt>
                <c:pt idx="3">
                  <c:v>Latin America</c:v>
                </c:pt>
                <c:pt idx="4">
                  <c:v>Africa</c:v>
                </c:pt>
                <c:pt idx="5">
                  <c:v>Asia</c:v>
                </c:pt>
                <c:pt idx="6">
                  <c:v>Europe</c:v>
                </c:pt>
              </c:strCache>
            </c:strRef>
          </c:cat>
          <c:val>
            <c:numRef>
              <c:f>Tabelle1!$D$2:$D$8</c:f>
              <c:numCache>
                <c:formatCode>General</c:formatCode>
                <c:ptCount val="7"/>
                <c:pt idx="0">
                  <c:v>34</c:v>
                </c:pt>
                <c:pt idx="1">
                  <c:v>26</c:v>
                </c:pt>
                <c:pt idx="2">
                  <c:v>39</c:v>
                </c:pt>
                <c:pt idx="3">
                  <c:v>39</c:v>
                </c:pt>
                <c:pt idx="4">
                  <c:v>40</c:v>
                </c:pt>
                <c:pt idx="5">
                  <c:v>29</c:v>
                </c:pt>
                <c:pt idx="6">
                  <c:v>52</c:v>
                </c:pt>
              </c:numCache>
            </c:numRef>
          </c:val>
          <c:extLst>
            <c:ext xmlns:c16="http://schemas.microsoft.com/office/drawing/2014/chart" uri="{C3380CC4-5D6E-409C-BE32-E72D297353CC}">
              <c16:uniqueId val="{00000002-78C7-4730-8D22-FF49AAC02135}"/>
            </c:ext>
          </c:extLst>
        </c:ser>
        <c:ser>
          <c:idx val="3"/>
          <c:order val="3"/>
          <c:tx>
            <c:strRef>
              <c:f>Tabelle1!$E$1</c:f>
              <c:strCache>
                <c:ptCount val="1"/>
                <c:pt idx="0">
                  <c:v>Dont know / Refused to answer</c:v>
                </c:pt>
              </c:strCache>
            </c:strRef>
          </c:tx>
          <c:spPr>
            <a:prstGeom prst="rect">
              <a:avLst/>
            </a:prstGeom>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Tabelle1!$A$2:$A$8</c:f>
              <c:strCache>
                <c:ptCount val="7"/>
                <c:pt idx="0">
                  <c:v>Global</c:v>
                </c:pt>
                <c:pt idx="1">
                  <c:v>Oceania</c:v>
                </c:pt>
                <c:pt idx="2">
                  <c:v>Northern America</c:v>
                </c:pt>
                <c:pt idx="3">
                  <c:v>Latin America</c:v>
                </c:pt>
                <c:pt idx="4">
                  <c:v>Africa</c:v>
                </c:pt>
                <c:pt idx="5">
                  <c:v>Asia</c:v>
                </c:pt>
                <c:pt idx="6">
                  <c:v>Europe</c:v>
                </c:pt>
              </c:strCache>
            </c:strRef>
          </c:cat>
          <c:val>
            <c:numRef>
              <c:f>Tabelle1!$E$2:$E$8</c:f>
              <c:numCache>
                <c:formatCode>General</c:formatCode>
                <c:ptCount val="7"/>
                <c:pt idx="0">
                  <c:v>22</c:v>
                </c:pt>
                <c:pt idx="1">
                  <c:v>5</c:v>
                </c:pt>
                <c:pt idx="2">
                  <c:v>4</c:v>
                </c:pt>
                <c:pt idx="3">
                  <c:v>13</c:v>
                </c:pt>
                <c:pt idx="4">
                  <c:v>12</c:v>
                </c:pt>
                <c:pt idx="5">
                  <c:v>30</c:v>
                </c:pt>
                <c:pt idx="6">
                  <c:v>10</c:v>
                </c:pt>
              </c:numCache>
            </c:numRef>
          </c:val>
          <c:extLst>
            <c:ext xmlns:c16="http://schemas.microsoft.com/office/drawing/2014/chart" uri="{C3380CC4-5D6E-409C-BE32-E72D297353CC}">
              <c16:uniqueId val="{00000003-78C7-4730-8D22-FF49AAC02135}"/>
            </c:ext>
          </c:extLst>
        </c:ser>
        <c:dLbls>
          <c:showLegendKey val="0"/>
          <c:showVal val="0"/>
          <c:showCatName val="0"/>
          <c:showSerName val="0"/>
          <c:showPercent val="0"/>
          <c:showBubbleSize val="0"/>
        </c:dLbls>
        <c:gapWidth val="219"/>
        <c:overlap val="100"/>
        <c:axId val="1450010543"/>
        <c:axId val="1465026959"/>
      </c:barChart>
      <c:catAx>
        <c:axId val="1450010543"/>
        <c:scaling>
          <c:orientation val="minMax"/>
        </c:scaling>
        <c:delete val="0"/>
        <c:axPos val="b"/>
        <c:numFmt formatCode="General" sourceLinked="1"/>
        <c:majorTickMark val="out"/>
        <c:minorTickMark val="none"/>
        <c:tickLblPos val="nextTo"/>
        <c:spPr>
          <a:prstGeom prst="rect">
            <a:avLst/>
          </a:prstGeom>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a:solidFill>
                  <a:schemeClr val="tx1">
                    <a:lumMod val="65000"/>
                    <a:lumOff val="35000"/>
                  </a:schemeClr>
                </a:solidFill>
                <a:latin typeface="+mn-lt"/>
                <a:ea typeface="+mn-ea"/>
                <a:cs typeface="+mn-cs"/>
              </a:defRPr>
            </a:pPr>
            <a:endParaRPr lang="hu-HU"/>
          </a:p>
        </c:txPr>
        <c:crossAx val="1465026959"/>
        <c:crosses val="autoZero"/>
        <c:auto val="1"/>
        <c:lblAlgn val="ctr"/>
        <c:lblOffset val="100"/>
        <c:noMultiLvlLbl val="0"/>
      </c:catAx>
      <c:valAx>
        <c:axId val="1465026959"/>
        <c:scaling>
          <c:orientation val="minMax"/>
        </c:scaling>
        <c:delete val="1"/>
        <c:axPos val="l"/>
        <c:numFmt formatCode="General" sourceLinked="1"/>
        <c:majorTickMark val="out"/>
        <c:minorTickMark val="none"/>
        <c:tickLblPos val="nextTo"/>
        <c:crossAx val="1450010543"/>
        <c:crosses val="autoZero"/>
        <c:crossBetween val="between"/>
      </c:valAx>
      <c:spPr>
        <a:prstGeom prst="rect">
          <a:avLst/>
        </a:prstGeom>
        <a:noFill/>
        <a:ln>
          <a:noFill/>
        </a:ln>
        <a:effectLst/>
      </c:spPr>
    </c:plotArea>
    <c:legend>
      <c:legendPos val="b"/>
      <c:overlay val="0"/>
      <c:spPr>
        <a:prstGeom prst="rect">
          <a:avLst/>
        </a:prstGeom>
        <a:noFill/>
        <a:ln>
          <a:noFill/>
        </a:ln>
        <a:effectLst/>
      </c:spPr>
      <c:txPr>
        <a:bodyPr rot="0" spcFirstLastPara="1" vertOverflow="ellipsis" vert="horz" wrap="square" anchor="ctr" anchorCtr="1"/>
        <a:lstStyle/>
        <a:p>
          <a:pPr>
            <a:defRPr sz="1200" b="0" i="0" u="none" strike="noStrike">
              <a:solidFill>
                <a:schemeClr val="tx1">
                  <a:lumMod val="65000"/>
                  <a:lumOff val="35000"/>
                </a:schemeClr>
              </a:solidFill>
              <a:latin typeface="+mn-lt"/>
              <a:ea typeface="+mn-ea"/>
              <a:cs typeface="+mn-cs"/>
            </a:defRPr>
          </a:pPr>
          <a:endParaRPr lang="hu-HU"/>
        </a:p>
      </c:txPr>
    </c:legend>
    <c:plotVisOnly val="1"/>
    <c:dispBlanksAs val="gap"/>
    <c:showDLblsOverMax val="0"/>
  </c:chart>
  <c:spPr>
    <a:xfrm>
      <a:off x="5159896" y="1412776"/>
      <a:ext cx="5504160" cy="4312708"/>
    </a:xfrm>
    <a:prstGeom prst="rect">
      <a:avLst/>
    </a:prstGeom>
    <a:noFill/>
    <a:ln w="9525" cap="flat" cmpd="sng" algn="ctr">
      <a:noFill/>
      <a:round/>
    </a:ln>
    <a:effectLst/>
  </c:spPr>
  <c:txPr>
    <a:bodyPr/>
    <a:lstStyle/>
    <a:p>
      <a:pPr>
        <a:defRPr/>
      </a:pPr>
      <a:endParaRPr lang="hu-H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5F07E6DC-B102-415D-8819-4CC16B1C8212}" type="datetimeFigureOut">
              <a:rPr lang="hu-HU" smtClean="0"/>
              <a:t>2023. 11. 26.</a:t>
            </a:fld>
            <a:endParaRPr lang="hu-HU"/>
          </a:p>
        </p:txBody>
      </p:sp>
      <p:sp>
        <p:nvSpPr>
          <p:cNvPr id="4" name="Diakép helye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2EC4E51F-3650-49B1-97B7-93D057F2B6A1}" type="slidenum">
              <a:rPr lang="hu-HU" smtClean="0"/>
              <a:t>‹#›</a:t>
            </a:fld>
            <a:endParaRPr lang="hu-HU"/>
          </a:p>
        </p:txBody>
      </p:sp>
    </p:spTree>
    <p:extLst>
      <p:ext uri="{BB962C8B-B14F-4D97-AF65-F5344CB8AC3E}">
        <p14:creationId xmlns:p14="http://schemas.microsoft.com/office/powerpoint/2010/main" val="1739636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904E0-5EC8-4856-9F82-ADF6BA20FFE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89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iakép helye 1">
            <a:extLst>
              <a:ext uri="{FF2B5EF4-FFF2-40B4-BE49-F238E27FC236}">
                <a16:creationId xmlns:a16="http://schemas.microsoft.com/office/drawing/2014/main" id="{8E9957F3-BFD1-4B98-AB53-26F40F1797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Jegyzetek helye 2">
            <a:extLst>
              <a:ext uri="{FF2B5EF4-FFF2-40B4-BE49-F238E27FC236}">
                <a16:creationId xmlns:a16="http://schemas.microsoft.com/office/drawing/2014/main" id="{8DEED482-333D-432A-809F-602CEE697E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hu-HU" altLang="hu-HU" dirty="0"/>
          </a:p>
        </p:txBody>
      </p:sp>
      <p:sp>
        <p:nvSpPr>
          <p:cNvPr id="18436" name="Dia számának helye 3">
            <a:extLst>
              <a:ext uri="{FF2B5EF4-FFF2-40B4-BE49-F238E27FC236}">
                <a16:creationId xmlns:a16="http://schemas.microsoft.com/office/drawing/2014/main" id="{7B5FB230-DE45-4E17-805F-3512A93B5F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1C422E-B8F4-4496-8C1E-318F7A72663E}" type="slidenum">
              <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Címdia">
    <p:spTree>
      <p:nvGrpSpPr>
        <p:cNvPr id="1" name=""/>
        <p:cNvGrpSpPr/>
        <p:nvPr/>
      </p:nvGrpSpPr>
      <p:grpSpPr bwMode="auto">
        <a:xfrm>
          <a:off x="0" y="0"/>
          <a:ext cx="0" cy="0"/>
          <a:chOff x="0" y="0"/>
          <a:chExt cx="0" cy="0"/>
        </a:xfrm>
      </p:grpSpPr>
      <p:sp>
        <p:nvSpPr>
          <p:cNvPr id="2" name="Cím 1"/>
          <p:cNvSpPr>
            <a:spLocks noGrp="1"/>
          </p:cNvSpPr>
          <p:nvPr>
            <p:ph type="ctrTitle"/>
          </p:nvPr>
        </p:nvSpPr>
        <p:spPr bwMode="auto">
          <a:xfrm>
            <a:off x="1524000" y="1122363"/>
            <a:ext cx="9144000" cy="2387600"/>
          </a:xfrm>
        </p:spPr>
        <p:txBody>
          <a:bodyPr anchor="b"/>
          <a:lstStyle>
            <a:lvl1pPr algn="ctr">
              <a:defRPr sz="6000"/>
            </a:lvl1pPr>
          </a:lstStyle>
          <a:p>
            <a:pPr>
              <a:defRPr/>
            </a:pPr>
            <a:r>
              <a:rPr lang="hu-HU"/>
              <a:t>Mintacím szerkesztése</a:t>
            </a:r>
            <a:endParaRPr/>
          </a:p>
        </p:txBody>
      </p:sp>
      <p:sp>
        <p:nvSpPr>
          <p:cNvPr id="3" name="Alcím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hu-HU"/>
              <a:t>Kattintson ide az alcím mintájának szerkesztéséhez</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Cím és függőleges szöveg">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Függőleges szöveg helye 2"/>
          <p:cNvSpPr>
            <a:spLocks noGrp="1"/>
          </p:cNvSpPr>
          <p:nvPr>
            <p:ph type="body" orient="vert" idx="1"/>
          </p:nvPr>
        </p:nvSpPr>
        <p:spPr bwMode="auto"/>
        <p:txBody>
          <a:bodyPr vert="eaVert"/>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Függőleges cím és szöveg">
    <p:spTree>
      <p:nvGrpSpPr>
        <p:cNvPr id="1" name=""/>
        <p:cNvGrpSpPr/>
        <p:nvPr/>
      </p:nvGrpSpPr>
      <p:grpSpPr bwMode="auto">
        <a:xfrm>
          <a:off x="0" y="0"/>
          <a:ext cx="0" cy="0"/>
          <a:chOff x="0" y="0"/>
          <a:chExt cx="0" cy="0"/>
        </a:xfrm>
      </p:grpSpPr>
      <p:sp>
        <p:nvSpPr>
          <p:cNvPr id="2" name="Függőleges cím 1"/>
          <p:cNvSpPr>
            <a:spLocks noGrp="1"/>
          </p:cNvSpPr>
          <p:nvPr>
            <p:ph type="title" orient="vert"/>
          </p:nvPr>
        </p:nvSpPr>
        <p:spPr bwMode="auto">
          <a:xfrm>
            <a:off x="8724900" y="365125"/>
            <a:ext cx="2628900" cy="5811838"/>
          </a:xfrm>
        </p:spPr>
        <p:txBody>
          <a:bodyPr vert="eaVert"/>
          <a:lstStyle/>
          <a:p>
            <a:pPr>
              <a:defRPr/>
            </a:pPr>
            <a:r>
              <a:rPr lang="hu-HU"/>
              <a:t>Mintacím szerkesztése</a:t>
            </a:r>
            <a:endParaRPr/>
          </a:p>
        </p:txBody>
      </p:sp>
      <p:sp>
        <p:nvSpPr>
          <p:cNvPr id="3" name="Függőleges szöveg helye 2"/>
          <p:cNvSpPr>
            <a:spLocks noGrp="1"/>
          </p:cNvSpPr>
          <p:nvPr>
            <p:ph type="body" orient="vert" idx="1"/>
          </p:nvPr>
        </p:nvSpPr>
        <p:spPr bwMode="auto">
          <a:xfrm>
            <a:off x="838200" y="365125"/>
            <a:ext cx="7734300" cy="5811838"/>
          </a:xfrm>
        </p:spPr>
        <p:txBody>
          <a:bodyPr vert="eaVert"/>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4C0CC70-1689-4205-8EF0-7CBA36F773C4}"/>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41389006-A36D-43AE-9BD2-A57695B1D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417E82D4-8482-471E-8163-3D136BDF8B58}"/>
              </a:ext>
            </a:extLst>
          </p:cNvPr>
          <p:cNvSpPr>
            <a:spLocks noGrp="1"/>
          </p:cNvSpPr>
          <p:nvPr>
            <p:ph type="dt" sz="half" idx="10"/>
          </p:nvPr>
        </p:nvSpPr>
        <p:spPr/>
        <p:txBody>
          <a:bodyPr/>
          <a:lstStyle/>
          <a:p>
            <a:fld id="{81C17BD2-93BC-44B2-AA34-FFDC2DE3639F}" type="datetime1">
              <a:rPr lang="hu-HU" smtClean="0"/>
              <a:t>2023. 11. 26.</a:t>
            </a:fld>
            <a:endParaRPr lang="hu-HU"/>
          </a:p>
        </p:txBody>
      </p:sp>
      <p:sp>
        <p:nvSpPr>
          <p:cNvPr id="5" name="Élőláb helye 4">
            <a:extLst>
              <a:ext uri="{FF2B5EF4-FFF2-40B4-BE49-F238E27FC236}">
                <a16:creationId xmlns:a16="http://schemas.microsoft.com/office/drawing/2014/main" id="{1333C1FF-46D9-456A-B254-3BC157283BDC}"/>
              </a:ext>
            </a:extLst>
          </p:cNvPr>
          <p:cNvSpPr>
            <a:spLocks noGrp="1"/>
          </p:cNvSpPr>
          <p:nvPr>
            <p:ph type="ftr" sz="quarter" idx="11"/>
          </p:nvPr>
        </p:nvSpPr>
        <p:spPr/>
        <p:txBody>
          <a:bodyPr/>
          <a:lstStyle/>
          <a:p>
            <a:r>
              <a:rPr lang="en-US" b="1"/>
              <a:t>New Skills for the Next Generation of Journalists - NEWSREEL</a:t>
            </a:r>
            <a:endParaRPr lang="hu-HU" dirty="0"/>
          </a:p>
        </p:txBody>
      </p:sp>
      <p:sp>
        <p:nvSpPr>
          <p:cNvPr id="6" name="Dia számának helye 5">
            <a:extLst>
              <a:ext uri="{FF2B5EF4-FFF2-40B4-BE49-F238E27FC236}">
                <a16:creationId xmlns:a16="http://schemas.microsoft.com/office/drawing/2014/main" id="{B1959D77-DC1C-4D9D-B42F-5EFBC2D926B5}"/>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490016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3104946-A292-4829-84B1-7B8BE66F9C60}"/>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91816264-9548-4BCC-A0A1-740359F72AC3}"/>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6669679D-1CF6-45A4-82F9-D6F811162F88}"/>
              </a:ext>
            </a:extLst>
          </p:cNvPr>
          <p:cNvSpPr>
            <a:spLocks noGrp="1"/>
          </p:cNvSpPr>
          <p:nvPr>
            <p:ph type="dt" sz="half" idx="10"/>
          </p:nvPr>
        </p:nvSpPr>
        <p:spPr/>
        <p:txBody>
          <a:bodyPr/>
          <a:lstStyle/>
          <a:p>
            <a:fld id="{F4A28A07-50A9-47FF-BD13-6930F3C7C6D4}" type="datetime1">
              <a:rPr lang="hu-HU" smtClean="0"/>
              <a:t>2023. 11. 26.</a:t>
            </a:fld>
            <a:endParaRPr lang="hu-HU"/>
          </a:p>
        </p:txBody>
      </p:sp>
      <p:sp>
        <p:nvSpPr>
          <p:cNvPr id="5" name="Élőláb helye 4">
            <a:extLst>
              <a:ext uri="{FF2B5EF4-FFF2-40B4-BE49-F238E27FC236}">
                <a16:creationId xmlns:a16="http://schemas.microsoft.com/office/drawing/2014/main" id="{0C502769-7139-426A-8FAA-A71063481138}"/>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E0630CF7-A285-4932-8ADF-A7B3F48A4927}"/>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282140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DD1E411-4F3D-4EC1-AAE0-B7BFF08A0955}"/>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158C1CF3-94A0-432D-8DC5-A7596B0E77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ED108FCA-3B08-46EB-8FD7-29F0FCC73EE9}"/>
              </a:ext>
            </a:extLst>
          </p:cNvPr>
          <p:cNvSpPr>
            <a:spLocks noGrp="1"/>
          </p:cNvSpPr>
          <p:nvPr>
            <p:ph type="dt" sz="half" idx="10"/>
          </p:nvPr>
        </p:nvSpPr>
        <p:spPr/>
        <p:txBody>
          <a:bodyPr/>
          <a:lstStyle/>
          <a:p>
            <a:fld id="{95BE89B0-9048-44AE-ABC1-F2FC2E4AA296}" type="datetime1">
              <a:rPr lang="hu-HU" smtClean="0"/>
              <a:t>2023. 11. 26.</a:t>
            </a:fld>
            <a:endParaRPr lang="hu-HU"/>
          </a:p>
        </p:txBody>
      </p:sp>
      <p:sp>
        <p:nvSpPr>
          <p:cNvPr id="5" name="Élőláb helye 4">
            <a:extLst>
              <a:ext uri="{FF2B5EF4-FFF2-40B4-BE49-F238E27FC236}">
                <a16:creationId xmlns:a16="http://schemas.microsoft.com/office/drawing/2014/main" id="{EB7E9CF7-55AB-4851-867B-91D25E44D431}"/>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FE954D85-C77F-4CCF-BD0A-DEC2B5514508}"/>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58383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C96F57A-1EC0-4B6C-BEB7-F6A31A00FE66}"/>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5E5A97C0-E4BD-4799-B4C5-088821D73277}"/>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E04CB3F4-2EF0-4039-9345-E8308485CDB7}"/>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DB3392E7-38C5-4920-8278-8D5EA9CF3859}"/>
              </a:ext>
            </a:extLst>
          </p:cNvPr>
          <p:cNvSpPr>
            <a:spLocks noGrp="1"/>
          </p:cNvSpPr>
          <p:nvPr>
            <p:ph type="dt" sz="half" idx="10"/>
          </p:nvPr>
        </p:nvSpPr>
        <p:spPr/>
        <p:txBody>
          <a:bodyPr/>
          <a:lstStyle/>
          <a:p>
            <a:fld id="{11729777-8C0C-472A-B7CB-D6FE927A4845}" type="datetime1">
              <a:rPr lang="hu-HU" smtClean="0"/>
              <a:t>2023. 11. 26.</a:t>
            </a:fld>
            <a:endParaRPr lang="hu-HU"/>
          </a:p>
        </p:txBody>
      </p:sp>
      <p:sp>
        <p:nvSpPr>
          <p:cNvPr id="6" name="Élőláb helye 5">
            <a:extLst>
              <a:ext uri="{FF2B5EF4-FFF2-40B4-BE49-F238E27FC236}">
                <a16:creationId xmlns:a16="http://schemas.microsoft.com/office/drawing/2014/main" id="{3AD85503-2E6F-4F2B-B270-2C25B5DB5F6A}"/>
              </a:ext>
            </a:extLst>
          </p:cNvPr>
          <p:cNvSpPr>
            <a:spLocks noGrp="1"/>
          </p:cNvSpPr>
          <p:nvPr>
            <p:ph type="ftr" sz="quarter" idx="11"/>
          </p:nvPr>
        </p:nvSpPr>
        <p:spPr/>
        <p:txBody>
          <a:bodyPr/>
          <a:lstStyle/>
          <a:p>
            <a:r>
              <a:rPr lang="en-US"/>
              <a:t>New Skills for the Next Generation of Journalists - NEWSREEL</a:t>
            </a:r>
            <a:endParaRPr lang="hu-HU"/>
          </a:p>
        </p:txBody>
      </p:sp>
      <p:sp>
        <p:nvSpPr>
          <p:cNvPr id="7" name="Dia számának helye 6">
            <a:extLst>
              <a:ext uri="{FF2B5EF4-FFF2-40B4-BE49-F238E27FC236}">
                <a16:creationId xmlns:a16="http://schemas.microsoft.com/office/drawing/2014/main" id="{86752766-D4BB-477E-88A5-07F10AA53C32}"/>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850322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28BC7E2-85E2-4FF6-B4A0-5071D9D8D4AC}"/>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EEAC0F7E-8664-4E76-B9D8-86883DAF05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A8F6892C-120A-4C87-BB98-4C36B3E49362}"/>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03A4C71F-0767-4FE0-BB60-EC5AC3A772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8C5E200A-3FA5-47AA-8F45-44B80CEF4580}"/>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946543DC-9E0A-4762-8861-04B336EC18E5}"/>
              </a:ext>
            </a:extLst>
          </p:cNvPr>
          <p:cNvSpPr>
            <a:spLocks noGrp="1"/>
          </p:cNvSpPr>
          <p:nvPr>
            <p:ph type="dt" sz="half" idx="10"/>
          </p:nvPr>
        </p:nvSpPr>
        <p:spPr/>
        <p:txBody>
          <a:bodyPr/>
          <a:lstStyle/>
          <a:p>
            <a:fld id="{1AAA4C96-B67F-43CC-A89A-C39900F83994}" type="datetime1">
              <a:rPr lang="hu-HU" smtClean="0"/>
              <a:t>2023. 11. 26.</a:t>
            </a:fld>
            <a:endParaRPr lang="hu-HU"/>
          </a:p>
        </p:txBody>
      </p:sp>
      <p:sp>
        <p:nvSpPr>
          <p:cNvPr id="8" name="Élőláb helye 7">
            <a:extLst>
              <a:ext uri="{FF2B5EF4-FFF2-40B4-BE49-F238E27FC236}">
                <a16:creationId xmlns:a16="http://schemas.microsoft.com/office/drawing/2014/main" id="{B0A44E08-B14E-4F61-8911-CA4FD8E76253}"/>
              </a:ext>
            </a:extLst>
          </p:cNvPr>
          <p:cNvSpPr>
            <a:spLocks noGrp="1"/>
          </p:cNvSpPr>
          <p:nvPr>
            <p:ph type="ftr" sz="quarter" idx="11"/>
          </p:nvPr>
        </p:nvSpPr>
        <p:spPr/>
        <p:txBody>
          <a:bodyPr/>
          <a:lstStyle/>
          <a:p>
            <a:r>
              <a:rPr lang="en-US"/>
              <a:t>New Skills for the Next Generation of Journalists - NEWSREEL</a:t>
            </a:r>
            <a:endParaRPr lang="hu-HU"/>
          </a:p>
        </p:txBody>
      </p:sp>
      <p:sp>
        <p:nvSpPr>
          <p:cNvPr id="9" name="Dia számának helye 8">
            <a:extLst>
              <a:ext uri="{FF2B5EF4-FFF2-40B4-BE49-F238E27FC236}">
                <a16:creationId xmlns:a16="http://schemas.microsoft.com/office/drawing/2014/main" id="{EDCDCAC3-4C0D-4F0E-A5F6-6D05ED8B328A}"/>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1154787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6B5BF26-7054-464F-847F-6D18B60E66BB}"/>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D3D84279-1AB0-43D4-9885-927359F9756B}"/>
              </a:ext>
            </a:extLst>
          </p:cNvPr>
          <p:cNvSpPr>
            <a:spLocks noGrp="1"/>
          </p:cNvSpPr>
          <p:nvPr>
            <p:ph type="dt" sz="half" idx="10"/>
          </p:nvPr>
        </p:nvSpPr>
        <p:spPr/>
        <p:txBody>
          <a:bodyPr/>
          <a:lstStyle/>
          <a:p>
            <a:fld id="{0016EE33-742A-45C9-84DC-2BA2ED36E40C}" type="datetime1">
              <a:rPr lang="hu-HU" smtClean="0"/>
              <a:t>2023. 11. 26.</a:t>
            </a:fld>
            <a:endParaRPr lang="hu-HU"/>
          </a:p>
        </p:txBody>
      </p:sp>
      <p:sp>
        <p:nvSpPr>
          <p:cNvPr id="4" name="Élőláb helye 3">
            <a:extLst>
              <a:ext uri="{FF2B5EF4-FFF2-40B4-BE49-F238E27FC236}">
                <a16:creationId xmlns:a16="http://schemas.microsoft.com/office/drawing/2014/main" id="{4EAF7920-0035-411F-A12D-91EB10F6533E}"/>
              </a:ext>
            </a:extLst>
          </p:cNvPr>
          <p:cNvSpPr>
            <a:spLocks noGrp="1"/>
          </p:cNvSpPr>
          <p:nvPr>
            <p:ph type="ftr" sz="quarter" idx="11"/>
          </p:nvPr>
        </p:nvSpPr>
        <p:spPr/>
        <p:txBody>
          <a:bodyPr/>
          <a:lstStyle/>
          <a:p>
            <a:r>
              <a:rPr lang="en-US"/>
              <a:t>New Skills for the Next Generation of Journalists - NEWSREEL</a:t>
            </a:r>
            <a:endParaRPr lang="hu-HU"/>
          </a:p>
        </p:txBody>
      </p:sp>
      <p:sp>
        <p:nvSpPr>
          <p:cNvPr id="5" name="Dia számának helye 4">
            <a:extLst>
              <a:ext uri="{FF2B5EF4-FFF2-40B4-BE49-F238E27FC236}">
                <a16:creationId xmlns:a16="http://schemas.microsoft.com/office/drawing/2014/main" id="{3970F18F-1E91-44EC-8671-ED44864F8341}"/>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1947006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974822EC-1818-40E8-83D6-14D2B50303C7}"/>
              </a:ext>
            </a:extLst>
          </p:cNvPr>
          <p:cNvSpPr>
            <a:spLocks noGrp="1"/>
          </p:cNvSpPr>
          <p:nvPr>
            <p:ph type="dt" sz="half" idx="10"/>
          </p:nvPr>
        </p:nvSpPr>
        <p:spPr/>
        <p:txBody>
          <a:bodyPr/>
          <a:lstStyle/>
          <a:p>
            <a:fld id="{D03563C6-FE02-4D0C-99AB-76D279DE4892}" type="datetime1">
              <a:rPr lang="hu-HU" smtClean="0"/>
              <a:t>2023. 11. 26.</a:t>
            </a:fld>
            <a:endParaRPr lang="hu-HU"/>
          </a:p>
        </p:txBody>
      </p:sp>
      <p:sp>
        <p:nvSpPr>
          <p:cNvPr id="3" name="Élőláb helye 2">
            <a:extLst>
              <a:ext uri="{FF2B5EF4-FFF2-40B4-BE49-F238E27FC236}">
                <a16:creationId xmlns:a16="http://schemas.microsoft.com/office/drawing/2014/main" id="{C90EBEF0-ED3B-43B0-967A-973B636488E3}"/>
              </a:ext>
            </a:extLst>
          </p:cNvPr>
          <p:cNvSpPr>
            <a:spLocks noGrp="1"/>
          </p:cNvSpPr>
          <p:nvPr>
            <p:ph type="ftr" sz="quarter" idx="11"/>
          </p:nvPr>
        </p:nvSpPr>
        <p:spPr/>
        <p:txBody>
          <a:bodyPr/>
          <a:lstStyle/>
          <a:p>
            <a:r>
              <a:rPr lang="en-US"/>
              <a:t>New Skills for the Next Generation of Journalists - NEWSREEL</a:t>
            </a:r>
            <a:endParaRPr lang="hu-HU"/>
          </a:p>
        </p:txBody>
      </p:sp>
      <p:sp>
        <p:nvSpPr>
          <p:cNvPr id="4" name="Dia számának helye 3">
            <a:extLst>
              <a:ext uri="{FF2B5EF4-FFF2-40B4-BE49-F238E27FC236}">
                <a16:creationId xmlns:a16="http://schemas.microsoft.com/office/drawing/2014/main" id="{956ADFF4-8FD8-4B6C-B6FE-F19B89125F1F}"/>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1147900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B0BB3EE-3E81-4D71-B16B-1A9AAD2EBDE3}"/>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685EBD1F-CBE1-4824-89EC-3AD05576D7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922E4581-3E55-494F-99CD-837E9BAF1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08755F59-999B-4A9D-A873-EAE04C693D65}"/>
              </a:ext>
            </a:extLst>
          </p:cNvPr>
          <p:cNvSpPr>
            <a:spLocks noGrp="1"/>
          </p:cNvSpPr>
          <p:nvPr>
            <p:ph type="dt" sz="half" idx="10"/>
          </p:nvPr>
        </p:nvSpPr>
        <p:spPr/>
        <p:txBody>
          <a:bodyPr/>
          <a:lstStyle/>
          <a:p>
            <a:fld id="{DE74D476-7685-4014-B6FE-7D53F23F8CD3}" type="datetime1">
              <a:rPr lang="hu-HU" smtClean="0"/>
              <a:t>2023. 11. 26.</a:t>
            </a:fld>
            <a:endParaRPr lang="hu-HU"/>
          </a:p>
        </p:txBody>
      </p:sp>
      <p:sp>
        <p:nvSpPr>
          <p:cNvPr id="6" name="Élőláb helye 5">
            <a:extLst>
              <a:ext uri="{FF2B5EF4-FFF2-40B4-BE49-F238E27FC236}">
                <a16:creationId xmlns:a16="http://schemas.microsoft.com/office/drawing/2014/main" id="{251C0C41-51D1-4950-83C9-C858A45C4DE4}"/>
              </a:ext>
            </a:extLst>
          </p:cNvPr>
          <p:cNvSpPr>
            <a:spLocks noGrp="1"/>
          </p:cNvSpPr>
          <p:nvPr>
            <p:ph type="ftr" sz="quarter" idx="11"/>
          </p:nvPr>
        </p:nvSpPr>
        <p:spPr/>
        <p:txBody>
          <a:bodyPr/>
          <a:lstStyle/>
          <a:p>
            <a:r>
              <a:rPr lang="en-US"/>
              <a:t>New Skills for the Next Generation of Journalists - NEWSREEL</a:t>
            </a:r>
            <a:endParaRPr lang="hu-HU"/>
          </a:p>
        </p:txBody>
      </p:sp>
      <p:sp>
        <p:nvSpPr>
          <p:cNvPr id="7" name="Dia számának helye 6">
            <a:extLst>
              <a:ext uri="{FF2B5EF4-FFF2-40B4-BE49-F238E27FC236}">
                <a16:creationId xmlns:a16="http://schemas.microsoft.com/office/drawing/2014/main" id="{B6E435B6-0DB1-4C3F-AE0F-D87C96605130}"/>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2117953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Cím és tartalom">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Tartalom helye 2"/>
          <p:cNvSpPr>
            <a:spLocks noGrp="1"/>
          </p:cNvSpPr>
          <p:nvPr>
            <p:ph idx="1"/>
          </p:nvPr>
        </p:nvSpPr>
        <p:spPr bwMode="auto"/>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64E0EB9-4A6E-4122-910A-CDE6A443BEE7}"/>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01B38E3E-BE84-457B-8DED-39BE3D628C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A28962E5-83B4-44DA-A4CA-0483BD060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BB121F24-F3C1-45FD-A0D0-F70AD4003B1C}"/>
              </a:ext>
            </a:extLst>
          </p:cNvPr>
          <p:cNvSpPr>
            <a:spLocks noGrp="1"/>
          </p:cNvSpPr>
          <p:nvPr>
            <p:ph type="dt" sz="half" idx="10"/>
          </p:nvPr>
        </p:nvSpPr>
        <p:spPr/>
        <p:txBody>
          <a:bodyPr/>
          <a:lstStyle/>
          <a:p>
            <a:fld id="{729F68D8-0053-4F8F-819B-6F1FA9FB00CA}" type="datetime1">
              <a:rPr lang="hu-HU" smtClean="0"/>
              <a:t>2023. 11. 26.</a:t>
            </a:fld>
            <a:endParaRPr lang="hu-HU"/>
          </a:p>
        </p:txBody>
      </p:sp>
      <p:sp>
        <p:nvSpPr>
          <p:cNvPr id="6" name="Élőláb helye 5">
            <a:extLst>
              <a:ext uri="{FF2B5EF4-FFF2-40B4-BE49-F238E27FC236}">
                <a16:creationId xmlns:a16="http://schemas.microsoft.com/office/drawing/2014/main" id="{F328B20F-2E8B-405F-9D4F-E0416220B100}"/>
              </a:ext>
            </a:extLst>
          </p:cNvPr>
          <p:cNvSpPr>
            <a:spLocks noGrp="1"/>
          </p:cNvSpPr>
          <p:nvPr>
            <p:ph type="ftr" sz="quarter" idx="11"/>
          </p:nvPr>
        </p:nvSpPr>
        <p:spPr/>
        <p:txBody>
          <a:bodyPr/>
          <a:lstStyle/>
          <a:p>
            <a:r>
              <a:rPr lang="en-US"/>
              <a:t>New Skills for the Next Generation of Journalists - NEWSREEL</a:t>
            </a:r>
            <a:endParaRPr lang="hu-HU"/>
          </a:p>
        </p:txBody>
      </p:sp>
      <p:sp>
        <p:nvSpPr>
          <p:cNvPr id="7" name="Dia számának helye 6">
            <a:extLst>
              <a:ext uri="{FF2B5EF4-FFF2-40B4-BE49-F238E27FC236}">
                <a16:creationId xmlns:a16="http://schemas.microsoft.com/office/drawing/2014/main" id="{7A1551F6-B27B-4382-9F11-BCC837CE1D97}"/>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1441229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549484A-A20B-429F-80D6-DB5A1417EFCB}"/>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E461D6EB-A17A-4478-970C-EE7F1373EDB2}"/>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448F5255-B4E7-4CA5-BA2E-52867DFF4BE4}"/>
              </a:ext>
            </a:extLst>
          </p:cNvPr>
          <p:cNvSpPr>
            <a:spLocks noGrp="1"/>
          </p:cNvSpPr>
          <p:nvPr>
            <p:ph type="dt" sz="half" idx="10"/>
          </p:nvPr>
        </p:nvSpPr>
        <p:spPr/>
        <p:txBody>
          <a:bodyPr/>
          <a:lstStyle/>
          <a:p>
            <a:fld id="{214B2C72-4F30-4E06-8EF9-58A14EAC6D5D}" type="datetime1">
              <a:rPr lang="hu-HU" smtClean="0"/>
              <a:t>2023. 11. 26.</a:t>
            </a:fld>
            <a:endParaRPr lang="hu-HU"/>
          </a:p>
        </p:txBody>
      </p:sp>
      <p:sp>
        <p:nvSpPr>
          <p:cNvPr id="5" name="Élőláb helye 4">
            <a:extLst>
              <a:ext uri="{FF2B5EF4-FFF2-40B4-BE49-F238E27FC236}">
                <a16:creationId xmlns:a16="http://schemas.microsoft.com/office/drawing/2014/main" id="{B2129963-7CD1-4565-A7C0-986125D03185}"/>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A4419CBA-BE4C-4F5A-8ED4-9932A6A16712}"/>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1461285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34863371-AB1D-405B-B4E2-4C0F6ADCDFD6}"/>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7B3507F7-E76D-438B-A140-397149311DB2}"/>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541F80B-F614-45EB-AC0B-27429E01A538}"/>
              </a:ext>
            </a:extLst>
          </p:cNvPr>
          <p:cNvSpPr>
            <a:spLocks noGrp="1"/>
          </p:cNvSpPr>
          <p:nvPr>
            <p:ph type="dt" sz="half" idx="10"/>
          </p:nvPr>
        </p:nvSpPr>
        <p:spPr/>
        <p:txBody>
          <a:bodyPr/>
          <a:lstStyle/>
          <a:p>
            <a:fld id="{5CCB6C14-2430-48F0-98DB-736C494F794B}" type="datetime1">
              <a:rPr lang="hu-HU" smtClean="0"/>
              <a:t>2023. 11. 26.</a:t>
            </a:fld>
            <a:endParaRPr lang="hu-HU"/>
          </a:p>
        </p:txBody>
      </p:sp>
      <p:sp>
        <p:nvSpPr>
          <p:cNvPr id="5" name="Élőláb helye 4">
            <a:extLst>
              <a:ext uri="{FF2B5EF4-FFF2-40B4-BE49-F238E27FC236}">
                <a16:creationId xmlns:a16="http://schemas.microsoft.com/office/drawing/2014/main" id="{93E3C537-4C49-42FF-8036-CD2ADCA3A83B}"/>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4D879A51-2F99-4E0D-997C-83C788956555}"/>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12093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Szakaszfejléc">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1850" y="1709738"/>
            <a:ext cx="10515600" cy="2852737"/>
          </a:xfrm>
        </p:spPr>
        <p:txBody>
          <a:bodyPr anchor="b"/>
          <a:lstStyle>
            <a:lvl1pPr>
              <a:defRPr sz="6000"/>
            </a:lvl1pPr>
          </a:lstStyle>
          <a:p>
            <a:pPr>
              <a:defRPr/>
            </a:pPr>
            <a:r>
              <a:rPr lang="hu-HU"/>
              <a:t>Mintacím szerkesztése</a:t>
            </a:r>
            <a:endParaRPr/>
          </a:p>
        </p:txBody>
      </p:sp>
      <p:sp>
        <p:nvSpPr>
          <p:cNvPr id="3" name="Szöveg helye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hu-HU"/>
              <a:t>Mintaszöveg szerkesztése</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2 tartalomrész">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Tartalom helye 2"/>
          <p:cNvSpPr>
            <a:spLocks noGrp="1"/>
          </p:cNvSpPr>
          <p:nvPr>
            <p:ph sz="half" idx="1"/>
          </p:nvPr>
        </p:nvSpPr>
        <p:spPr bwMode="auto">
          <a:xfrm>
            <a:off x="838200" y="1825625"/>
            <a:ext cx="5181600" cy="435133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Tartalom helye 3"/>
          <p:cNvSpPr>
            <a:spLocks noGrp="1"/>
          </p:cNvSpPr>
          <p:nvPr>
            <p:ph sz="half" idx="2"/>
          </p:nvPr>
        </p:nvSpPr>
        <p:spPr bwMode="auto">
          <a:xfrm>
            <a:off x="6172200" y="1825625"/>
            <a:ext cx="5181600" cy="435133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5" name="Dátum helye 4"/>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6" name="Élőláb helye 5"/>
          <p:cNvSpPr>
            <a:spLocks noGrp="1"/>
          </p:cNvSpPr>
          <p:nvPr>
            <p:ph type="ftr" sz="quarter" idx="11"/>
          </p:nvPr>
        </p:nvSpPr>
        <p:spPr bwMode="auto"/>
        <p:txBody>
          <a:bodyPr/>
          <a:lstStyle/>
          <a:p>
            <a:pPr>
              <a:defRPr/>
            </a:pPr>
            <a:endParaRPr lang="hu-HU"/>
          </a:p>
        </p:txBody>
      </p:sp>
      <p:sp>
        <p:nvSpPr>
          <p:cNvPr id="7" name="Dia számának helye 6"/>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Összehasonlítás">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9788" y="365125"/>
            <a:ext cx="10515600" cy="1325563"/>
          </a:xfrm>
        </p:spPr>
        <p:txBody>
          <a:bodyPr/>
          <a:lstStyle/>
          <a:p>
            <a:pPr>
              <a:defRPr/>
            </a:pPr>
            <a:r>
              <a:rPr lang="hu-HU"/>
              <a:t>Mintacím szerkesztése</a:t>
            </a:r>
            <a:endParaRPr/>
          </a:p>
        </p:txBody>
      </p:sp>
      <p:sp>
        <p:nvSpPr>
          <p:cNvPr id="3" name="Szöveg helye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hu-HU"/>
              <a:t>Mintaszöveg szerkesztése</a:t>
            </a:r>
            <a:endParaRPr/>
          </a:p>
        </p:txBody>
      </p:sp>
      <p:sp>
        <p:nvSpPr>
          <p:cNvPr id="4" name="Tartalom helye 3"/>
          <p:cNvSpPr>
            <a:spLocks noGrp="1"/>
          </p:cNvSpPr>
          <p:nvPr>
            <p:ph sz="half" idx="2"/>
          </p:nvPr>
        </p:nvSpPr>
        <p:spPr bwMode="auto">
          <a:xfrm>
            <a:off x="839788" y="2505074"/>
            <a:ext cx="5157787" cy="368458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5" name="Szöveg helye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hu-HU"/>
              <a:t>Mintaszöveg szerkesztése</a:t>
            </a:r>
            <a:endParaRPr/>
          </a:p>
        </p:txBody>
      </p:sp>
      <p:sp>
        <p:nvSpPr>
          <p:cNvPr id="6" name="Tartalom helye 5"/>
          <p:cNvSpPr>
            <a:spLocks noGrp="1"/>
          </p:cNvSpPr>
          <p:nvPr>
            <p:ph sz="quarter" idx="4"/>
          </p:nvPr>
        </p:nvSpPr>
        <p:spPr bwMode="auto">
          <a:xfrm>
            <a:off x="6172200" y="2505074"/>
            <a:ext cx="5183188" cy="368458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7" name="Dátum helye 6"/>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8" name="Élőláb helye 7"/>
          <p:cNvSpPr>
            <a:spLocks noGrp="1"/>
          </p:cNvSpPr>
          <p:nvPr>
            <p:ph type="ftr" sz="quarter" idx="11"/>
          </p:nvPr>
        </p:nvSpPr>
        <p:spPr bwMode="auto"/>
        <p:txBody>
          <a:bodyPr/>
          <a:lstStyle/>
          <a:p>
            <a:pPr>
              <a:defRPr/>
            </a:pPr>
            <a:endParaRPr lang="hu-HU"/>
          </a:p>
        </p:txBody>
      </p:sp>
      <p:sp>
        <p:nvSpPr>
          <p:cNvPr id="9" name="Dia számának helye 8"/>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Csak cím">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Dátum helye 2"/>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4" name="Élőláb helye 3"/>
          <p:cNvSpPr>
            <a:spLocks noGrp="1"/>
          </p:cNvSpPr>
          <p:nvPr>
            <p:ph type="ftr" sz="quarter" idx="11"/>
          </p:nvPr>
        </p:nvSpPr>
        <p:spPr bwMode="auto"/>
        <p:txBody>
          <a:bodyPr/>
          <a:lstStyle/>
          <a:p>
            <a:pPr>
              <a:defRPr/>
            </a:pPr>
            <a:endParaRPr lang="hu-HU"/>
          </a:p>
        </p:txBody>
      </p:sp>
      <p:sp>
        <p:nvSpPr>
          <p:cNvPr id="5" name="Dia számának helye 4"/>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Üres">
    <p:spTree>
      <p:nvGrpSpPr>
        <p:cNvPr id="1" name=""/>
        <p:cNvGrpSpPr/>
        <p:nvPr/>
      </p:nvGrpSpPr>
      <p:grpSpPr bwMode="auto">
        <a:xfrm>
          <a:off x="0" y="0"/>
          <a:ext cx="0" cy="0"/>
          <a:chOff x="0" y="0"/>
          <a:chExt cx="0" cy="0"/>
        </a:xfrm>
      </p:grpSpPr>
      <p:sp>
        <p:nvSpPr>
          <p:cNvPr id="2" name="Dátum helye 1"/>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3" name="Élőláb helye 2"/>
          <p:cNvSpPr>
            <a:spLocks noGrp="1"/>
          </p:cNvSpPr>
          <p:nvPr>
            <p:ph type="ftr" sz="quarter" idx="11"/>
          </p:nvPr>
        </p:nvSpPr>
        <p:spPr bwMode="auto"/>
        <p:txBody>
          <a:bodyPr/>
          <a:lstStyle/>
          <a:p>
            <a:pPr>
              <a:defRPr/>
            </a:pPr>
            <a:endParaRPr lang="hu-HU"/>
          </a:p>
        </p:txBody>
      </p:sp>
      <p:sp>
        <p:nvSpPr>
          <p:cNvPr id="4" name="Dia számának helye 3"/>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Tartalomrész képaláírással">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9788" y="457200"/>
            <a:ext cx="3932237" cy="1600200"/>
          </a:xfrm>
        </p:spPr>
        <p:txBody>
          <a:bodyPr anchor="b"/>
          <a:lstStyle>
            <a:lvl1pPr>
              <a:defRPr sz="3200"/>
            </a:lvl1pPr>
          </a:lstStyle>
          <a:p>
            <a:pPr>
              <a:defRPr/>
            </a:pPr>
            <a:r>
              <a:rPr lang="hu-HU"/>
              <a:t>Mintacím szerkesztése</a:t>
            </a:r>
            <a:endParaRPr/>
          </a:p>
        </p:txBody>
      </p:sp>
      <p:sp>
        <p:nvSpPr>
          <p:cNvPr id="3" name="Tartalom helye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Szöveg hely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hu-HU"/>
              <a:t>Mintaszöveg szerkesztése</a:t>
            </a:r>
            <a:endParaRPr/>
          </a:p>
        </p:txBody>
      </p:sp>
      <p:sp>
        <p:nvSpPr>
          <p:cNvPr id="5" name="Dátum helye 4"/>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6" name="Élőláb helye 5"/>
          <p:cNvSpPr>
            <a:spLocks noGrp="1"/>
          </p:cNvSpPr>
          <p:nvPr>
            <p:ph type="ftr" sz="quarter" idx="11"/>
          </p:nvPr>
        </p:nvSpPr>
        <p:spPr bwMode="auto"/>
        <p:txBody>
          <a:bodyPr/>
          <a:lstStyle/>
          <a:p>
            <a:pPr>
              <a:defRPr/>
            </a:pPr>
            <a:endParaRPr lang="hu-HU"/>
          </a:p>
        </p:txBody>
      </p:sp>
      <p:sp>
        <p:nvSpPr>
          <p:cNvPr id="7" name="Dia számának helye 6"/>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Kép képaláírással">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9788" y="457200"/>
            <a:ext cx="3932237" cy="1600200"/>
          </a:xfrm>
        </p:spPr>
        <p:txBody>
          <a:bodyPr anchor="b"/>
          <a:lstStyle>
            <a:lvl1pPr>
              <a:defRPr sz="3200"/>
            </a:lvl1pPr>
          </a:lstStyle>
          <a:p>
            <a:pPr>
              <a:defRPr/>
            </a:pPr>
            <a:r>
              <a:rPr lang="hu-HU"/>
              <a:t>Mintacím szerkesztése</a:t>
            </a:r>
            <a:endParaRPr/>
          </a:p>
        </p:txBody>
      </p:sp>
      <p:sp>
        <p:nvSpPr>
          <p:cNvPr id="3" name="Kép helye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hu-HU"/>
          </a:p>
        </p:txBody>
      </p:sp>
      <p:sp>
        <p:nvSpPr>
          <p:cNvPr id="4" name="Szöveg hely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hu-HU"/>
              <a:t>Mintaszöveg szerkesztése</a:t>
            </a:r>
            <a:endParaRPr/>
          </a:p>
        </p:txBody>
      </p:sp>
      <p:sp>
        <p:nvSpPr>
          <p:cNvPr id="5" name="Dátum helye 4"/>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6" name="Élőláb helye 5"/>
          <p:cNvSpPr>
            <a:spLocks noGrp="1"/>
          </p:cNvSpPr>
          <p:nvPr>
            <p:ph type="ftr" sz="quarter" idx="11"/>
          </p:nvPr>
        </p:nvSpPr>
        <p:spPr bwMode="auto"/>
        <p:txBody>
          <a:bodyPr/>
          <a:lstStyle/>
          <a:p>
            <a:pPr>
              <a:defRPr/>
            </a:pPr>
            <a:endParaRPr lang="hu-HU"/>
          </a:p>
        </p:txBody>
      </p:sp>
      <p:sp>
        <p:nvSpPr>
          <p:cNvPr id="7" name="Dia számának helye 6"/>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Cím hely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hu-HU"/>
              <a:t>Mintacím szerkesztése</a:t>
            </a:r>
            <a:endParaRPr/>
          </a:p>
        </p:txBody>
      </p:sp>
      <p:sp>
        <p:nvSpPr>
          <p:cNvPr id="3" name="Szöveg hely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E3E4EE3-1A77-4589-ACFF-672620A5E174}" type="datetimeFigureOut">
              <a:rPr lang="hu-HU"/>
              <a:t>2023. 11. 26.</a:t>
            </a:fld>
            <a:endParaRPr lang="hu-HU"/>
          </a:p>
        </p:txBody>
      </p:sp>
      <p:sp>
        <p:nvSpPr>
          <p:cNvPr id="5" name="Élőláb helye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hu-HU"/>
          </a:p>
        </p:txBody>
      </p:sp>
      <p:sp>
        <p:nvSpPr>
          <p:cNvPr id="6" name="Dia számának helye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13146BD-4A12-432C-AD50-55033724872F}" type="slidenum">
              <a:rPr lang="hu-HU"/>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hu-H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4494"/>
        </a:solidFill>
        <a:effectLst/>
      </p:bgPr>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AEDBB013-C965-40C5-AD5B-6D171F3D5D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BC033CA1-F37A-4D64-8776-F2A1EA9053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01F550AE-90FA-44B3-B025-3B87DE6533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3408B-CBBA-4A0D-8A15-42ECC6B552D5}" type="datetime1">
              <a:rPr lang="hu-HU" smtClean="0"/>
              <a:t>2023. 11. 26.</a:t>
            </a:fld>
            <a:endParaRPr lang="hu-HU"/>
          </a:p>
        </p:txBody>
      </p:sp>
      <p:sp>
        <p:nvSpPr>
          <p:cNvPr id="5" name="Élőláb helye 4">
            <a:extLst>
              <a:ext uri="{FF2B5EF4-FFF2-40B4-BE49-F238E27FC236}">
                <a16:creationId xmlns:a16="http://schemas.microsoft.com/office/drawing/2014/main" id="{153A619F-0DD5-4986-A407-90E36AE55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A6408984-520B-4422-8BEA-2DD43781A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0D3A0-CE6F-49D2-A784-08D506621889}" type="slidenum">
              <a:rPr lang="hu-HU" smtClean="0"/>
              <a:t>‹#›</a:t>
            </a:fld>
            <a:endParaRPr lang="hu-HU"/>
          </a:p>
        </p:txBody>
      </p:sp>
    </p:spTree>
    <p:extLst>
      <p:ext uri="{BB962C8B-B14F-4D97-AF65-F5344CB8AC3E}">
        <p14:creationId xmlns:p14="http://schemas.microsoft.com/office/powerpoint/2010/main" val="4376812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hyperlink" Target="https://lup.be/products/119589" TargetMode="External"/><Relationship Id="rId3" Type="http://schemas.openxmlformats.org/officeDocument/2006/relationships/hyperlink" Target="https://journals.sagepub.com/doi/full/10.1177/1748048517727173" TargetMode="External"/><Relationship Id="rId7" Type="http://schemas.openxmlformats.org/officeDocument/2006/relationships/hyperlink" Target="https://www.ssoar.info/ssoar/bitstream/handle/document/68126/ssoar-2020-zappe_et_al-Perspektivwechsel_Migrationsberichterstattung_in_ausgewahlten_afrikanischen.pdf?sequence=4&amp;isAllowed=y&amp;lnkname=ssoar-2020-zappe_et_al-Perspektivwechsel_Migrationsberichterstattung_in_ausgewahlten_afrikanischen.pdf" TargetMode="Externa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hyperlink" Target="https://www.tandfonline.com/doi/full/10.1080/17512786.2020.1792333" TargetMode="External"/><Relationship Id="rId11" Type="http://schemas.openxmlformats.org/officeDocument/2006/relationships/image" Target="../media/image16.png"/><Relationship Id="rId5" Type="http://schemas.openxmlformats.org/officeDocument/2006/relationships/hyperlink" Target="https://media-diversity.org/additional-files/Media_Migration_17_country_chapters.pdf" TargetMode="External"/><Relationship Id="rId10" Type="http://schemas.openxmlformats.org/officeDocument/2006/relationships/hyperlink" Target="https://ideas.repec.org/a/foj/journl/y2015i1p5-25.html" TargetMode="External"/><Relationship Id="rId4" Type="http://schemas.openxmlformats.org/officeDocument/2006/relationships/hyperlink" Target="https://dialnet.unirioja.es/servlet/articulo?codigo=8469022" TargetMode="External"/><Relationship Id="rId9" Type="http://schemas.openxmlformats.org/officeDocument/2006/relationships/hyperlink" Target="https://en.ejo.ch/research/research-how-europes-newspapers-reported-the-migration-crisis" TargetMode="Externa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hyperlink" Target="https://rm.coe.int/1680706b00" TargetMode="Externa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hyperlink" Target="https://www.tandfonline.com/doi/abs/10.1080/17512786.2020.1792333" TargetMode="Externa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s://www.otto-brenner-stiftung.de/fileadmin/user_data/stiftung/02_Wissenschaftsportal/03_Publikationen/AP39_Migration_EN.pdf" TargetMode="Externa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hyperlink" Target="https://www.reminder-project.eu/wp-content/uploads/2019/08/REMINDER-D8.3.pdf" TargetMode="Externa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hyperlink" Target="https://www.ecampus.iom.int/pluginfile.php/12080/block_html/content/How%20the%20world%20migration%20.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taylorfrancis.com/chapters/edit/10.4324/9780203877685-20/agenda-setting-renita-coleman-maxwell-mccombs-donald-shaw-david-weaver" TargetMode="Externa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3.png"/><Relationship Id="rId5" Type="http://schemas.openxmlformats.org/officeDocument/2006/relationships/hyperlink" Target="https://onlinelibrary.wiley.com/doi/10.1002/9781118766804.wbiect266" TargetMode="External"/><Relationship Id="rId4" Type="http://schemas.openxmlformats.org/officeDocument/2006/relationships/hyperlink" Target="https://psycnet.apa.org/record/1984-22602-001"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sciencedirect.com/science/article/abs/pii/0010028573900339" TargetMode="External"/><Relationship Id="rId3" Type="http://schemas.openxmlformats.org/officeDocument/2006/relationships/hyperlink" Target="https://academic.oup.com/joc/article-abstract/43/4/51/4160153?redirectedFrom=fulltext" TargetMode="External"/><Relationship Id="rId7" Type="http://schemas.openxmlformats.org/officeDocument/2006/relationships/hyperlink" Target="https://www.routledge.com/Exemplification-in-Communication-the-influence-of-Case-Reports-on-the-Perception/Zillmann-Brosius/p/book/9780805828115" TargetMode="Externa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hyperlink" Target="https://www.springerprofessional.de/der-kombinierte-einsatz-von-daten-und-fallbeispielen-in-den-medi/2584818" TargetMode="External"/><Relationship Id="rId5" Type="http://schemas.openxmlformats.org/officeDocument/2006/relationships/hyperlink" Target="https://www.tandfonline.com/doi/abs/10.1207/s1532785xmep0101_5" TargetMode="External"/><Relationship Id="rId4" Type="http://schemas.openxmlformats.org/officeDocument/2006/relationships/hyperlink" Target="https://onlinelibrary.wiley.com/doi/10.1002/9781118766804.wbiect266" TargetMode="External"/><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hyperlink" Target="https://psycnet.apa.org/record/2011-05779-010" TargetMode="External"/><Relationship Id="rId13" Type="http://schemas.openxmlformats.org/officeDocument/2006/relationships/image" Target="../media/image24.png"/><Relationship Id="rId3" Type="http://schemas.openxmlformats.org/officeDocument/2006/relationships/hyperlink" Target="https://www.econstor.eu/bitstream/10419/177889/1/1019740337.pdf" TargetMode="External"/><Relationship Id="rId7" Type="http://schemas.openxmlformats.org/officeDocument/2006/relationships/hyperlink" Target="https://www.tandfonline.com/doi/abs/10.1080/00036846.2013.844330" TargetMode="External"/><Relationship Id="rId12" Type="http://schemas.openxmlformats.org/officeDocument/2006/relationships/hyperlink" Target="https://pure.uva.nl/ws/files/2563200/168937_503146.pdf" TargetMode="Externa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hyperlink" Target="https://www.sciendo.com/article/10.1515/nor-2017-0119" TargetMode="External"/><Relationship Id="rId11" Type="http://schemas.openxmlformats.org/officeDocument/2006/relationships/hyperlink" Target="https://claesdevreese.files.wordpress.com/2016/02/vanklingeren-boomgaarden-vliegenthart-devreese_2015.pdf" TargetMode="External"/><Relationship Id="rId5" Type="http://schemas.openxmlformats.org/officeDocument/2006/relationships/hyperlink" Target="https://www.jstor.org/stable/40927164" TargetMode="External"/><Relationship Id="rId10" Type="http://schemas.openxmlformats.org/officeDocument/2006/relationships/hyperlink" Target="https://core.ac.uk/download/pdf/61690961.pdf" TargetMode="External"/><Relationship Id="rId4" Type="http://schemas.openxmlformats.org/officeDocument/2006/relationships/hyperlink" Target="https://academic.oup.com/ijpor/article-abstract/30/2/173/2866468?login=false" TargetMode="External"/><Relationship Id="rId9" Type="http://schemas.openxmlformats.org/officeDocument/2006/relationships/hyperlink" Target="https://psycnet.apa.org/record/2016-56132-011" TargetMode="Externa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8" Type="http://schemas.openxmlformats.org/officeDocument/2006/relationships/hyperlink" Target="https://edition.cnn.com/2017/04/06/politics/donald-trump-syria-options/index.html" TargetMode="External"/><Relationship Id="rId13" Type="http://schemas.openxmlformats.org/officeDocument/2006/relationships/image" Target="../media/image26.png"/><Relationship Id="rId3" Type="http://schemas.openxmlformats.org/officeDocument/2006/relationships/hyperlink" Target="https://www.routledge.com/The-CNN-Effect-The-Myth-of-News-Foreign-Policy-and-Intervention/Robinson/p/book/9780415259057" TargetMode="External"/><Relationship Id="rId7" Type="http://schemas.openxmlformats.org/officeDocument/2006/relationships/hyperlink" Target="https://www.washingtonpost.com/news/monkey-cage/wp/2017/04/10/did-media-images-just-change-u-s-policy-in-syria-three-lessons-from-kosovo/" TargetMode="External"/><Relationship Id="rId12" Type="http://schemas.openxmlformats.org/officeDocument/2006/relationships/hyperlink" Target="https://www.zeit.de/politik/ausland/2017-11/fluechtlinge-libyen-cnn-sklavenhandel-eu-frederica-mogherini-afrikanische-union-un-sicherheitsrat" TargetMode="Externa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hyperlink" Target="https://direct.mit.edu/daed/article/147/1/141/27192/Syria-amp-the-CNN-Effect-What-Role-Does-the-Media" TargetMode="External"/><Relationship Id="rId11" Type="http://schemas.openxmlformats.org/officeDocument/2006/relationships/hyperlink" Target="https://edition.cnn.com/2017/11/29/africa/au-eu-summit-ivory-coast/" TargetMode="External"/><Relationship Id="rId5" Type="http://schemas.openxmlformats.org/officeDocument/2006/relationships/hyperlink" Target="https://www.cambridge.org/core/journals/review-of-international-studies/article/moving-media-and-conflict-studies-beyond-the-cnn-effect/9A53E5507A594F9AF4FF626BC4ACE9E9" TargetMode="External"/><Relationship Id="rId10" Type="http://schemas.openxmlformats.org/officeDocument/2006/relationships/hyperlink" Target="https://edition.cnn.com/2017/11/24/africa/rwanda-reaction-libya/index.html" TargetMode="External"/><Relationship Id="rId4" Type="http://schemas.openxmlformats.org/officeDocument/2006/relationships/hyperlink" Target="https://www.tandfonline.com/doi/abs/10.1080/10584600590908429" TargetMode="External"/><Relationship Id="rId9" Type="http://schemas.openxmlformats.org/officeDocument/2006/relationships/hyperlink" Target="https://edition.cnn.com/specials/africa/libya-slave-auction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washingtonpost.com/news/morning-mix/wp/2015/09/03/a-desperate-refugee-family-a-capsized-boat-and-3-year-old-dead-on-a-beach-in-turkey/" TargetMode="External"/><Relationship Id="rId7" Type="http://schemas.openxmlformats.org/officeDocument/2006/relationships/hyperlink" Target="https://observador.pt/2015/09/05/historia-do-refugiado-encontrou-corpo-aylan-na-praia/" TargetMode="External"/><Relationship Id="rId12"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hyperlink" Target="https://www.lemonde.fr/les-decodeurs/article/2015/09/10/mort-d-aylan-mensonges-manipulation-et-verite_4751442_4355770.html" TargetMode="External"/><Relationship Id="rId11" Type="http://schemas.openxmlformats.org/officeDocument/2006/relationships/image" Target="../media/image30.png"/><Relationship Id="rId5" Type="http://schemas.openxmlformats.org/officeDocument/2006/relationships/hyperlink" Target="https://www.theguardian.com/world/2015/sep/02/shocking-image-of-drowned-syrian-boy-shows-tragic-plight-of-refugees?CMP=" TargetMode="External"/><Relationship Id="rId10" Type="http://schemas.openxmlformats.org/officeDocument/2006/relationships/image" Target="../media/image29.png"/><Relationship Id="rId4" Type="http://schemas.openxmlformats.org/officeDocument/2006/relationships/hyperlink" Target="https://www.bbc.com/news/world-europe-34133210" TargetMode="External"/><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hyperlink" Target="https://www.tandfonline.com/doi/pdf/10.1080/1369183X.2018.1538773" TargetMode="Externa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hyperlink" Target="https://en.ejo.ch/research/research-how-europes-newspapers-reported-the-migration-crisis" TargetMode="External"/><Relationship Id="rId4" Type="http://schemas.openxmlformats.org/officeDocument/2006/relationships/hyperlink" Target="https://www.pnas.org/doi/10.1073/pnas.1613977114"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VcliHwsf8jI" TargetMode="Externa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hyperlink" Target="https://time.com/4022765/aylan-kurdi-photo/" TargetMode="Externa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hyperlink" Target="https://univiennamedialab.wordpress.com/2017/01/11/the-visible-invisible-borders-of-migration-journalism-challenged/" TargetMode="Externa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32.png"/><Relationship Id="rId4" Type="http://schemas.openxmlformats.org/officeDocument/2006/relationships/hyperlink" Target="https://newsreel.pte.hu/sites/newsreel.pte.hu/files/REPORT/newsreel2_research_report.pdf"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doi.org/10.1111/1467-9248.12053" TargetMode="External"/><Relationship Id="rId3" Type="http://schemas.openxmlformats.org/officeDocument/2006/relationships/hyperlink" Target="https://doi.org/10.1515/nor-2017-0119" TargetMode="External"/><Relationship Id="rId7" Type="http://schemas.openxmlformats.org/officeDocument/2006/relationships/hyperlink" Target="https://doi.org/10.1080/1369183X.2014.1002197" TargetMode="Externa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hyperlink" Target="https://www.unhcr.org/protection/operations/56bb369c9/press-coverage-refugee-migrant-crisis-eu-content-analysis-five-european.html" TargetMode="External"/><Relationship Id="rId5" Type="http://schemas.openxmlformats.org/officeDocument/2006/relationships/hyperlink" Target="https://www.econstor.eu/bitstream/10419/177889/1/1019740337.pdf" TargetMode="External"/><Relationship Id="rId4" Type="http://schemas.openxmlformats.org/officeDocument/2006/relationships/hyperlink" Target="https://edition.cnn.com/2017/04/06/politics/donald-trump-syria-options/index.ht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washingtonpost.com/news/monkey-cage/wp/2017/04/10/did-media-images-just-change-u-s-policy-in-syria-three-lessons-from-kosovo/" TargetMode="External"/><Relationship Id="rId7" Type="http://schemas.openxmlformats.org/officeDocument/2006/relationships/hyperlink" Target="https://edition.cnn.com/specials/africa/libya-slave-auctions" TargetMode="Externa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hyperlink" Target="https://doi.org/10.1080/1369183X.2014.1002199" TargetMode="External"/><Relationship Id="rId5" Type="http://schemas.openxmlformats.org/officeDocument/2006/relationships/hyperlink" Target="https://doi.org/10.1016/j.electstud.2015.03.001" TargetMode="External"/><Relationship Id="rId4" Type="http://schemas.openxmlformats.org/officeDocument/2006/relationships/hyperlink" Target="https://doi.org/10.1016/j.ijintrel.2016.10.002"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1002/ejsp.769" TargetMode="External"/><Relationship Id="rId7" Type="http://schemas.openxmlformats.org/officeDocument/2006/relationships/hyperlink" Target="https://www.reminder-project.eu/wp-content/uploads/2019/08/REMINDER-D8.3.pdf" TargetMode="Externa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hyperlink" Target="https://doi.org/10.1080/23808985.2018.1497452" TargetMode="External"/><Relationship Id="rId5" Type="http://schemas.openxmlformats.org/officeDocument/2006/relationships/hyperlink" Target="https://doi.org/10.1162/DAED_a_00480" TargetMode="External"/><Relationship Id="rId4" Type="http://schemas.openxmlformats.org/officeDocument/2006/relationships/hyperlink" Target="https://univiennamedialab.wordpress.com/2017/01/11/the-visible-invisible-borders-of-migration-journalism-challenged/"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ec.europa.eu/migrant-integration/library-document/what-do-people-europe-think-about-migrants-special-eurobarometer-survey_de" TargetMode="External"/><Relationship Id="rId3" Type="http://schemas.openxmlformats.org/officeDocument/2006/relationships/hyperlink" Target="https://en.ejo.ch/research/research-how-europes-newspapers-reported-the-migration-crisis" TargetMode="External"/><Relationship Id="rId7" Type="http://schemas.openxmlformats.org/officeDocument/2006/relationships/hyperlink" Target="https://www.ecampus.iom.int/pluginfile.php/12080/block_html/content/How%20the%20world%20migration%20.pdf" TargetMode="Externa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hyperlink" Target="https://doi.org/10.1111/j.1460-2466.1993.tb01304.x" TargetMode="External"/><Relationship Id="rId5" Type="http://schemas.openxmlformats.org/officeDocument/2006/relationships/hyperlink" Target="https://doi.org/10.1111/josi.12027" TargetMode="External"/><Relationship Id="rId4" Type="http://schemas.openxmlformats.org/officeDocument/2006/relationships/hyperlink" Target="https://doi.org/10.1111/1467-9481.00154"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otto-brenner-stiftung.de/fileadmin/user_data/stiftung/02_Wissenschaftsportal/03_Publikationen/AP39_Migration_EN.pdf" TargetMode="Externa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hyperlink" Target="https://doi.org/10.1080/17512786.2020.1792333" TargetMode="External"/><Relationship Id="rId4" Type="http://schemas.openxmlformats.org/officeDocument/2006/relationships/hyperlink" Target="https://mediaandmigration.com/wp-content/uploads/2021/07/Module4_Reporting-on-Migrants-and-Refugees.pdf"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doi.org/10.1080/23743670.2015.1084585" TargetMode="External"/><Relationship Id="rId3" Type="http://schemas.openxmlformats.org/officeDocument/2006/relationships/hyperlink" Target="https://doi.org/10.1007/s12290-016-0407-5" TargetMode="External"/><Relationship Id="rId7" Type="http://schemas.openxmlformats.org/officeDocument/2006/relationships/hyperlink" Target="https://doi.org/10.1017/S026021051600005X" TargetMode="Externa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hyperlink" Target="https://doi.org/10.1080/10584600590908429" TargetMode="External"/><Relationship Id="rId5" Type="http://schemas.openxmlformats.org/officeDocument/2006/relationships/hyperlink" Target="https://doi.org/10.1080/1369183X.2017.1282813" TargetMode="External"/><Relationship Id="rId4" Type="http://schemas.openxmlformats.org/officeDocument/2006/relationships/hyperlink" Target="https://rm.coe.int/1680706b00" TargetMode="External"/><Relationship Id="rId9" Type="http://schemas.openxmlformats.org/officeDocument/2006/relationships/hyperlink" Target="https://www.jstor.org/stable/40927164"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time.com/4022765/aylan-kurdi-photo/" TargetMode="External"/><Relationship Id="rId3" Type="http://schemas.openxmlformats.org/officeDocument/2006/relationships/hyperlink" Target="https://doi.org/10.1080/00036846.2013.844330" TargetMode="External"/><Relationship Id="rId7" Type="http://schemas.openxmlformats.org/officeDocument/2006/relationships/hyperlink" Target="https://doi.org/10.1177/0267323116647235" TargetMode="Externa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hyperlink" Target="https://doi.org/10.1177/0267323116669456" TargetMode="External"/><Relationship Id="rId5" Type="http://schemas.openxmlformats.org/officeDocument/2006/relationships/hyperlink" Target="https://doi.org/10.1037/0022-3514.46.4.778" TargetMode="External"/><Relationship Id="rId4" Type="http://schemas.openxmlformats.org/officeDocument/2006/relationships/hyperlink" Target="https://cdn.ethicaljournalismnetwork.org/wp-content/uploads/2017/03/Draft_Migration_and_Media_Report.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93/ijpor/edw033" TargetMode="Externa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hyperlink" Target="https://edition.cnn.com/2017/11/24/africa/rwanda-reaction-libya/index.html" TargetMode="External"/><Relationship Id="rId4" Type="http://schemas.openxmlformats.org/officeDocument/2006/relationships/hyperlink" Target="https://doi.org/10.1002/9781118766804.wbiect266"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073/pnas.1613977114" TargetMode="External"/><Relationship Id="rId7" Type="http://schemas.openxmlformats.org/officeDocument/2006/relationships/hyperlink" Target="https://doi.org/10.1016/0010-0285(73)90033-9" TargetMode="Externa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hyperlink" Target="https://doi.org/10.1080/1369183X.2018.1538773" TargetMode="External"/><Relationship Id="rId5" Type="http://schemas.openxmlformats.org/officeDocument/2006/relationships/hyperlink" Target="https://doi.org/10.11116/9789461662811" TargetMode="External"/><Relationship Id="rId4" Type="http://schemas.openxmlformats.org/officeDocument/2006/relationships/hyperlink" Target="https://edition.cnn.com/2017/11/29/africa/au-eu-summit-ivory-coast/index.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093/esr/jcu089" TargetMode="Externa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hyperlink" Target="https://mediaandmigration.com/wp-content/uploads/2021/07/Reporting-on-Migrants-and-Refugees.pdf" TargetMode="External"/><Relationship Id="rId5" Type="http://schemas.openxmlformats.org/officeDocument/2006/relationships/hyperlink" Target="https://doi.org/10.21241/ssoar.68126" TargetMode="External"/><Relationship Id="rId4" Type="http://schemas.openxmlformats.org/officeDocument/2006/relationships/hyperlink" Target="https://www.zeit.de/politik/ausland/2017-11/fluechtlinge-libyen-cnn-sklavenhandel-eu-frederica-mogherini-afrikanische-union-un-sicherheitsrat"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unsplash.com/license" TargetMode="Externa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hyperlink" Target="http://www.pixabay.co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freepik.com/" TargetMode="Externa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hyperlink" Target="https://www.pexels.com/"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xml"/><Relationship Id="rId7"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tags" Target="../tags/tag4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hyperlink" Target="https://www.tandfonline.com/doi/abs/10.1080/1369183X.2014.1002197" TargetMode="Externa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hyperlink" Target="https://www.tandfonline.com/doi/full/10.1080/23808985.2018.149745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hyperlink" Target="https://ec.europa.eu/migrant-integration/library-document/what-do-people-europe-think-about-migrants-special-eurobarometer-survey_de" TargetMode="Externa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8" Type="http://schemas.openxmlformats.org/officeDocument/2006/relationships/hyperlink" Target="https://journals.sagepub.com/doi/10.1007/s12290-016-0407-5" TargetMode="External"/><Relationship Id="rId13" Type="http://schemas.openxmlformats.org/officeDocument/2006/relationships/hyperlink" Target="https://onlinelibrary.wiley.com/doi/abs/10.1111/1467-9248.12053" TargetMode="External"/><Relationship Id="rId3" Type="http://schemas.openxmlformats.org/officeDocument/2006/relationships/hyperlink" Target="https://spssi.onlinelibrary.wiley.com/doi/abs/10.1111/josi.12027" TargetMode="External"/><Relationship Id="rId7" Type="http://schemas.openxmlformats.org/officeDocument/2006/relationships/hyperlink" Target="https://www.tandfonline.com/doi/abs/10.1080/13183222.2008.11008981" TargetMode="External"/><Relationship Id="rId12" Type="http://schemas.openxmlformats.org/officeDocument/2006/relationships/hyperlink" Target="https://www.unhcr.org/protection/operations/56bb369c9/press-cover-age-refugee-migrant-crisis-eu-content-analysis-five-european.html" TargetMode="External"/><Relationship Id="rId2" Type="http://schemas.openxmlformats.org/officeDocument/2006/relationships/slideLayout" Target="../slideLayouts/slideLayout2.xml"/><Relationship Id="rId16" Type="http://schemas.openxmlformats.org/officeDocument/2006/relationships/image" Target="../media/image16.png"/><Relationship Id="rId1" Type="http://schemas.openxmlformats.org/officeDocument/2006/relationships/tags" Target="../tags/tag10.xml"/><Relationship Id="rId6" Type="http://schemas.openxmlformats.org/officeDocument/2006/relationships/hyperlink" Target="https://onlinelibrary.wiley.com/doi/abs/10.1111/1467-9481.00154" TargetMode="External"/><Relationship Id="rId11" Type="http://schemas.openxmlformats.org/officeDocument/2006/relationships/hyperlink" Target="https://www.tandfonline.com/doi/abs/10.1080/23743670.2015.1084585" TargetMode="External"/><Relationship Id="rId5" Type="http://schemas.openxmlformats.org/officeDocument/2006/relationships/hyperlink" Target="https://www.taylorfrancis.com/chapters/edit/10.4324/9781315622286-15/negativity-frank-esser-sven-engesser-j&#246;rg-matthes?context=ubx&amp;refId=96c2b63b-b4ea-44ad-bac3-4a46ba52cc4e" TargetMode="External"/><Relationship Id="rId15" Type="http://schemas.openxmlformats.org/officeDocument/2006/relationships/hyperlink" Target="https://www.otto-brenner-stiftung.de/fileadmin/user_data/stiftung/02_Wissenschaftsportal/03_Publikationen/AP39_Migration_EN.pdf" TargetMode="External"/><Relationship Id="rId10" Type="http://schemas.openxmlformats.org/officeDocument/2006/relationships/hyperlink" Target="https://journals.sagepub.com/doi/10.1177/0267323116647235" TargetMode="External"/><Relationship Id="rId4" Type="http://schemas.openxmlformats.org/officeDocument/2006/relationships/hyperlink" Target="https://www.tandfonline.com/doi/abs/10.1080/1369183X.2014.1002199" TargetMode="External"/><Relationship Id="rId9" Type="http://schemas.openxmlformats.org/officeDocument/2006/relationships/hyperlink" Target="https://www.tandfonline.com/doi/full/10.1080/1369183X.2017.1282813" TargetMode="External"/><Relationship Id="rId14" Type="http://schemas.openxmlformats.org/officeDocument/2006/relationships/hyperlink" Target="https://www.delmi.se/en/publications/report-and-pb-2017-6-immigration-in-the-media-how-did-swedish-newspapers-report-2010-201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Kép 4">
            <a:extLst>
              <a:ext uri="{FF2B5EF4-FFF2-40B4-BE49-F238E27FC236}">
                <a16:creationId xmlns:a16="http://schemas.microsoft.com/office/drawing/2014/main" id="{FAEE5532-7F5A-4573-8AD7-08E5D674E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88" y="114252"/>
            <a:ext cx="3968015" cy="1130882"/>
          </a:xfrm>
          <a:prstGeom prst="rect">
            <a:avLst/>
          </a:prstGeom>
        </p:spPr>
      </p:pic>
      <p:sp>
        <p:nvSpPr>
          <p:cNvPr id="2" name="Cím 1">
            <a:extLst>
              <a:ext uri="{FF2B5EF4-FFF2-40B4-BE49-F238E27FC236}">
                <a16:creationId xmlns:a16="http://schemas.microsoft.com/office/drawing/2014/main" id="{97D90975-5E20-482C-BBCD-47C031CCB940}"/>
              </a:ext>
            </a:extLst>
          </p:cNvPr>
          <p:cNvSpPr>
            <a:spLocks noGrp="1"/>
          </p:cNvSpPr>
          <p:nvPr>
            <p:ph type="ctrTitle"/>
          </p:nvPr>
        </p:nvSpPr>
        <p:spPr>
          <a:xfrm>
            <a:off x="5733978" y="3682164"/>
            <a:ext cx="6432994" cy="2002938"/>
          </a:xfrm>
        </p:spPr>
        <p:txBody>
          <a:bodyPr anchor="b">
            <a:noAutofit/>
          </a:bodyPr>
          <a:lstStyle/>
          <a:p>
            <a:r>
              <a:rPr kumimoji="0" lang="hu-HU" sz="4400" b="1" i="0" u="none" strike="noStrike" kern="1200" cap="none" spc="0" normalizeH="0" baseline="0" noProof="0">
                <a:ln>
                  <a:noFill/>
                </a:ln>
                <a:effectLst/>
                <a:uLnTx/>
                <a:uFillTx/>
                <a:latin typeface="Calibri Light" panose="020F0302020204030204"/>
                <a:ea typeface="+mj-ea"/>
                <a:cs typeface="+mj-cs"/>
              </a:rPr>
              <a:t>COVERING MIGRATION</a:t>
            </a:r>
            <a:br>
              <a:rPr lang="hu-HU" sz="4400" b="1"/>
            </a:br>
            <a:br>
              <a:rPr lang="hu-HU" sz="4400" b="1"/>
            </a:br>
            <a:br>
              <a:rPr lang="en-US" sz="4400" b="1"/>
            </a:br>
            <a:endParaRPr lang="hu-HU" sz="4400" dirty="0"/>
          </a:p>
        </p:txBody>
      </p:sp>
      <p:sp>
        <p:nvSpPr>
          <p:cNvPr id="6" name="Szövegdoboz 5">
            <a:extLst>
              <a:ext uri="{FF2B5EF4-FFF2-40B4-BE49-F238E27FC236}">
                <a16:creationId xmlns:a16="http://schemas.microsoft.com/office/drawing/2014/main" id="{F6043198-BD77-40A5-A26B-0732C9BB091F}"/>
              </a:ext>
            </a:extLst>
          </p:cNvPr>
          <p:cNvSpPr txBox="1"/>
          <p:nvPr/>
        </p:nvSpPr>
        <p:spPr>
          <a:xfrm>
            <a:off x="117288" y="1141044"/>
            <a:ext cx="642829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F</a:t>
            </a:r>
            <a:r>
              <a:rPr kumimoji="0" lang="en-US" sz="1300" b="1" i="1" u="none" strike="noStrike" kern="1200" cap="none" spc="0" normalizeH="0" baseline="0" noProof="0" dirty="0" err="1">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unded</a:t>
            </a:r>
            <a:r>
              <a:rPr kumimoji="0" lang="en-US"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by</a:t>
            </a:r>
            <a:r>
              <a:rPr kumimoji="0" lang="hu-HU"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hu-HU" sz="1300" b="1" i="1" u="none" strike="noStrike" kern="1200" cap="none" spc="0" normalizeH="0" baseline="0" noProof="0" dirty="0" err="1">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the</a:t>
            </a:r>
            <a:r>
              <a:rPr kumimoji="0" lang="en-US"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Erasmus+ </a:t>
            </a:r>
            <a:r>
              <a:rPr kumimoji="0" lang="en-US" sz="1300" b="1" i="1" u="none" strike="noStrike" kern="1200" cap="none" spc="0" normalizeH="0" baseline="0" noProof="0" dirty="0" err="1">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Programme</a:t>
            </a:r>
            <a:r>
              <a:rPr kumimoji="0" lang="en-US"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of the European Union</a:t>
            </a:r>
            <a:endParaRPr kumimoji="0" lang="hu-HU"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3" name="Kép 12" descr="A képen kültéri látható&#10;&#10;A leírás nagyon megbízható">
            <a:extLst>
              <a:ext uri="{FF2B5EF4-FFF2-40B4-BE49-F238E27FC236}">
                <a16:creationId xmlns:a16="http://schemas.microsoft.com/office/drawing/2014/main" id="{0156EEEB-9DFA-479E-BE33-F901122C51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272" y="2271926"/>
            <a:ext cx="2306669" cy="622800"/>
          </a:xfrm>
          <a:prstGeom prst="rect">
            <a:avLst/>
          </a:prstGeom>
        </p:spPr>
      </p:pic>
      <p:pic>
        <p:nvPicPr>
          <p:cNvPr id="17" name="Kép 16" descr="A képen objektum látható&#10;&#10;A leírás teljesen megbízható">
            <a:extLst>
              <a:ext uri="{FF2B5EF4-FFF2-40B4-BE49-F238E27FC236}">
                <a16:creationId xmlns:a16="http://schemas.microsoft.com/office/drawing/2014/main" id="{CDE6A37D-6370-4404-9DF6-F03DECBC56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402" y="3138536"/>
            <a:ext cx="2204974" cy="492444"/>
          </a:xfrm>
          <a:prstGeom prst="rect">
            <a:avLst/>
          </a:prstGeom>
        </p:spPr>
      </p:pic>
      <p:graphicFrame>
        <p:nvGraphicFramePr>
          <p:cNvPr id="3" name="Táblázat 2">
            <a:extLst>
              <a:ext uri="{FF2B5EF4-FFF2-40B4-BE49-F238E27FC236}">
                <a16:creationId xmlns:a16="http://schemas.microsoft.com/office/drawing/2014/main" id="{F65DDBE2-F763-4879-93A4-366C0EF8B5DB}"/>
              </a:ext>
            </a:extLst>
          </p:cNvPr>
          <p:cNvGraphicFramePr>
            <a:graphicFrameLocks noGrp="1"/>
          </p:cNvGraphicFramePr>
          <p:nvPr/>
        </p:nvGraphicFramePr>
        <p:xfrm>
          <a:off x="110534" y="5738965"/>
          <a:ext cx="4922981" cy="960120"/>
        </p:xfrm>
        <a:graphic>
          <a:graphicData uri="http://schemas.openxmlformats.org/drawingml/2006/table">
            <a:tbl>
              <a:tblPr/>
              <a:tblGrid>
                <a:gridCol w="3786908">
                  <a:extLst>
                    <a:ext uri="{9D8B030D-6E8A-4147-A177-3AD203B41FA5}">
                      <a16:colId xmlns:a16="http://schemas.microsoft.com/office/drawing/2014/main" val="749391775"/>
                    </a:ext>
                  </a:extLst>
                </a:gridCol>
                <a:gridCol w="1136073">
                  <a:extLst>
                    <a:ext uri="{9D8B030D-6E8A-4147-A177-3AD203B41FA5}">
                      <a16:colId xmlns:a16="http://schemas.microsoft.com/office/drawing/2014/main" val="3901970431"/>
                    </a:ext>
                  </a:extLst>
                </a:gridCol>
              </a:tblGrid>
              <a:tr h="0">
                <a:tc>
                  <a:txBody>
                    <a:bodyPr/>
                    <a:lstStyle/>
                    <a:p>
                      <a:pPr algn="l"/>
                      <a:r>
                        <a:rPr kumimoji="0" lang="en-US"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t>New Teaching Fields for the</a:t>
                      </a:r>
                      <a:endParaRPr kumimoji="0" lang="hu-HU"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endParaRPr>
                    </a:p>
                    <a:p>
                      <a:pPr algn="l"/>
                      <a:r>
                        <a:rPr kumimoji="0" lang="en-US"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t>Next Generation of Journalists</a:t>
                      </a:r>
                      <a:br>
                        <a:rPr kumimoji="0" lang="hu-HU"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br>
                      <a:r>
                        <a:rPr kumimoji="0" lang="en-US"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t>2020-1-HU01-KA203-078824</a:t>
                      </a:r>
                      <a:br>
                        <a:rPr lang="en-US" b="1" dirty="0">
                          <a:effectLst/>
                        </a:rPr>
                      </a:br>
                      <a:endParaRPr lang="en-US" dirty="0">
                        <a:effectLst/>
                      </a:endParaRPr>
                    </a:p>
                  </a:txBody>
                  <a:tcPr anchor="ctr">
                    <a:lnL>
                      <a:noFill/>
                    </a:lnL>
                    <a:lnR>
                      <a:noFill/>
                    </a:lnR>
                    <a:lnT>
                      <a:noFill/>
                    </a:lnT>
                    <a:lnB>
                      <a:noFill/>
                    </a:lnB>
                  </a:tcPr>
                </a:tc>
                <a:tc>
                  <a:txBody>
                    <a:bodyPr/>
                    <a:lstStyle/>
                    <a:p>
                      <a:pPr algn="r"/>
                      <a:endParaRPr lang="hu-HU" dirty="0">
                        <a:effectLst/>
                      </a:endParaRPr>
                    </a:p>
                  </a:txBody>
                  <a:tcPr anchor="ctr">
                    <a:lnL>
                      <a:noFill/>
                    </a:lnL>
                    <a:lnR>
                      <a:noFill/>
                    </a:lnR>
                    <a:lnT>
                      <a:noFill/>
                    </a:lnT>
                    <a:lnB>
                      <a:noFill/>
                    </a:lnB>
                  </a:tcPr>
                </a:tc>
                <a:extLst>
                  <a:ext uri="{0D108BD9-81ED-4DB2-BD59-A6C34878D82A}">
                    <a16:rowId xmlns:a16="http://schemas.microsoft.com/office/drawing/2014/main" val="4255824043"/>
                  </a:ext>
                </a:extLst>
              </a:tr>
            </a:tbl>
          </a:graphicData>
        </a:graphic>
      </p:graphicFrame>
      <p:pic>
        <p:nvPicPr>
          <p:cNvPr id="11" name="Kép 10">
            <a:extLst>
              <a:ext uri="{FF2B5EF4-FFF2-40B4-BE49-F238E27FC236}">
                <a16:creationId xmlns:a16="http://schemas.microsoft.com/office/drawing/2014/main" id="{7451D76A-665C-46FE-833F-2C77C67D59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7693" y="2818719"/>
            <a:ext cx="2204974" cy="1318976"/>
          </a:xfrm>
          <a:prstGeom prst="rect">
            <a:avLst/>
          </a:prstGeom>
        </p:spPr>
      </p:pic>
      <p:pic>
        <p:nvPicPr>
          <p:cNvPr id="9" name="Kép 8">
            <a:extLst>
              <a:ext uri="{FF2B5EF4-FFF2-40B4-BE49-F238E27FC236}">
                <a16:creationId xmlns:a16="http://schemas.microsoft.com/office/drawing/2014/main" id="{1E341DF1-6419-455F-BDEB-F14F583A24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6846" y="2290384"/>
            <a:ext cx="2306669" cy="515156"/>
          </a:xfrm>
          <a:prstGeom prst="rect">
            <a:avLst/>
          </a:prstGeom>
        </p:spPr>
      </p:pic>
      <p:pic>
        <p:nvPicPr>
          <p:cNvPr id="7" name="Kép 6">
            <a:extLst>
              <a:ext uri="{FF2B5EF4-FFF2-40B4-BE49-F238E27FC236}">
                <a16:creationId xmlns:a16="http://schemas.microsoft.com/office/drawing/2014/main" id="{F16E3A69-A7DF-4632-85EA-85036DE6B0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33323" y="3722780"/>
            <a:ext cx="2093713" cy="960853"/>
          </a:xfrm>
          <a:prstGeom prst="rect">
            <a:avLst/>
          </a:prstGeom>
        </p:spPr>
      </p:pic>
      <p:pic>
        <p:nvPicPr>
          <p:cNvPr id="20" name="Kép 19">
            <a:extLst>
              <a:ext uri="{FF2B5EF4-FFF2-40B4-BE49-F238E27FC236}">
                <a16:creationId xmlns:a16="http://schemas.microsoft.com/office/drawing/2014/main" id="{7BF5E8C5-6257-49C6-859B-6B5FCF5748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509" y="3902524"/>
            <a:ext cx="1918760" cy="571463"/>
          </a:xfrm>
          <a:prstGeom prst="rect">
            <a:avLst/>
          </a:prstGeom>
        </p:spPr>
      </p:pic>
    </p:spTree>
    <p:custDataLst>
      <p:tags r:id="rId1"/>
    </p:custDataLst>
    <p:extLst>
      <p:ext uri="{BB962C8B-B14F-4D97-AF65-F5344CB8AC3E}">
        <p14:creationId xmlns:p14="http://schemas.microsoft.com/office/powerpoint/2010/main" val="26776662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normAutofit/>
          </a:bodyPr>
          <a:lstStyle/>
          <a:p>
            <a:pPr algn="ctr">
              <a:defRPr/>
            </a:pPr>
            <a:r>
              <a:rPr lang="de-DE"/>
              <a:t>COMMON SHORTCOMINGS</a:t>
            </a:r>
            <a:endParaRPr lang="hu-HU"/>
          </a:p>
        </p:txBody>
      </p:sp>
      <p:sp>
        <p:nvSpPr>
          <p:cNvPr id="3" name="Tartalom helye 2"/>
          <p:cNvSpPr>
            <a:spLocks noGrp="1"/>
          </p:cNvSpPr>
          <p:nvPr>
            <p:ph idx="1"/>
          </p:nvPr>
        </p:nvSpPr>
        <p:spPr bwMode="auto">
          <a:xfrm>
            <a:off x="263352" y="1253331"/>
            <a:ext cx="11377264" cy="4351338"/>
          </a:xfrm>
        </p:spPr>
        <p:txBody>
          <a:bodyPr>
            <a:noAutofit/>
          </a:bodyPr>
          <a:lstStyle/>
          <a:p>
            <a:pPr marL="0" indent="0" algn="just">
              <a:buNone/>
              <a:defRPr/>
            </a:pPr>
            <a:endParaRPr sz="1200" dirty="0"/>
          </a:p>
          <a:p>
            <a:pPr marL="0" indent="0" algn="just">
              <a:buNone/>
              <a:defRPr/>
            </a:pPr>
            <a:endParaRPr lang="de-DE" sz="1200" dirty="0"/>
          </a:p>
          <a:p>
            <a:pPr marL="0" indent="0" algn="just">
              <a:buNone/>
              <a:defRPr/>
            </a:pPr>
            <a:r>
              <a:rPr lang="en-US" sz="1200" b="1" dirty="0"/>
              <a:t>Lack of contextualization</a:t>
            </a:r>
            <a:endParaRPr lang="en-US" sz="1200" dirty="0"/>
          </a:p>
          <a:p>
            <a:pPr marL="0" indent="0" algn="just">
              <a:buNone/>
              <a:defRPr/>
            </a:pPr>
            <a:r>
              <a:rPr lang="en-US" sz="1200" dirty="0"/>
              <a:t>Studies point towards a </a:t>
            </a:r>
            <a:r>
              <a:rPr lang="en-US" sz="1200" u="sng" dirty="0">
                <a:hlinkClick r:id="rId3" tooltip="https://journals.sagepub.com/doi/full/10.1177/1748048517727173"/>
              </a:rPr>
              <a:t>lack of contextualization</a:t>
            </a:r>
            <a:r>
              <a:rPr lang="en-US" sz="1200" dirty="0"/>
              <a:t> of migration and forced displacement (</a:t>
            </a:r>
            <a:r>
              <a:rPr lang="en-US" sz="1200" dirty="0" err="1"/>
              <a:t>Chouliaraki</a:t>
            </a:r>
            <a:r>
              <a:rPr lang="en-US" sz="1200" dirty="0"/>
              <a:t> &amp; </a:t>
            </a:r>
            <a:r>
              <a:rPr lang="en-US" sz="1200" dirty="0" err="1"/>
              <a:t>Zaborowski</a:t>
            </a:r>
            <a:r>
              <a:rPr lang="en-US" sz="1200" dirty="0"/>
              <a:t>, 2017), such as neglecting the causes and consequences of migration and forced displacement in the countries of origin, or only little reporting about integration efforts. As a general tendency, it seems that </a:t>
            </a:r>
            <a:r>
              <a:rPr lang="en-US" sz="1200" u="sng" dirty="0">
                <a:hlinkClick r:id="rId4" tooltip="https://dialnet.unirioja.es/servlet/articulo?codigo=8469022"/>
              </a:rPr>
              <a:t>political debates and political actors</a:t>
            </a:r>
            <a:r>
              <a:rPr lang="en-US" sz="1200" dirty="0"/>
              <a:t> are over-represented within media coverage of migration and forced displacement (Rodríguez-Perez et al., 2022). This may come at the expense of relevant economic, cultural, or historical backgrounds. Further, there seem to be a </a:t>
            </a:r>
            <a:r>
              <a:rPr lang="en-US" sz="1200" u="sng" dirty="0">
                <a:hlinkClick r:id="rId5" tooltip="https://media-diversity.org/additional-files/Media_Migration_17_country_chapters.pdf"/>
              </a:rPr>
              <a:t>lack of knowledge</a:t>
            </a:r>
            <a:r>
              <a:rPr lang="en-US" sz="1200" dirty="0"/>
              <a:t> about the complex issue of migration among journalists in European and MENA countries about migrants’ countries of origin (ICMPD, 2017).</a:t>
            </a:r>
          </a:p>
          <a:p>
            <a:pPr marL="0" indent="0" algn="just">
              <a:buNone/>
              <a:defRPr/>
            </a:pPr>
            <a:endParaRPr lang="en-GB" sz="1200" dirty="0"/>
          </a:p>
          <a:p>
            <a:pPr marL="0" indent="0" algn="just">
              <a:buNone/>
              <a:defRPr/>
            </a:pPr>
            <a:r>
              <a:rPr lang="en-GB" sz="1200" b="1" dirty="0"/>
              <a:t>Focus on events and crises</a:t>
            </a:r>
            <a:endParaRPr lang="de-DE" sz="1200" dirty="0"/>
          </a:p>
          <a:p>
            <a:pPr marL="0" indent="0" algn="just">
              <a:buNone/>
              <a:defRPr/>
            </a:pPr>
            <a:r>
              <a:rPr lang="en-GB" sz="1200" dirty="0"/>
              <a:t>Media coverage of migration and forced displacement tends to be </a:t>
            </a:r>
            <a:r>
              <a:rPr lang="en-GB" sz="1200" u="sng" dirty="0">
                <a:hlinkClick r:id="rId6" tooltip="https://www.tandfonline.com/doi/full/10.1080/17512786.2020.1792333"/>
              </a:rPr>
              <a:t>dominated by day-to-day politics and particular moments of crisis</a:t>
            </a:r>
            <a:r>
              <a:rPr lang="en-GB" sz="1200" dirty="0"/>
              <a:t> (</a:t>
            </a:r>
            <a:r>
              <a:rPr lang="en-GB" sz="1200" dirty="0" err="1"/>
              <a:t>Fengler</a:t>
            </a:r>
            <a:r>
              <a:rPr lang="en-GB" sz="1200" dirty="0"/>
              <a:t> et al., 2022) rather than by a constant monitoring and relevant background information audiences would need to assess matters of migrants and refugees. News are driven by particular events rather than by long-term comparisons. In the case of the European “refugee” crisis, a great part of media attention is dedicated to shipwrecks in the </a:t>
            </a:r>
            <a:r>
              <a:rPr lang="en-GB" sz="1200" dirty="0" err="1"/>
              <a:t>Mediterannean</a:t>
            </a:r>
            <a:r>
              <a:rPr lang="en-GB" sz="1200" dirty="0"/>
              <a:t> Sea.</a:t>
            </a:r>
            <a:endParaRPr sz="1200" dirty="0"/>
          </a:p>
          <a:p>
            <a:pPr marL="0" indent="0" algn="just">
              <a:buNone/>
              <a:defRPr/>
            </a:pPr>
            <a:endParaRPr lang="en-GB" sz="1200" dirty="0"/>
          </a:p>
          <a:p>
            <a:pPr marL="0" indent="0" algn="just">
              <a:buNone/>
              <a:defRPr/>
            </a:pPr>
            <a:r>
              <a:rPr lang="en-GB" sz="1200" b="1" dirty="0"/>
              <a:t>How migrants and refugees perceive media coverage</a:t>
            </a:r>
            <a:endParaRPr sz="1200" dirty="0"/>
          </a:p>
          <a:p>
            <a:pPr marL="0" indent="0" algn="just">
              <a:buNone/>
              <a:defRPr/>
            </a:pPr>
            <a:r>
              <a:rPr lang="en-US" sz="1200" dirty="0"/>
              <a:t>Similar to media coverage itself, international media research often lacks the perspective of those affected by reporting migration and forced displacement. </a:t>
            </a:r>
            <a:r>
              <a:rPr lang="en-US" sz="1200" dirty="0" err="1"/>
              <a:t>Zappe</a:t>
            </a:r>
            <a:r>
              <a:rPr lang="en-US" sz="1200" dirty="0"/>
              <a:t> et al. (2020) conducted focus groups with refugees from sub-Saharan Africa and asked them about </a:t>
            </a:r>
            <a:r>
              <a:rPr lang="en-US" sz="1200" u="sng" dirty="0">
                <a:hlinkClick r:id="rId7" tooltip="https://www.ssoar.info/ssoar/bitstream/handle/document/68126/ssoar-2020-zappe_et_al-Perspektivwechsel_Migrationsberichterstattung_in_ausgewahlten_afrikanischen.pdf?sequence=4&amp;isAllowed=y&amp;lnkname=ssoar-2020-zappe_et_al-Perspektivwechsel_Migrationsberichterstattung_in_ausgewahlten_afrikanischen.pdf"/>
              </a:rPr>
              <a:t>their perception of German media coverage on migration</a:t>
            </a:r>
            <a:r>
              <a:rPr lang="en-US" sz="1200" dirty="0"/>
              <a:t>. The respondents assessed the reporting as too one-sided and as reduced to the to the sub-themes of poverty and war (</a:t>
            </a:r>
            <a:r>
              <a:rPr lang="en-US" sz="1200" dirty="0" err="1"/>
              <a:t>Zappe</a:t>
            </a:r>
            <a:r>
              <a:rPr lang="en-US" sz="1200" dirty="0"/>
              <a:t> et al., 2020, p. 132). </a:t>
            </a:r>
            <a:r>
              <a:rPr lang="en-US" sz="1200" u="sng" dirty="0">
                <a:hlinkClick r:id="rId8" tooltip="https://lup.be/products/119589"/>
              </a:rPr>
              <a:t>The immigrants in Belgium surveyed</a:t>
            </a:r>
            <a:r>
              <a:rPr lang="en-US" sz="1200" dirty="0"/>
              <a:t> by Smets et al. (2019) criticized that asylum seekers and refugees were mostly portrayed as victims and thus appear incapable and inferior. At the same time, they emphasized the importance of telling the “ugly truth” of forced displacement to arouse empathy and possibly bring about change (Smets et al., 2019, p. 189). </a:t>
            </a:r>
            <a:endParaRPr lang="en-GB" sz="1200" dirty="0"/>
          </a:p>
          <a:p>
            <a:pPr marL="0" indent="0" algn="just">
              <a:buNone/>
              <a:defRPr/>
            </a:pPr>
            <a:r>
              <a:rPr lang="en-GB" sz="1200" b="1" dirty="0"/>
              <a:t>However, it is fair to say that the tonality and framing of news media coverage is highly contextual and may vary not only over time and </a:t>
            </a:r>
            <a:r>
              <a:rPr lang="en-GB" sz="1200" b="1" u="sng" dirty="0">
                <a:hlinkClick r:id="rId9" tooltip="https://en.ejo.ch/research/research-how-europes-newspapers-reported-the-migration-crisis"/>
              </a:rPr>
              <a:t>from country to country</a:t>
            </a:r>
            <a:r>
              <a:rPr lang="en-GB" sz="1200" b="1" dirty="0"/>
              <a:t> (EJO, 2015), but also between individual news media outlets and </a:t>
            </a:r>
            <a:r>
              <a:rPr lang="en-GB" sz="1200" b="1" u="sng" dirty="0">
                <a:hlinkClick r:id="rId10" tooltip="https://ideas.repec.org/a/foj/journl/y2015i1p5-25.html"/>
              </a:rPr>
              <a:t>media genres</a:t>
            </a:r>
            <a:r>
              <a:rPr lang="en-GB" sz="1200" b="1" dirty="0"/>
              <a:t> (</a:t>
            </a:r>
            <a:r>
              <a:rPr lang="en-GB" sz="1200" b="1" dirty="0" err="1"/>
              <a:t>Cheregi</a:t>
            </a:r>
            <a:r>
              <a:rPr lang="en-GB" sz="1200" b="1" dirty="0"/>
              <a:t>, 2015), such as tabloids, quality newspapers, or television. While many studies focus on migration coverage in a single media system, comparative research assessing more than only a few media systems has remained rather scarce. The next section will introduce selected comparative studies. </a:t>
            </a:r>
            <a:endParaRPr lang="de-DE" sz="1200" dirty="0"/>
          </a:p>
        </p:txBody>
      </p:sp>
      <p:pic>
        <p:nvPicPr>
          <p:cNvPr id="4" name="Grafik 4">
            <a:extLst>
              <a:ext uri="{FF2B5EF4-FFF2-40B4-BE49-F238E27FC236}">
                <a16:creationId xmlns:a16="http://schemas.microsoft.com/office/drawing/2014/main" id="{BB88BC37-6371-BE16-B0E0-C9544F601FCB}"/>
              </a:ext>
            </a:extLst>
          </p:cNvPr>
          <p:cNvPicPr>
            <a:picLocks noChangeAspect="1"/>
          </p:cNvPicPr>
          <p:nvPr/>
        </p:nvPicPr>
        <p:blipFill>
          <a:blip r:embed="rId11"/>
          <a:stretch/>
        </p:blipFill>
        <p:spPr bwMode="auto">
          <a:xfrm>
            <a:off x="9696400" y="330835"/>
            <a:ext cx="2361084" cy="1574056"/>
          </a:xfrm>
          <a:prstGeom prst="rect">
            <a:avLst/>
          </a:prstGeom>
        </p:spPr>
      </p:pic>
    </p:spTree>
    <p:custDataLst>
      <p:tags r:id="rId1"/>
    </p:custDataLst>
    <p:extLst>
      <p:ext uri="{BB962C8B-B14F-4D97-AF65-F5344CB8AC3E}">
        <p14:creationId xmlns:p14="http://schemas.microsoft.com/office/powerpoint/2010/main" val="1796362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8" name="Google Shape;188;p15"/>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en-US">
                <a:solidFill>
                  <a:srgbClr val="833C0B"/>
                </a:solidFill>
              </a:rPr>
              <a:t>CONTROLLING QUESTIONS</a:t>
            </a:r>
            <a:endParaRPr/>
          </a:p>
        </p:txBody>
      </p:sp>
      <p:sp>
        <p:nvSpPr>
          <p:cNvPr id="189" name="Google Shape;189;p15"/>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a:lnSpc>
                <a:spcPct val="90000"/>
              </a:lnSpc>
              <a:spcBef>
                <a:spcPts val="1000"/>
              </a:spcBef>
              <a:spcAft>
                <a:spcPts val="0"/>
              </a:spcAft>
              <a:buClr>
                <a:schemeClr val="dk1"/>
              </a:buClr>
              <a:buSzPts val="2000"/>
              <a:buNone/>
              <a:defRPr/>
            </a:pPr>
            <a:r>
              <a:rPr lang="en-US" sz="2000"/>
              <a:t>According to a poll conducted in 2017, more than four in ten EU citizens perceived themselves as well informed about immigration and integration.</a:t>
            </a:r>
            <a:endParaRPr/>
          </a:p>
          <a:p>
            <a:pPr marL="0" lvl="0" indent="0" algn="l">
              <a:lnSpc>
                <a:spcPct val="90000"/>
              </a:lnSpc>
              <a:spcBef>
                <a:spcPts val="1000"/>
              </a:spcBef>
              <a:spcAft>
                <a:spcPts val="0"/>
              </a:spcAft>
              <a:buClr>
                <a:schemeClr val="dk1"/>
              </a:buClr>
              <a:buSzPts val="2000"/>
              <a:buNone/>
              <a:defRPr/>
            </a:pPr>
            <a:endParaRPr lang="en-US" sz="2000"/>
          </a:p>
          <a:p>
            <a:pPr marL="0" lvl="0" indent="0" algn="l">
              <a:lnSpc>
                <a:spcPct val="90000"/>
              </a:lnSpc>
              <a:spcBef>
                <a:spcPts val="1000"/>
              </a:spcBef>
              <a:spcAft>
                <a:spcPts val="0"/>
              </a:spcAft>
              <a:buClr>
                <a:schemeClr val="dk1"/>
              </a:buClr>
              <a:buSzPts val="2000"/>
              <a:buNone/>
              <a:defRPr/>
            </a:pPr>
            <a:r>
              <a:rPr lang="en-US" sz="2000"/>
              <a:t>True</a:t>
            </a:r>
            <a:endParaRPr/>
          </a:p>
          <a:p>
            <a:pPr marL="0" lvl="0" indent="0" algn="l">
              <a:lnSpc>
                <a:spcPct val="90000"/>
              </a:lnSpc>
              <a:spcBef>
                <a:spcPts val="1000"/>
              </a:spcBef>
              <a:spcAft>
                <a:spcPts val="0"/>
              </a:spcAft>
              <a:buClr>
                <a:schemeClr val="dk1"/>
              </a:buClr>
              <a:buSzPts val="2000"/>
              <a:buNone/>
              <a:defRPr/>
            </a:pPr>
            <a:r>
              <a:rPr lang="en-US" sz="2000">
                <a:highlight>
                  <a:srgbClr val="FFFF00"/>
                </a:highlight>
              </a:rPr>
              <a:t>False </a:t>
            </a:r>
            <a:endParaRPr/>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800"/>
              <a:buNone/>
              <a:defRPr/>
            </a:pPr>
            <a:endParaRPr/>
          </a:p>
          <a:p>
            <a:pPr marL="0" lvl="0" indent="0" algn="l">
              <a:lnSpc>
                <a:spcPct val="90000"/>
              </a:lnSpc>
              <a:spcBef>
                <a:spcPts val="1000"/>
              </a:spcBef>
              <a:spcAft>
                <a:spcPts val="0"/>
              </a:spcAft>
              <a:buClr>
                <a:schemeClr val="dk1"/>
              </a:buClr>
              <a:buSzPts val="2800"/>
              <a:buNone/>
              <a:defRPr/>
            </a:pPr>
            <a:endParaRPr/>
          </a:p>
        </p:txBody>
      </p:sp>
      <p:sp>
        <p:nvSpPr>
          <p:cNvPr id="6"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Content of media coverage</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8" name="Google Shape;188;p15"/>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en-US">
                <a:solidFill>
                  <a:srgbClr val="833C0B"/>
                </a:solidFill>
              </a:rPr>
              <a:t>CONTROLLING QUESTIONS</a:t>
            </a:r>
            <a:endParaRPr/>
          </a:p>
        </p:txBody>
      </p:sp>
      <p:sp>
        <p:nvSpPr>
          <p:cNvPr id="189" name="Google Shape;189;p15"/>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a:lnSpc>
                <a:spcPct val="90000"/>
              </a:lnSpc>
              <a:spcBef>
                <a:spcPts val="1000"/>
              </a:spcBef>
              <a:spcAft>
                <a:spcPts val="0"/>
              </a:spcAft>
              <a:buClr>
                <a:schemeClr val="dk1"/>
              </a:buClr>
              <a:buSzPts val="2000"/>
              <a:buNone/>
              <a:defRPr/>
            </a:pPr>
            <a:r>
              <a:rPr lang="en-US" sz="2000"/>
              <a:t>Which of the following statements are correct? </a:t>
            </a:r>
            <a:endParaRPr/>
          </a:p>
          <a:p>
            <a:pPr marL="0" lvl="0" indent="0" algn="l">
              <a:lnSpc>
                <a:spcPct val="90000"/>
              </a:lnSpc>
              <a:spcBef>
                <a:spcPts val="1000"/>
              </a:spcBef>
              <a:spcAft>
                <a:spcPts val="0"/>
              </a:spcAft>
              <a:buClr>
                <a:schemeClr val="dk1"/>
              </a:buClr>
              <a:buSzPts val="2000"/>
              <a:buNone/>
              <a:defRPr/>
            </a:pPr>
            <a:r>
              <a:rPr lang="en-US" sz="2000"/>
              <a:t>Studies have shown that... </a:t>
            </a:r>
            <a:endParaRPr/>
          </a:p>
          <a:p>
            <a:pPr marL="0" lvl="0" indent="0" algn="l">
              <a:lnSpc>
                <a:spcPct val="90000"/>
              </a:lnSpc>
              <a:spcBef>
                <a:spcPts val="1000"/>
              </a:spcBef>
              <a:spcAft>
                <a:spcPts val="0"/>
              </a:spcAft>
              <a:buClr>
                <a:schemeClr val="dk1"/>
              </a:buClr>
              <a:buSzPts val="2000"/>
              <a:buNone/>
              <a:defRPr/>
            </a:pPr>
            <a:endParaRPr lang="en-US" sz="2000">
              <a:highlight>
                <a:srgbClr val="FFFF00"/>
              </a:highlight>
            </a:endParaRPr>
          </a:p>
          <a:p>
            <a:pPr marL="0" lvl="0" indent="0" algn="l">
              <a:lnSpc>
                <a:spcPct val="90000"/>
              </a:lnSpc>
              <a:spcBef>
                <a:spcPts val="1000"/>
              </a:spcBef>
              <a:spcAft>
                <a:spcPts val="0"/>
              </a:spcAft>
              <a:buClr>
                <a:schemeClr val="dk1"/>
              </a:buClr>
              <a:buSzPts val="2000"/>
              <a:buNone/>
              <a:defRPr/>
            </a:pPr>
            <a:r>
              <a:rPr lang="en-US" sz="2000"/>
              <a:t>...  labour migrants receive the greatest share of media attention, at the expense of asylum seekers</a:t>
            </a:r>
            <a:endParaRPr/>
          </a:p>
          <a:p>
            <a:pPr marL="0" lvl="0" indent="0" algn="l">
              <a:lnSpc>
                <a:spcPct val="90000"/>
              </a:lnSpc>
              <a:spcBef>
                <a:spcPts val="1000"/>
              </a:spcBef>
              <a:spcAft>
                <a:spcPts val="0"/>
              </a:spcAft>
              <a:buClr>
                <a:schemeClr val="dk1"/>
              </a:buClr>
              <a:buSzPts val="2000"/>
              <a:buNone/>
              <a:defRPr/>
            </a:pPr>
            <a:endParaRPr lang="en-US" sz="2000"/>
          </a:p>
          <a:p>
            <a:pPr marL="0" lvl="0" indent="0" algn="l">
              <a:lnSpc>
                <a:spcPct val="90000"/>
              </a:lnSpc>
              <a:spcBef>
                <a:spcPts val="1000"/>
              </a:spcBef>
              <a:spcAft>
                <a:spcPts val="0"/>
              </a:spcAft>
              <a:buClr>
                <a:schemeClr val="dk1"/>
              </a:buClr>
              <a:buSzPts val="2000"/>
              <a:buNone/>
              <a:defRPr/>
            </a:pPr>
            <a:r>
              <a:rPr lang="en-US" sz="2000">
                <a:highlight>
                  <a:srgbClr val="FFFF00"/>
                </a:highlight>
              </a:rPr>
              <a:t>... migrants and refugees are often described as powerless victims </a:t>
            </a:r>
            <a:endParaRPr>
              <a:highlight>
                <a:srgbClr val="FFFF00"/>
              </a:highlight>
            </a:endParaRPr>
          </a:p>
          <a:p>
            <a:pPr marL="0" lvl="0" indent="0" algn="l">
              <a:lnSpc>
                <a:spcPct val="90000"/>
              </a:lnSpc>
              <a:spcBef>
                <a:spcPts val="1000"/>
              </a:spcBef>
              <a:spcAft>
                <a:spcPts val="0"/>
              </a:spcAft>
              <a:buClr>
                <a:schemeClr val="dk1"/>
              </a:buClr>
              <a:buSzPts val="2000"/>
              <a:buNone/>
              <a:defRPr/>
            </a:pPr>
            <a:endParaRPr lang="en-US" sz="2000"/>
          </a:p>
          <a:p>
            <a:pPr marL="0" lvl="0" indent="0" algn="l">
              <a:lnSpc>
                <a:spcPct val="90000"/>
              </a:lnSpc>
              <a:spcBef>
                <a:spcPts val="1000"/>
              </a:spcBef>
              <a:spcAft>
                <a:spcPts val="0"/>
              </a:spcAft>
              <a:buClr>
                <a:schemeClr val="dk1"/>
              </a:buClr>
              <a:buSzPts val="2000"/>
              <a:buNone/>
              <a:defRPr/>
            </a:pPr>
            <a:r>
              <a:rPr lang="en-US" sz="2000"/>
              <a:t>...news media coverage is very much focused on the causes and consequences of migration</a:t>
            </a:r>
            <a:endParaRPr/>
          </a:p>
          <a:p>
            <a:pPr marL="0" lvl="0" indent="0" algn="l">
              <a:lnSpc>
                <a:spcPct val="90000"/>
              </a:lnSpc>
              <a:spcBef>
                <a:spcPts val="1000"/>
              </a:spcBef>
              <a:spcAft>
                <a:spcPts val="0"/>
              </a:spcAft>
              <a:buClr>
                <a:schemeClr val="dk1"/>
              </a:buClr>
              <a:buSzPts val="2000"/>
              <a:buNone/>
              <a:defRPr/>
            </a:pPr>
            <a:endParaRPr lang="en-US" sz="2000">
              <a:highlight>
                <a:srgbClr val="FFFF00"/>
              </a:highlight>
            </a:endParaRPr>
          </a:p>
          <a:p>
            <a:pPr marL="0" lvl="0" indent="0" algn="l">
              <a:lnSpc>
                <a:spcPct val="90000"/>
              </a:lnSpc>
              <a:spcBef>
                <a:spcPts val="1000"/>
              </a:spcBef>
              <a:spcAft>
                <a:spcPts val="0"/>
              </a:spcAft>
              <a:buClr>
                <a:schemeClr val="dk1"/>
              </a:buClr>
              <a:buSzPts val="2000"/>
              <a:buNone/>
              <a:defRPr/>
            </a:pPr>
            <a:r>
              <a:rPr lang="en-US" sz="2000">
                <a:highlight>
                  <a:srgbClr val="FFFF00"/>
                </a:highlight>
              </a:rPr>
              <a:t>... migration and migrants are often framed as a threat </a:t>
            </a:r>
            <a:endParaRPr/>
          </a:p>
          <a:p>
            <a:pPr marL="0" lvl="0" indent="0" algn="l">
              <a:lnSpc>
                <a:spcPct val="90000"/>
              </a:lnSpc>
              <a:spcBef>
                <a:spcPts val="1000"/>
              </a:spcBef>
              <a:spcAft>
                <a:spcPts val="0"/>
              </a:spcAft>
              <a:buClr>
                <a:schemeClr val="dk1"/>
              </a:buClr>
              <a:buSzPts val="2000"/>
              <a:buNone/>
              <a:defRPr/>
            </a:pPr>
            <a:endParaRPr lang="en-US" sz="2000">
              <a:highlight>
                <a:srgbClr val="FFFF00"/>
              </a:highlight>
            </a:endParaRPr>
          </a:p>
          <a:p>
            <a:pPr marL="0" lvl="0" indent="0" algn="l">
              <a:lnSpc>
                <a:spcPct val="90000"/>
              </a:lnSpc>
              <a:spcBef>
                <a:spcPts val="1000"/>
              </a:spcBef>
              <a:spcAft>
                <a:spcPts val="0"/>
              </a:spcAft>
              <a:buClr>
                <a:schemeClr val="dk1"/>
              </a:buClr>
              <a:buSzPts val="2000"/>
              <a:buNone/>
              <a:defRPr/>
            </a:pPr>
            <a:endParaRPr/>
          </a:p>
          <a:p>
            <a:pPr marL="0" lvl="0" indent="0" algn="l">
              <a:lnSpc>
                <a:spcPct val="90000"/>
              </a:lnSpc>
              <a:spcBef>
                <a:spcPts val="1000"/>
              </a:spcBef>
              <a:spcAft>
                <a:spcPts val="0"/>
              </a:spcAft>
              <a:buClr>
                <a:schemeClr val="dk1"/>
              </a:buClr>
              <a:buSzPts val="2000"/>
              <a:buNone/>
              <a:defRPr/>
            </a:pPr>
            <a:endParaRPr lang="en-US" sz="2000"/>
          </a:p>
          <a:p>
            <a:pPr marL="0" lvl="0" indent="0" algn="l">
              <a:lnSpc>
                <a:spcPct val="90000"/>
              </a:lnSpc>
              <a:spcBef>
                <a:spcPts val="1000"/>
              </a:spcBef>
              <a:spcAft>
                <a:spcPts val="0"/>
              </a:spcAft>
              <a:buClr>
                <a:schemeClr val="dk1"/>
              </a:buClr>
              <a:buSzPts val="2000"/>
              <a:buNone/>
              <a:defRPr/>
            </a:pPr>
            <a:endParaRPr lang="en-US" sz="2000"/>
          </a:p>
          <a:p>
            <a:pPr marL="0" lvl="0" indent="0" algn="l">
              <a:lnSpc>
                <a:spcPct val="90000"/>
              </a:lnSpc>
              <a:spcBef>
                <a:spcPts val="1000"/>
              </a:spcBef>
              <a:spcAft>
                <a:spcPts val="0"/>
              </a:spcAft>
              <a:buClr>
                <a:schemeClr val="dk1"/>
              </a:buClr>
              <a:buSzPts val="2000"/>
              <a:buNone/>
              <a:defRPr/>
            </a:pPr>
            <a:endParaRPr lang="en-US" sz="2000"/>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highlight>
                <a:srgbClr val="FFFF00"/>
              </a:highlight>
            </a:endParaRPr>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800"/>
              <a:buNone/>
              <a:defRPr/>
            </a:pPr>
            <a:endParaRPr/>
          </a:p>
          <a:p>
            <a:pPr marL="0" lvl="0" indent="0" algn="l">
              <a:lnSpc>
                <a:spcPct val="90000"/>
              </a:lnSpc>
              <a:spcBef>
                <a:spcPts val="1000"/>
              </a:spcBef>
              <a:spcAft>
                <a:spcPts val="0"/>
              </a:spcAft>
              <a:buClr>
                <a:schemeClr val="dk1"/>
              </a:buClr>
              <a:buSzPts val="2800"/>
              <a:buNone/>
              <a:defRPr/>
            </a:pPr>
            <a:endParaRPr/>
          </a:p>
        </p:txBody>
      </p:sp>
      <p:sp>
        <p:nvSpPr>
          <p:cNvPr id="6"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Content of media coverage</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8200" y="365125"/>
            <a:ext cx="10515600" cy="5080099"/>
          </a:xfrm>
        </p:spPr>
        <p:txBody>
          <a:bodyPr/>
          <a:lstStyle/>
          <a:p>
            <a:pPr algn="ctr">
              <a:defRPr/>
            </a:pPr>
            <a:r>
              <a:rPr lang="de-DE" dirty="0">
                <a:solidFill>
                  <a:schemeClr val="accent2">
                    <a:lumMod val="50000"/>
                  </a:schemeClr>
                </a:solidFill>
              </a:rPr>
              <a:t>SELECTED COMPARATIVE STUDIES</a:t>
            </a:r>
            <a:endParaRPr lang="hu-HU" dirty="0">
              <a:solidFill>
                <a:schemeClr val="accent2">
                  <a:lumMod val="50000"/>
                </a:schemeClr>
              </a:solidFill>
            </a:endParaRPr>
          </a:p>
        </p:txBody>
      </p:sp>
      <p:pic>
        <p:nvPicPr>
          <p:cNvPr id="5" name="Grafik 4"/>
          <p:cNvPicPr>
            <a:picLocks noChangeAspect="1"/>
          </p:cNvPicPr>
          <p:nvPr/>
        </p:nvPicPr>
        <p:blipFill>
          <a:blip r:embed="rId3"/>
          <a:stretch/>
        </p:blipFill>
        <p:spPr bwMode="auto">
          <a:xfrm>
            <a:off x="4781176" y="3573016"/>
            <a:ext cx="2629648" cy="2430627"/>
          </a:xfrm>
          <a:prstGeom prst="rect">
            <a:avLst/>
          </a:prstGeom>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t>EXEMPLARY STUDY I</a:t>
            </a:r>
            <a:endParaRPr lang="hu-HU"/>
          </a:p>
        </p:txBody>
      </p:sp>
      <p:sp>
        <p:nvSpPr>
          <p:cNvPr id="3" name="Tartalom helye 2"/>
          <p:cNvSpPr>
            <a:spLocks noGrp="1"/>
          </p:cNvSpPr>
          <p:nvPr>
            <p:ph idx="1"/>
          </p:nvPr>
        </p:nvSpPr>
        <p:spPr bwMode="auto">
          <a:xfrm>
            <a:off x="479376" y="1639671"/>
            <a:ext cx="11233248" cy="4692179"/>
          </a:xfrm>
        </p:spPr>
        <p:txBody>
          <a:bodyPr>
            <a:normAutofit fontScale="85000" lnSpcReduction="20000"/>
          </a:bodyPr>
          <a:lstStyle/>
          <a:p>
            <a:pPr marL="0" indent="0" algn="just">
              <a:buNone/>
              <a:defRPr/>
            </a:pPr>
            <a:r>
              <a:rPr lang="en-US" sz="1400" b="1" u="sng" dirty="0">
                <a:hlinkClick r:id="rId3" tooltip="https://rm.coe.int/1680706b00"/>
              </a:rPr>
              <a:t>Georgiou, M., &amp; </a:t>
            </a:r>
            <a:r>
              <a:rPr lang="en-US" sz="1400" b="1" u="sng" dirty="0" err="1">
                <a:hlinkClick r:id="rId3" tooltip="https://rm.coe.int/1680706b00"/>
              </a:rPr>
              <a:t>Zaborowski</a:t>
            </a:r>
            <a:r>
              <a:rPr lang="en-US" sz="1400" b="1" u="sng" dirty="0">
                <a:hlinkClick r:id="rId3" tooltip="https://rm.coe.int/1680706b00"/>
              </a:rPr>
              <a:t>, R. (2017). Media coverage of the “refugee crisis”: A cross-European perspective</a:t>
            </a:r>
            <a:endParaRPr lang="en-US" sz="1400" b="1" dirty="0"/>
          </a:p>
          <a:p>
            <a:pPr marL="0" indent="0" algn="just">
              <a:buNone/>
              <a:defRPr/>
            </a:pPr>
            <a:endParaRPr lang="en-US" sz="1400" dirty="0"/>
          </a:p>
          <a:p>
            <a:pPr marL="0" indent="0" algn="just">
              <a:buNone/>
              <a:defRPr/>
            </a:pPr>
            <a:r>
              <a:rPr lang="en-US" sz="1400" b="1" dirty="0"/>
              <a:t>Methodology</a:t>
            </a:r>
            <a:endParaRPr sz="1400" b="1" dirty="0"/>
          </a:p>
          <a:p>
            <a:pPr marL="0" indent="0" algn="just">
              <a:buNone/>
              <a:defRPr/>
            </a:pPr>
            <a:r>
              <a:rPr lang="en-US" sz="1400" dirty="0"/>
              <a:t>The analysis was based on a content analysis of quality press coverage of the so-called “refugee crisis” of 2015 in the Czech Republic, France, Germany, Greece, Hungary, Ireland, Serbia and the UK, as well as two main Arabic-language newspapers, </a:t>
            </a:r>
            <a:r>
              <a:rPr lang="en-US" sz="1400" i="1" dirty="0"/>
              <a:t>Al-Hayat</a:t>
            </a:r>
            <a:r>
              <a:rPr lang="en-US" sz="1400" dirty="0"/>
              <a:t> and </a:t>
            </a:r>
            <a:r>
              <a:rPr lang="en-US" sz="1400" i="1" dirty="0"/>
              <a:t>Al-</a:t>
            </a:r>
            <a:r>
              <a:rPr lang="en-US" sz="1400" i="1" dirty="0" err="1"/>
              <a:t>Araby</a:t>
            </a:r>
            <a:r>
              <a:rPr lang="en-US" sz="1400" i="1" dirty="0"/>
              <a:t> Al-</a:t>
            </a:r>
            <a:r>
              <a:rPr lang="en-US" sz="1400" i="1" dirty="0" err="1"/>
              <a:t>Jadeed</a:t>
            </a:r>
            <a:r>
              <a:rPr lang="en-US" sz="1400" dirty="0"/>
              <a:t>. It assessed articles issued in the days immediately after three sets of key events: Hungary beginning to build a barrier along its border with Serbia, the publication of the images of the death body of Alan Kurdi, a small refugee boy who drowned in the Mediterranean Sea, as well as the November 2015 Paris terror attacks. The researchers </a:t>
            </a:r>
            <a:r>
              <a:rPr lang="en-US" sz="1400" dirty="0" err="1"/>
              <a:t>analysed</a:t>
            </a:r>
            <a:r>
              <a:rPr lang="en-US" sz="1400" dirty="0"/>
              <a:t> 20 articles per newspaper and period; summing up to a total of 1,200 articles. </a:t>
            </a:r>
            <a:endParaRPr sz="1400" dirty="0"/>
          </a:p>
          <a:p>
            <a:pPr marL="0" indent="0" algn="just">
              <a:buNone/>
              <a:defRPr/>
            </a:pPr>
            <a:endParaRPr lang="en-US" sz="1400" dirty="0"/>
          </a:p>
          <a:p>
            <a:pPr marL="0" indent="0" algn="just">
              <a:buNone/>
              <a:defRPr/>
            </a:pPr>
            <a:r>
              <a:rPr lang="en-US" sz="1400" b="1" dirty="0"/>
              <a:t>A changing narrative</a:t>
            </a:r>
            <a:endParaRPr sz="1400" b="1" dirty="0"/>
          </a:p>
          <a:p>
            <a:pPr marL="0" indent="0" algn="just">
              <a:buNone/>
              <a:defRPr/>
            </a:pPr>
            <a:r>
              <a:rPr lang="en-US" sz="1400" dirty="0"/>
              <a:t>Georgiou and </a:t>
            </a:r>
            <a:r>
              <a:rPr lang="en-US" sz="1400" dirty="0" err="1"/>
              <a:t>Zaborowski</a:t>
            </a:r>
            <a:r>
              <a:rPr lang="en-US" sz="1400" dirty="0"/>
              <a:t> identified temporal trends in the ways in which the </a:t>
            </a:r>
            <a:r>
              <a:rPr lang="en-US" sz="1400" dirty="0" err="1"/>
              <a:t>analysed</a:t>
            </a:r>
            <a:r>
              <a:rPr lang="en-US" sz="1400" dirty="0"/>
              <a:t> newspapers depicted migrants and refugees: During summer and early autumn of 2015, a large proportion of the coverage reacted “sympathetic and empathetic” (p. 3)  towards refugees and migrants, this gradually changed to suspicion or even hostility. The authors concluded that the press moved </a:t>
            </a:r>
            <a:r>
              <a:rPr lang="en-US" sz="1400" dirty="0" err="1"/>
              <a:t>vom</a:t>
            </a:r>
            <a:r>
              <a:rPr lang="en-US" sz="1400" dirty="0"/>
              <a:t> “careful tolerance” in July 2015 to “ecstatic humanitarianism” in September and then to “fear and </a:t>
            </a:r>
            <a:r>
              <a:rPr lang="en-US" sz="1400" dirty="0" err="1"/>
              <a:t>securitisation</a:t>
            </a:r>
            <a:r>
              <a:rPr lang="en-US" sz="1400" dirty="0"/>
              <a:t>” in November, thus highlighting the cyclical character of news media framing and narratives. </a:t>
            </a:r>
            <a:endParaRPr sz="1400" dirty="0"/>
          </a:p>
          <a:p>
            <a:pPr marL="0" indent="0" algn="just">
              <a:buNone/>
              <a:defRPr/>
            </a:pPr>
            <a:endParaRPr lang="en-US" sz="1400" dirty="0"/>
          </a:p>
          <a:p>
            <a:pPr marL="0" indent="0" algn="just">
              <a:buNone/>
              <a:defRPr/>
            </a:pPr>
            <a:r>
              <a:rPr lang="en-US" sz="1400" dirty="0"/>
              <a:t>´</a:t>
            </a:r>
            <a:r>
              <a:rPr lang="en-US" sz="1400" b="1" dirty="0"/>
              <a:t>Differences between the countries under study </a:t>
            </a:r>
            <a:endParaRPr sz="1400" b="1" dirty="0"/>
          </a:p>
          <a:p>
            <a:pPr marL="0" indent="0" algn="just">
              <a:buNone/>
              <a:defRPr/>
            </a:pPr>
            <a:r>
              <a:rPr lang="en-US" sz="1400" dirty="0"/>
              <a:t>Concerning the temporal shift from rather emotional narratives to a rather distant framing of migrants and refugees, the study concluded that this shift was most outspoken in Western European countries, whereas the Eastern European newspapers and the Arabic-language press stayed more balanced across the whole period under study. </a:t>
            </a:r>
            <a:endParaRPr sz="1400" dirty="0"/>
          </a:p>
          <a:p>
            <a:pPr marL="0" indent="0" algn="just">
              <a:buNone/>
              <a:defRPr/>
            </a:pPr>
            <a:endParaRPr lang="en-US" sz="1400" dirty="0"/>
          </a:p>
          <a:p>
            <a:pPr marL="0" indent="0" algn="just">
              <a:buNone/>
              <a:defRPr/>
            </a:pPr>
            <a:r>
              <a:rPr lang="en-US" sz="1400" b="1" dirty="0"/>
              <a:t>Little space for migrants' and refugees' voices</a:t>
            </a:r>
            <a:endParaRPr sz="1400" dirty="0"/>
          </a:p>
          <a:p>
            <a:pPr marL="0" indent="0" algn="just">
              <a:buNone/>
              <a:defRPr/>
            </a:pPr>
            <a:r>
              <a:rPr lang="en-US" sz="1400" dirty="0"/>
              <a:t>The </a:t>
            </a:r>
            <a:r>
              <a:rPr lang="en-US" sz="1400" dirty="0" err="1"/>
              <a:t>analysed</a:t>
            </a:r>
            <a:r>
              <a:rPr lang="en-US" sz="1400" dirty="0"/>
              <a:t> </a:t>
            </a:r>
            <a:r>
              <a:rPr lang="en-US" sz="1400" dirty="0" err="1"/>
              <a:t>newsppers</a:t>
            </a:r>
            <a:r>
              <a:rPr lang="en-US" sz="1400" dirty="0"/>
              <a:t> only rarely gave voice to refugees and migrants: “Most often, they were spoken about and represented in images as silent actors and victims” (p. 3). Female migrants and refugees appeared even less frequently as speakers. In all countries, representatives of national governments, governments of other countries and European politicians appeared significantly more often compared to migrants and refugees. </a:t>
            </a:r>
            <a:endParaRPr sz="1400" dirty="0"/>
          </a:p>
          <a:p>
            <a:pPr marL="0" indent="0">
              <a:buNone/>
              <a:defRPr/>
            </a:pPr>
            <a:endParaRPr lang="en-US" sz="1300" dirty="0"/>
          </a:p>
          <a:p>
            <a:pPr marL="0" indent="0">
              <a:buNone/>
              <a:defRPr/>
            </a:pPr>
            <a:endParaRPr lang="en-US" sz="2000" dirty="0"/>
          </a:p>
          <a:p>
            <a:pPr>
              <a:defRPr/>
            </a:pPr>
            <a:endParaRPr lang="en-US" sz="2000" dirty="0"/>
          </a:p>
          <a:p>
            <a:pPr>
              <a:defRPr/>
            </a:pPr>
            <a:endParaRPr lang="en-US" sz="2000" dirty="0"/>
          </a:p>
          <a:p>
            <a:pPr marL="0" indent="0">
              <a:buNone/>
              <a:defRPr/>
            </a:pPr>
            <a:endParaRPr lang="hu-HU" dirty="0"/>
          </a:p>
        </p:txBody>
      </p:sp>
      <p:pic>
        <p:nvPicPr>
          <p:cNvPr id="6" name="Grafik 5"/>
          <p:cNvPicPr>
            <a:picLocks noChangeAspect="1"/>
          </p:cNvPicPr>
          <p:nvPr/>
        </p:nvPicPr>
        <p:blipFill>
          <a:blip r:embed="rId4"/>
          <a:stretch/>
        </p:blipFill>
        <p:spPr bwMode="auto">
          <a:xfrm>
            <a:off x="8904312" y="278713"/>
            <a:ext cx="2880320" cy="1920213"/>
          </a:xfrm>
          <a:prstGeom prst="rect">
            <a:avLst/>
          </a:prstGeom>
        </p:spPr>
      </p:pic>
      <p:sp>
        <p:nvSpPr>
          <p:cNvPr id="7"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Selected comparative studies</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t>EXEMPLARY STUDY II</a:t>
            </a:r>
            <a:endParaRPr lang="hu-HU"/>
          </a:p>
        </p:txBody>
      </p:sp>
      <p:sp>
        <p:nvSpPr>
          <p:cNvPr id="3" name="Tartalom helye 2"/>
          <p:cNvSpPr>
            <a:spLocks noGrp="1"/>
          </p:cNvSpPr>
          <p:nvPr>
            <p:ph idx="1"/>
          </p:nvPr>
        </p:nvSpPr>
        <p:spPr bwMode="auto">
          <a:xfrm>
            <a:off x="407368" y="1825625"/>
            <a:ext cx="11377264" cy="4351338"/>
          </a:xfrm>
        </p:spPr>
        <p:txBody>
          <a:bodyPr>
            <a:normAutofit fontScale="85000" lnSpcReduction="20000"/>
          </a:bodyPr>
          <a:lstStyle/>
          <a:p>
            <a:pPr marL="0" indent="0">
              <a:buNone/>
              <a:defRPr/>
            </a:pPr>
            <a:r>
              <a:rPr lang="en-US" sz="1400" b="1" u="sng" dirty="0" err="1">
                <a:hlinkClick r:id="rId3" tooltip="https://www.tandfonline.com/doi/abs/10.1080/17512786.2020.1792333"/>
              </a:rPr>
              <a:t>Fengler</a:t>
            </a:r>
            <a:r>
              <a:rPr lang="en-US" sz="1400" b="1" u="sng" dirty="0">
                <a:hlinkClick r:id="rId3" tooltip="https://www.tandfonline.com/doi/abs/10.1080/17512786.2020.1792333"/>
              </a:rPr>
              <a:t>, S., et al. (2022). Covering Migration — in Africa and Europe: Results from a Comparative Analysis of 11 Countries </a:t>
            </a:r>
            <a:endParaRPr lang="en-US" sz="1400" b="1" dirty="0"/>
          </a:p>
          <a:p>
            <a:pPr marL="0" indent="0">
              <a:buNone/>
              <a:defRPr/>
            </a:pPr>
            <a:endParaRPr lang="en-US" sz="1400" dirty="0"/>
          </a:p>
          <a:p>
            <a:pPr marL="0" indent="0" algn="just">
              <a:buNone/>
              <a:defRPr/>
            </a:pPr>
            <a:r>
              <a:rPr lang="en-US" sz="1400" b="1" dirty="0"/>
              <a:t>Methodology</a:t>
            </a:r>
            <a:endParaRPr sz="1400" b="1" dirty="0"/>
          </a:p>
          <a:p>
            <a:pPr marL="0" indent="0" algn="just">
              <a:buNone/>
              <a:defRPr/>
            </a:pPr>
            <a:r>
              <a:rPr lang="en-US" sz="1400" dirty="0"/>
              <a:t>A consortium of European and African universities </a:t>
            </a:r>
            <a:r>
              <a:rPr lang="en-US" sz="1400" dirty="0" err="1"/>
              <a:t>analysed</a:t>
            </a:r>
            <a:r>
              <a:rPr lang="en-US" sz="1400" dirty="0"/>
              <a:t> articles related to migration and forced displacement published in the online editions of two leading daily newspapers each from Germany, the UK, France, Italy, Greece, and Spain, as well as Kenya, Uganda, Tanzania, Ethiopia, and Ghana. The study assessed 1,512 articles within one year (1 June 2015 to 31 May 2016) dealing with migration from Africa to Europe.</a:t>
            </a:r>
            <a:endParaRPr sz="1400" dirty="0"/>
          </a:p>
          <a:p>
            <a:pPr marL="0" indent="0" algn="just">
              <a:buNone/>
              <a:defRPr/>
            </a:pPr>
            <a:endParaRPr lang="en-US" sz="1400" dirty="0"/>
          </a:p>
          <a:p>
            <a:pPr marL="0" indent="0" algn="just">
              <a:buNone/>
              <a:defRPr/>
            </a:pPr>
            <a:r>
              <a:rPr lang="en-US" sz="1400" b="1" dirty="0"/>
              <a:t>Differences between African and European media</a:t>
            </a:r>
            <a:endParaRPr sz="1400" b="1" dirty="0"/>
          </a:p>
          <a:p>
            <a:pPr marL="0" indent="0" algn="just">
              <a:buNone/>
              <a:defRPr/>
            </a:pPr>
            <a:r>
              <a:rPr lang="en-US" sz="1400" dirty="0"/>
              <a:t>About 88 per cent of the articles found during the study period came from European media, with African media amounting to only 12 per cent. Even when taking account that African newspapers have less space for news compared to European newspapers, this is a striking imbalance. In Europe, coverage of migration was heavily </a:t>
            </a:r>
            <a:r>
              <a:rPr lang="en-US" sz="1400" dirty="0" err="1"/>
              <a:t>self-centred</a:t>
            </a:r>
            <a:r>
              <a:rPr lang="en-US" sz="1400" dirty="0"/>
              <a:t> and revolved around European security issues. European media largely ignored the sub-Saharan African countries of origin and focused on European actors. </a:t>
            </a:r>
            <a:endParaRPr sz="1400" dirty="0"/>
          </a:p>
          <a:p>
            <a:pPr marL="0" indent="0" algn="just">
              <a:buNone/>
              <a:defRPr/>
            </a:pPr>
            <a:endParaRPr lang="en-US" sz="1400" dirty="0"/>
          </a:p>
          <a:p>
            <a:pPr marL="0" indent="0" algn="just">
              <a:buNone/>
              <a:defRPr/>
            </a:pPr>
            <a:r>
              <a:rPr lang="en-US" sz="1400" b="1" dirty="0"/>
              <a:t>Similarities between African and European media </a:t>
            </a:r>
            <a:endParaRPr sz="1400" b="1" dirty="0"/>
          </a:p>
          <a:p>
            <a:pPr marL="0" indent="0" algn="just">
              <a:buNone/>
              <a:defRPr/>
            </a:pPr>
            <a:r>
              <a:rPr lang="en-US" sz="1400" dirty="0"/>
              <a:t>Coverage in both Europe and Africa was dominated by day-to-day politics, and severely lacked deeper insights. Less than 9 per cent of the total coverage was devoted to relevant background information, which would help audiences to understand the actual causes and impact of migration and forced displacement. Media audiences in both Europe and Africa received little background information to assess matters of migrants and refugees – or to understand the relevance of the topic. Similar to the focus of the European media, African newspaper devoted more attention to European migration policies than to national migration policies. </a:t>
            </a:r>
            <a:endParaRPr sz="1400" dirty="0"/>
          </a:p>
          <a:p>
            <a:pPr marL="0" indent="0" algn="just">
              <a:buNone/>
              <a:defRPr/>
            </a:pPr>
            <a:endParaRPr lang="en-US" sz="1400" dirty="0"/>
          </a:p>
          <a:p>
            <a:pPr marL="0" indent="0" algn="just">
              <a:buNone/>
              <a:defRPr/>
            </a:pPr>
            <a:r>
              <a:rPr lang="en-US" sz="1400" b="1" dirty="0"/>
              <a:t>Selected numbers</a:t>
            </a:r>
            <a:endParaRPr sz="1400" b="1" dirty="0"/>
          </a:p>
          <a:p>
            <a:pPr marL="0" indent="0" algn="just">
              <a:buNone/>
              <a:defRPr/>
            </a:pPr>
            <a:r>
              <a:rPr lang="en-US" sz="1400" dirty="0"/>
              <a:t>Only </a:t>
            </a:r>
            <a:r>
              <a:rPr lang="en-US" sz="1400" b="1" dirty="0"/>
              <a:t>1.9 per cent </a:t>
            </a:r>
            <a:r>
              <a:rPr lang="en-US" sz="1400" dirty="0"/>
              <a:t>of the articles from European media dealt with causes of migration in general as a main topic, compared to</a:t>
            </a:r>
            <a:r>
              <a:rPr lang="en-US" sz="1400" b="1" dirty="0"/>
              <a:t> 4.6 per cent </a:t>
            </a:r>
            <a:r>
              <a:rPr lang="en-US" sz="1400" dirty="0"/>
              <a:t>of articles of African media. By contrast, </a:t>
            </a:r>
            <a:r>
              <a:rPr lang="en-US" sz="1400" b="1" dirty="0"/>
              <a:t>11.3 per cent </a:t>
            </a:r>
            <a:r>
              <a:rPr lang="en-US" sz="1400" dirty="0"/>
              <a:t>of European articles focused on accidents, disasters and rescue, compared to </a:t>
            </a:r>
            <a:r>
              <a:rPr lang="en-US" sz="1400" b="1" dirty="0"/>
              <a:t>9.7 per cent of articles </a:t>
            </a:r>
            <a:r>
              <a:rPr lang="en-US" sz="1400" dirty="0"/>
              <a:t>in African media. </a:t>
            </a:r>
            <a:endParaRPr sz="1400" dirty="0"/>
          </a:p>
          <a:p>
            <a:pPr marL="0" indent="0">
              <a:buNone/>
              <a:defRPr/>
            </a:pPr>
            <a:endParaRPr lang="en-US" sz="2000" dirty="0"/>
          </a:p>
          <a:p>
            <a:pPr>
              <a:defRPr/>
            </a:pPr>
            <a:endParaRPr lang="en-US" sz="2000" dirty="0"/>
          </a:p>
          <a:p>
            <a:pPr>
              <a:defRPr/>
            </a:pPr>
            <a:endParaRPr lang="en-US" sz="2000" dirty="0"/>
          </a:p>
          <a:p>
            <a:pPr marL="0" indent="0">
              <a:buNone/>
              <a:defRPr/>
            </a:pPr>
            <a:endParaRPr lang="hu-HU" dirty="0"/>
          </a:p>
        </p:txBody>
      </p:sp>
      <p:pic>
        <p:nvPicPr>
          <p:cNvPr id="5" name="Grafik 4"/>
          <p:cNvPicPr>
            <a:picLocks noChangeAspect="1"/>
          </p:cNvPicPr>
          <p:nvPr/>
        </p:nvPicPr>
        <p:blipFill>
          <a:blip r:embed="rId4"/>
          <a:stretch/>
        </p:blipFill>
        <p:spPr bwMode="auto">
          <a:xfrm>
            <a:off x="407368" y="44624"/>
            <a:ext cx="1706693" cy="1488522"/>
          </a:xfrm>
          <a:prstGeom prst="rect">
            <a:avLst/>
          </a:prstGeom>
        </p:spPr>
      </p:pic>
      <p:sp>
        <p:nvSpPr>
          <p:cNvPr id="6"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Selected comparative studies</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t>EXEMPLARY STUDY III</a:t>
            </a:r>
            <a:endParaRPr lang="hu-HU"/>
          </a:p>
        </p:txBody>
      </p:sp>
      <p:sp>
        <p:nvSpPr>
          <p:cNvPr id="3" name="Tartalom helye 2"/>
          <p:cNvSpPr>
            <a:spLocks noGrp="1"/>
          </p:cNvSpPr>
          <p:nvPr>
            <p:ph idx="1"/>
          </p:nvPr>
        </p:nvSpPr>
        <p:spPr bwMode="auto">
          <a:xfrm>
            <a:off x="191344" y="1527551"/>
            <a:ext cx="11809312" cy="4864075"/>
          </a:xfrm>
        </p:spPr>
        <p:txBody>
          <a:bodyPr>
            <a:normAutofit fontScale="77500" lnSpcReduction="20000"/>
          </a:bodyPr>
          <a:lstStyle/>
          <a:p>
            <a:pPr marL="0" indent="0" algn="just">
              <a:buNone/>
              <a:defRPr/>
            </a:pPr>
            <a:r>
              <a:rPr lang="en-US" sz="1500" b="1" u="sng" dirty="0" err="1">
                <a:hlinkClick r:id="rId3" tooltip="https://www.otto-brenner-stiftung.de/fileadmin/user_data/stiftung/02_Wissenschaftsportal/03_Publikationen/AP39_Migration_EN.pdf"/>
              </a:rPr>
              <a:t>Fengler</a:t>
            </a:r>
            <a:r>
              <a:rPr lang="en-US" sz="1500" b="1" u="sng" dirty="0">
                <a:hlinkClick r:id="rId3" tooltip="https://www.otto-brenner-stiftung.de/fileadmin/user_data/stiftung/02_Wissenschaftsportal/03_Publikationen/AP39_Migration_EN.pdf"/>
              </a:rPr>
              <a:t>, S., &amp; </a:t>
            </a:r>
            <a:r>
              <a:rPr lang="en-US" sz="1500" b="1" u="sng" dirty="0" err="1">
                <a:hlinkClick r:id="rId3" tooltip="https://www.otto-brenner-stiftung.de/fileadmin/user_data/stiftung/02_Wissenschaftsportal/03_Publikationen/AP39_Migration_EN.pdf"/>
              </a:rPr>
              <a:t>Kreutler</a:t>
            </a:r>
            <a:r>
              <a:rPr lang="en-US" sz="1500" b="1" u="sng" dirty="0">
                <a:hlinkClick r:id="rId3" tooltip="https://www.otto-brenner-stiftung.de/fileadmin/user_data/stiftung/02_Wissenschaftsportal/03_Publikationen/AP39_Migration_EN.pdf"/>
              </a:rPr>
              <a:t>, M. (2020). Migration coverage in Europe’s media. A comparative analysis of coverage in 17 countries</a:t>
            </a:r>
            <a:endParaRPr lang="en-US" sz="1500" b="1" dirty="0"/>
          </a:p>
          <a:p>
            <a:pPr marL="0" indent="0" algn="just">
              <a:buNone/>
              <a:defRPr/>
            </a:pPr>
            <a:endParaRPr lang="en-US" sz="1500" dirty="0"/>
          </a:p>
          <a:p>
            <a:pPr marL="0" indent="0" algn="just">
              <a:buNone/>
              <a:defRPr/>
            </a:pPr>
            <a:r>
              <a:rPr lang="en-US" sz="1500" b="1" dirty="0"/>
              <a:t>Methodology</a:t>
            </a:r>
            <a:endParaRPr sz="1500" b="1" dirty="0"/>
          </a:p>
          <a:p>
            <a:pPr marL="0" indent="0" algn="just">
              <a:buNone/>
              <a:defRPr/>
            </a:pPr>
            <a:r>
              <a:rPr lang="en-US" sz="1500" dirty="0"/>
              <a:t>The study compared migration coverage in 17 countries in Western and Eastern Europe, the United States, and Russia. The scholars selected two media outlets per country. If feasible, these should represent contrasting political opinions. The study </a:t>
            </a:r>
            <a:r>
              <a:rPr lang="en-US" sz="1500" dirty="0" err="1"/>
              <a:t>analysed</a:t>
            </a:r>
            <a:r>
              <a:rPr lang="en-US" sz="1500" dirty="0"/>
              <a:t> reporting in six exemplary weeks between August 2015 and March 2018, retrieving a total of 2,417 articles. The sample countries comprised Albania, Belarus, Czech Republic, France, Germany, Greece, Hungary, Italy, Poland, Portugal, Romania, Spain, Switzerland, the UK, and Ukraine. </a:t>
            </a:r>
            <a:endParaRPr sz="1500" dirty="0"/>
          </a:p>
          <a:p>
            <a:pPr marL="0" indent="0" algn="just">
              <a:buNone/>
              <a:defRPr/>
            </a:pPr>
            <a:endParaRPr lang="en-US" sz="1500" dirty="0"/>
          </a:p>
          <a:p>
            <a:pPr marL="0" indent="0" algn="just">
              <a:buNone/>
              <a:defRPr/>
            </a:pPr>
            <a:r>
              <a:rPr lang="en-US" sz="1500" b="1" dirty="0"/>
              <a:t>Differences between the countries covered</a:t>
            </a:r>
            <a:endParaRPr sz="1500" b="1" dirty="0"/>
          </a:p>
          <a:p>
            <a:pPr marL="0" indent="0" algn="just">
              <a:buNone/>
              <a:defRPr/>
            </a:pPr>
            <a:r>
              <a:rPr lang="en-US" sz="1500" dirty="0"/>
              <a:t>Coverage in Germany and Hungary – the two countries with the highest numbers of first-time asylum applicants in 2015 – stood out in terms of volume. In Hungary, 1,500 articles were identified, in Germany, there were still 1,000 articles. The average number of articles per country, by contrast, was no more than 200 articles. In other European countries, the topic received much less attention. In the Italian media, and partly in the French media, immigrants from Africa dominated the media coverage; other countries in Europe </a:t>
            </a:r>
            <a:r>
              <a:rPr lang="en-US" sz="1500" dirty="0" err="1"/>
              <a:t>focussed</a:t>
            </a:r>
            <a:r>
              <a:rPr lang="en-US" sz="1500" dirty="0"/>
              <a:t> on migrants and refugees from the Near and Middle East; potentially reflecting the main flows of migration to these countries. While Eastern European outlets generally took a more critical approach towards migrants and refugees, there were often clear differences between each country’s pair of </a:t>
            </a:r>
            <a:r>
              <a:rPr lang="en-US" sz="1500" dirty="0" err="1"/>
              <a:t>analysed</a:t>
            </a:r>
            <a:r>
              <a:rPr lang="en-US" sz="1500" dirty="0"/>
              <a:t> media outlets, reflecting the respective political leaning. </a:t>
            </a:r>
            <a:endParaRPr sz="1500" dirty="0"/>
          </a:p>
          <a:p>
            <a:pPr marL="0" indent="0" algn="just">
              <a:buNone/>
              <a:defRPr/>
            </a:pPr>
            <a:endParaRPr lang="en-US" sz="1500" dirty="0"/>
          </a:p>
          <a:p>
            <a:pPr marL="0" indent="0" algn="just">
              <a:buNone/>
              <a:defRPr/>
            </a:pPr>
            <a:r>
              <a:rPr lang="en-US" sz="1500" b="1" dirty="0"/>
              <a:t>Similarities between the countries covered</a:t>
            </a:r>
            <a:endParaRPr sz="1500" b="1" dirty="0"/>
          </a:p>
          <a:p>
            <a:pPr marL="0" indent="0" algn="just">
              <a:buNone/>
              <a:defRPr/>
            </a:pPr>
            <a:r>
              <a:rPr lang="en-US" sz="1500" dirty="0"/>
              <a:t>Many European media treated matters of migrants and refugees as a “foreign topic”, taking place far away from users’ own country. A focus on migration as a domestic topic was only apparent in Italy, Germany, and Greece. Migrants were under-represented in most reports, depicted as large groups rather than individuals. Within these groups, male refugees and migrants were over-represented. A low share of migrants and refugees was quoted, only 4 per cent of articles focused on personal stories of migrants or refugees. It is though important to note that differences have not only been found in between the countries, but also between the two media outlets </a:t>
            </a:r>
            <a:r>
              <a:rPr lang="en-US" sz="1500" dirty="0" err="1"/>
              <a:t>analysed</a:t>
            </a:r>
            <a:r>
              <a:rPr lang="en-US" sz="1500" dirty="0"/>
              <a:t> per country. Media across countries typically did not make a clear distinction between refugees with protected status and migrants. </a:t>
            </a:r>
            <a:endParaRPr sz="1500" dirty="0"/>
          </a:p>
          <a:p>
            <a:pPr marL="0" indent="0" algn="just">
              <a:buNone/>
              <a:defRPr/>
            </a:pPr>
            <a:endParaRPr lang="en-US" sz="1500" dirty="0"/>
          </a:p>
          <a:p>
            <a:pPr marL="0" indent="0" algn="just">
              <a:buNone/>
              <a:defRPr/>
            </a:pPr>
            <a:r>
              <a:rPr lang="en-US" sz="1500" b="1" dirty="0"/>
              <a:t>Selected numbers</a:t>
            </a:r>
            <a:endParaRPr sz="1500" b="1" dirty="0"/>
          </a:p>
          <a:p>
            <a:pPr marL="0" indent="0" algn="just">
              <a:buNone/>
              <a:defRPr/>
            </a:pPr>
            <a:r>
              <a:rPr lang="en-US" sz="1500" dirty="0"/>
              <a:t>Only </a:t>
            </a:r>
            <a:r>
              <a:rPr lang="en-US" sz="1500" b="1" dirty="0"/>
              <a:t>6 per cent </a:t>
            </a:r>
            <a:r>
              <a:rPr lang="en-US" sz="1500" dirty="0"/>
              <a:t>of the articles </a:t>
            </a:r>
            <a:r>
              <a:rPr lang="en-US" sz="1500" dirty="0" err="1"/>
              <a:t>analysed</a:t>
            </a:r>
            <a:r>
              <a:rPr lang="en-US" sz="1500" dirty="0"/>
              <a:t> comprised an individual migrant or refugee as a main actor. By contrast, </a:t>
            </a:r>
            <a:r>
              <a:rPr lang="en-US" sz="1500" b="1" dirty="0"/>
              <a:t>18 per cent</a:t>
            </a:r>
            <a:r>
              <a:rPr lang="en-US" sz="1500" dirty="0"/>
              <a:t> featured large, anonymous groups of migrants and refugees whereas in </a:t>
            </a:r>
            <a:r>
              <a:rPr lang="en-US" sz="1500" b="1" dirty="0"/>
              <a:t>37 per cent </a:t>
            </a:r>
            <a:r>
              <a:rPr lang="en-US" sz="1500" dirty="0"/>
              <a:t>of articles, government actors were prominently featured. </a:t>
            </a:r>
            <a:endParaRPr sz="1500" dirty="0"/>
          </a:p>
          <a:p>
            <a:pPr marL="0" indent="0">
              <a:buNone/>
              <a:defRPr/>
            </a:pPr>
            <a:endParaRPr lang="en-US" sz="1500" dirty="0"/>
          </a:p>
          <a:p>
            <a:pPr marL="0" indent="0">
              <a:buNone/>
              <a:defRPr/>
            </a:pPr>
            <a:endParaRPr lang="en-US" sz="1200" dirty="0"/>
          </a:p>
          <a:p>
            <a:pPr marL="0" indent="0">
              <a:buNone/>
              <a:defRPr/>
            </a:pPr>
            <a:endParaRPr lang="en-US" sz="2000" dirty="0"/>
          </a:p>
          <a:p>
            <a:pPr>
              <a:defRPr/>
            </a:pPr>
            <a:endParaRPr lang="en-US" sz="2000" dirty="0"/>
          </a:p>
          <a:p>
            <a:pPr>
              <a:defRPr/>
            </a:pPr>
            <a:endParaRPr lang="en-US" sz="2000" dirty="0"/>
          </a:p>
          <a:p>
            <a:pPr marL="0" indent="0">
              <a:buNone/>
              <a:defRPr/>
            </a:pPr>
            <a:endParaRPr lang="hu-HU" dirty="0"/>
          </a:p>
        </p:txBody>
      </p:sp>
      <p:pic>
        <p:nvPicPr>
          <p:cNvPr id="5" name="Grafik 4"/>
          <p:cNvPicPr>
            <a:picLocks noChangeAspect="1"/>
          </p:cNvPicPr>
          <p:nvPr/>
        </p:nvPicPr>
        <p:blipFill>
          <a:blip r:embed="rId4"/>
          <a:stretch/>
        </p:blipFill>
        <p:spPr bwMode="auto">
          <a:xfrm>
            <a:off x="9552384" y="307826"/>
            <a:ext cx="1978846" cy="1440160"/>
          </a:xfrm>
          <a:prstGeom prst="rect">
            <a:avLst/>
          </a:prstGeom>
        </p:spPr>
      </p:pic>
      <p:sp>
        <p:nvSpPr>
          <p:cNvPr id="6"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Selected comparative studies</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t>EXEMPLARY STUDY IV</a:t>
            </a:r>
            <a:endParaRPr lang="hu-HU"/>
          </a:p>
        </p:txBody>
      </p:sp>
      <p:sp>
        <p:nvSpPr>
          <p:cNvPr id="3" name="Tartalom helye 2"/>
          <p:cNvSpPr>
            <a:spLocks noGrp="1"/>
          </p:cNvSpPr>
          <p:nvPr>
            <p:ph idx="1"/>
          </p:nvPr>
        </p:nvSpPr>
        <p:spPr bwMode="auto">
          <a:xfrm>
            <a:off x="446101" y="2141537"/>
            <a:ext cx="11299798" cy="4351338"/>
          </a:xfrm>
        </p:spPr>
        <p:txBody>
          <a:bodyPr>
            <a:noAutofit/>
          </a:bodyPr>
          <a:lstStyle/>
          <a:p>
            <a:pPr marL="0" indent="0" algn="just">
              <a:buNone/>
              <a:defRPr/>
            </a:pPr>
            <a:r>
              <a:rPr lang="en-US" sz="1500" b="1" u="sng" dirty="0" err="1">
                <a:hlinkClick r:id="rId3" tooltip="https://www.reminder-project.eu/wp-content/uploads/2019/08/REMINDER-D8.3.pdf"/>
              </a:rPr>
              <a:t>Eberl</a:t>
            </a:r>
            <a:r>
              <a:rPr lang="en-US" sz="1500" b="1" u="sng" dirty="0">
                <a:hlinkClick r:id="rId3" tooltip="https://www.reminder-project.eu/wp-content/uploads/2019/08/REMINDER-D8.3.pdf"/>
              </a:rPr>
              <a:t>, J.-M., et al. (2019). European Media Migration Report: How Media Cover Migration and Intra-EU Mobility in Terms of Salience, Sentiment and Framing</a:t>
            </a:r>
            <a:r>
              <a:rPr lang="en-US" sz="1500" b="1" dirty="0"/>
              <a:t> </a:t>
            </a:r>
            <a:endParaRPr lang="en-US" sz="1500" dirty="0"/>
          </a:p>
          <a:p>
            <a:pPr marL="0" indent="0" algn="just">
              <a:buNone/>
              <a:defRPr/>
            </a:pPr>
            <a:endParaRPr lang="en-US" sz="1200" dirty="0"/>
          </a:p>
          <a:p>
            <a:pPr marL="0" indent="0" algn="just">
              <a:buNone/>
              <a:defRPr/>
            </a:pPr>
            <a:r>
              <a:rPr lang="en-US" sz="1300" b="1" dirty="0"/>
              <a:t>Methodology</a:t>
            </a:r>
            <a:endParaRPr b="1" dirty="0"/>
          </a:p>
          <a:p>
            <a:pPr marL="0" indent="0" algn="just">
              <a:buNone/>
              <a:defRPr/>
            </a:pPr>
            <a:r>
              <a:rPr lang="en-US" sz="1200" dirty="0"/>
              <a:t>The authors examined two separate text corpora of migration-related media coverage in Spain, the UK, Germany, Sweden, Poland, and Romania. Applying an automated, computer-assisted analysis, they focused on news reports of at least two news outlets from these countries from 2003-2017, and an additional corpus from 2013-2017, adding 20 more outlets and Hungary as an additional country. A total of 844,230 articles was included. </a:t>
            </a:r>
            <a:endParaRPr dirty="0"/>
          </a:p>
          <a:p>
            <a:pPr marL="0" indent="0" algn="just">
              <a:buNone/>
              <a:defRPr/>
            </a:pPr>
            <a:endParaRPr lang="en-US" sz="1200" dirty="0"/>
          </a:p>
          <a:p>
            <a:pPr marL="0" indent="0" algn="just">
              <a:buNone/>
              <a:defRPr/>
            </a:pPr>
            <a:r>
              <a:rPr lang="en-US" sz="1300" b="1" dirty="0"/>
              <a:t>Focus</a:t>
            </a:r>
            <a:endParaRPr b="1" dirty="0"/>
          </a:p>
          <a:p>
            <a:pPr marL="0" indent="0" algn="just">
              <a:buNone/>
              <a:defRPr/>
            </a:pPr>
            <a:r>
              <a:rPr lang="en-US" sz="1200" dirty="0"/>
              <a:t>The study aimed to juxtapose general media coverage of migration with media coverage about intra-European migration based on the EU fundamental principle of free movement, taking into account the salience, sentiment, and framing of the </a:t>
            </a:r>
            <a:r>
              <a:rPr lang="en-US" sz="1200" dirty="0" err="1"/>
              <a:t>analysed</a:t>
            </a:r>
            <a:r>
              <a:rPr lang="en-US" sz="1200" dirty="0"/>
              <a:t> news reports.</a:t>
            </a:r>
            <a:endParaRPr dirty="0"/>
          </a:p>
          <a:p>
            <a:pPr marL="0" indent="0" algn="just">
              <a:buNone/>
              <a:defRPr/>
            </a:pPr>
            <a:endParaRPr lang="en-US" sz="1200" dirty="0"/>
          </a:p>
          <a:p>
            <a:pPr marL="0" indent="0" algn="just">
              <a:buNone/>
              <a:defRPr/>
            </a:pPr>
            <a:r>
              <a:rPr lang="en-US" sz="1300" b="1" dirty="0"/>
              <a:t>Intra-European migration depicted more positively</a:t>
            </a:r>
            <a:endParaRPr b="1" dirty="0"/>
          </a:p>
          <a:p>
            <a:pPr marL="0" indent="0" algn="just">
              <a:buNone/>
              <a:defRPr/>
            </a:pPr>
            <a:r>
              <a:rPr lang="en-US" sz="1200" dirty="0"/>
              <a:t>Contrary to migration reporting in general, articles about intra-European migration exhibited a positive relative sentiment. Further, the news media related intra-European migration more frequently to economic and welfare issues. On the other hand, the security frame (i.e., articles focusing on security and crime-related aspects of migrants and migration) was not that dominant with regard to intra-European migration. </a:t>
            </a:r>
            <a:endParaRPr dirty="0"/>
          </a:p>
          <a:p>
            <a:pPr marL="0" indent="0">
              <a:buNone/>
              <a:defRPr/>
            </a:pPr>
            <a:endParaRPr lang="en-US" sz="1200" dirty="0"/>
          </a:p>
        </p:txBody>
      </p:sp>
      <p:pic>
        <p:nvPicPr>
          <p:cNvPr id="7" name="Grafik 6"/>
          <p:cNvPicPr>
            <a:picLocks noChangeAspect="1"/>
          </p:cNvPicPr>
          <p:nvPr/>
        </p:nvPicPr>
        <p:blipFill>
          <a:blip r:embed="rId4"/>
          <a:stretch/>
        </p:blipFill>
        <p:spPr bwMode="auto">
          <a:xfrm>
            <a:off x="263352" y="0"/>
            <a:ext cx="2711624" cy="1807749"/>
          </a:xfrm>
          <a:prstGeom prst="rect">
            <a:avLst/>
          </a:prstGeom>
        </p:spPr>
      </p:pic>
    </p:spTree>
    <p:custDataLst>
      <p:tags r:id="rId1"/>
    </p:custDataLst>
    <p:extLst>
      <p:ext uri="{BB962C8B-B14F-4D97-AF65-F5344CB8AC3E}">
        <p14:creationId xmlns:p14="http://schemas.microsoft.com/office/powerpoint/2010/main" val="3612494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t>EXEMPLARY STUDY IV</a:t>
            </a:r>
            <a:endParaRPr lang="hu-HU"/>
          </a:p>
        </p:txBody>
      </p:sp>
      <p:sp>
        <p:nvSpPr>
          <p:cNvPr id="3" name="Tartalom helye 2"/>
          <p:cNvSpPr>
            <a:spLocks noGrp="1"/>
          </p:cNvSpPr>
          <p:nvPr>
            <p:ph idx="1"/>
          </p:nvPr>
        </p:nvSpPr>
        <p:spPr bwMode="auto">
          <a:xfrm>
            <a:off x="479376" y="2172874"/>
            <a:ext cx="11233248" cy="4351338"/>
          </a:xfrm>
        </p:spPr>
        <p:txBody>
          <a:bodyPr>
            <a:noAutofit/>
          </a:bodyPr>
          <a:lstStyle/>
          <a:p>
            <a:pPr marL="0" indent="0" algn="just">
              <a:buNone/>
              <a:defRPr/>
            </a:pPr>
            <a:endParaRPr lang="en-US" sz="1200" dirty="0"/>
          </a:p>
          <a:p>
            <a:pPr marL="0" indent="0" algn="just">
              <a:buNone/>
              <a:defRPr/>
            </a:pPr>
            <a:r>
              <a:rPr lang="en-US" sz="1300" b="1" dirty="0"/>
              <a:t>Intra-European migration depicted more positively</a:t>
            </a:r>
            <a:endParaRPr b="1" dirty="0"/>
          </a:p>
          <a:p>
            <a:pPr marL="0" indent="0" algn="just">
              <a:buNone/>
              <a:defRPr/>
            </a:pPr>
            <a:r>
              <a:rPr lang="en-US" sz="1200" dirty="0"/>
              <a:t>Contrary to migration reporting in general, articles about intra-European migration exhibited a positive relative sentiment. Further, the news media related intra-European migration more frequently to economic and welfare issues. On the other hand, the security frame (i.e., articles focusing on security and crime-related aspects of migrants and migration) was not that dominant with regard to intra-European migration. </a:t>
            </a:r>
            <a:endParaRPr dirty="0"/>
          </a:p>
          <a:p>
            <a:pPr marL="0" indent="0" algn="just">
              <a:buNone/>
              <a:defRPr/>
            </a:pPr>
            <a:endParaRPr lang="en-US" sz="1200" dirty="0"/>
          </a:p>
          <a:p>
            <a:pPr marL="0" indent="0" algn="just">
              <a:buNone/>
              <a:defRPr/>
            </a:pPr>
            <a:r>
              <a:rPr lang="en-US" sz="1300" b="1" dirty="0"/>
              <a:t>Differences between sending and receiving countries</a:t>
            </a:r>
            <a:endParaRPr b="1" dirty="0"/>
          </a:p>
          <a:p>
            <a:pPr marL="0" indent="0" algn="just">
              <a:buNone/>
              <a:defRPr/>
            </a:pPr>
            <a:r>
              <a:rPr lang="en-US" sz="1200" dirty="0"/>
              <a:t>Migration received most media attention in Germany, Sweden, and the UK as common receiving countries, and less attention in Poland and Romania, representing two main sending countries of intra-EU migration. Interestingly, media attention to migration shrunk in Spain since 2010, when the country turned from a receiving into a sending country, as many Spanish people left the country following an economic crisis. The authors conclude that “Media salience of migration coverage is higher for receiving countries than for sending countries” (p. 64). To some extent, this reflects the case of African sending countries, where newspapers report less about migration than their counterparts in European receiving countries.</a:t>
            </a:r>
            <a:endParaRPr dirty="0"/>
          </a:p>
          <a:p>
            <a:pPr marL="0" indent="0" algn="just">
              <a:buNone/>
              <a:defRPr/>
            </a:pPr>
            <a:endParaRPr lang="en-US" sz="1200" dirty="0"/>
          </a:p>
          <a:p>
            <a:pPr marL="0" indent="0" algn="just">
              <a:buNone/>
              <a:defRPr/>
            </a:pPr>
            <a:r>
              <a:rPr lang="en-US" sz="1300" b="1" dirty="0"/>
              <a:t>Selected numbers</a:t>
            </a:r>
            <a:endParaRPr b="1" dirty="0"/>
          </a:p>
          <a:p>
            <a:pPr marL="0" indent="0" algn="just">
              <a:buNone/>
              <a:defRPr/>
            </a:pPr>
            <a:r>
              <a:rPr lang="en-US" sz="1200" dirty="0"/>
              <a:t>The media covered migration in general and from outside of Europe much more frequently than intra-European migration: Only </a:t>
            </a:r>
            <a:r>
              <a:rPr lang="en-US" sz="1200" b="1" dirty="0"/>
              <a:t>4.8 per cent</a:t>
            </a:r>
            <a:r>
              <a:rPr lang="en-US" sz="1200" dirty="0"/>
              <a:t> of all migration-related articles in the bigger text corpus related to intra-European migration at least partly. Romanian media dedicated most attention to intra-European migration, with </a:t>
            </a:r>
            <a:r>
              <a:rPr lang="en-US" sz="1200" b="1" dirty="0"/>
              <a:t>11.2 per cent </a:t>
            </a:r>
            <a:r>
              <a:rPr lang="en-US" sz="1200" dirty="0"/>
              <a:t>of articles. </a:t>
            </a:r>
            <a:endParaRPr lang="de-DE" sz="1200" dirty="0"/>
          </a:p>
          <a:p>
            <a:pPr marL="0" indent="0">
              <a:buNone/>
              <a:defRPr/>
            </a:pPr>
            <a:endParaRPr lang="en-US" sz="1200" dirty="0"/>
          </a:p>
          <a:p>
            <a:pPr marL="0" indent="0">
              <a:buNone/>
              <a:defRPr/>
            </a:pPr>
            <a:endParaRPr lang="en-US" sz="1200" dirty="0"/>
          </a:p>
        </p:txBody>
      </p:sp>
      <p:pic>
        <p:nvPicPr>
          <p:cNvPr id="7" name="Grafik 6"/>
          <p:cNvPicPr>
            <a:picLocks noChangeAspect="1"/>
          </p:cNvPicPr>
          <p:nvPr/>
        </p:nvPicPr>
        <p:blipFill>
          <a:blip r:embed="rId3"/>
          <a:stretch/>
        </p:blipFill>
        <p:spPr bwMode="auto">
          <a:xfrm>
            <a:off x="263352" y="0"/>
            <a:ext cx="2711624" cy="1807749"/>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9" name="Google Shape;279;p27"/>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en-US" dirty="0">
                <a:solidFill>
                  <a:srgbClr val="833C0B"/>
                </a:solidFill>
              </a:rPr>
              <a:t>DRAG THE WORDS</a:t>
            </a:r>
            <a:r>
              <a:rPr lang="hu-HU" dirty="0">
                <a:solidFill>
                  <a:srgbClr val="833C0B"/>
                </a:solidFill>
              </a:rPr>
              <a:t> </a:t>
            </a:r>
            <a:endParaRPr dirty="0">
              <a:solidFill>
                <a:srgbClr val="833C0B"/>
              </a:solidFill>
            </a:endParaRPr>
          </a:p>
        </p:txBody>
      </p:sp>
      <p:sp>
        <p:nvSpPr>
          <p:cNvPr id="280" name="Google Shape;280;p27"/>
          <p:cNvSpPr txBox="1">
            <a:spLocks noGrp="1"/>
          </p:cNvSpPr>
          <p:nvPr>
            <p:ph type="body" idx="1"/>
          </p:nvPr>
        </p:nvSpPr>
        <p:spPr bwMode="auto">
          <a:xfrm>
            <a:off x="838200" y="1825625"/>
            <a:ext cx="4038600" cy="4351338"/>
          </a:xfrm>
          <a:prstGeom prst="rect">
            <a:avLst/>
          </a:prstGeom>
          <a:noFill/>
          <a:ln>
            <a:noFill/>
          </a:ln>
        </p:spPr>
        <p:txBody>
          <a:bodyPr spcFirstLastPara="1" wrap="square" lIns="91425" tIns="45700" rIns="91425" bIns="45700" anchor="t" anchorCtr="0">
            <a:normAutofit/>
          </a:bodyPr>
          <a:lstStyle/>
          <a:p>
            <a:pPr marL="0" lvl="0" indent="0" algn="l">
              <a:lnSpc>
                <a:spcPct val="90000"/>
              </a:lnSpc>
              <a:spcBef>
                <a:spcPts val="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800"/>
              <a:buNone/>
              <a:defRPr/>
            </a:pPr>
            <a:endParaRPr/>
          </a:p>
          <a:p>
            <a:pPr marL="0" lvl="0" indent="0" algn="l">
              <a:lnSpc>
                <a:spcPct val="90000"/>
              </a:lnSpc>
              <a:spcBef>
                <a:spcPts val="1000"/>
              </a:spcBef>
              <a:spcAft>
                <a:spcPts val="0"/>
              </a:spcAft>
              <a:buClr>
                <a:schemeClr val="dk1"/>
              </a:buClr>
              <a:buSzPts val="2800"/>
              <a:buNone/>
              <a:defRPr/>
            </a:pPr>
            <a:endParaRPr/>
          </a:p>
        </p:txBody>
      </p:sp>
      <p:graphicFrame>
        <p:nvGraphicFramePr>
          <p:cNvPr id="281" name="Google Shape;281;p27"/>
          <p:cNvGraphicFramePr>
            <a:graphicFrameLocks/>
          </p:cNvGraphicFramePr>
          <p:nvPr>
            <p:extLst>
              <p:ext uri="{D42A27DB-BD31-4B8C-83A1-F6EECF244321}">
                <p14:modId xmlns:p14="http://schemas.microsoft.com/office/powerpoint/2010/main" val="167778939"/>
              </p:ext>
            </p:extLst>
          </p:nvPr>
        </p:nvGraphicFramePr>
        <p:xfrm>
          <a:off x="1084066" y="1546702"/>
          <a:ext cx="10295308" cy="4458719"/>
        </p:xfrm>
        <a:graphic>
          <a:graphicData uri="http://schemas.openxmlformats.org/drawingml/2006/table">
            <a:tbl>
              <a:tblPr firstRow="1" bandRow="1">
                <a:noFill/>
              </a:tblPr>
              <a:tblGrid>
                <a:gridCol w="6760897">
                  <a:extLst>
                    <a:ext uri="{9D8B030D-6E8A-4147-A177-3AD203B41FA5}">
                      <a16:colId xmlns:a16="http://schemas.microsoft.com/office/drawing/2014/main" val="20000"/>
                    </a:ext>
                  </a:extLst>
                </a:gridCol>
                <a:gridCol w="3534411">
                  <a:extLst>
                    <a:ext uri="{9D8B030D-6E8A-4147-A177-3AD203B41FA5}">
                      <a16:colId xmlns:a16="http://schemas.microsoft.com/office/drawing/2014/main" val="20001"/>
                    </a:ext>
                  </a:extLst>
                </a:gridCol>
              </a:tblGrid>
              <a:tr h="702825">
                <a:tc>
                  <a:txBody>
                    <a:bodyPr/>
                    <a:lstStyle/>
                    <a:p>
                      <a:pPr marL="0" marR="0" lvl="0" indent="0" algn="l">
                        <a:spcBef>
                          <a:spcPts val="0"/>
                        </a:spcBef>
                        <a:spcAft>
                          <a:spcPts val="0"/>
                        </a:spcAft>
                        <a:buNone/>
                        <a:defRPr/>
                      </a:pPr>
                      <a:r>
                        <a:rPr lang="de-DE"/>
                        <a:t>When the numbers of refugees arriving in Europe rose considerably in 2015, the media in several countries initially reported...</a:t>
                      </a:r>
                      <a:endParaRPr/>
                    </a:p>
                  </a:txBody>
                  <a:tcPr marL="91450" marR="91450" marT="45725" marB="45725">
                    <a:lnL w="12700" algn="ctr">
                      <a:solidFill>
                        <a:schemeClr val="dk1"/>
                      </a:solidFill>
                    </a:lnL>
                    <a:lnT w="12700" algn="ctr">
                      <a:solidFill>
                        <a:schemeClr val="dk1"/>
                      </a:solidFill>
                    </a:lnT>
                  </a:tcPr>
                </a:tc>
                <a:tc>
                  <a:txBody>
                    <a:bodyPr/>
                    <a:lstStyle/>
                    <a:p>
                      <a:pPr marL="0" marR="0" lvl="0" indent="0" algn="l">
                        <a:spcBef>
                          <a:spcPts val="0"/>
                        </a:spcBef>
                        <a:spcAft>
                          <a:spcPts val="0"/>
                        </a:spcAft>
                        <a:buNone/>
                        <a:defRPr/>
                      </a:pPr>
                      <a:r>
                        <a:rPr lang="de-DE"/>
                        <a:t>sympathetic and emphatetic</a:t>
                      </a:r>
                      <a:endParaRPr/>
                    </a:p>
                  </a:txBody>
                  <a:tcPr marL="91450" marR="91450" marT="45725" marB="45725">
                    <a:lnR w="12700" algn="ctr">
                      <a:solidFill>
                        <a:schemeClr val="dk1"/>
                      </a:solidFill>
                    </a:lnR>
                    <a:lnT w="12700" algn="ctr">
                      <a:solidFill>
                        <a:schemeClr val="dk1"/>
                      </a:solidFill>
                    </a:lnT>
                  </a:tcPr>
                </a:tc>
                <a:extLst>
                  <a:ext uri="{0D108BD9-81ED-4DB2-BD59-A6C34878D82A}">
                    <a16:rowId xmlns:a16="http://schemas.microsoft.com/office/drawing/2014/main" val="10000"/>
                  </a:ext>
                </a:extLst>
              </a:tr>
              <a:tr h="913675">
                <a:tc>
                  <a:txBody>
                    <a:bodyPr/>
                    <a:lstStyle/>
                    <a:p>
                      <a:pPr marL="0" marR="0" lvl="0" indent="0" algn="l">
                        <a:lnSpc>
                          <a:spcPct val="100000"/>
                        </a:lnSpc>
                        <a:spcBef>
                          <a:spcPts val="0"/>
                        </a:spcBef>
                        <a:spcAft>
                          <a:spcPts val="0"/>
                        </a:spcAft>
                        <a:buClr>
                          <a:schemeClr val="dk1"/>
                        </a:buClr>
                        <a:buSzPts val="1800"/>
                        <a:buFont typeface="Calibri"/>
                        <a:buNone/>
                        <a:defRPr/>
                      </a:pPr>
                      <a:r>
                        <a:rPr lang="de-DE" sz="1800"/>
                        <a:t>Studies indicate that media in many European countries tend to cover migration from a predominantly...</a:t>
                      </a:r>
                      <a:endParaRPr/>
                    </a:p>
                    <a:p>
                      <a:pPr marL="0" marR="0" lvl="0" indent="0" algn="l">
                        <a:lnSpc>
                          <a:spcPct val="100000"/>
                        </a:lnSpc>
                        <a:spcBef>
                          <a:spcPts val="0"/>
                        </a:spcBef>
                        <a:spcAft>
                          <a:spcPts val="0"/>
                        </a:spcAft>
                        <a:buClr>
                          <a:schemeClr val="dk1"/>
                        </a:buClr>
                        <a:buSzPts val="1800"/>
                        <a:buFont typeface="Calibri"/>
                        <a:buNone/>
                        <a:defRPr/>
                      </a:pPr>
                      <a:r>
                        <a:rPr lang="de-DE" sz="1800"/>
                        <a:t>news perspective</a:t>
                      </a:r>
                      <a:endParaRPr sz="1800"/>
                    </a:p>
                  </a:txBody>
                  <a:tcPr marL="91450" marR="91450" marT="45725" marB="45725">
                    <a:lnL w="12700" algn="ctr">
                      <a:solidFill>
                        <a:schemeClr val="dk1"/>
                      </a:solidFill>
                    </a:lnL>
                  </a:tcPr>
                </a:tc>
                <a:tc>
                  <a:txBody>
                    <a:bodyPr/>
                    <a:lstStyle/>
                    <a:p>
                      <a:pPr marL="0" marR="0" lvl="0" indent="0" algn="l">
                        <a:spcBef>
                          <a:spcPts val="0"/>
                        </a:spcBef>
                        <a:spcAft>
                          <a:spcPts val="0"/>
                        </a:spcAft>
                        <a:buNone/>
                        <a:defRPr/>
                      </a:pPr>
                      <a:r>
                        <a:rPr lang="de-DE"/>
                        <a:t>foreign</a:t>
                      </a:r>
                      <a:endParaRPr/>
                    </a:p>
                  </a:txBody>
                  <a:tcPr marL="91450" marR="91450" marT="45725" marB="45725">
                    <a:lnR w="12700" algn="ctr">
                      <a:solidFill>
                        <a:schemeClr val="dk1"/>
                      </a:solidFill>
                    </a:lnR>
                  </a:tcPr>
                </a:tc>
                <a:extLst>
                  <a:ext uri="{0D108BD9-81ED-4DB2-BD59-A6C34878D82A}">
                    <a16:rowId xmlns:a16="http://schemas.microsoft.com/office/drawing/2014/main" val="10001"/>
                  </a:ext>
                </a:extLst>
              </a:tr>
              <a:tr h="702825">
                <a:tc>
                  <a:txBody>
                    <a:bodyPr/>
                    <a:lstStyle/>
                    <a:p>
                      <a:pPr marL="0" marR="0" lvl="0" indent="0" algn="l">
                        <a:spcBef>
                          <a:spcPts val="0"/>
                        </a:spcBef>
                        <a:spcAft>
                          <a:spcPts val="0"/>
                        </a:spcAft>
                        <a:buNone/>
                        <a:defRPr/>
                      </a:pPr>
                      <a:r>
                        <a:rPr lang="de-DE"/>
                        <a:t>Articles about intra-European migration tend to represent more... sentiment compared to overall migration coverage.</a:t>
                      </a:r>
                      <a:endParaRPr/>
                    </a:p>
                  </a:txBody>
                  <a:tcPr marL="91450" marR="91450" marT="45725" marB="45725">
                    <a:lnL w="12700" algn="ctr">
                      <a:solidFill>
                        <a:schemeClr val="dk1"/>
                      </a:solidFill>
                    </a:lnL>
                  </a:tcPr>
                </a:tc>
                <a:tc>
                  <a:txBody>
                    <a:bodyPr/>
                    <a:lstStyle/>
                    <a:p>
                      <a:pPr marL="0" marR="0" lvl="0" indent="0" algn="l">
                        <a:spcBef>
                          <a:spcPts val="0"/>
                        </a:spcBef>
                        <a:spcAft>
                          <a:spcPts val="0"/>
                        </a:spcAft>
                        <a:buNone/>
                        <a:defRPr/>
                      </a:pPr>
                      <a:r>
                        <a:rPr lang="de-DE"/>
                        <a:t>positive</a:t>
                      </a:r>
                      <a:endParaRPr/>
                    </a:p>
                  </a:txBody>
                  <a:tcPr marL="91450" marR="91450" marT="45725" marB="45725">
                    <a:lnR w="12700" algn="ctr">
                      <a:solidFill>
                        <a:schemeClr val="dk1"/>
                      </a:solidFill>
                    </a:lnR>
                  </a:tcPr>
                </a:tc>
                <a:extLst>
                  <a:ext uri="{0D108BD9-81ED-4DB2-BD59-A6C34878D82A}">
                    <a16:rowId xmlns:a16="http://schemas.microsoft.com/office/drawing/2014/main" val="10002"/>
                  </a:ext>
                </a:extLst>
              </a:tr>
              <a:tr h="1224249">
                <a:tc>
                  <a:txBody>
                    <a:bodyPr/>
                    <a:lstStyle/>
                    <a:p>
                      <a:pPr marL="0" marR="0" lvl="0" indent="0" algn="l">
                        <a:spcBef>
                          <a:spcPts val="0"/>
                        </a:spcBef>
                        <a:spcAft>
                          <a:spcPts val="0"/>
                        </a:spcAft>
                        <a:buNone/>
                        <a:defRPr/>
                      </a:pPr>
                      <a:r>
                        <a:rPr lang="de-DE"/>
                        <a:t>Migrants are often depicted as... groups.</a:t>
                      </a:r>
                      <a:endParaRPr/>
                    </a:p>
                  </a:txBody>
                  <a:tcPr marL="91450" marR="91450" marT="45725" marB="45725">
                    <a:lnL w="12700" algn="ctr">
                      <a:solidFill>
                        <a:schemeClr val="dk1"/>
                      </a:solidFill>
                    </a:lnL>
                  </a:tcPr>
                </a:tc>
                <a:tc>
                  <a:txBody>
                    <a:bodyPr/>
                    <a:lstStyle/>
                    <a:p>
                      <a:pPr marL="0" marR="0" lvl="0" indent="0" algn="l">
                        <a:spcBef>
                          <a:spcPts val="0"/>
                        </a:spcBef>
                        <a:spcAft>
                          <a:spcPts val="0"/>
                        </a:spcAft>
                        <a:buNone/>
                        <a:defRPr/>
                      </a:pPr>
                      <a:r>
                        <a:rPr lang="de-DE"/>
                        <a:t>anonymous</a:t>
                      </a:r>
                      <a:endParaRPr/>
                    </a:p>
                  </a:txBody>
                  <a:tcPr marL="91450" marR="91450" marT="45725" marB="45725">
                    <a:lnR w="12700" algn="ctr">
                      <a:solidFill>
                        <a:schemeClr val="dk1"/>
                      </a:solidFill>
                    </a:lnR>
                  </a:tcPr>
                </a:tc>
                <a:extLst>
                  <a:ext uri="{0D108BD9-81ED-4DB2-BD59-A6C34878D82A}">
                    <a16:rowId xmlns:a16="http://schemas.microsoft.com/office/drawing/2014/main" val="10003"/>
                  </a:ext>
                </a:extLst>
              </a:tr>
              <a:tr h="285025">
                <a:tc>
                  <a:txBody>
                    <a:bodyPr/>
                    <a:lstStyle/>
                    <a:p>
                      <a:pPr marL="0" marR="0" lvl="0" indent="0" algn="l">
                        <a:spcBef>
                          <a:spcPts val="0"/>
                        </a:spcBef>
                        <a:spcAft>
                          <a:spcPts val="0"/>
                        </a:spcAft>
                        <a:buNone/>
                        <a:defRPr/>
                      </a:pPr>
                      <a:r>
                        <a:rPr lang="de-DE" sz="1800"/>
                        <a:t>Compared to news outlets from receiving countries, media coverage about migration tends to be less... in both European and African sending countries.</a:t>
                      </a:r>
                      <a:endParaRPr sz="1800"/>
                    </a:p>
                  </a:txBody>
                  <a:tcPr marL="91450" marR="91450" marT="45725" marB="45725">
                    <a:lnL w="12700" algn="ctr">
                      <a:solidFill>
                        <a:schemeClr val="dk1"/>
                      </a:solidFill>
                    </a:lnL>
                  </a:tcPr>
                </a:tc>
                <a:tc>
                  <a:txBody>
                    <a:bodyPr/>
                    <a:lstStyle/>
                    <a:p>
                      <a:pPr marL="0" marR="0" lvl="0" indent="0" algn="l">
                        <a:spcBef>
                          <a:spcPts val="0"/>
                        </a:spcBef>
                        <a:spcAft>
                          <a:spcPts val="0"/>
                        </a:spcAft>
                        <a:buNone/>
                        <a:defRPr/>
                      </a:pPr>
                      <a:r>
                        <a:rPr lang="de-DE" sz="1800" dirty="0"/>
                        <a:t>salient</a:t>
                      </a:r>
                      <a:endParaRPr sz="1800" dirty="0"/>
                    </a:p>
                  </a:txBody>
                  <a:tcPr marL="91450" marR="91450" marT="45725" marB="45725">
                    <a:lnR w="12700" algn="ctr">
                      <a:solidFill>
                        <a:schemeClr val="dk1"/>
                      </a:solidFill>
                    </a:lnR>
                  </a:tcPr>
                </a:tc>
                <a:extLst>
                  <a:ext uri="{0D108BD9-81ED-4DB2-BD59-A6C34878D82A}">
                    <a16:rowId xmlns:a16="http://schemas.microsoft.com/office/drawing/2014/main" val="10004"/>
                  </a:ext>
                </a:extLst>
              </a:tr>
            </a:tbl>
          </a:graphicData>
        </a:graphic>
      </p:graphicFrame>
      <p:sp>
        <p:nvSpPr>
          <p:cNvPr id="5"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Selected comparative studies</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4007768" y="365125"/>
            <a:ext cx="7346032" cy="6153241"/>
          </a:xfrm>
        </p:spPr>
        <p:txBody>
          <a:bodyPr/>
          <a:lstStyle/>
          <a:p>
            <a:pPr algn="ctr">
              <a:defRPr/>
            </a:pPr>
            <a:br>
              <a:rPr lang="de-DE" dirty="0">
                <a:solidFill>
                  <a:schemeClr val="accent2">
                    <a:lumMod val="50000"/>
                  </a:schemeClr>
                </a:solidFill>
              </a:rPr>
            </a:br>
            <a:r>
              <a:rPr lang="hu-HU" dirty="0">
                <a:solidFill>
                  <a:schemeClr val="accent2">
                    <a:lumMod val="50000"/>
                  </a:schemeClr>
                </a:solidFill>
              </a:rPr>
              <a:t>LESSON3 - </a:t>
            </a:r>
            <a:r>
              <a:rPr lang="de-DE" dirty="0">
                <a:solidFill>
                  <a:schemeClr val="accent2">
                    <a:lumMod val="50000"/>
                  </a:schemeClr>
                </a:solidFill>
              </a:rPr>
              <a:t>MEDIA COVERAGE</a:t>
            </a:r>
            <a:br>
              <a:rPr lang="de-DE" dirty="0">
                <a:solidFill>
                  <a:schemeClr val="accent2">
                    <a:lumMod val="50000"/>
                  </a:schemeClr>
                </a:solidFill>
              </a:rPr>
            </a:br>
            <a:r>
              <a:rPr lang="de-DE" dirty="0">
                <a:solidFill>
                  <a:schemeClr val="accent2">
                    <a:lumMod val="50000"/>
                  </a:schemeClr>
                </a:solidFill>
              </a:rPr>
              <a:t>OF MIGRATION &amp; FORCED DISPLACEMENT</a:t>
            </a:r>
            <a:endParaRPr lang="hu-HU" dirty="0">
              <a:solidFill>
                <a:schemeClr val="accent2">
                  <a:lumMod val="50000"/>
                </a:schemeClr>
              </a:solidFill>
            </a:endParaRPr>
          </a:p>
        </p:txBody>
      </p:sp>
      <p:pic>
        <p:nvPicPr>
          <p:cNvPr id="14" name="Grafik 13"/>
          <p:cNvPicPr>
            <a:picLocks noChangeAspect="1"/>
          </p:cNvPicPr>
          <p:nvPr/>
        </p:nvPicPr>
        <p:blipFill>
          <a:blip r:embed="rId3"/>
          <a:stretch/>
        </p:blipFill>
        <p:spPr bwMode="auto">
          <a:xfrm>
            <a:off x="1199456" y="1642492"/>
            <a:ext cx="2386663" cy="3573016"/>
          </a:xfrm>
          <a:prstGeom prst="rect">
            <a:avLst/>
          </a:prstGeom>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8200" y="365125"/>
            <a:ext cx="10515600" cy="5080099"/>
          </a:xfrm>
        </p:spPr>
        <p:txBody>
          <a:bodyPr/>
          <a:lstStyle/>
          <a:p>
            <a:pPr algn="ctr">
              <a:defRPr/>
            </a:pPr>
            <a:r>
              <a:rPr lang="de-DE" dirty="0">
                <a:solidFill>
                  <a:schemeClr val="accent2">
                    <a:lumMod val="50000"/>
                  </a:schemeClr>
                </a:solidFill>
              </a:rPr>
              <a:t>EFFECTS OF MEDIA COVERAGE</a:t>
            </a:r>
            <a:endParaRPr lang="hu-HU" dirty="0">
              <a:solidFill>
                <a:schemeClr val="accent2">
                  <a:lumMod val="50000"/>
                </a:schemeClr>
              </a:solidFill>
            </a:endParaRPr>
          </a:p>
        </p:txBody>
      </p:sp>
      <p:pic>
        <p:nvPicPr>
          <p:cNvPr id="5" name="Grafik 4"/>
          <p:cNvPicPr>
            <a:picLocks noChangeAspect="1"/>
          </p:cNvPicPr>
          <p:nvPr/>
        </p:nvPicPr>
        <p:blipFill>
          <a:blip r:embed="rId3"/>
          <a:stretch/>
        </p:blipFill>
        <p:spPr bwMode="auto">
          <a:xfrm>
            <a:off x="4606188" y="3428970"/>
            <a:ext cx="2979623" cy="1988840"/>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PUBLIC OPINION ON MIGRATION</a:t>
            </a:r>
            <a:endParaRPr lang="hu-HU"/>
          </a:p>
        </p:txBody>
      </p:sp>
      <p:sp>
        <p:nvSpPr>
          <p:cNvPr id="3" name="Tartalom helye 2"/>
          <p:cNvSpPr>
            <a:spLocks noGrp="1"/>
          </p:cNvSpPr>
          <p:nvPr>
            <p:ph idx="1"/>
          </p:nvPr>
        </p:nvSpPr>
        <p:spPr bwMode="auto"/>
        <p:txBody>
          <a:bodyPr>
            <a:normAutofit/>
          </a:bodyPr>
          <a:lstStyle/>
          <a:p>
            <a:pPr marL="0" indent="0">
              <a:buNone/>
              <a:defRPr/>
            </a:pPr>
            <a:endParaRPr lang="de-DE" sz="1600"/>
          </a:p>
          <a:p>
            <a:pPr marL="0" indent="0">
              <a:buNone/>
              <a:defRPr/>
            </a:pPr>
            <a:endParaRPr lang="de-DE" sz="1600"/>
          </a:p>
          <a:p>
            <a:pPr marL="0" indent="0">
              <a:buNone/>
              <a:defRPr/>
            </a:pPr>
            <a:endParaRPr lang="hu-HU" sz="1600"/>
          </a:p>
        </p:txBody>
      </p:sp>
      <p:graphicFrame>
        <p:nvGraphicFramePr>
          <p:cNvPr id="11" name="Diagramm 10"/>
          <p:cNvGraphicFramePr>
            <a:graphicFrameLocks/>
          </p:cNvGraphicFramePr>
          <p:nvPr/>
        </p:nvGraphicFramePr>
        <p:xfrm>
          <a:off x="5159896" y="1412776"/>
          <a:ext cx="5504160" cy="431270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feld 11"/>
          <p:cNvSpPr txBox="1"/>
          <p:nvPr/>
        </p:nvSpPr>
        <p:spPr bwMode="auto">
          <a:xfrm>
            <a:off x="551384" y="2573610"/>
            <a:ext cx="3609975" cy="2954655"/>
          </a:xfrm>
          <a:prstGeom prst="rect">
            <a:avLst/>
          </a:prstGeom>
          <a:noFill/>
        </p:spPr>
        <p:txBody>
          <a:bodyPr wrap="square" rtlCol="0">
            <a:spAutoFit/>
          </a:bodyPr>
          <a:lstStyle/>
          <a:p>
            <a:pPr algn="just">
              <a:defRPr/>
            </a:pPr>
            <a:r>
              <a:rPr lang="en-US" sz="1200" dirty="0"/>
              <a:t>A </a:t>
            </a:r>
            <a:r>
              <a:rPr lang="en-US" sz="1200" u="sng" dirty="0">
                <a:hlinkClick r:id="rId4" tooltip="https://www.ecampus.iom.int/pluginfile.php/12080/block_html/content/How%20the%20world%20migration%20.pdf"/>
              </a:rPr>
              <a:t>study from the International Organization for Migration (IOM)</a:t>
            </a:r>
            <a:r>
              <a:rPr lang="en-US" sz="1200" dirty="0"/>
              <a:t>, in which 183,000 adults across</a:t>
            </a:r>
            <a:endParaRPr dirty="0"/>
          </a:p>
          <a:p>
            <a:pPr algn="just">
              <a:defRPr/>
            </a:pPr>
            <a:r>
              <a:rPr lang="en-US" sz="1200" dirty="0"/>
              <a:t>more than 140 countries have been interviewed between 2012 and 2014, revealed that 34% of</a:t>
            </a:r>
            <a:endParaRPr dirty="0"/>
          </a:p>
          <a:p>
            <a:pPr algn="just">
              <a:defRPr/>
            </a:pPr>
            <a:r>
              <a:rPr lang="en-US" sz="1200" dirty="0"/>
              <a:t>respondents across the world would like to see immigration to their country decreased, 21% increased, 22% kept at</a:t>
            </a:r>
            <a:r>
              <a:rPr lang="en-US" dirty="0"/>
              <a:t> </a:t>
            </a:r>
            <a:r>
              <a:rPr lang="en-US" sz="1200" dirty="0"/>
              <a:t>its present level and 22% did not give an opinion. </a:t>
            </a:r>
            <a:endParaRPr dirty="0"/>
          </a:p>
          <a:p>
            <a:pPr algn="just">
              <a:defRPr/>
            </a:pPr>
            <a:endParaRPr lang="en-US" sz="1200" dirty="0"/>
          </a:p>
          <a:p>
            <a:pPr algn="just">
              <a:defRPr/>
            </a:pPr>
            <a:r>
              <a:rPr lang="en-US" sz="1200" dirty="0"/>
              <a:t>According to the study, people in Europe seemed to hold most negative views</a:t>
            </a:r>
            <a:r>
              <a:rPr lang="en-US" dirty="0"/>
              <a:t> </a:t>
            </a:r>
            <a:r>
              <a:rPr lang="en-US" sz="1200" dirty="0"/>
              <a:t>towards immigration, with the majority (52%) saying immigration levels should be decreased. In Africa, 40% wanted to decrease immigration into their countries.</a:t>
            </a:r>
            <a:endParaRPr sz="1200" dirty="0"/>
          </a:p>
        </p:txBody>
      </p:sp>
      <p:sp>
        <p:nvSpPr>
          <p:cNvPr id="13" name="Textfeld 12"/>
          <p:cNvSpPr txBox="1"/>
          <p:nvPr/>
        </p:nvSpPr>
        <p:spPr bwMode="auto">
          <a:xfrm>
            <a:off x="4871864" y="5657671"/>
            <a:ext cx="6768752" cy="1046440"/>
          </a:xfrm>
          <a:prstGeom prst="rect">
            <a:avLst/>
          </a:prstGeom>
          <a:noFill/>
        </p:spPr>
        <p:txBody>
          <a:bodyPr wrap="square" rtlCol="0">
            <a:spAutoFit/>
          </a:bodyPr>
          <a:lstStyle/>
          <a:p>
            <a:pPr algn="just">
              <a:defRPr/>
            </a:pPr>
            <a:r>
              <a:rPr lang="de-DE" sz="1000" dirty="0" err="1"/>
              <a:t>Based</a:t>
            </a:r>
            <a:r>
              <a:rPr lang="de-DE" sz="1000" dirty="0"/>
              <a:t> on </a:t>
            </a:r>
            <a:r>
              <a:rPr lang="de-DE" sz="1000" dirty="0" err="1"/>
              <a:t>question</a:t>
            </a:r>
            <a:r>
              <a:rPr lang="de-DE" sz="1000" dirty="0"/>
              <a:t> „In </a:t>
            </a:r>
            <a:r>
              <a:rPr lang="de-DE" sz="1000" dirty="0" err="1"/>
              <a:t>your</a:t>
            </a:r>
            <a:r>
              <a:rPr lang="de-DE" sz="1000" dirty="0"/>
              <a:t> </a:t>
            </a:r>
            <a:r>
              <a:rPr lang="de-DE" sz="1000" dirty="0" err="1"/>
              <a:t>view</a:t>
            </a:r>
            <a:r>
              <a:rPr lang="de-DE" sz="1000" dirty="0"/>
              <a:t>, </a:t>
            </a:r>
            <a:r>
              <a:rPr lang="de-DE" sz="1000" dirty="0" err="1"/>
              <a:t>should</a:t>
            </a:r>
            <a:r>
              <a:rPr lang="de-DE" sz="1000" dirty="0"/>
              <a:t> </a:t>
            </a:r>
            <a:r>
              <a:rPr lang="de-DE" sz="1000" dirty="0" err="1"/>
              <a:t>immigration</a:t>
            </a:r>
            <a:r>
              <a:rPr lang="de-DE" sz="1000" dirty="0"/>
              <a:t> in </a:t>
            </a:r>
            <a:r>
              <a:rPr lang="de-DE" sz="1000" dirty="0" err="1"/>
              <a:t>this</a:t>
            </a:r>
            <a:r>
              <a:rPr lang="de-DE" sz="1000" dirty="0"/>
              <a:t> </a:t>
            </a:r>
            <a:r>
              <a:rPr lang="de-DE" sz="1000" dirty="0" err="1"/>
              <a:t>country</a:t>
            </a:r>
            <a:r>
              <a:rPr lang="de-DE" sz="1000" dirty="0"/>
              <a:t> </a:t>
            </a:r>
            <a:r>
              <a:rPr lang="de-DE" sz="1000" dirty="0" err="1"/>
              <a:t>be</a:t>
            </a:r>
            <a:r>
              <a:rPr lang="de-DE" sz="1000" dirty="0"/>
              <a:t> </a:t>
            </a:r>
            <a:r>
              <a:rPr lang="de-DE" sz="1000" dirty="0" err="1"/>
              <a:t>kept</a:t>
            </a:r>
            <a:r>
              <a:rPr lang="de-DE" sz="1000" dirty="0"/>
              <a:t> at </a:t>
            </a:r>
            <a:r>
              <a:rPr lang="de-DE" sz="1000" dirty="0" err="1"/>
              <a:t>its</a:t>
            </a:r>
            <a:r>
              <a:rPr lang="de-DE" sz="1000" dirty="0"/>
              <a:t> </a:t>
            </a:r>
            <a:r>
              <a:rPr lang="de-DE" sz="1000" dirty="0" err="1"/>
              <a:t>present</a:t>
            </a:r>
            <a:r>
              <a:rPr lang="de-DE" sz="1000" dirty="0"/>
              <a:t> </a:t>
            </a:r>
            <a:r>
              <a:rPr lang="de-DE" sz="1000" dirty="0" err="1"/>
              <a:t>level</a:t>
            </a:r>
            <a:r>
              <a:rPr lang="de-DE" sz="1000" dirty="0"/>
              <a:t>, </a:t>
            </a:r>
            <a:r>
              <a:rPr lang="de-DE" sz="1000" dirty="0" err="1"/>
              <a:t>increased</a:t>
            </a:r>
            <a:r>
              <a:rPr lang="de-DE" sz="1000" dirty="0"/>
              <a:t> </a:t>
            </a:r>
            <a:r>
              <a:rPr lang="de-DE" sz="1000" dirty="0" err="1"/>
              <a:t>or</a:t>
            </a:r>
            <a:r>
              <a:rPr lang="de-DE" sz="1000" dirty="0"/>
              <a:t> </a:t>
            </a:r>
            <a:r>
              <a:rPr lang="de-DE" sz="1000" dirty="0" err="1"/>
              <a:t>decreased</a:t>
            </a:r>
            <a:r>
              <a:rPr lang="de-DE" sz="1000" dirty="0"/>
              <a:t>?“</a:t>
            </a:r>
            <a:endParaRPr dirty="0"/>
          </a:p>
          <a:p>
            <a:pPr algn="just">
              <a:defRPr/>
            </a:pPr>
            <a:endParaRPr lang="de-DE" sz="1000" dirty="0"/>
          </a:p>
          <a:p>
            <a:pPr algn="just">
              <a:defRPr/>
            </a:pPr>
            <a:r>
              <a:rPr lang="de-DE" sz="1000" dirty="0"/>
              <a:t>Notes: *Total </a:t>
            </a:r>
            <a:r>
              <a:rPr lang="de-DE" sz="1000" dirty="0" err="1"/>
              <a:t>group</a:t>
            </a:r>
            <a:r>
              <a:rPr lang="de-DE" sz="1000" dirty="0"/>
              <a:t> </a:t>
            </a:r>
            <a:r>
              <a:rPr lang="de-DE" sz="1000" dirty="0" err="1"/>
              <a:t>results</a:t>
            </a:r>
            <a:r>
              <a:rPr lang="de-DE" sz="1000" dirty="0"/>
              <a:t> </a:t>
            </a:r>
            <a:r>
              <a:rPr lang="de-DE" sz="1000" dirty="0" err="1"/>
              <a:t>are</a:t>
            </a:r>
            <a:r>
              <a:rPr lang="de-DE" sz="1000" dirty="0"/>
              <a:t> </a:t>
            </a:r>
            <a:r>
              <a:rPr lang="de-DE" sz="1000" dirty="0" err="1"/>
              <a:t>weighted</a:t>
            </a:r>
            <a:r>
              <a:rPr lang="de-DE" sz="1000" dirty="0"/>
              <a:t> </a:t>
            </a:r>
            <a:r>
              <a:rPr lang="de-DE" sz="1000" dirty="0" err="1"/>
              <a:t>by</a:t>
            </a:r>
            <a:r>
              <a:rPr lang="de-DE" sz="1000" dirty="0"/>
              <a:t> </a:t>
            </a:r>
            <a:r>
              <a:rPr lang="de-DE" sz="1000" dirty="0" err="1"/>
              <a:t>population</a:t>
            </a:r>
            <a:r>
              <a:rPr lang="de-DE" sz="1000" dirty="0"/>
              <a:t> </a:t>
            </a:r>
            <a:r>
              <a:rPr lang="de-DE" sz="1000" dirty="0" err="1"/>
              <a:t>size</a:t>
            </a:r>
            <a:r>
              <a:rPr lang="de-DE" sz="1000" dirty="0"/>
              <a:t>. </a:t>
            </a:r>
            <a:r>
              <a:rPr lang="de-DE" sz="1000" dirty="0" err="1"/>
              <a:t>Figures</a:t>
            </a:r>
            <a:r>
              <a:rPr lang="de-DE" sz="1000" dirty="0"/>
              <a:t> </a:t>
            </a:r>
            <a:r>
              <a:rPr lang="de-DE" sz="1000" dirty="0" err="1"/>
              <a:t>might</a:t>
            </a:r>
            <a:r>
              <a:rPr lang="de-DE" sz="1000" dirty="0"/>
              <a:t> not </a:t>
            </a:r>
            <a:r>
              <a:rPr lang="de-DE" sz="1000" dirty="0" err="1"/>
              <a:t>add</a:t>
            </a:r>
            <a:r>
              <a:rPr lang="de-DE" sz="1000" dirty="0"/>
              <a:t> </a:t>
            </a:r>
            <a:r>
              <a:rPr lang="de-DE" sz="1000" dirty="0" err="1"/>
              <a:t>up</a:t>
            </a:r>
            <a:r>
              <a:rPr lang="de-DE" sz="1000" dirty="0"/>
              <a:t> </a:t>
            </a:r>
            <a:r>
              <a:rPr lang="de-DE" sz="1000" dirty="0" err="1"/>
              <a:t>to</a:t>
            </a:r>
            <a:r>
              <a:rPr lang="de-DE" sz="1000" dirty="0"/>
              <a:t> 100% due </a:t>
            </a:r>
            <a:r>
              <a:rPr lang="de-DE" sz="1000" dirty="0" err="1"/>
              <a:t>to</a:t>
            </a:r>
            <a:r>
              <a:rPr lang="de-DE" sz="1000" dirty="0"/>
              <a:t> </a:t>
            </a:r>
            <a:r>
              <a:rPr lang="de-DE" sz="1000" dirty="0" err="1"/>
              <a:t>rounding</a:t>
            </a:r>
            <a:r>
              <a:rPr lang="de-DE" sz="1000" dirty="0"/>
              <a:t>. </a:t>
            </a:r>
            <a:endParaRPr dirty="0"/>
          </a:p>
          <a:p>
            <a:pPr>
              <a:defRPr/>
            </a:pPr>
            <a:endParaRPr lang="de-DE" sz="1000" dirty="0"/>
          </a:p>
          <a:p>
            <a:pPr>
              <a:defRPr/>
            </a:pPr>
            <a:r>
              <a:rPr lang="de-DE" sz="1000" dirty="0"/>
              <a:t>Source: </a:t>
            </a:r>
            <a:r>
              <a:rPr lang="de-DE" sz="1000" u="sng" dirty="0" err="1">
                <a:hlinkClick r:id="rId4" tooltip="https://www.ecampus.iom.int/pluginfile.php/12080/block_html/content/How%20the%20world%20migration%20.pdf"/>
              </a:rPr>
              <a:t>Esipova</a:t>
            </a:r>
            <a:r>
              <a:rPr lang="de-DE" sz="1000" u="sng" dirty="0">
                <a:hlinkClick r:id="rId4" tooltip="https://www.ecampus.iom.int/pluginfile.php/12080/block_html/content/How%20the%20world%20migration%20.pdf"/>
              </a:rPr>
              <a:t> et al (2015, p. 8)</a:t>
            </a:r>
            <a:r>
              <a:rPr lang="de-DE" sz="1000" dirty="0"/>
              <a:t>, </a:t>
            </a:r>
            <a:r>
              <a:rPr lang="de-DE" sz="1000" dirty="0" err="1"/>
              <a:t>adapted</a:t>
            </a:r>
            <a:r>
              <a:rPr lang="de-DE" sz="1000" dirty="0"/>
              <a:t> </a:t>
            </a:r>
            <a:r>
              <a:rPr lang="de-DE" sz="1000" dirty="0" err="1"/>
              <a:t>from</a:t>
            </a:r>
            <a:r>
              <a:rPr lang="de-DE" sz="1000" dirty="0"/>
              <a:t> Zappe (2021)</a:t>
            </a:r>
            <a:endParaRPr dirty="0"/>
          </a:p>
          <a:p>
            <a:pPr>
              <a:defRPr/>
            </a:pPr>
            <a:endParaRPr lang="en-US" sz="1200" dirty="0"/>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t>MEDIA EFFECTS THEORIES</a:t>
            </a:r>
            <a:endParaRPr lang="hu-HU"/>
          </a:p>
        </p:txBody>
      </p:sp>
      <p:sp>
        <p:nvSpPr>
          <p:cNvPr id="3" name="Tartalom helye 2"/>
          <p:cNvSpPr>
            <a:spLocks noGrp="1"/>
          </p:cNvSpPr>
          <p:nvPr>
            <p:ph idx="1"/>
          </p:nvPr>
        </p:nvSpPr>
        <p:spPr bwMode="auto">
          <a:xfrm>
            <a:off x="449190" y="1819852"/>
            <a:ext cx="8525294" cy="4351338"/>
          </a:xfrm>
        </p:spPr>
        <p:txBody>
          <a:bodyPr>
            <a:noAutofit/>
          </a:bodyPr>
          <a:lstStyle/>
          <a:p>
            <a:pPr marL="0" indent="0" algn="just">
              <a:buNone/>
              <a:defRPr/>
            </a:pPr>
            <a:r>
              <a:rPr lang="en-US" sz="1400" b="1" dirty="0"/>
              <a:t>The news media can influence public attitudes towards migration and forced displacement. While one should refrain from the naïve assumption that the media are, under all circumstances, the only and most influential force shaping people's attitudes, there is plenty of research on how the media influence public opinion. Here are some key theories of media impact:</a:t>
            </a:r>
            <a:endParaRPr sz="1400" dirty="0"/>
          </a:p>
          <a:p>
            <a:pPr marL="0" indent="0" algn="just">
              <a:buNone/>
              <a:defRPr/>
            </a:pPr>
            <a:endParaRPr lang="en-US" sz="1400" b="1" dirty="0"/>
          </a:p>
          <a:p>
            <a:pPr marL="0" indent="0" algn="just">
              <a:buNone/>
              <a:defRPr/>
            </a:pPr>
            <a:r>
              <a:rPr lang="de-DE" sz="1400" b="1" dirty="0"/>
              <a:t>Agenda-setting</a:t>
            </a:r>
            <a:endParaRPr sz="1400" dirty="0"/>
          </a:p>
          <a:p>
            <a:pPr marL="0" indent="0" algn="just">
              <a:buNone/>
              <a:defRPr/>
            </a:pPr>
            <a:r>
              <a:rPr lang="en-US" sz="1400" dirty="0"/>
              <a:t>Mass media shape public perception by coverage, irrespective of frequency, of a certain issue, and by positioning the issue as high or low on the news agenda, thus prioritizing topics. When the media cover an issue frequently and prominently, this may lead to large segments of the public perceiving these issues as important as well, and more important than others (e.g., </a:t>
            </a:r>
            <a:r>
              <a:rPr lang="en-US" sz="1400" dirty="0" err="1"/>
              <a:t>Pürer</a:t>
            </a:r>
            <a:r>
              <a:rPr lang="en-US" sz="1400" dirty="0"/>
              <a:t>, 2003; </a:t>
            </a:r>
            <a:r>
              <a:rPr lang="en-US" sz="1400" u="sng" dirty="0">
                <a:hlinkClick r:id="rId3" tooltip="https://www.taylorfrancis.com/chapters/edit/10.4324/9780203877685-20/agenda-setting-renita-coleman-maxwell-mccombs-donald-shaw-david-weaver"/>
              </a:rPr>
              <a:t>Coleman et al., 2008</a:t>
            </a:r>
            <a:r>
              <a:rPr lang="en-US" sz="1400" dirty="0"/>
              <a:t>).</a:t>
            </a:r>
            <a:endParaRPr sz="1400" dirty="0"/>
          </a:p>
          <a:p>
            <a:pPr marL="0" indent="0" algn="just">
              <a:buNone/>
              <a:defRPr/>
            </a:pPr>
            <a:endParaRPr lang="en-US" sz="1400" dirty="0"/>
          </a:p>
          <a:p>
            <a:pPr marL="0" indent="0" algn="just">
              <a:buNone/>
              <a:defRPr/>
            </a:pPr>
            <a:r>
              <a:rPr lang="en-US" sz="1400" b="1" dirty="0"/>
              <a:t>Priming</a:t>
            </a:r>
            <a:endParaRPr sz="1400" dirty="0"/>
          </a:p>
          <a:p>
            <a:pPr marL="0" indent="0" algn="just">
              <a:buNone/>
              <a:defRPr/>
            </a:pPr>
            <a:r>
              <a:rPr lang="en-US" sz="1400" dirty="0"/>
              <a:t>Priming is not about a cognitive impact on media consumers, but about an affective impact. The media agenda can change attitudes, assumptions, mindsets and, ultimately, choices, e. g., a voter’s election decisions by drawing attention to some issues while ignoring others (</a:t>
            </a:r>
            <a:r>
              <a:rPr lang="en-US" sz="1400" u="sng" dirty="0">
                <a:hlinkClick r:id="rId4" tooltip="https://psycnet.apa.org/record/1984-22602-001"/>
              </a:rPr>
              <a:t>Iyengar et al., 1984</a:t>
            </a:r>
            <a:r>
              <a:rPr lang="en-US" sz="1400" dirty="0"/>
              <a:t>). Priming theory emphasizes that people unwittingly connect nodes (concepts) to one another through associative thinking. Media coverage may activate such nodes in memory (</a:t>
            </a:r>
            <a:r>
              <a:rPr lang="en-US" sz="1400" u="sng" dirty="0">
                <a:hlinkClick r:id="rId5" tooltip="https://onlinelibrary.wiley.com/doi/10.1002/9781118766804.wbiect266"/>
              </a:rPr>
              <a:t>Moy et al., 2016</a:t>
            </a:r>
            <a:r>
              <a:rPr lang="en-US" sz="1400" dirty="0"/>
              <a:t>).</a:t>
            </a:r>
            <a:endParaRPr sz="1400" dirty="0"/>
          </a:p>
          <a:p>
            <a:pPr marL="0" indent="0" algn="just">
              <a:buNone/>
              <a:defRPr/>
            </a:pPr>
            <a:endParaRPr lang="en-US" sz="1200" dirty="0"/>
          </a:p>
        </p:txBody>
      </p:sp>
      <p:sp>
        <p:nvSpPr>
          <p:cNvPr id="4" name="Textfeld 3"/>
          <p:cNvSpPr txBox="1"/>
          <p:nvPr/>
        </p:nvSpPr>
        <p:spPr bwMode="auto">
          <a:xfrm>
            <a:off x="9120336" y="6381328"/>
            <a:ext cx="2592288" cy="276999"/>
          </a:xfrm>
          <a:prstGeom prst="rect">
            <a:avLst/>
          </a:prstGeom>
          <a:noFill/>
        </p:spPr>
        <p:txBody>
          <a:bodyPr wrap="square" rtlCol="0">
            <a:spAutoFit/>
          </a:bodyPr>
          <a:lstStyle/>
          <a:p>
            <a:pPr>
              <a:defRPr/>
            </a:pPr>
            <a:r>
              <a:rPr lang="de-DE" sz="1200"/>
              <a:t>Adapted from Zappe (2021)</a:t>
            </a:r>
            <a:endParaRPr lang="en-US" sz="1200"/>
          </a:p>
        </p:txBody>
      </p:sp>
      <p:sp>
        <p:nvSpPr>
          <p:cNvPr id="8"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Effects of media coverage</a:t>
            </a:r>
            <a:endParaRPr sz="4400">
              <a:solidFill>
                <a:srgbClr val="833C0B"/>
              </a:solidFill>
              <a:latin typeface="Calibri"/>
              <a:ea typeface="Calibri"/>
              <a:cs typeface="Calibri"/>
            </a:endParaRPr>
          </a:p>
        </p:txBody>
      </p:sp>
      <p:pic>
        <p:nvPicPr>
          <p:cNvPr id="5" name="Grafik 4"/>
          <p:cNvPicPr>
            <a:picLocks noChangeAspect="1"/>
          </p:cNvPicPr>
          <p:nvPr/>
        </p:nvPicPr>
        <p:blipFill>
          <a:blip r:embed="rId6"/>
          <a:stretch/>
        </p:blipFill>
        <p:spPr bwMode="auto">
          <a:xfrm>
            <a:off x="9317682" y="3065974"/>
            <a:ext cx="2376264" cy="1583789"/>
          </a:xfrm>
          <a:prstGeom prst="rect">
            <a:avLst/>
          </a:prstGeom>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t>MEDIA EFFECTS THEORIES</a:t>
            </a:r>
            <a:endParaRPr lang="hu-HU"/>
          </a:p>
        </p:txBody>
      </p:sp>
      <p:sp>
        <p:nvSpPr>
          <p:cNvPr id="3" name="Tartalom helye 2"/>
          <p:cNvSpPr>
            <a:spLocks noGrp="1"/>
          </p:cNvSpPr>
          <p:nvPr>
            <p:ph idx="1"/>
          </p:nvPr>
        </p:nvSpPr>
        <p:spPr bwMode="auto">
          <a:xfrm>
            <a:off x="335360" y="1825625"/>
            <a:ext cx="8496944" cy="4351338"/>
          </a:xfrm>
        </p:spPr>
        <p:txBody>
          <a:bodyPr>
            <a:noAutofit/>
          </a:bodyPr>
          <a:lstStyle/>
          <a:p>
            <a:pPr marL="0" indent="0" algn="just">
              <a:buNone/>
              <a:defRPr/>
            </a:pPr>
            <a:endParaRPr lang="en-US" sz="1400" dirty="0"/>
          </a:p>
          <a:p>
            <a:pPr marL="0" indent="0" algn="just">
              <a:buNone/>
              <a:defRPr/>
            </a:pPr>
            <a:r>
              <a:rPr lang="en-US" sz="1400" b="1" dirty="0"/>
              <a:t>Framing</a:t>
            </a:r>
            <a:endParaRPr sz="1400" dirty="0"/>
          </a:p>
          <a:p>
            <a:pPr marL="0" indent="0" algn="just">
              <a:buNone/>
              <a:defRPr/>
            </a:pPr>
            <a:r>
              <a:rPr lang="en-US" sz="1400" u="sng" dirty="0" err="1">
                <a:hlinkClick r:id="rId3" tooltip="https://academic.oup.com/joc/article-abstract/43/4/51/4160153?redirectedFrom=fulltext"/>
              </a:rPr>
              <a:t>Entman</a:t>
            </a:r>
            <a:r>
              <a:rPr lang="en-US" sz="1400" u="sng" dirty="0">
                <a:hlinkClick r:id="rId3" tooltip="https://academic.oup.com/joc/article-abstract/43/4/51/4160153?redirectedFrom=fulltext"/>
              </a:rPr>
              <a:t> (1993, p. 52) </a:t>
            </a:r>
            <a:r>
              <a:rPr lang="en-US" sz="1400" dirty="0"/>
              <a:t>states that “To frame is to select some aspects of a perceived reality and make them more salient in a communicating text, in such a way as to promote a particular problem definition, causal interpretation, moral evaluation, and/or treatment recommendation for the item described.” Framing thus sets the tone, or builds the narrative, in which an article reports about – i.e., frames – a certain issue or event. More than agenda-setting or priming, framing is thus about the particular contents and wording of news media coverage (</a:t>
            </a:r>
            <a:r>
              <a:rPr lang="en-US" sz="1400" u="sng" dirty="0">
                <a:hlinkClick r:id="rId4" tooltip="https://onlinelibrary.wiley.com/doi/10.1002/9781118766804.wbiect266"/>
              </a:rPr>
              <a:t>Moy et al., 2016</a:t>
            </a:r>
            <a:r>
              <a:rPr lang="en-US" sz="1400" dirty="0"/>
              <a:t>).</a:t>
            </a:r>
            <a:endParaRPr sz="1400" dirty="0"/>
          </a:p>
          <a:p>
            <a:pPr marL="0" indent="0" algn="just">
              <a:buNone/>
              <a:defRPr/>
            </a:pPr>
            <a:endParaRPr lang="en-US" sz="1400" dirty="0"/>
          </a:p>
          <a:p>
            <a:pPr marL="0" indent="0" algn="just">
              <a:buNone/>
              <a:defRPr/>
            </a:pPr>
            <a:r>
              <a:rPr lang="en-US" sz="1400" b="1" dirty="0"/>
              <a:t>Exemplification </a:t>
            </a:r>
            <a:endParaRPr sz="1400" dirty="0"/>
          </a:p>
          <a:p>
            <a:pPr marL="0" indent="0" algn="just">
              <a:buNone/>
              <a:defRPr/>
            </a:pPr>
            <a:r>
              <a:rPr lang="de-DE" sz="1400" dirty="0" err="1"/>
              <a:t>According</a:t>
            </a:r>
            <a:r>
              <a:rPr lang="de-DE" sz="1400" dirty="0"/>
              <a:t> </a:t>
            </a:r>
            <a:r>
              <a:rPr lang="de-DE" sz="1400" dirty="0" err="1"/>
              <a:t>to</a:t>
            </a:r>
            <a:r>
              <a:rPr lang="de-DE" sz="1400" dirty="0"/>
              <a:t> Zillmann (1999), </a:t>
            </a:r>
            <a:r>
              <a:rPr lang="de-DE" sz="1400" dirty="0" err="1"/>
              <a:t>news</a:t>
            </a:r>
            <a:r>
              <a:rPr lang="de-DE" sz="1400" dirty="0"/>
              <a:t> </a:t>
            </a:r>
            <a:r>
              <a:rPr lang="de-DE" sz="1400" dirty="0" err="1"/>
              <a:t>media</a:t>
            </a:r>
            <a:r>
              <a:rPr lang="de-DE" sz="1400" dirty="0"/>
              <a:t> </a:t>
            </a:r>
            <a:r>
              <a:rPr lang="de-DE" sz="1400" dirty="0" err="1"/>
              <a:t>exemplification</a:t>
            </a:r>
            <a:r>
              <a:rPr lang="de-DE" sz="1400" dirty="0"/>
              <a:t> </a:t>
            </a:r>
            <a:r>
              <a:rPr lang="de-DE" sz="1400" dirty="0" err="1"/>
              <a:t>refers</a:t>
            </a:r>
            <a:r>
              <a:rPr lang="de-DE" sz="1400" dirty="0"/>
              <a:t> </a:t>
            </a:r>
            <a:r>
              <a:rPr lang="de-DE" sz="1400" dirty="0" err="1"/>
              <a:t>to</a:t>
            </a:r>
            <a:r>
              <a:rPr lang="de-DE" sz="1400" dirty="0"/>
              <a:t> a </a:t>
            </a:r>
            <a:r>
              <a:rPr lang="de-DE" sz="1400" dirty="0" err="1"/>
              <a:t>reporting</a:t>
            </a:r>
            <a:r>
              <a:rPr lang="de-DE" sz="1400" dirty="0"/>
              <a:t> style </a:t>
            </a:r>
            <a:r>
              <a:rPr lang="de-DE" sz="1400" dirty="0" err="1"/>
              <a:t>that</a:t>
            </a:r>
            <a:r>
              <a:rPr lang="de-DE" sz="1400" dirty="0"/>
              <a:t> </a:t>
            </a:r>
            <a:r>
              <a:rPr lang="de-DE" sz="1400" dirty="0" err="1"/>
              <a:t>is</a:t>
            </a:r>
            <a:r>
              <a:rPr lang="de-DE" sz="1400" dirty="0"/>
              <a:t> „</a:t>
            </a:r>
            <a:r>
              <a:rPr lang="de-DE" sz="1400" u="sng" dirty="0" err="1">
                <a:hlinkClick r:id="rId5" tooltip="https://www.tandfonline.com/doi/abs/10.1207/s1532785xmep0101_5"/>
              </a:rPr>
              <a:t>judging</a:t>
            </a:r>
            <a:r>
              <a:rPr lang="de-DE" sz="1400" u="sng" dirty="0">
                <a:hlinkClick r:id="rId5" tooltip="https://www.tandfonline.com/doi/abs/10.1207/s1532785xmep0101_5"/>
              </a:rPr>
              <a:t> </a:t>
            </a:r>
            <a:r>
              <a:rPr lang="de-DE" sz="1400" u="sng" dirty="0" err="1">
                <a:hlinkClick r:id="rId5" tooltip="https://www.tandfonline.com/doi/abs/10.1207/s1532785xmep0101_5"/>
              </a:rPr>
              <a:t>the</a:t>
            </a:r>
            <a:r>
              <a:rPr lang="de-DE" sz="1400" u="sng" dirty="0">
                <a:hlinkClick r:id="rId5" tooltip="https://www.tandfonline.com/doi/abs/10.1207/s1532785xmep0101_5"/>
              </a:rPr>
              <a:t> </a:t>
            </a:r>
            <a:r>
              <a:rPr lang="de-DE" sz="1400" u="sng" dirty="0" err="1">
                <a:hlinkClick r:id="rId5" tooltip="https://www.tandfonline.com/doi/abs/10.1207/s1532785xmep0101_5"/>
              </a:rPr>
              <a:t>whole</a:t>
            </a:r>
            <a:r>
              <a:rPr lang="de-DE" sz="1400" u="sng" dirty="0">
                <a:hlinkClick r:id="rId5" tooltip="https://www.tandfonline.com/doi/abs/10.1207/s1532785xmep0101_5"/>
              </a:rPr>
              <a:t> </a:t>
            </a:r>
            <a:r>
              <a:rPr lang="de-DE" sz="1400" u="sng" dirty="0" err="1">
                <a:hlinkClick r:id="rId5" tooltip="https://www.tandfonline.com/doi/abs/10.1207/s1532785xmep0101_5"/>
              </a:rPr>
              <a:t>by</a:t>
            </a:r>
            <a:r>
              <a:rPr lang="de-DE" sz="1400" u="sng" dirty="0">
                <a:hlinkClick r:id="rId5" tooltip="https://www.tandfonline.com/doi/abs/10.1207/s1532785xmep0101_5"/>
              </a:rPr>
              <a:t> </a:t>
            </a:r>
            <a:r>
              <a:rPr lang="de-DE" sz="1400" u="sng" dirty="0" err="1">
                <a:hlinkClick r:id="rId5" tooltip="https://www.tandfonline.com/doi/abs/10.1207/s1532785xmep0101_5"/>
              </a:rPr>
              <a:t>some</a:t>
            </a:r>
            <a:r>
              <a:rPr lang="de-DE" sz="1400" u="sng" dirty="0">
                <a:hlinkClick r:id="rId5" tooltip="https://www.tandfonline.com/doi/abs/10.1207/s1532785xmep0101_5"/>
              </a:rPr>
              <a:t> </a:t>
            </a:r>
            <a:r>
              <a:rPr lang="de-DE" sz="1400" u="sng" dirty="0" err="1">
                <a:hlinkClick r:id="rId5" tooltip="https://www.tandfonline.com/doi/abs/10.1207/s1532785xmep0101_5"/>
              </a:rPr>
              <a:t>of</a:t>
            </a:r>
            <a:r>
              <a:rPr lang="de-DE" sz="1400" u="sng" dirty="0">
                <a:hlinkClick r:id="rId5" tooltip="https://www.tandfonline.com/doi/abs/10.1207/s1532785xmep0101_5"/>
              </a:rPr>
              <a:t> </a:t>
            </a:r>
            <a:r>
              <a:rPr lang="de-DE" sz="1400" u="sng" dirty="0" err="1">
                <a:hlinkClick r:id="rId5" tooltip="https://www.tandfonline.com/doi/abs/10.1207/s1532785xmep0101_5"/>
              </a:rPr>
              <a:t>its</a:t>
            </a:r>
            <a:r>
              <a:rPr lang="de-DE" sz="1400" u="sng" dirty="0">
                <a:hlinkClick r:id="rId5" tooltip="https://www.tandfonline.com/doi/abs/10.1207/s1532785xmep0101_5"/>
              </a:rPr>
              <a:t> </a:t>
            </a:r>
            <a:r>
              <a:rPr lang="de-DE" sz="1400" u="sng" dirty="0" err="1">
                <a:hlinkClick r:id="rId5" tooltip="https://www.tandfonline.com/doi/abs/10.1207/s1532785xmep0101_5"/>
              </a:rPr>
              <a:t>parts</a:t>
            </a:r>
            <a:r>
              <a:rPr lang="de-DE" sz="1400" dirty="0"/>
              <a:t>“, e.g., </a:t>
            </a:r>
            <a:r>
              <a:rPr lang="de-DE" sz="1400" dirty="0" err="1"/>
              <a:t>describing</a:t>
            </a:r>
            <a:r>
              <a:rPr lang="de-DE" sz="1400" dirty="0"/>
              <a:t> a </a:t>
            </a:r>
            <a:r>
              <a:rPr lang="de-DE" sz="1400" dirty="0" err="1"/>
              <a:t>certain</a:t>
            </a:r>
            <a:r>
              <a:rPr lang="de-DE" sz="1400" dirty="0"/>
              <a:t> </a:t>
            </a:r>
            <a:r>
              <a:rPr lang="de-DE" sz="1400" dirty="0" err="1"/>
              <a:t>issue</a:t>
            </a:r>
            <a:r>
              <a:rPr lang="de-DE" sz="1400" dirty="0"/>
              <a:t> </a:t>
            </a:r>
            <a:r>
              <a:rPr lang="de-DE" sz="1400" dirty="0" err="1"/>
              <a:t>or</a:t>
            </a:r>
            <a:r>
              <a:rPr lang="de-DE" sz="1400" dirty="0"/>
              <a:t> </a:t>
            </a:r>
            <a:r>
              <a:rPr lang="de-DE" sz="1400" dirty="0" err="1"/>
              <a:t>event</a:t>
            </a:r>
            <a:r>
              <a:rPr lang="de-DE" sz="1400" dirty="0"/>
              <a:t> </a:t>
            </a:r>
            <a:r>
              <a:rPr lang="de-DE" sz="1400" dirty="0" err="1"/>
              <a:t>by</a:t>
            </a:r>
            <a:r>
              <a:rPr lang="de-DE" sz="1400" dirty="0"/>
              <a:t> </a:t>
            </a:r>
            <a:r>
              <a:rPr lang="de-DE" sz="1400" dirty="0" err="1"/>
              <a:t>focusing</a:t>
            </a:r>
            <a:r>
              <a:rPr lang="de-DE" sz="1400" dirty="0"/>
              <a:t> on an </a:t>
            </a:r>
            <a:r>
              <a:rPr lang="de-DE" sz="1400" dirty="0" err="1"/>
              <a:t>individuals´perceptions</a:t>
            </a:r>
            <a:r>
              <a:rPr lang="de-DE" sz="1400" dirty="0"/>
              <a:t> </a:t>
            </a:r>
            <a:r>
              <a:rPr lang="de-DE" sz="1400" dirty="0" err="1"/>
              <a:t>or</a:t>
            </a:r>
            <a:r>
              <a:rPr lang="de-DE" sz="1400" dirty="0"/>
              <a:t> </a:t>
            </a:r>
            <a:r>
              <a:rPr lang="de-DE" sz="1400" dirty="0" err="1"/>
              <a:t>decisions</a:t>
            </a:r>
            <a:r>
              <a:rPr lang="de-DE" sz="1400" dirty="0"/>
              <a:t>. These </a:t>
            </a:r>
            <a:r>
              <a:rPr lang="de-DE" sz="1400" dirty="0" err="1"/>
              <a:t>stories</a:t>
            </a:r>
            <a:r>
              <a:rPr lang="de-DE" sz="1400" dirty="0"/>
              <a:t> </a:t>
            </a:r>
            <a:r>
              <a:rPr lang="de-DE" sz="1400" dirty="0" err="1"/>
              <a:t>have</a:t>
            </a:r>
            <a:r>
              <a:rPr lang="de-DE" sz="1400" dirty="0"/>
              <a:t> a different </a:t>
            </a:r>
            <a:r>
              <a:rPr lang="de-DE" sz="1400" dirty="0" err="1"/>
              <a:t>effect</a:t>
            </a:r>
            <a:r>
              <a:rPr lang="de-DE" sz="1400" dirty="0"/>
              <a:t> on </a:t>
            </a:r>
            <a:r>
              <a:rPr lang="de-DE" sz="1400" dirty="0" err="1"/>
              <a:t>media</a:t>
            </a:r>
            <a:r>
              <a:rPr lang="de-DE" sz="1400" dirty="0"/>
              <a:t> </a:t>
            </a:r>
            <a:r>
              <a:rPr lang="de-DE" sz="1400" dirty="0" err="1"/>
              <a:t>users</a:t>
            </a:r>
            <a:r>
              <a:rPr lang="de-DE" sz="1400" dirty="0"/>
              <a:t> </a:t>
            </a:r>
            <a:r>
              <a:rPr lang="de-DE" sz="1400" dirty="0" err="1"/>
              <a:t>compared</a:t>
            </a:r>
            <a:r>
              <a:rPr lang="de-DE" sz="1400" dirty="0"/>
              <a:t> </a:t>
            </a:r>
            <a:r>
              <a:rPr lang="de-DE" sz="1400" dirty="0" err="1"/>
              <a:t>to</a:t>
            </a:r>
            <a:r>
              <a:rPr lang="de-DE" sz="1400" dirty="0"/>
              <a:t> </a:t>
            </a:r>
            <a:r>
              <a:rPr lang="de-DE" sz="1400" dirty="0" err="1"/>
              <a:t>abstract</a:t>
            </a:r>
            <a:r>
              <a:rPr lang="de-DE" sz="1400" dirty="0"/>
              <a:t> </a:t>
            </a:r>
            <a:r>
              <a:rPr lang="de-DE" sz="1400" dirty="0" err="1"/>
              <a:t>descriptions</a:t>
            </a:r>
            <a:r>
              <a:rPr lang="de-DE" sz="1400" dirty="0"/>
              <a:t> (</a:t>
            </a:r>
            <a:r>
              <a:rPr lang="de-DE" sz="1400" u="sng" dirty="0">
                <a:hlinkClick r:id="rId6" tooltip="https://www.springerprofessional.de/der-kombinierte-einsatz-von-daten-und-fallbeispielen-in-den-medi/2584818"/>
              </a:rPr>
              <a:t>Fast et al., 2014</a:t>
            </a:r>
            <a:r>
              <a:rPr lang="de-DE" sz="1400" dirty="0"/>
              <a:t>): „[ </a:t>
            </a:r>
            <a:r>
              <a:rPr lang="en-US" sz="1400" dirty="0"/>
              <a:t>V]</a:t>
            </a:r>
            <a:r>
              <a:rPr lang="en-US" sz="1400" dirty="0" err="1"/>
              <a:t>ivid</a:t>
            </a:r>
            <a:r>
              <a:rPr lang="en-US" sz="1400" dirty="0"/>
              <a:t> examples, compared to pallid ones tend to foster superior accessibility” (</a:t>
            </a:r>
            <a:r>
              <a:rPr lang="en-US" sz="1400" u="sng" dirty="0" err="1">
                <a:hlinkClick r:id="rId7" tooltip="https://www.routledge.com/Exemplification-in-Communication-the-influence-of-Case-Reports-on-the-Perception/Zillmann-Brosius/p/book/9780805828115"/>
              </a:rPr>
              <a:t>Zillmann</a:t>
            </a:r>
            <a:r>
              <a:rPr lang="en-US" sz="1400" u="sng" dirty="0">
                <a:hlinkClick r:id="rId7" tooltip="https://www.routledge.com/Exemplification-in-Communication-the-influence-of-Case-Reports-on-the-Perception/Zillmann-Brosius/p/book/9780805828115"/>
              </a:rPr>
              <a:t> &amp; Brosius</a:t>
            </a:r>
            <a:r>
              <a:rPr lang="en-US" sz="1400" dirty="0"/>
              <a:t>, 2000, p. 48). As a consequence, exemplary descriptions of individuals as case studies may influence the judgment of media users (</a:t>
            </a:r>
            <a:r>
              <a:rPr lang="en-US" sz="1400" u="sng" dirty="0">
                <a:hlinkClick r:id="rId8" tooltip="https://www.sciencedirect.com/science/article/abs/pii/0010028573900339"/>
              </a:rPr>
              <a:t>Tversky &amp; Kahneman, 1973</a:t>
            </a:r>
            <a:r>
              <a:rPr lang="en-US" sz="1400" dirty="0"/>
              <a:t>).</a:t>
            </a:r>
            <a:endParaRPr lang="de-DE" sz="1400" dirty="0"/>
          </a:p>
        </p:txBody>
      </p:sp>
      <p:sp>
        <p:nvSpPr>
          <p:cNvPr id="4" name="Textfeld 3"/>
          <p:cNvSpPr txBox="1"/>
          <p:nvPr/>
        </p:nvSpPr>
        <p:spPr bwMode="auto">
          <a:xfrm>
            <a:off x="9120336" y="6381328"/>
            <a:ext cx="2592288" cy="276999"/>
          </a:xfrm>
          <a:prstGeom prst="rect">
            <a:avLst/>
          </a:prstGeom>
          <a:noFill/>
        </p:spPr>
        <p:txBody>
          <a:bodyPr wrap="square" rtlCol="0">
            <a:spAutoFit/>
          </a:bodyPr>
          <a:lstStyle/>
          <a:p>
            <a:pPr>
              <a:defRPr/>
            </a:pPr>
            <a:r>
              <a:rPr lang="de-DE" sz="1200"/>
              <a:t>Adapted from Zappe (2021)</a:t>
            </a:r>
            <a:endParaRPr lang="en-US" sz="1200"/>
          </a:p>
        </p:txBody>
      </p:sp>
      <p:sp>
        <p:nvSpPr>
          <p:cNvPr id="8"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Effects of media coverage</a:t>
            </a:r>
            <a:endParaRPr sz="4400">
              <a:solidFill>
                <a:srgbClr val="833C0B"/>
              </a:solidFill>
              <a:latin typeface="Calibri"/>
              <a:ea typeface="Calibri"/>
              <a:cs typeface="Calibri"/>
            </a:endParaRPr>
          </a:p>
        </p:txBody>
      </p:sp>
      <p:pic>
        <p:nvPicPr>
          <p:cNvPr id="5" name="Grafik 4"/>
          <p:cNvPicPr>
            <a:picLocks noChangeAspect="1"/>
          </p:cNvPicPr>
          <p:nvPr/>
        </p:nvPicPr>
        <p:blipFill>
          <a:blip r:embed="rId9"/>
          <a:stretch/>
        </p:blipFill>
        <p:spPr bwMode="auto">
          <a:xfrm>
            <a:off x="9381396" y="3029442"/>
            <a:ext cx="2376264" cy="1583789"/>
          </a:xfrm>
          <a:prstGeom prst="rect">
            <a:avLst/>
          </a:prstGeom>
        </p:spPr>
      </p:pic>
    </p:spTree>
    <p:custDataLst>
      <p:tags r:id="rId1"/>
    </p:custDataLst>
    <p:extLst>
      <p:ext uri="{BB962C8B-B14F-4D97-AF65-F5344CB8AC3E}">
        <p14:creationId xmlns:p14="http://schemas.microsoft.com/office/powerpoint/2010/main" val="1511440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normAutofit/>
          </a:bodyPr>
          <a:lstStyle/>
          <a:p>
            <a:pPr algn="ctr">
              <a:defRPr/>
            </a:pPr>
            <a:r>
              <a:rPr lang="de-DE"/>
              <a:t>SELECTED RESEARCH RESULTS</a:t>
            </a:r>
            <a:endParaRPr lang="hu-HU"/>
          </a:p>
        </p:txBody>
      </p:sp>
      <p:sp>
        <p:nvSpPr>
          <p:cNvPr id="3" name="Tartalom helye 2"/>
          <p:cNvSpPr>
            <a:spLocks noGrp="1"/>
          </p:cNvSpPr>
          <p:nvPr>
            <p:ph idx="1"/>
          </p:nvPr>
        </p:nvSpPr>
        <p:spPr bwMode="auto">
          <a:xfrm>
            <a:off x="479376" y="1825625"/>
            <a:ext cx="11377264" cy="4351338"/>
          </a:xfrm>
        </p:spPr>
        <p:txBody>
          <a:bodyPr>
            <a:normAutofit lnSpcReduction="10000"/>
          </a:bodyPr>
          <a:lstStyle/>
          <a:p>
            <a:pPr marL="0" indent="0" algn="just">
              <a:buNone/>
              <a:defRPr/>
            </a:pPr>
            <a:r>
              <a:rPr lang="de-DE" sz="1300" b="1" dirty="0"/>
              <a:t>Relation </a:t>
            </a:r>
            <a:r>
              <a:rPr lang="de-DE" sz="1300" b="1" dirty="0" err="1"/>
              <a:t>of</a:t>
            </a:r>
            <a:r>
              <a:rPr lang="de-DE" sz="1300" b="1" dirty="0"/>
              <a:t> </a:t>
            </a:r>
            <a:r>
              <a:rPr lang="de-DE" sz="1300" b="1" dirty="0" err="1"/>
              <a:t>Salience</a:t>
            </a:r>
            <a:r>
              <a:rPr lang="de-DE" sz="1300" b="1" dirty="0"/>
              <a:t>, </a:t>
            </a:r>
            <a:r>
              <a:rPr lang="de-DE" sz="1300" b="1" dirty="0" err="1"/>
              <a:t>Exposure</a:t>
            </a:r>
            <a:r>
              <a:rPr lang="de-DE" sz="1300" b="1" dirty="0"/>
              <a:t> and Public Opinion</a:t>
            </a:r>
            <a:endParaRPr sz="1300" dirty="0"/>
          </a:p>
          <a:p>
            <a:pPr marL="0" indent="0" algn="just">
              <a:buNone/>
              <a:defRPr/>
            </a:pPr>
            <a:r>
              <a:rPr lang="de-DE" sz="1300" dirty="0"/>
              <a:t>A </a:t>
            </a:r>
            <a:r>
              <a:rPr lang="de-DE" sz="1300" u="sng" dirty="0" err="1">
                <a:hlinkClick r:id="rId3" tooltip="https://www.econstor.eu/bitstream/10419/177889/1/1019740337.pdf"/>
              </a:rPr>
              <a:t>study</a:t>
            </a:r>
            <a:r>
              <a:rPr lang="de-DE" sz="1300" u="sng" dirty="0">
                <a:hlinkClick r:id="rId3" tooltip="https://www.econstor.eu/bitstream/10419/177889/1/1019740337.pdf"/>
              </a:rPr>
              <a:t> on </a:t>
            </a:r>
            <a:r>
              <a:rPr lang="de-DE" sz="1300" u="sng" dirty="0" err="1">
                <a:hlinkClick r:id="rId3" tooltip="https://www.econstor.eu/bitstream/10419/177889/1/1019740337.pdf"/>
              </a:rPr>
              <a:t>media</a:t>
            </a:r>
            <a:r>
              <a:rPr lang="de-DE" sz="1300" u="sng" dirty="0">
                <a:hlinkClick r:id="rId3" tooltip="https://www.econstor.eu/bitstream/10419/177889/1/1019740337.pdf"/>
              </a:rPr>
              <a:t> </a:t>
            </a:r>
            <a:r>
              <a:rPr lang="de-DE" sz="1300" u="sng" dirty="0" err="1">
                <a:hlinkClick r:id="rId3" tooltip="https://www.econstor.eu/bitstream/10419/177889/1/1019740337.pdf"/>
              </a:rPr>
              <a:t>coverage</a:t>
            </a:r>
            <a:r>
              <a:rPr lang="de-DE" sz="1300" u="sng" dirty="0">
                <a:hlinkClick r:id="rId3" tooltip="https://www.econstor.eu/bitstream/10419/177889/1/1019740337.pdf"/>
              </a:rPr>
              <a:t> in Germany</a:t>
            </a:r>
            <a:r>
              <a:rPr lang="de-DE" sz="1300" dirty="0"/>
              <a:t> </a:t>
            </a:r>
            <a:r>
              <a:rPr lang="de-DE" sz="1300" dirty="0" err="1"/>
              <a:t>found</a:t>
            </a:r>
            <a:r>
              <a:rPr lang="de-DE" sz="1300" dirty="0"/>
              <a:t> </a:t>
            </a:r>
            <a:r>
              <a:rPr lang="de-DE" sz="1300" dirty="0" err="1"/>
              <a:t>that</a:t>
            </a:r>
            <a:r>
              <a:rPr lang="de-DE" sz="1300" dirty="0"/>
              <a:t> </a:t>
            </a:r>
            <a:r>
              <a:rPr lang="de-DE" sz="1300" dirty="0" err="1"/>
              <a:t>the</a:t>
            </a:r>
            <a:r>
              <a:rPr lang="de-DE" sz="1300" dirty="0"/>
              <a:t> </a:t>
            </a:r>
            <a:r>
              <a:rPr lang="de-DE" sz="1300" dirty="0" err="1"/>
              <a:t>quantity</a:t>
            </a:r>
            <a:r>
              <a:rPr lang="de-DE" sz="1300" dirty="0"/>
              <a:t> </a:t>
            </a:r>
            <a:r>
              <a:rPr lang="de-DE" sz="1300" dirty="0" err="1"/>
              <a:t>of</a:t>
            </a:r>
            <a:r>
              <a:rPr lang="de-DE" sz="1300" dirty="0"/>
              <a:t> </a:t>
            </a:r>
            <a:r>
              <a:rPr lang="de-DE" sz="1300" dirty="0" err="1"/>
              <a:t>media</a:t>
            </a:r>
            <a:r>
              <a:rPr lang="de-DE" sz="1300" dirty="0"/>
              <a:t> </a:t>
            </a:r>
            <a:r>
              <a:rPr lang="de-DE" sz="1300" dirty="0" err="1"/>
              <a:t>coverage</a:t>
            </a:r>
            <a:r>
              <a:rPr lang="de-DE" sz="1300" dirty="0"/>
              <a:t> </a:t>
            </a:r>
            <a:r>
              <a:rPr lang="de-DE" sz="1300" dirty="0" err="1"/>
              <a:t>about</a:t>
            </a:r>
            <a:r>
              <a:rPr lang="de-DE" sz="1300" dirty="0"/>
              <a:t> </a:t>
            </a:r>
            <a:r>
              <a:rPr lang="de-DE" sz="1300" dirty="0" err="1"/>
              <a:t>migration</a:t>
            </a:r>
            <a:r>
              <a:rPr lang="de-DE" sz="1300" dirty="0"/>
              <a:t> </a:t>
            </a:r>
            <a:r>
              <a:rPr lang="de-DE" sz="1300" dirty="0" err="1"/>
              <a:t>issues</a:t>
            </a:r>
            <a:r>
              <a:rPr lang="de-DE" sz="1300" dirty="0"/>
              <a:t> was </a:t>
            </a:r>
            <a:r>
              <a:rPr lang="de-DE" sz="1300" dirty="0" err="1"/>
              <a:t>positively</a:t>
            </a:r>
            <a:r>
              <a:rPr lang="de-DE" sz="1300" dirty="0"/>
              <a:t> </a:t>
            </a:r>
            <a:r>
              <a:rPr lang="de-DE" sz="1300" dirty="0" err="1"/>
              <a:t>associated</a:t>
            </a:r>
            <a:r>
              <a:rPr lang="de-DE" sz="1300" dirty="0"/>
              <a:t> </a:t>
            </a:r>
            <a:r>
              <a:rPr lang="de-DE" sz="1300" dirty="0" err="1"/>
              <a:t>with</a:t>
            </a:r>
            <a:r>
              <a:rPr lang="de-DE" sz="1300" dirty="0"/>
              <a:t> </a:t>
            </a:r>
            <a:r>
              <a:rPr lang="de-DE" sz="1300" dirty="0" err="1"/>
              <a:t>concerns</a:t>
            </a:r>
            <a:r>
              <a:rPr lang="de-DE" sz="1300" dirty="0"/>
              <a:t> </a:t>
            </a:r>
            <a:r>
              <a:rPr lang="de-DE" sz="1300" dirty="0" err="1"/>
              <a:t>about</a:t>
            </a:r>
            <a:r>
              <a:rPr lang="de-DE" sz="1300" dirty="0"/>
              <a:t> </a:t>
            </a:r>
            <a:r>
              <a:rPr lang="de-DE" sz="1300" dirty="0" err="1"/>
              <a:t>immigration</a:t>
            </a:r>
            <a:r>
              <a:rPr lang="de-DE" sz="1300" dirty="0"/>
              <a:t> </a:t>
            </a:r>
            <a:r>
              <a:rPr lang="de-DE" sz="1300" dirty="0" err="1"/>
              <a:t>along</a:t>
            </a:r>
            <a:r>
              <a:rPr lang="de-DE" sz="1300" dirty="0"/>
              <a:t> </a:t>
            </a:r>
            <a:r>
              <a:rPr lang="de-DE" sz="1300" dirty="0" err="1"/>
              <a:t>the</a:t>
            </a:r>
            <a:r>
              <a:rPr lang="de-DE" sz="1300" dirty="0"/>
              <a:t> German </a:t>
            </a:r>
            <a:r>
              <a:rPr lang="de-DE" sz="1300" dirty="0" err="1"/>
              <a:t>population</a:t>
            </a:r>
            <a:r>
              <a:rPr lang="de-DE" sz="1300" dirty="0"/>
              <a:t> (Benesch et al., 2018). The </a:t>
            </a:r>
            <a:r>
              <a:rPr lang="de-DE" sz="1300" dirty="0" err="1"/>
              <a:t>analysis</a:t>
            </a:r>
            <a:r>
              <a:rPr lang="de-DE" sz="1300" dirty="0"/>
              <a:t> </a:t>
            </a:r>
            <a:r>
              <a:rPr lang="de-DE" sz="1300" dirty="0" err="1"/>
              <a:t>suggested</a:t>
            </a:r>
            <a:r>
              <a:rPr lang="de-DE" sz="1300" dirty="0"/>
              <a:t> </a:t>
            </a:r>
            <a:r>
              <a:rPr lang="de-DE" sz="1300" dirty="0" err="1"/>
              <a:t>that</a:t>
            </a:r>
            <a:r>
              <a:rPr lang="de-DE" sz="1300" dirty="0"/>
              <a:t> an </a:t>
            </a:r>
            <a:r>
              <a:rPr lang="de-DE" sz="1300" dirty="0" err="1"/>
              <a:t>increase</a:t>
            </a:r>
            <a:r>
              <a:rPr lang="de-DE" sz="1300" dirty="0"/>
              <a:t> in </a:t>
            </a:r>
            <a:r>
              <a:rPr lang="de-DE" sz="1300" dirty="0" err="1"/>
              <a:t>news</a:t>
            </a:r>
            <a:r>
              <a:rPr lang="de-DE" sz="1300" dirty="0"/>
              <a:t> </a:t>
            </a:r>
            <a:r>
              <a:rPr lang="de-DE" sz="1300" dirty="0" err="1"/>
              <a:t>items</a:t>
            </a:r>
            <a:r>
              <a:rPr lang="de-DE" sz="1300" dirty="0"/>
              <a:t> </a:t>
            </a:r>
            <a:r>
              <a:rPr lang="de-DE" sz="1300" dirty="0" err="1"/>
              <a:t>covering</a:t>
            </a:r>
            <a:r>
              <a:rPr lang="de-DE" sz="1300" dirty="0"/>
              <a:t> </a:t>
            </a:r>
            <a:r>
              <a:rPr lang="de-DE" sz="1300" dirty="0" err="1"/>
              <a:t>the</a:t>
            </a:r>
            <a:r>
              <a:rPr lang="de-DE" sz="1300" dirty="0"/>
              <a:t> </a:t>
            </a:r>
            <a:r>
              <a:rPr lang="de-DE" sz="1300" dirty="0" err="1"/>
              <a:t>issue</a:t>
            </a:r>
            <a:r>
              <a:rPr lang="de-DE" sz="1300" dirty="0"/>
              <a:t> </a:t>
            </a:r>
            <a:r>
              <a:rPr lang="de-DE" sz="1300" dirty="0" err="1"/>
              <a:t>affects</a:t>
            </a:r>
            <a:r>
              <a:rPr lang="de-DE" sz="1300" dirty="0"/>
              <a:t> </a:t>
            </a:r>
            <a:r>
              <a:rPr lang="de-DE" sz="1300" dirty="0" err="1"/>
              <a:t>immigration</a:t>
            </a:r>
            <a:r>
              <a:rPr lang="de-DE" sz="1300" dirty="0"/>
              <a:t> </a:t>
            </a:r>
            <a:r>
              <a:rPr lang="de-DE" sz="1300" dirty="0" err="1"/>
              <a:t>worries</a:t>
            </a:r>
            <a:r>
              <a:rPr lang="de-DE" sz="1300" dirty="0"/>
              <a:t> </a:t>
            </a:r>
            <a:r>
              <a:rPr lang="de-DE" sz="1300" dirty="0" err="1"/>
              <a:t>expressed</a:t>
            </a:r>
            <a:r>
              <a:rPr lang="de-DE" sz="1300" dirty="0"/>
              <a:t> </a:t>
            </a:r>
            <a:r>
              <a:rPr lang="de-DE" sz="1300" dirty="0" err="1"/>
              <a:t>by</a:t>
            </a:r>
            <a:r>
              <a:rPr lang="de-DE" sz="1300" dirty="0"/>
              <a:t> </a:t>
            </a:r>
            <a:r>
              <a:rPr lang="de-DE" sz="1300" dirty="0" err="1"/>
              <a:t>citizens</a:t>
            </a:r>
            <a:r>
              <a:rPr lang="de-DE" sz="1300" dirty="0"/>
              <a:t>. </a:t>
            </a:r>
            <a:r>
              <a:rPr lang="de-DE" sz="1300" dirty="0" err="1"/>
              <a:t>Similarly</a:t>
            </a:r>
            <a:r>
              <a:rPr lang="de-DE" sz="1300" dirty="0"/>
              <a:t>, a </a:t>
            </a:r>
            <a:r>
              <a:rPr lang="de-DE" sz="1300" u="sng" dirty="0" err="1">
                <a:hlinkClick r:id="rId4" tooltip="https://academic.oup.com/ijpor/article-abstract/30/2/173/2866468?login=false"/>
              </a:rPr>
              <a:t>study</a:t>
            </a:r>
            <a:r>
              <a:rPr lang="de-DE" sz="1300" u="sng" dirty="0">
                <a:hlinkClick r:id="rId4" tooltip="https://academic.oup.com/ijpor/article-abstract/30/2/173/2866468?login=false"/>
              </a:rPr>
              <a:t> </a:t>
            </a:r>
            <a:r>
              <a:rPr lang="de-DE" sz="1300" u="sng" dirty="0" err="1">
                <a:hlinkClick r:id="rId4" tooltip="https://academic.oup.com/ijpor/article-abstract/30/2/173/2866468?login=false"/>
              </a:rPr>
              <a:t>from</a:t>
            </a:r>
            <a:r>
              <a:rPr lang="de-DE" sz="1300" u="sng" dirty="0">
                <a:hlinkClick r:id="rId4" tooltip="https://academic.oup.com/ijpor/article-abstract/30/2/173/2866468?login=false"/>
              </a:rPr>
              <a:t> </a:t>
            </a:r>
            <a:r>
              <a:rPr lang="de-DE" sz="1300" u="sng" dirty="0" err="1">
                <a:hlinkClick r:id="rId4" tooltip="https://academic.oup.com/ijpor/article-abstract/30/2/173/2866468?login=false"/>
              </a:rPr>
              <a:t>the</a:t>
            </a:r>
            <a:r>
              <a:rPr lang="de-DE" sz="1300" u="sng" dirty="0">
                <a:hlinkClick r:id="rId4" tooltip="https://academic.oup.com/ijpor/article-abstract/30/2/173/2866468?login=false"/>
              </a:rPr>
              <a:t> UK</a:t>
            </a:r>
            <a:r>
              <a:rPr lang="de-DE" sz="1300" dirty="0"/>
              <a:t> </a:t>
            </a:r>
            <a:r>
              <a:rPr lang="de-DE" sz="1300" dirty="0" err="1"/>
              <a:t>concluded</a:t>
            </a:r>
            <a:r>
              <a:rPr lang="de-DE" sz="1300" dirty="0"/>
              <a:t> </a:t>
            </a:r>
            <a:r>
              <a:rPr lang="de-DE" sz="1300" dirty="0" err="1"/>
              <a:t>that</a:t>
            </a:r>
            <a:r>
              <a:rPr lang="de-DE" sz="1300" dirty="0"/>
              <a:t> press </a:t>
            </a:r>
            <a:r>
              <a:rPr lang="de-DE" sz="1300" dirty="0" err="1"/>
              <a:t>emphasis</a:t>
            </a:r>
            <a:r>
              <a:rPr lang="de-DE" sz="1300" dirty="0"/>
              <a:t> on </a:t>
            </a:r>
            <a:r>
              <a:rPr lang="de-DE" sz="1300" dirty="0" err="1"/>
              <a:t>economy</a:t>
            </a:r>
            <a:r>
              <a:rPr lang="de-DE" sz="1300" dirty="0"/>
              <a:t> and </a:t>
            </a:r>
            <a:r>
              <a:rPr lang="de-DE" sz="1300" dirty="0" err="1"/>
              <a:t>education-related</a:t>
            </a:r>
            <a:r>
              <a:rPr lang="de-DE" sz="1300" dirty="0"/>
              <a:t> </a:t>
            </a:r>
            <a:r>
              <a:rPr lang="de-DE" sz="1300" dirty="0" err="1"/>
              <a:t>issues</a:t>
            </a:r>
            <a:r>
              <a:rPr lang="de-DE" sz="1300" dirty="0"/>
              <a:t> </a:t>
            </a:r>
            <a:r>
              <a:rPr lang="de-DE" sz="1300" dirty="0" err="1"/>
              <a:t>of</a:t>
            </a:r>
            <a:r>
              <a:rPr lang="de-DE" sz="1300" dirty="0"/>
              <a:t> </a:t>
            </a:r>
            <a:r>
              <a:rPr lang="de-DE" sz="1300" dirty="0" err="1"/>
              <a:t>migration</a:t>
            </a:r>
            <a:r>
              <a:rPr lang="de-DE" sz="1300" dirty="0"/>
              <a:t> </a:t>
            </a:r>
            <a:r>
              <a:rPr lang="de-DE" sz="1300" dirty="0" err="1"/>
              <a:t>appeared</a:t>
            </a:r>
            <a:r>
              <a:rPr lang="de-DE" sz="1300" dirty="0"/>
              <a:t> </a:t>
            </a:r>
            <a:r>
              <a:rPr lang="de-DE" sz="1300" dirty="0" err="1"/>
              <a:t>to</a:t>
            </a:r>
            <a:r>
              <a:rPr lang="de-DE" sz="1300" dirty="0"/>
              <a:t> </a:t>
            </a:r>
            <a:r>
              <a:rPr lang="de-DE" sz="1300" dirty="0" err="1"/>
              <a:t>increase</a:t>
            </a:r>
            <a:r>
              <a:rPr lang="de-DE" sz="1300" dirty="0"/>
              <a:t> </a:t>
            </a:r>
            <a:r>
              <a:rPr lang="de-DE" sz="1300" dirty="0" err="1"/>
              <a:t>concern</a:t>
            </a:r>
            <a:r>
              <a:rPr lang="de-DE" sz="1300" dirty="0"/>
              <a:t> </a:t>
            </a:r>
            <a:r>
              <a:rPr lang="de-DE" sz="1300" dirty="0" err="1"/>
              <a:t>about</a:t>
            </a:r>
            <a:r>
              <a:rPr lang="de-DE" sz="1300" dirty="0"/>
              <a:t> </a:t>
            </a:r>
            <a:r>
              <a:rPr lang="de-DE" sz="1300" dirty="0" err="1"/>
              <a:t>immigration</a:t>
            </a:r>
            <a:r>
              <a:rPr lang="de-DE" sz="1300" dirty="0"/>
              <a:t> (McLaren et al., 2018). Herda (2010) </a:t>
            </a:r>
            <a:r>
              <a:rPr lang="de-DE" sz="1300" dirty="0" err="1"/>
              <a:t>found</a:t>
            </a:r>
            <a:r>
              <a:rPr lang="de-DE" sz="1300" dirty="0"/>
              <a:t> </a:t>
            </a:r>
            <a:r>
              <a:rPr lang="de-DE" sz="1300" dirty="0" err="1"/>
              <a:t>that</a:t>
            </a:r>
            <a:r>
              <a:rPr lang="de-DE" sz="1300" dirty="0"/>
              <a:t> </a:t>
            </a:r>
            <a:r>
              <a:rPr lang="de-DE" sz="1300" dirty="0" err="1"/>
              <a:t>while</a:t>
            </a:r>
            <a:r>
              <a:rPr lang="de-DE" sz="1300" dirty="0"/>
              <a:t> TV </a:t>
            </a:r>
            <a:r>
              <a:rPr lang="de-DE" sz="1300" dirty="0" err="1"/>
              <a:t>news</a:t>
            </a:r>
            <a:r>
              <a:rPr lang="de-DE" sz="1300" dirty="0"/>
              <a:t> </a:t>
            </a:r>
            <a:r>
              <a:rPr lang="de-DE" sz="1300" dirty="0" err="1"/>
              <a:t>exposure</a:t>
            </a:r>
            <a:r>
              <a:rPr lang="de-DE" sz="1300" dirty="0"/>
              <a:t> </a:t>
            </a:r>
            <a:r>
              <a:rPr lang="de-DE" sz="1300" dirty="0" err="1"/>
              <a:t>leads</a:t>
            </a:r>
            <a:r>
              <a:rPr lang="de-DE" sz="1300" dirty="0"/>
              <a:t> </a:t>
            </a:r>
            <a:r>
              <a:rPr lang="de-DE" sz="1300" dirty="0" err="1"/>
              <a:t>to</a:t>
            </a:r>
            <a:r>
              <a:rPr lang="de-DE" sz="1300" dirty="0"/>
              <a:t> an </a:t>
            </a:r>
            <a:r>
              <a:rPr lang="de-DE" sz="1300" dirty="0" err="1"/>
              <a:t>overestimation</a:t>
            </a:r>
            <a:r>
              <a:rPr lang="de-DE" sz="1300" dirty="0"/>
              <a:t> </a:t>
            </a:r>
            <a:r>
              <a:rPr lang="de-DE" sz="1300" dirty="0" err="1"/>
              <a:t>of</a:t>
            </a:r>
            <a:r>
              <a:rPr lang="de-DE" sz="1300" dirty="0"/>
              <a:t> </a:t>
            </a:r>
            <a:r>
              <a:rPr lang="de-DE" sz="1300" dirty="0" err="1"/>
              <a:t>the</a:t>
            </a:r>
            <a:r>
              <a:rPr lang="de-DE" sz="1300" dirty="0"/>
              <a:t> </a:t>
            </a:r>
            <a:r>
              <a:rPr lang="de-DE" sz="1300" dirty="0" err="1"/>
              <a:t>number</a:t>
            </a:r>
            <a:r>
              <a:rPr lang="de-DE" sz="1300" dirty="0"/>
              <a:t> </a:t>
            </a:r>
            <a:r>
              <a:rPr lang="de-DE" sz="1300" dirty="0" err="1"/>
              <a:t>of</a:t>
            </a:r>
            <a:r>
              <a:rPr lang="de-DE" sz="1300" dirty="0"/>
              <a:t> </a:t>
            </a:r>
            <a:r>
              <a:rPr lang="de-DE" sz="1300" dirty="0" err="1"/>
              <a:t>immigrants</a:t>
            </a:r>
            <a:r>
              <a:rPr lang="de-DE" sz="1300" dirty="0"/>
              <a:t>, </a:t>
            </a:r>
            <a:r>
              <a:rPr lang="de-DE" sz="1300" dirty="0" err="1"/>
              <a:t>citizens</a:t>
            </a:r>
            <a:r>
              <a:rPr lang="de-DE" sz="1300" dirty="0"/>
              <a:t> </a:t>
            </a:r>
            <a:r>
              <a:rPr lang="de-DE" sz="1300" dirty="0" err="1"/>
              <a:t>with</a:t>
            </a:r>
            <a:r>
              <a:rPr lang="de-DE" sz="1300" dirty="0"/>
              <a:t> </a:t>
            </a:r>
            <a:r>
              <a:rPr lang="de-DE" sz="1300" dirty="0" err="1"/>
              <a:t>greater</a:t>
            </a:r>
            <a:r>
              <a:rPr lang="de-DE" sz="1300" dirty="0"/>
              <a:t> </a:t>
            </a:r>
            <a:r>
              <a:rPr lang="de-DE" sz="1300" dirty="0" err="1"/>
              <a:t>exposure</a:t>
            </a:r>
            <a:r>
              <a:rPr lang="de-DE" sz="1300" dirty="0"/>
              <a:t> </a:t>
            </a:r>
            <a:r>
              <a:rPr lang="de-DE" sz="1300" dirty="0" err="1"/>
              <a:t>to</a:t>
            </a:r>
            <a:r>
              <a:rPr lang="de-DE" sz="1300" dirty="0"/>
              <a:t> </a:t>
            </a:r>
            <a:r>
              <a:rPr lang="de-DE" sz="1300" dirty="0" err="1"/>
              <a:t>newspaper</a:t>
            </a:r>
            <a:r>
              <a:rPr lang="de-DE" sz="1300" dirty="0"/>
              <a:t> </a:t>
            </a:r>
            <a:r>
              <a:rPr lang="de-DE" sz="1300" dirty="0" err="1"/>
              <a:t>coverage</a:t>
            </a:r>
            <a:r>
              <a:rPr lang="de-DE" sz="1300" dirty="0"/>
              <a:t> </a:t>
            </a:r>
            <a:r>
              <a:rPr lang="de-DE" sz="1300" u="sng" dirty="0" err="1">
                <a:hlinkClick r:id="rId5" tooltip="https://www.jstor.org/stable/40927164"/>
              </a:rPr>
              <a:t>estimated</a:t>
            </a:r>
            <a:r>
              <a:rPr lang="de-DE" sz="1300" u="sng" dirty="0">
                <a:hlinkClick r:id="rId5" tooltip="https://www.jstor.org/stable/40927164"/>
              </a:rPr>
              <a:t> </a:t>
            </a:r>
            <a:r>
              <a:rPr lang="de-DE" sz="1300" u="sng" dirty="0" err="1">
                <a:hlinkClick r:id="rId5" tooltip="https://www.jstor.org/stable/40927164"/>
              </a:rPr>
              <a:t>immigrant</a:t>
            </a:r>
            <a:r>
              <a:rPr lang="de-DE" sz="1300" u="sng" dirty="0">
                <a:hlinkClick r:id="rId5" tooltip="https://www.jstor.org/stable/40927164"/>
              </a:rPr>
              <a:t> </a:t>
            </a:r>
            <a:r>
              <a:rPr lang="de-DE" sz="1300" u="sng" dirty="0" err="1">
                <a:hlinkClick r:id="rId5" tooltip="https://www.jstor.org/stable/40927164"/>
              </a:rPr>
              <a:t>figures</a:t>
            </a:r>
            <a:r>
              <a:rPr lang="de-DE" sz="1300" u="sng" dirty="0">
                <a:hlinkClick r:id="rId5" tooltip="https://www.jstor.org/stable/40927164"/>
              </a:rPr>
              <a:t> </a:t>
            </a:r>
            <a:r>
              <a:rPr lang="de-DE" sz="1300" u="sng" dirty="0" err="1">
                <a:hlinkClick r:id="rId5" tooltip="https://www.jstor.org/stable/40927164"/>
              </a:rPr>
              <a:t>more</a:t>
            </a:r>
            <a:r>
              <a:rPr lang="de-DE" sz="1300" u="sng" dirty="0">
                <a:hlinkClick r:id="rId5" tooltip="https://www.jstor.org/stable/40927164"/>
              </a:rPr>
              <a:t> </a:t>
            </a:r>
            <a:r>
              <a:rPr lang="de-DE" sz="1300" u="sng" dirty="0" err="1">
                <a:hlinkClick r:id="rId5" tooltip="https://www.jstor.org/stable/40927164"/>
              </a:rPr>
              <a:t>realistically</a:t>
            </a:r>
            <a:r>
              <a:rPr lang="de-DE" sz="1300" dirty="0"/>
              <a:t>. </a:t>
            </a:r>
            <a:r>
              <a:rPr lang="de-DE" sz="1300" dirty="0" err="1"/>
              <a:t>Similarly</a:t>
            </a:r>
            <a:r>
              <a:rPr lang="de-DE" sz="1300" dirty="0"/>
              <a:t>, </a:t>
            </a:r>
            <a:r>
              <a:rPr lang="de-DE" sz="1300" dirty="0" err="1"/>
              <a:t>research</a:t>
            </a:r>
            <a:r>
              <a:rPr lang="de-DE" sz="1300" dirty="0"/>
              <a:t> </a:t>
            </a:r>
            <a:r>
              <a:rPr lang="de-DE" sz="1300" dirty="0" err="1"/>
              <a:t>points</a:t>
            </a:r>
            <a:r>
              <a:rPr lang="de-DE" sz="1300" dirty="0"/>
              <a:t> out </a:t>
            </a:r>
            <a:r>
              <a:rPr lang="de-DE" sz="1300" dirty="0" err="1"/>
              <a:t>that</a:t>
            </a:r>
            <a:r>
              <a:rPr lang="de-DE" sz="1300" dirty="0"/>
              <a:t> TV </a:t>
            </a:r>
            <a:r>
              <a:rPr lang="de-DE" sz="1300" dirty="0" err="1"/>
              <a:t>news</a:t>
            </a:r>
            <a:r>
              <a:rPr lang="de-DE" sz="1300" dirty="0"/>
              <a:t> </a:t>
            </a:r>
            <a:r>
              <a:rPr lang="de-DE" sz="1300" dirty="0" err="1"/>
              <a:t>exposure</a:t>
            </a:r>
            <a:r>
              <a:rPr lang="de-DE" sz="1300" dirty="0"/>
              <a:t> </a:t>
            </a:r>
            <a:r>
              <a:rPr lang="de-DE" sz="1300" dirty="0" err="1"/>
              <a:t>does</a:t>
            </a:r>
            <a:r>
              <a:rPr lang="de-DE" sz="1300" dirty="0"/>
              <a:t> not </a:t>
            </a:r>
            <a:r>
              <a:rPr lang="de-DE" sz="1300" dirty="0" err="1"/>
              <a:t>lead</a:t>
            </a:r>
            <a:r>
              <a:rPr lang="de-DE" sz="1300" dirty="0"/>
              <a:t> </a:t>
            </a:r>
            <a:r>
              <a:rPr lang="de-DE" sz="1300" dirty="0" err="1"/>
              <a:t>to</a:t>
            </a:r>
            <a:r>
              <a:rPr lang="de-DE" sz="1300" dirty="0"/>
              <a:t> </a:t>
            </a:r>
            <a:r>
              <a:rPr lang="de-DE" sz="1300" dirty="0" err="1"/>
              <a:t>greater</a:t>
            </a:r>
            <a:r>
              <a:rPr lang="de-DE" sz="1300" dirty="0"/>
              <a:t> </a:t>
            </a:r>
            <a:r>
              <a:rPr lang="de-DE" sz="1300" dirty="0" err="1"/>
              <a:t>knowledge</a:t>
            </a:r>
            <a:r>
              <a:rPr lang="de-DE" sz="1300" dirty="0"/>
              <a:t> </a:t>
            </a:r>
            <a:r>
              <a:rPr lang="de-DE" sz="1300" dirty="0" err="1"/>
              <a:t>about</a:t>
            </a:r>
            <a:r>
              <a:rPr lang="de-DE" sz="1300" dirty="0"/>
              <a:t> </a:t>
            </a:r>
            <a:r>
              <a:rPr lang="de-DE" sz="1300" dirty="0" err="1"/>
              <a:t>immigration</a:t>
            </a:r>
            <a:r>
              <a:rPr lang="de-DE" sz="1300" dirty="0"/>
              <a:t> </a:t>
            </a:r>
            <a:r>
              <a:rPr lang="de-DE" sz="1300" dirty="0" err="1"/>
              <a:t>issues</a:t>
            </a:r>
            <a:r>
              <a:rPr lang="de-DE" sz="1300" dirty="0"/>
              <a:t> (</a:t>
            </a:r>
            <a:r>
              <a:rPr lang="de-DE" sz="1300" u="sng" dirty="0" err="1">
                <a:hlinkClick r:id="rId6" tooltip="https://www.sciendo.com/article/10.1515/nor-2017-0119"/>
              </a:rPr>
              <a:t>Aalberg</a:t>
            </a:r>
            <a:r>
              <a:rPr lang="de-DE" sz="1300" u="sng" dirty="0">
                <a:hlinkClick r:id="rId6" tooltip="https://www.sciendo.com/article/10.1515/nor-2017-0119"/>
              </a:rPr>
              <a:t> &amp; </a:t>
            </a:r>
            <a:r>
              <a:rPr lang="de-DE" sz="1300" u="sng" dirty="0" err="1">
                <a:hlinkClick r:id="rId6" tooltip="https://www.sciendo.com/article/10.1515/nor-2017-0119"/>
              </a:rPr>
              <a:t>Strabac</a:t>
            </a:r>
            <a:r>
              <a:rPr lang="de-DE" sz="1300" u="sng" dirty="0">
                <a:hlinkClick r:id="rId6" tooltip="https://www.sciendo.com/article/10.1515/nor-2017-0119"/>
              </a:rPr>
              <a:t>, 2010</a:t>
            </a:r>
            <a:r>
              <a:rPr lang="de-DE" sz="1300" dirty="0"/>
              <a:t>), </a:t>
            </a:r>
            <a:r>
              <a:rPr lang="de-DE" sz="1300" dirty="0" err="1"/>
              <a:t>whereas</a:t>
            </a:r>
            <a:r>
              <a:rPr lang="de-DE" sz="1300" dirty="0"/>
              <a:t> </a:t>
            </a:r>
            <a:r>
              <a:rPr lang="de-DE" sz="1300" dirty="0" err="1"/>
              <a:t>citizens</a:t>
            </a:r>
            <a:r>
              <a:rPr lang="de-DE" sz="1300" dirty="0"/>
              <a:t> </a:t>
            </a:r>
            <a:r>
              <a:rPr lang="de-DE" sz="1300" dirty="0" err="1"/>
              <a:t>using</a:t>
            </a:r>
            <a:r>
              <a:rPr lang="de-DE" sz="1300" dirty="0"/>
              <a:t> printed </a:t>
            </a:r>
            <a:r>
              <a:rPr lang="de-DE" sz="1300" dirty="0" err="1"/>
              <a:t>news</a:t>
            </a:r>
            <a:r>
              <a:rPr lang="de-DE" sz="1300" dirty="0"/>
              <a:t> </a:t>
            </a:r>
            <a:r>
              <a:rPr lang="de-DE" sz="1300" dirty="0" err="1"/>
              <a:t>had</a:t>
            </a:r>
            <a:r>
              <a:rPr lang="de-DE" sz="1300" dirty="0"/>
              <a:t> a </a:t>
            </a:r>
            <a:r>
              <a:rPr lang="de-DE" sz="1300" dirty="0" err="1"/>
              <a:t>more</a:t>
            </a:r>
            <a:r>
              <a:rPr lang="de-DE" sz="1300" dirty="0"/>
              <a:t> positive </a:t>
            </a:r>
            <a:r>
              <a:rPr lang="de-DE" sz="1300" dirty="0" err="1"/>
              <a:t>opinion</a:t>
            </a:r>
            <a:r>
              <a:rPr lang="de-DE" sz="1300" dirty="0"/>
              <a:t> on </a:t>
            </a:r>
            <a:r>
              <a:rPr lang="de-DE" sz="1300" dirty="0" err="1"/>
              <a:t>the</a:t>
            </a:r>
            <a:r>
              <a:rPr lang="de-DE" sz="1300" dirty="0"/>
              <a:t> </a:t>
            </a:r>
            <a:r>
              <a:rPr lang="de-DE" sz="1300" dirty="0" err="1"/>
              <a:t>economic</a:t>
            </a:r>
            <a:r>
              <a:rPr lang="de-DE" sz="1300" dirty="0"/>
              <a:t> </a:t>
            </a:r>
            <a:r>
              <a:rPr lang="de-DE" sz="1300" dirty="0" err="1"/>
              <a:t>of</a:t>
            </a:r>
            <a:r>
              <a:rPr lang="de-DE" sz="1300" dirty="0"/>
              <a:t> </a:t>
            </a:r>
            <a:r>
              <a:rPr lang="de-DE" sz="1300" dirty="0" err="1"/>
              <a:t>immigration</a:t>
            </a:r>
            <a:r>
              <a:rPr lang="de-DE" sz="1300" dirty="0"/>
              <a:t> </a:t>
            </a:r>
            <a:r>
              <a:rPr lang="de-DE" sz="1300" dirty="0" err="1"/>
              <a:t>compared</a:t>
            </a:r>
            <a:r>
              <a:rPr lang="de-DE" sz="1300" dirty="0"/>
              <a:t> </a:t>
            </a:r>
            <a:r>
              <a:rPr lang="de-DE" sz="1300" dirty="0" err="1"/>
              <a:t>to</a:t>
            </a:r>
            <a:r>
              <a:rPr lang="de-DE" sz="1300" dirty="0"/>
              <a:t> TV </a:t>
            </a:r>
            <a:r>
              <a:rPr lang="de-DE" sz="1300" dirty="0" err="1"/>
              <a:t>viewers</a:t>
            </a:r>
            <a:r>
              <a:rPr lang="de-DE" sz="1300" dirty="0"/>
              <a:t> (</a:t>
            </a:r>
            <a:r>
              <a:rPr lang="de-DE" sz="1300" u="sng" dirty="0" err="1">
                <a:hlinkClick r:id="rId7" tooltip="https://www.tandfonline.com/doi/abs/10.1080/00036846.2013.844330"/>
              </a:rPr>
              <a:t>Héricourt</a:t>
            </a:r>
            <a:r>
              <a:rPr lang="de-DE" sz="1300" u="sng" dirty="0">
                <a:hlinkClick r:id="rId7" tooltip="https://www.tandfonline.com/doi/abs/10.1080/00036846.2013.844330"/>
              </a:rPr>
              <a:t> &amp; Spielvogel, 2014</a:t>
            </a:r>
            <a:r>
              <a:rPr lang="de-DE" sz="1300" dirty="0"/>
              <a:t>).</a:t>
            </a:r>
            <a:endParaRPr sz="1300" dirty="0"/>
          </a:p>
          <a:p>
            <a:pPr marL="0" indent="0" algn="just">
              <a:buNone/>
              <a:defRPr/>
            </a:pPr>
            <a:endParaRPr lang="de-DE" sz="1300" dirty="0"/>
          </a:p>
          <a:p>
            <a:pPr marL="0" lvl="0" indent="0" algn="just">
              <a:buNone/>
              <a:defRPr/>
            </a:pPr>
            <a:r>
              <a:rPr lang="en-GB" sz="1300" b="1" dirty="0"/>
              <a:t>Negativity </a:t>
            </a:r>
            <a:endParaRPr lang="de-DE" sz="1300" dirty="0"/>
          </a:p>
          <a:p>
            <a:pPr marL="0" indent="0" algn="just">
              <a:buNone/>
              <a:defRPr/>
            </a:pPr>
            <a:r>
              <a:rPr lang="de-DE" sz="1300" dirty="0"/>
              <a:t>Media </a:t>
            </a:r>
            <a:r>
              <a:rPr lang="de-DE" sz="1300" dirty="0" err="1"/>
              <a:t>coverage</a:t>
            </a:r>
            <a:r>
              <a:rPr lang="de-DE" sz="1300" dirty="0"/>
              <a:t> </a:t>
            </a:r>
            <a:r>
              <a:rPr lang="de-DE" sz="1300" dirty="0" err="1"/>
              <a:t>framed</a:t>
            </a:r>
            <a:r>
              <a:rPr lang="de-DE" sz="1300" dirty="0"/>
              <a:t> in a </a:t>
            </a:r>
            <a:r>
              <a:rPr lang="de-DE" sz="1300" dirty="0" err="1"/>
              <a:t>way</a:t>
            </a:r>
            <a:r>
              <a:rPr lang="de-DE" sz="1300" dirty="0"/>
              <a:t> </a:t>
            </a:r>
            <a:r>
              <a:rPr lang="de-DE" sz="1300" dirty="0" err="1"/>
              <a:t>that</a:t>
            </a:r>
            <a:r>
              <a:rPr lang="de-DE" sz="1300" dirty="0"/>
              <a:t> </a:t>
            </a:r>
            <a:r>
              <a:rPr lang="de-DE" sz="1300" dirty="0" err="1"/>
              <a:t>accentuates</a:t>
            </a:r>
            <a:r>
              <a:rPr lang="de-DE" sz="1300" dirty="0"/>
              <a:t> </a:t>
            </a:r>
            <a:r>
              <a:rPr lang="de-DE" sz="1300" dirty="0" err="1"/>
              <a:t>economic</a:t>
            </a:r>
            <a:r>
              <a:rPr lang="de-DE" sz="1300" dirty="0"/>
              <a:t> </a:t>
            </a:r>
            <a:r>
              <a:rPr lang="de-DE" sz="1300" dirty="0" err="1"/>
              <a:t>competition</a:t>
            </a:r>
            <a:r>
              <a:rPr lang="de-DE" sz="1300" dirty="0"/>
              <a:t> </a:t>
            </a:r>
            <a:r>
              <a:rPr lang="de-DE" sz="1300" dirty="0" err="1"/>
              <a:t>with</a:t>
            </a:r>
            <a:r>
              <a:rPr lang="de-DE" sz="1300" dirty="0"/>
              <a:t> </a:t>
            </a:r>
            <a:r>
              <a:rPr lang="de-DE" sz="1300" dirty="0" err="1"/>
              <a:t>immigrants</a:t>
            </a:r>
            <a:r>
              <a:rPr lang="de-DE" sz="1300" dirty="0"/>
              <a:t> </a:t>
            </a:r>
            <a:r>
              <a:rPr lang="de-DE" sz="1300" dirty="0" err="1"/>
              <a:t>leads</a:t>
            </a:r>
            <a:r>
              <a:rPr lang="de-DE" sz="1300" dirty="0"/>
              <a:t> </a:t>
            </a:r>
            <a:r>
              <a:rPr lang="de-DE" sz="1300" dirty="0" err="1"/>
              <a:t>to</a:t>
            </a:r>
            <a:r>
              <a:rPr lang="de-DE" sz="1300" dirty="0"/>
              <a:t> support </a:t>
            </a:r>
            <a:r>
              <a:rPr lang="de-DE" sz="1300" dirty="0" err="1"/>
              <a:t>for</a:t>
            </a:r>
            <a:r>
              <a:rPr lang="de-DE" sz="1300" dirty="0"/>
              <a:t> </a:t>
            </a:r>
            <a:r>
              <a:rPr lang="de-DE" sz="1300" dirty="0" err="1"/>
              <a:t>restrictive</a:t>
            </a:r>
            <a:r>
              <a:rPr lang="de-DE" sz="1300" dirty="0"/>
              <a:t> </a:t>
            </a:r>
            <a:r>
              <a:rPr lang="de-DE" sz="1300" dirty="0" err="1"/>
              <a:t>immigration</a:t>
            </a:r>
            <a:r>
              <a:rPr lang="de-DE" sz="1300" dirty="0"/>
              <a:t> </a:t>
            </a:r>
            <a:r>
              <a:rPr lang="de-DE" sz="1300" dirty="0" err="1"/>
              <a:t>policies</a:t>
            </a:r>
            <a:r>
              <a:rPr lang="de-DE" sz="1300" dirty="0"/>
              <a:t> (</a:t>
            </a:r>
            <a:r>
              <a:rPr lang="de-DE" sz="1300" u="sng" dirty="0">
                <a:hlinkClick r:id="rId8" tooltip="https://psycnet.apa.org/record/2011-05779-010"/>
              </a:rPr>
              <a:t>Costello &amp; </a:t>
            </a:r>
            <a:r>
              <a:rPr lang="de-DE" sz="1300" u="sng" dirty="0" err="1">
                <a:hlinkClick r:id="rId8" tooltip="https://psycnet.apa.org/record/2011-05779-010"/>
              </a:rPr>
              <a:t>Hodson</a:t>
            </a:r>
            <a:r>
              <a:rPr lang="de-DE" sz="1300" u="sng" dirty="0">
                <a:hlinkClick r:id="rId8" tooltip="https://psycnet.apa.org/record/2011-05779-010"/>
              </a:rPr>
              <a:t>, 2011</a:t>
            </a:r>
            <a:r>
              <a:rPr lang="de-DE" sz="1300" dirty="0"/>
              <a:t>). </a:t>
            </a:r>
            <a:r>
              <a:rPr lang="de-DE" sz="1300" dirty="0" err="1"/>
              <a:t>Interestingly</a:t>
            </a:r>
            <a:r>
              <a:rPr lang="de-DE" sz="1300" dirty="0"/>
              <a:t>, a </a:t>
            </a:r>
            <a:r>
              <a:rPr lang="de-DE" sz="1300" dirty="0" err="1"/>
              <a:t>study</a:t>
            </a:r>
            <a:r>
              <a:rPr lang="de-DE" sz="1300" dirty="0"/>
              <a:t> </a:t>
            </a:r>
            <a:r>
              <a:rPr lang="de-DE" sz="1300" dirty="0" err="1"/>
              <a:t>from</a:t>
            </a:r>
            <a:r>
              <a:rPr lang="de-DE" sz="1300" dirty="0"/>
              <a:t> </a:t>
            </a:r>
            <a:r>
              <a:rPr lang="de-DE" sz="1300" dirty="0" err="1"/>
              <a:t>the</a:t>
            </a:r>
            <a:r>
              <a:rPr lang="de-DE" sz="1300" dirty="0"/>
              <a:t> </a:t>
            </a:r>
            <a:r>
              <a:rPr lang="de-DE" sz="1300" dirty="0" err="1"/>
              <a:t>Netherlands</a:t>
            </a:r>
            <a:r>
              <a:rPr lang="de-DE" sz="1300" dirty="0"/>
              <a:t> </a:t>
            </a:r>
            <a:r>
              <a:rPr lang="en-US" sz="1300" dirty="0"/>
              <a:t>on attitudes towards migrants found that a focus on multicultural issues had a positive effect on the attitudes towards migrants, while victimization frames surprisingly caused negative effects rather than stipulating empathy (</a:t>
            </a:r>
            <a:r>
              <a:rPr lang="en-US" sz="1300" u="sng" dirty="0">
                <a:hlinkClick r:id="rId9" tooltip="https://psycnet.apa.org/record/2016-56132-011"/>
              </a:rPr>
              <a:t>Bos et al., 2016</a:t>
            </a:r>
            <a:r>
              <a:rPr lang="en-US" sz="1300" dirty="0"/>
              <a:t>). A similar result was found by </a:t>
            </a:r>
            <a:r>
              <a:rPr lang="en-US" sz="1300" u="sng" dirty="0" err="1">
                <a:hlinkClick r:id="rId10" tooltip="https://core.ac.uk/download/pdf/61690961.pdf"/>
              </a:rPr>
              <a:t>Medianu</a:t>
            </a:r>
            <a:r>
              <a:rPr lang="en-US" sz="1300" u="sng" dirty="0">
                <a:hlinkClick r:id="rId10" tooltip="https://core.ac.uk/download/pdf/61690961.pdf"/>
              </a:rPr>
              <a:t> (2014)</a:t>
            </a:r>
            <a:r>
              <a:rPr lang="en-US" sz="1300" dirty="0"/>
              <a:t>, indicating that both describing refugees as terrorists and as victims led to an automated </a:t>
            </a:r>
            <a:r>
              <a:rPr lang="de-DE" sz="1300" dirty="0" err="1"/>
              <a:t>dehumanization</a:t>
            </a:r>
            <a:r>
              <a:rPr lang="de-DE" sz="1300" dirty="0"/>
              <a:t> </a:t>
            </a:r>
            <a:r>
              <a:rPr lang="de-DE" sz="1300" dirty="0" err="1"/>
              <a:t>of</a:t>
            </a:r>
            <a:r>
              <a:rPr lang="de-DE" sz="1300" dirty="0"/>
              <a:t> </a:t>
            </a:r>
            <a:r>
              <a:rPr lang="de-DE" sz="1300" dirty="0" err="1"/>
              <a:t>refugees</a:t>
            </a:r>
            <a:r>
              <a:rPr lang="de-DE" sz="1300" dirty="0"/>
              <a:t> on </a:t>
            </a:r>
            <a:r>
              <a:rPr lang="de-DE" sz="1300" dirty="0" err="1"/>
              <a:t>the</a:t>
            </a:r>
            <a:r>
              <a:rPr lang="de-DE" sz="1300" dirty="0"/>
              <a:t> </a:t>
            </a:r>
            <a:r>
              <a:rPr lang="de-DE" sz="1300" dirty="0" err="1"/>
              <a:t>part</a:t>
            </a:r>
            <a:r>
              <a:rPr lang="de-DE" sz="1300" dirty="0"/>
              <a:t> </a:t>
            </a:r>
            <a:r>
              <a:rPr lang="de-DE" sz="1300" dirty="0" err="1"/>
              <a:t>of</a:t>
            </a:r>
            <a:r>
              <a:rPr lang="de-DE" sz="1300" dirty="0"/>
              <a:t> </a:t>
            </a:r>
            <a:r>
              <a:rPr lang="de-DE" sz="1300" dirty="0" err="1"/>
              <a:t>the</a:t>
            </a:r>
            <a:r>
              <a:rPr lang="de-DE" sz="1300" dirty="0"/>
              <a:t> </a:t>
            </a:r>
            <a:r>
              <a:rPr lang="de-DE" sz="1300" dirty="0" err="1"/>
              <a:t>audience</a:t>
            </a:r>
            <a:r>
              <a:rPr lang="de-DE" sz="1300" dirty="0"/>
              <a:t>, </a:t>
            </a:r>
            <a:r>
              <a:rPr lang="de-DE" sz="1300" dirty="0" err="1"/>
              <a:t>explained</a:t>
            </a:r>
            <a:r>
              <a:rPr lang="de-DE" sz="1300" dirty="0"/>
              <a:t> </a:t>
            </a:r>
            <a:r>
              <a:rPr lang="de-DE" sz="1300" dirty="0" err="1"/>
              <a:t>by</a:t>
            </a:r>
            <a:r>
              <a:rPr lang="de-DE" sz="1300" dirty="0"/>
              <a:t> </a:t>
            </a:r>
            <a:r>
              <a:rPr lang="de-DE" sz="1300" dirty="0" err="1"/>
              <a:t>priming</a:t>
            </a:r>
            <a:r>
              <a:rPr lang="de-DE" sz="1300" dirty="0"/>
              <a:t>. Research </a:t>
            </a:r>
            <a:r>
              <a:rPr lang="de-DE" sz="1300" dirty="0" err="1"/>
              <a:t>comparing</a:t>
            </a:r>
            <a:r>
              <a:rPr lang="de-DE" sz="1300" dirty="0"/>
              <a:t> </a:t>
            </a:r>
            <a:r>
              <a:rPr lang="de-DE" sz="1300" dirty="0" err="1"/>
              <a:t>Denmark</a:t>
            </a:r>
            <a:r>
              <a:rPr lang="de-DE" sz="1300" dirty="0"/>
              <a:t> and </a:t>
            </a:r>
            <a:r>
              <a:rPr lang="de-DE" sz="1300" dirty="0" err="1"/>
              <a:t>the</a:t>
            </a:r>
            <a:r>
              <a:rPr lang="de-DE" sz="1300" dirty="0"/>
              <a:t> </a:t>
            </a:r>
            <a:r>
              <a:rPr lang="de-DE" sz="1300" dirty="0" err="1"/>
              <a:t>Netherlands</a:t>
            </a:r>
            <a:r>
              <a:rPr lang="de-DE" sz="1300" dirty="0"/>
              <a:t> </a:t>
            </a:r>
            <a:r>
              <a:rPr lang="de-DE" sz="1300" dirty="0" err="1"/>
              <a:t>concluded</a:t>
            </a:r>
            <a:r>
              <a:rPr lang="de-DE" sz="1300" dirty="0"/>
              <a:t> </a:t>
            </a:r>
            <a:r>
              <a:rPr lang="de-DE" sz="1300" dirty="0" err="1"/>
              <a:t>that</a:t>
            </a:r>
            <a:r>
              <a:rPr lang="de-DE" sz="1300" dirty="0"/>
              <a:t> a positive tone </a:t>
            </a:r>
            <a:r>
              <a:rPr lang="de-DE" sz="1300" dirty="0" err="1"/>
              <a:t>of</a:t>
            </a:r>
            <a:r>
              <a:rPr lang="de-DE" sz="1300" dirty="0"/>
              <a:t> </a:t>
            </a:r>
            <a:r>
              <a:rPr lang="de-DE" sz="1300" dirty="0" err="1"/>
              <a:t>news</a:t>
            </a:r>
            <a:r>
              <a:rPr lang="de-DE" sz="1300" dirty="0"/>
              <a:t> </a:t>
            </a:r>
            <a:r>
              <a:rPr lang="de-DE" sz="1300" dirty="0" err="1"/>
              <a:t>coverage</a:t>
            </a:r>
            <a:r>
              <a:rPr lang="de-DE" sz="1300" dirty="0"/>
              <a:t> </a:t>
            </a:r>
            <a:r>
              <a:rPr lang="de-DE" sz="1300" dirty="0" err="1"/>
              <a:t>reduced</a:t>
            </a:r>
            <a:r>
              <a:rPr lang="de-DE" sz="1300" dirty="0"/>
              <a:t> negative </a:t>
            </a:r>
            <a:r>
              <a:rPr lang="de-DE" sz="1300" dirty="0" err="1"/>
              <a:t>attitudes</a:t>
            </a:r>
            <a:r>
              <a:rPr lang="de-DE" sz="1300" dirty="0"/>
              <a:t> </a:t>
            </a:r>
            <a:r>
              <a:rPr lang="de-DE" sz="1300" dirty="0" err="1"/>
              <a:t>towards</a:t>
            </a:r>
            <a:r>
              <a:rPr lang="de-DE" sz="1300" dirty="0"/>
              <a:t> </a:t>
            </a:r>
            <a:r>
              <a:rPr lang="de-DE" sz="1300" dirty="0" err="1"/>
              <a:t>immigration</a:t>
            </a:r>
            <a:r>
              <a:rPr lang="de-DE" sz="1300" dirty="0"/>
              <a:t>. </a:t>
            </a:r>
            <a:r>
              <a:rPr lang="de-DE" sz="1300" dirty="0" err="1"/>
              <a:t>Interestingly</a:t>
            </a:r>
            <a:r>
              <a:rPr lang="de-DE" sz="1300" dirty="0"/>
              <a:t>, </a:t>
            </a:r>
            <a:r>
              <a:rPr lang="de-DE" sz="1300" dirty="0" err="1"/>
              <a:t>though</a:t>
            </a:r>
            <a:r>
              <a:rPr lang="de-DE" sz="1300" dirty="0"/>
              <a:t>, a negative tone </a:t>
            </a:r>
            <a:r>
              <a:rPr lang="de-DE" sz="1300" dirty="0" err="1"/>
              <a:t>did</a:t>
            </a:r>
            <a:r>
              <a:rPr lang="de-DE" sz="1300" dirty="0"/>
              <a:t> not </a:t>
            </a:r>
            <a:r>
              <a:rPr lang="de-DE" sz="1300" dirty="0" err="1"/>
              <a:t>lead</a:t>
            </a:r>
            <a:r>
              <a:rPr lang="de-DE" sz="1300" dirty="0"/>
              <a:t> </a:t>
            </a:r>
            <a:r>
              <a:rPr lang="de-DE" sz="1300" dirty="0" err="1"/>
              <a:t>to</a:t>
            </a:r>
            <a:r>
              <a:rPr lang="de-DE" sz="1300" dirty="0"/>
              <a:t> an </a:t>
            </a:r>
            <a:r>
              <a:rPr lang="de-DE" sz="1300" dirty="0" err="1"/>
              <a:t>increase</a:t>
            </a:r>
            <a:r>
              <a:rPr lang="de-DE" sz="1300" dirty="0"/>
              <a:t> in </a:t>
            </a:r>
            <a:r>
              <a:rPr lang="de-DE" sz="1300" dirty="0" err="1"/>
              <a:t>negativity</a:t>
            </a:r>
            <a:r>
              <a:rPr lang="de-DE" sz="1300" dirty="0"/>
              <a:t> </a:t>
            </a:r>
            <a:r>
              <a:rPr lang="de-DE" sz="1300" dirty="0" err="1"/>
              <a:t>of</a:t>
            </a:r>
            <a:r>
              <a:rPr lang="de-DE" sz="1300" dirty="0"/>
              <a:t> </a:t>
            </a:r>
            <a:r>
              <a:rPr lang="de-DE" sz="1300" dirty="0" err="1"/>
              <a:t>views</a:t>
            </a:r>
            <a:r>
              <a:rPr lang="de-DE" sz="1300" dirty="0"/>
              <a:t> (</a:t>
            </a:r>
            <a:r>
              <a:rPr lang="de-DE" sz="1300" u="sng" dirty="0">
                <a:hlinkClick r:id="rId11" tooltip="https://claesdevreese.files.wordpress.com/2016/02/vanklingeren-boomgaarden-vliegenthart-devreese_2015.pdf"/>
              </a:rPr>
              <a:t>van </a:t>
            </a:r>
            <a:r>
              <a:rPr lang="de-DE" sz="1300" u="sng" dirty="0" err="1">
                <a:hlinkClick r:id="rId11" tooltip="https://claesdevreese.files.wordpress.com/2016/02/vanklingeren-boomgaarden-vliegenthart-devreese_2015.pdf"/>
              </a:rPr>
              <a:t>Klingeren</a:t>
            </a:r>
            <a:r>
              <a:rPr lang="de-DE" sz="1300" u="sng" dirty="0">
                <a:hlinkClick r:id="rId11" tooltip="https://claesdevreese.files.wordpress.com/2016/02/vanklingeren-boomgaarden-vliegenthart-devreese_2015.pdf"/>
              </a:rPr>
              <a:t> et al., 2015</a:t>
            </a:r>
            <a:r>
              <a:rPr lang="de-DE" sz="1300" dirty="0"/>
              <a:t>).</a:t>
            </a:r>
            <a:endParaRPr sz="1300" dirty="0"/>
          </a:p>
          <a:p>
            <a:pPr marL="0" indent="0" algn="just">
              <a:buNone/>
              <a:defRPr/>
            </a:pPr>
            <a:endParaRPr lang="de-DE" sz="1300" dirty="0"/>
          </a:p>
          <a:p>
            <a:pPr marL="0" indent="0" algn="just">
              <a:buNone/>
              <a:defRPr/>
            </a:pPr>
            <a:r>
              <a:rPr lang="de-DE" sz="1300" b="1" dirty="0" err="1"/>
              <a:t>Influence</a:t>
            </a:r>
            <a:r>
              <a:rPr lang="de-DE" sz="1300" b="1" dirty="0"/>
              <a:t> on </a:t>
            </a:r>
            <a:r>
              <a:rPr lang="de-DE" sz="1300" b="1" dirty="0" err="1"/>
              <a:t>voting</a:t>
            </a:r>
            <a:r>
              <a:rPr lang="de-DE" sz="1300" b="1" dirty="0"/>
              <a:t> </a:t>
            </a:r>
            <a:r>
              <a:rPr lang="de-DE" sz="1300" b="1" dirty="0" err="1"/>
              <a:t>decisions</a:t>
            </a:r>
            <a:endParaRPr sz="1300" dirty="0"/>
          </a:p>
          <a:p>
            <a:pPr marL="0" indent="0" algn="just">
              <a:buNone/>
              <a:defRPr/>
            </a:pPr>
            <a:r>
              <a:rPr lang="de-DE" sz="1300" dirty="0"/>
              <a:t>A </a:t>
            </a:r>
            <a:r>
              <a:rPr lang="de-DE" sz="1300" dirty="0" err="1"/>
              <a:t>study</a:t>
            </a:r>
            <a:r>
              <a:rPr lang="de-DE" sz="1300" dirty="0"/>
              <a:t> </a:t>
            </a:r>
            <a:r>
              <a:rPr lang="de-DE" sz="1300" dirty="0" err="1"/>
              <a:t>by</a:t>
            </a:r>
            <a:r>
              <a:rPr lang="de-DE" sz="1300" dirty="0"/>
              <a:t> </a:t>
            </a:r>
            <a:r>
              <a:rPr lang="de-DE" sz="1300" u="sng" dirty="0" err="1">
                <a:hlinkClick r:id="rId12" tooltip="https://pure.uva.nl/ws/files/2563200/168937_503146.pdf"/>
              </a:rPr>
              <a:t>Burscher</a:t>
            </a:r>
            <a:r>
              <a:rPr lang="de-DE" sz="1300" u="sng" dirty="0">
                <a:hlinkClick r:id="rId12" tooltip="https://pure.uva.nl/ws/files/2563200/168937_503146.pdf"/>
              </a:rPr>
              <a:t> et al. (2015)</a:t>
            </a:r>
            <a:r>
              <a:rPr lang="de-DE" sz="1300" dirty="0"/>
              <a:t> </a:t>
            </a:r>
            <a:r>
              <a:rPr lang="de-DE" sz="1300" dirty="0" err="1"/>
              <a:t>comparing</a:t>
            </a:r>
            <a:r>
              <a:rPr lang="de-DE" sz="1300" dirty="0"/>
              <a:t> </a:t>
            </a:r>
            <a:r>
              <a:rPr lang="de-DE" sz="1300" dirty="0" err="1"/>
              <a:t>the</a:t>
            </a:r>
            <a:r>
              <a:rPr lang="de-DE" sz="1300" dirty="0"/>
              <a:t> </a:t>
            </a:r>
            <a:r>
              <a:rPr lang="de-DE" sz="1300" dirty="0" err="1"/>
              <a:t>situation</a:t>
            </a:r>
            <a:r>
              <a:rPr lang="de-DE" sz="1300" dirty="0"/>
              <a:t> in 11 countries </a:t>
            </a:r>
            <a:r>
              <a:rPr lang="de-DE" sz="1300" dirty="0" err="1"/>
              <a:t>demonstrated</a:t>
            </a:r>
            <a:r>
              <a:rPr lang="de-DE" sz="1300" dirty="0"/>
              <a:t> </a:t>
            </a:r>
            <a:r>
              <a:rPr lang="de-DE" sz="1300" dirty="0" err="1"/>
              <a:t>that</a:t>
            </a:r>
            <a:r>
              <a:rPr lang="de-DE" sz="1300" dirty="0"/>
              <a:t> </a:t>
            </a:r>
            <a:r>
              <a:rPr lang="de-DE" sz="1300" dirty="0" err="1"/>
              <a:t>exposure</a:t>
            </a:r>
            <a:r>
              <a:rPr lang="de-DE" sz="1300" dirty="0"/>
              <a:t> </a:t>
            </a:r>
            <a:r>
              <a:rPr lang="de-DE" sz="1300" dirty="0" err="1"/>
              <a:t>to</a:t>
            </a:r>
            <a:r>
              <a:rPr lang="de-DE" sz="1300" dirty="0"/>
              <a:t> </a:t>
            </a:r>
            <a:r>
              <a:rPr lang="de-DE" sz="1300" dirty="0" err="1"/>
              <a:t>immigration</a:t>
            </a:r>
            <a:r>
              <a:rPr lang="de-DE" sz="1300" dirty="0"/>
              <a:t>- and crime-</a:t>
            </a:r>
            <a:r>
              <a:rPr lang="de-DE" sz="1300" dirty="0" err="1"/>
              <a:t>related</a:t>
            </a:r>
            <a:r>
              <a:rPr lang="de-DE" sz="1300" dirty="0"/>
              <a:t> </a:t>
            </a:r>
            <a:r>
              <a:rPr lang="de-DE" sz="1300" dirty="0" err="1"/>
              <a:t>news</a:t>
            </a:r>
            <a:r>
              <a:rPr lang="de-DE" sz="1300" dirty="0"/>
              <a:t> was </a:t>
            </a:r>
            <a:r>
              <a:rPr lang="de-DE" sz="1300" dirty="0" err="1"/>
              <a:t>associated</a:t>
            </a:r>
            <a:r>
              <a:rPr lang="de-DE" sz="1300" dirty="0"/>
              <a:t> </a:t>
            </a:r>
            <a:r>
              <a:rPr lang="de-DE" sz="1300" dirty="0" err="1"/>
              <a:t>positively</a:t>
            </a:r>
            <a:r>
              <a:rPr lang="de-DE" sz="1300" dirty="0"/>
              <a:t> </a:t>
            </a:r>
            <a:r>
              <a:rPr lang="de-DE" sz="1300" dirty="0" err="1"/>
              <a:t>to</a:t>
            </a:r>
            <a:r>
              <a:rPr lang="de-DE" sz="1300" dirty="0"/>
              <a:t> </a:t>
            </a:r>
            <a:r>
              <a:rPr lang="de-DE" sz="1300" dirty="0" err="1"/>
              <a:t>the</a:t>
            </a:r>
            <a:r>
              <a:rPr lang="de-DE" sz="1300" dirty="0"/>
              <a:t> </a:t>
            </a:r>
            <a:r>
              <a:rPr lang="de-DE" sz="1300" dirty="0" err="1"/>
              <a:t>likelihood</a:t>
            </a:r>
            <a:r>
              <a:rPr lang="de-DE" sz="1300" dirty="0"/>
              <a:t> </a:t>
            </a:r>
            <a:r>
              <a:rPr lang="de-DE" sz="1300" dirty="0" err="1"/>
              <a:t>that</a:t>
            </a:r>
            <a:r>
              <a:rPr lang="de-DE" sz="1300" dirty="0"/>
              <a:t> </a:t>
            </a:r>
            <a:r>
              <a:rPr lang="de-DE" sz="1300" dirty="0" err="1"/>
              <a:t>citizens</a:t>
            </a:r>
            <a:r>
              <a:rPr lang="de-DE" sz="1300" dirty="0"/>
              <a:t> </a:t>
            </a:r>
            <a:r>
              <a:rPr lang="de-DE" sz="1300" dirty="0" err="1"/>
              <a:t>voted</a:t>
            </a:r>
            <a:r>
              <a:rPr lang="de-DE" sz="1300" dirty="0"/>
              <a:t> </a:t>
            </a:r>
            <a:r>
              <a:rPr lang="de-DE" sz="1300" dirty="0" err="1"/>
              <a:t>for</a:t>
            </a:r>
            <a:r>
              <a:rPr lang="de-DE" sz="1300" dirty="0"/>
              <a:t> an anti-immigration </a:t>
            </a:r>
            <a:r>
              <a:rPr lang="de-DE" sz="1300" dirty="0" err="1"/>
              <a:t>party</a:t>
            </a:r>
            <a:r>
              <a:rPr lang="de-DE" sz="1300" dirty="0"/>
              <a:t>. </a:t>
            </a:r>
            <a:endParaRPr sz="1300" dirty="0"/>
          </a:p>
          <a:p>
            <a:pPr marL="0" indent="0">
              <a:buNone/>
              <a:defRPr/>
            </a:pPr>
            <a:endParaRPr lang="de-DE" dirty="0">
              <a:highlight>
                <a:srgbClr val="FFFF00"/>
              </a:highlight>
            </a:endParaRPr>
          </a:p>
          <a:p>
            <a:pPr>
              <a:defRPr/>
            </a:pPr>
            <a:endParaRPr lang="de-DE" dirty="0">
              <a:highlight>
                <a:srgbClr val="FFFF00"/>
              </a:highlight>
            </a:endParaRPr>
          </a:p>
          <a:p>
            <a:pPr marL="0" indent="0">
              <a:buNone/>
              <a:defRPr/>
            </a:pPr>
            <a:endParaRPr lang="hu-HU" dirty="0"/>
          </a:p>
        </p:txBody>
      </p:sp>
      <p:pic>
        <p:nvPicPr>
          <p:cNvPr id="5" name="Grafik 4"/>
          <p:cNvPicPr>
            <a:picLocks noChangeAspect="1"/>
          </p:cNvPicPr>
          <p:nvPr/>
        </p:nvPicPr>
        <p:blipFill>
          <a:blip r:embed="rId13"/>
          <a:stretch/>
        </p:blipFill>
        <p:spPr bwMode="auto">
          <a:xfrm>
            <a:off x="-4395" y="-33114"/>
            <a:ext cx="2267357" cy="1511571"/>
          </a:xfrm>
          <a:prstGeom prst="rect">
            <a:avLst/>
          </a:prstGeom>
        </p:spPr>
      </p:pic>
      <p:sp>
        <p:nvSpPr>
          <p:cNvPr id="8"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Effects of media coverage</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8" name="Google Shape;188;p15"/>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en-US" dirty="0">
                <a:solidFill>
                  <a:srgbClr val="833C0B"/>
                </a:solidFill>
              </a:rPr>
              <a:t>CONTROLLING QUESTIONS</a:t>
            </a:r>
            <a:endParaRPr dirty="0"/>
          </a:p>
        </p:txBody>
      </p:sp>
      <p:sp>
        <p:nvSpPr>
          <p:cNvPr id="189" name="Google Shape;189;p15"/>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a:lnSpc>
                <a:spcPct val="90000"/>
              </a:lnSpc>
              <a:spcBef>
                <a:spcPts val="1000"/>
              </a:spcBef>
              <a:spcAft>
                <a:spcPts val="0"/>
              </a:spcAft>
              <a:buClr>
                <a:schemeClr val="dk1"/>
              </a:buClr>
              <a:buSzPts val="2000"/>
              <a:buNone/>
              <a:defRPr/>
            </a:pPr>
            <a:endParaRPr lang="en-US" sz="1300" dirty="0"/>
          </a:p>
          <a:p>
            <a:pPr marL="0" lvl="0" indent="0" algn="l">
              <a:lnSpc>
                <a:spcPct val="90000"/>
              </a:lnSpc>
              <a:spcBef>
                <a:spcPts val="1000"/>
              </a:spcBef>
              <a:spcAft>
                <a:spcPts val="0"/>
              </a:spcAft>
              <a:buClr>
                <a:schemeClr val="dk1"/>
              </a:buClr>
              <a:buSzPts val="2000"/>
              <a:buNone/>
              <a:defRPr/>
            </a:pPr>
            <a:endParaRPr lang="en-US" sz="1300" dirty="0"/>
          </a:p>
          <a:p>
            <a:pPr marL="0" lvl="0" indent="0" algn="l">
              <a:lnSpc>
                <a:spcPct val="90000"/>
              </a:lnSpc>
              <a:spcBef>
                <a:spcPts val="1000"/>
              </a:spcBef>
              <a:spcAft>
                <a:spcPts val="0"/>
              </a:spcAft>
              <a:buClr>
                <a:schemeClr val="dk1"/>
              </a:buClr>
              <a:buSzPts val="2000"/>
              <a:buNone/>
              <a:defRPr/>
            </a:pPr>
            <a:endParaRPr lang="en-US" sz="1300" dirty="0"/>
          </a:p>
          <a:p>
            <a:pPr marL="0" lvl="0" indent="0" algn="l">
              <a:lnSpc>
                <a:spcPct val="90000"/>
              </a:lnSpc>
              <a:spcBef>
                <a:spcPts val="1000"/>
              </a:spcBef>
              <a:spcAft>
                <a:spcPts val="0"/>
              </a:spcAft>
              <a:buClr>
                <a:schemeClr val="dk1"/>
              </a:buClr>
              <a:buSzPts val="2000"/>
              <a:buNone/>
              <a:defRPr/>
            </a:pPr>
            <a:endParaRPr lang="en-US" sz="1300" dirty="0"/>
          </a:p>
          <a:p>
            <a:pPr marL="0" lvl="0" indent="0" algn="l">
              <a:lnSpc>
                <a:spcPct val="90000"/>
              </a:lnSpc>
              <a:spcBef>
                <a:spcPts val="1000"/>
              </a:spcBef>
              <a:spcAft>
                <a:spcPts val="0"/>
              </a:spcAft>
              <a:buClr>
                <a:schemeClr val="dk1"/>
              </a:buClr>
              <a:buSzPts val="2000"/>
              <a:buNone/>
              <a:defRPr/>
            </a:pPr>
            <a:endParaRPr sz="1300" dirty="0">
              <a:highlight>
                <a:srgbClr val="FFFF00"/>
              </a:highlight>
            </a:endParaRPr>
          </a:p>
          <a:p>
            <a:pPr marL="0" lvl="0" indent="0" algn="l">
              <a:lnSpc>
                <a:spcPct val="90000"/>
              </a:lnSpc>
              <a:spcBef>
                <a:spcPts val="1000"/>
              </a:spcBef>
              <a:spcAft>
                <a:spcPts val="0"/>
              </a:spcAft>
              <a:buClr>
                <a:schemeClr val="dk1"/>
              </a:buClr>
              <a:buSzPts val="2000"/>
              <a:buNone/>
              <a:defRPr/>
            </a:pPr>
            <a:endParaRPr sz="1300" dirty="0">
              <a:highlight>
                <a:srgbClr val="FFFF00"/>
              </a:highlight>
            </a:endParaRPr>
          </a:p>
          <a:p>
            <a:pPr marL="0" lvl="0" indent="0" algn="l">
              <a:lnSpc>
                <a:spcPct val="90000"/>
              </a:lnSpc>
              <a:spcBef>
                <a:spcPts val="1000"/>
              </a:spcBef>
              <a:spcAft>
                <a:spcPts val="0"/>
              </a:spcAft>
              <a:buClr>
                <a:schemeClr val="dk1"/>
              </a:buClr>
              <a:buSzPts val="2000"/>
              <a:buNone/>
              <a:defRPr/>
            </a:pPr>
            <a:endParaRPr sz="1300" dirty="0">
              <a:highlight>
                <a:srgbClr val="FFFF00"/>
              </a:highlight>
            </a:endParaRPr>
          </a:p>
          <a:p>
            <a:pPr marL="0" lvl="0" indent="0" algn="l">
              <a:lnSpc>
                <a:spcPct val="90000"/>
              </a:lnSpc>
              <a:spcBef>
                <a:spcPts val="1000"/>
              </a:spcBef>
              <a:spcAft>
                <a:spcPts val="0"/>
              </a:spcAft>
              <a:buClr>
                <a:schemeClr val="dk1"/>
              </a:buClr>
              <a:buSzPts val="2000"/>
              <a:buNone/>
              <a:defRPr/>
            </a:pPr>
            <a:endParaRPr sz="1300" dirty="0">
              <a:highlight>
                <a:srgbClr val="FFFF00"/>
              </a:highlight>
            </a:endParaRPr>
          </a:p>
          <a:p>
            <a:pPr marL="0" lvl="0" indent="0" algn="l">
              <a:lnSpc>
                <a:spcPct val="90000"/>
              </a:lnSpc>
              <a:spcBef>
                <a:spcPts val="1000"/>
              </a:spcBef>
              <a:spcAft>
                <a:spcPts val="0"/>
              </a:spcAft>
              <a:buClr>
                <a:schemeClr val="dk1"/>
              </a:buClr>
              <a:buSzPts val="2000"/>
              <a:buNone/>
              <a:defRPr/>
            </a:pPr>
            <a:endParaRPr sz="1300" dirty="0"/>
          </a:p>
          <a:p>
            <a:pPr marL="0" lvl="0" indent="0" algn="l">
              <a:lnSpc>
                <a:spcPct val="90000"/>
              </a:lnSpc>
              <a:spcBef>
                <a:spcPts val="1000"/>
              </a:spcBef>
              <a:spcAft>
                <a:spcPts val="0"/>
              </a:spcAft>
              <a:buClr>
                <a:schemeClr val="dk1"/>
              </a:buClr>
              <a:buSzPts val="2000"/>
              <a:buNone/>
              <a:defRPr/>
            </a:pPr>
            <a:endParaRPr sz="1300" dirty="0"/>
          </a:p>
          <a:p>
            <a:pPr marL="0" lvl="0" indent="0" algn="l">
              <a:lnSpc>
                <a:spcPct val="90000"/>
              </a:lnSpc>
              <a:spcBef>
                <a:spcPts val="1000"/>
              </a:spcBef>
              <a:spcAft>
                <a:spcPts val="0"/>
              </a:spcAft>
              <a:buClr>
                <a:schemeClr val="dk1"/>
              </a:buClr>
              <a:buSzPts val="2000"/>
              <a:buNone/>
              <a:defRPr/>
            </a:pPr>
            <a:endParaRPr sz="1300" dirty="0"/>
          </a:p>
          <a:p>
            <a:pPr marL="0" lvl="0" indent="0" algn="l">
              <a:lnSpc>
                <a:spcPct val="90000"/>
              </a:lnSpc>
              <a:spcBef>
                <a:spcPts val="1000"/>
              </a:spcBef>
              <a:spcAft>
                <a:spcPts val="0"/>
              </a:spcAft>
              <a:buClr>
                <a:schemeClr val="dk1"/>
              </a:buClr>
              <a:buSzPts val="2000"/>
              <a:buNone/>
              <a:defRPr/>
            </a:pPr>
            <a:endParaRPr sz="1300" dirty="0"/>
          </a:p>
          <a:p>
            <a:pPr marL="0" lvl="0" indent="0" algn="l">
              <a:lnSpc>
                <a:spcPct val="90000"/>
              </a:lnSpc>
              <a:spcBef>
                <a:spcPts val="1000"/>
              </a:spcBef>
              <a:spcAft>
                <a:spcPts val="0"/>
              </a:spcAft>
              <a:buClr>
                <a:schemeClr val="dk1"/>
              </a:buClr>
              <a:buSzPts val="2000"/>
              <a:buNone/>
              <a:defRPr/>
            </a:pPr>
            <a:endParaRPr sz="1300" dirty="0"/>
          </a:p>
          <a:p>
            <a:pPr marL="0" lvl="0" indent="0" algn="l">
              <a:lnSpc>
                <a:spcPct val="90000"/>
              </a:lnSpc>
              <a:spcBef>
                <a:spcPts val="1000"/>
              </a:spcBef>
              <a:spcAft>
                <a:spcPts val="0"/>
              </a:spcAft>
              <a:buClr>
                <a:schemeClr val="dk1"/>
              </a:buClr>
              <a:buSzPts val="2000"/>
              <a:buNone/>
              <a:defRPr/>
            </a:pPr>
            <a:endParaRPr sz="1300" dirty="0"/>
          </a:p>
          <a:p>
            <a:pPr marL="0" lvl="0" indent="0" algn="l">
              <a:lnSpc>
                <a:spcPct val="90000"/>
              </a:lnSpc>
              <a:spcBef>
                <a:spcPts val="1000"/>
              </a:spcBef>
              <a:spcAft>
                <a:spcPts val="0"/>
              </a:spcAft>
              <a:buClr>
                <a:schemeClr val="dk1"/>
              </a:buClr>
              <a:buSzPts val="2000"/>
              <a:buNone/>
              <a:defRPr/>
            </a:pPr>
            <a:endParaRPr sz="1300" dirty="0"/>
          </a:p>
          <a:p>
            <a:pPr marL="0" lvl="0" indent="0" algn="l">
              <a:lnSpc>
                <a:spcPct val="90000"/>
              </a:lnSpc>
              <a:spcBef>
                <a:spcPts val="1000"/>
              </a:spcBef>
              <a:spcAft>
                <a:spcPts val="0"/>
              </a:spcAft>
              <a:buClr>
                <a:schemeClr val="dk1"/>
              </a:buClr>
              <a:buSzPts val="2000"/>
              <a:buNone/>
              <a:defRPr/>
            </a:pPr>
            <a:endParaRPr sz="1300" dirty="0"/>
          </a:p>
          <a:p>
            <a:pPr marL="0" lvl="0" indent="0" algn="l">
              <a:lnSpc>
                <a:spcPct val="90000"/>
              </a:lnSpc>
              <a:spcBef>
                <a:spcPts val="1000"/>
              </a:spcBef>
              <a:spcAft>
                <a:spcPts val="0"/>
              </a:spcAft>
              <a:buClr>
                <a:schemeClr val="dk1"/>
              </a:buClr>
              <a:buSzPts val="2000"/>
              <a:buNone/>
              <a:defRPr/>
            </a:pPr>
            <a:endParaRPr sz="1300" dirty="0"/>
          </a:p>
          <a:p>
            <a:pPr marL="0" lvl="0" indent="0" algn="l">
              <a:lnSpc>
                <a:spcPct val="90000"/>
              </a:lnSpc>
              <a:spcBef>
                <a:spcPts val="1000"/>
              </a:spcBef>
              <a:spcAft>
                <a:spcPts val="0"/>
              </a:spcAft>
              <a:buClr>
                <a:schemeClr val="dk1"/>
              </a:buClr>
              <a:buSzPts val="2000"/>
              <a:buNone/>
              <a:defRPr/>
            </a:pPr>
            <a:endParaRPr sz="1300" dirty="0"/>
          </a:p>
          <a:p>
            <a:pPr marL="0" lvl="0" indent="0" algn="l">
              <a:lnSpc>
                <a:spcPct val="90000"/>
              </a:lnSpc>
              <a:spcBef>
                <a:spcPts val="1000"/>
              </a:spcBef>
              <a:spcAft>
                <a:spcPts val="0"/>
              </a:spcAft>
              <a:buClr>
                <a:schemeClr val="dk1"/>
              </a:buClr>
              <a:buSzPts val="2000"/>
              <a:buNone/>
              <a:defRPr/>
            </a:pPr>
            <a:endParaRPr sz="1300" dirty="0"/>
          </a:p>
          <a:p>
            <a:pPr marL="0" lvl="0" indent="0" algn="l">
              <a:lnSpc>
                <a:spcPct val="90000"/>
              </a:lnSpc>
              <a:spcBef>
                <a:spcPts val="1000"/>
              </a:spcBef>
              <a:spcAft>
                <a:spcPts val="0"/>
              </a:spcAft>
              <a:buClr>
                <a:schemeClr val="dk1"/>
              </a:buClr>
              <a:buSzPts val="2000"/>
              <a:buNone/>
              <a:defRPr/>
            </a:pPr>
            <a:endParaRPr sz="1300" dirty="0">
              <a:highlight>
                <a:srgbClr val="FFFF00"/>
              </a:highlight>
            </a:endParaRPr>
          </a:p>
          <a:p>
            <a:pPr marL="0" lvl="0" indent="0" algn="l">
              <a:lnSpc>
                <a:spcPct val="90000"/>
              </a:lnSpc>
              <a:spcBef>
                <a:spcPts val="1000"/>
              </a:spcBef>
              <a:spcAft>
                <a:spcPts val="0"/>
              </a:spcAft>
              <a:buClr>
                <a:schemeClr val="dk1"/>
              </a:buClr>
              <a:buSzPts val="2000"/>
              <a:buNone/>
              <a:defRPr/>
            </a:pPr>
            <a:endParaRPr sz="1300" dirty="0">
              <a:highlight>
                <a:srgbClr val="FFFF00"/>
              </a:highlight>
            </a:endParaRPr>
          </a:p>
          <a:p>
            <a:pPr marL="0" lvl="0" indent="0" algn="l">
              <a:lnSpc>
                <a:spcPct val="90000"/>
              </a:lnSpc>
              <a:spcBef>
                <a:spcPts val="1000"/>
              </a:spcBef>
              <a:spcAft>
                <a:spcPts val="0"/>
              </a:spcAft>
              <a:buClr>
                <a:schemeClr val="dk1"/>
              </a:buClr>
              <a:buSzPts val="2000"/>
              <a:buNone/>
              <a:defRPr/>
            </a:pPr>
            <a:endParaRPr sz="1300" dirty="0"/>
          </a:p>
          <a:p>
            <a:pPr marL="0" lvl="0" indent="0" algn="l">
              <a:lnSpc>
                <a:spcPct val="90000"/>
              </a:lnSpc>
              <a:spcBef>
                <a:spcPts val="1000"/>
              </a:spcBef>
              <a:spcAft>
                <a:spcPts val="0"/>
              </a:spcAft>
              <a:buClr>
                <a:schemeClr val="dk1"/>
              </a:buClr>
              <a:buSzPts val="2800"/>
              <a:buNone/>
              <a:defRPr/>
            </a:pPr>
            <a:endParaRPr sz="1300" dirty="0"/>
          </a:p>
          <a:p>
            <a:pPr marL="0" lvl="0" indent="0" algn="l">
              <a:lnSpc>
                <a:spcPct val="90000"/>
              </a:lnSpc>
              <a:spcBef>
                <a:spcPts val="1000"/>
              </a:spcBef>
              <a:spcAft>
                <a:spcPts val="0"/>
              </a:spcAft>
              <a:buClr>
                <a:schemeClr val="dk1"/>
              </a:buClr>
              <a:buSzPts val="2800"/>
              <a:buNone/>
              <a:defRPr/>
            </a:pPr>
            <a:endParaRPr sz="1300" dirty="0"/>
          </a:p>
        </p:txBody>
      </p:sp>
      <p:sp>
        <p:nvSpPr>
          <p:cNvPr id="5" name="Tartalom helye 2"/>
          <p:cNvSpPr txBox="1"/>
          <p:nvPr/>
        </p:nvSpPr>
        <p:spPr bwMode="auto">
          <a:xfrm>
            <a:off x="990600" y="1978025"/>
            <a:ext cx="10515600" cy="4351338"/>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r>
              <a:rPr lang="de-DE" sz="1600" dirty="0"/>
              <a:t>Agenda </a:t>
            </a:r>
            <a:r>
              <a:rPr lang="de-DE" sz="1600" dirty="0" err="1"/>
              <a:t>setting</a:t>
            </a:r>
            <a:r>
              <a:rPr lang="de-DE" sz="1600" dirty="0"/>
              <a:t> </a:t>
            </a:r>
            <a:r>
              <a:rPr lang="de-DE" sz="1600" dirty="0" err="1"/>
              <a:t>describes</a:t>
            </a:r>
            <a:r>
              <a:rPr lang="de-DE" sz="1600" dirty="0"/>
              <a:t> </a:t>
            </a:r>
            <a:r>
              <a:rPr lang="de-DE" sz="1600" dirty="0" err="1"/>
              <a:t>how</a:t>
            </a:r>
            <a:r>
              <a:rPr lang="de-DE" sz="1600" dirty="0"/>
              <a:t> </a:t>
            </a:r>
            <a:r>
              <a:rPr lang="de-DE" sz="1600" dirty="0" err="1"/>
              <a:t>politicians</a:t>
            </a:r>
            <a:r>
              <a:rPr lang="de-DE" sz="1600" dirty="0"/>
              <a:t> </a:t>
            </a:r>
            <a:r>
              <a:rPr lang="de-DE" sz="1600" dirty="0" err="1"/>
              <a:t>influence</a:t>
            </a:r>
            <a:r>
              <a:rPr lang="de-DE" sz="1600" dirty="0"/>
              <a:t> </a:t>
            </a:r>
            <a:r>
              <a:rPr lang="de-DE" sz="1600" dirty="0" err="1"/>
              <a:t>journalists</a:t>
            </a:r>
            <a:r>
              <a:rPr lang="de-DE" sz="1600" dirty="0"/>
              <a:t> </a:t>
            </a:r>
            <a:r>
              <a:rPr lang="de-DE" sz="1600" dirty="0" err="1"/>
              <a:t>to</a:t>
            </a:r>
            <a:r>
              <a:rPr lang="de-DE" sz="1600" dirty="0"/>
              <a:t> </a:t>
            </a:r>
            <a:r>
              <a:rPr lang="de-DE" sz="1600" dirty="0" err="1"/>
              <a:t>reflect</a:t>
            </a:r>
            <a:r>
              <a:rPr lang="de-DE" sz="1600" dirty="0"/>
              <a:t> </a:t>
            </a:r>
            <a:r>
              <a:rPr lang="de-DE" sz="1600" dirty="0" err="1"/>
              <a:t>their</a:t>
            </a:r>
            <a:r>
              <a:rPr lang="de-DE" sz="1600" dirty="0"/>
              <a:t> </a:t>
            </a:r>
            <a:r>
              <a:rPr lang="de-DE" sz="1600" dirty="0" err="1"/>
              <a:t>agenda</a:t>
            </a:r>
            <a:r>
              <a:rPr lang="de-DE" sz="1600" dirty="0"/>
              <a:t> in </a:t>
            </a:r>
            <a:r>
              <a:rPr lang="de-DE" sz="1600" dirty="0" err="1"/>
              <a:t>reporting</a:t>
            </a:r>
            <a:r>
              <a:rPr lang="de-DE" sz="1600" dirty="0"/>
              <a:t>.</a:t>
            </a:r>
            <a:endParaRPr sz="1600" dirty="0"/>
          </a:p>
          <a:p>
            <a:pPr marL="0" indent="0">
              <a:buFont typeface="Arial"/>
              <a:buNone/>
              <a:defRPr/>
            </a:pPr>
            <a:r>
              <a:rPr lang="de-DE" sz="1600" dirty="0"/>
              <a:t>True</a:t>
            </a:r>
            <a:endParaRPr sz="1600" dirty="0"/>
          </a:p>
          <a:p>
            <a:pPr marL="0" indent="0">
              <a:buFont typeface="Arial"/>
              <a:buNone/>
              <a:defRPr/>
            </a:pPr>
            <a:r>
              <a:rPr lang="de-DE" sz="1600" dirty="0" err="1">
                <a:highlight>
                  <a:srgbClr val="FFFF00"/>
                </a:highlight>
              </a:rPr>
              <a:t>False</a:t>
            </a:r>
            <a:r>
              <a:rPr lang="de-DE" sz="1600" dirty="0">
                <a:highlight>
                  <a:srgbClr val="FFFF00"/>
                </a:highlight>
              </a:rPr>
              <a:t> </a:t>
            </a:r>
            <a:endParaRPr lang="hu-HU" sz="1600" dirty="0">
              <a:highlight>
                <a:srgbClr val="FFFF00"/>
              </a:highlight>
            </a:endParaRPr>
          </a:p>
          <a:p>
            <a:pPr marL="0" indent="0">
              <a:buFont typeface="Arial"/>
              <a:buNone/>
              <a:defRPr/>
            </a:pPr>
            <a:endParaRPr lang="hu-HU" sz="1600" dirty="0">
              <a:highlight>
                <a:srgbClr val="FFFF00"/>
              </a:highlight>
            </a:endParaRPr>
          </a:p>
          <a:p>
            <a:pPr marL="0" indent="0">
              <a:buFont typeface="Arial"/>
              <a:buNone/>
              <a:defRPr/>
            </a:pPr>
            <a:r>
              <a:rPr lang="en-US" sz="1600" dirty="0"/>
              <a:t>Exemplification has different effects on media users compared to more abstract styles of reporting. </a:t>
            </a:r>
            <a:endParaRPr lang="en-US" sz="1100" dirty="0"/>
          </a:p>
          <a:p>
            <a:pPr marL="0" indent="0">
              <a:buFont typeface="Arial"/>
              <a:buNone/>
              <a:defRPr/>
            </a:pPr>
            <a:r>
              <a:rPr lang="en-US" sz="1600" dirty="0">
                <a:highlight>
                  <a:srgbClr val="FFFF00"/>
                </a:highlight>
              </a:rPr>
              <a:t>True</a:t>
            </a:r>
            <a:endParaRPr lang="en-US" sz="1100" dirty="0"/>
          </a:p>
          <a:p>
            <a:pPr marL="0" indent="0">
              <a:buFont typeface="Arial"/>
              <a:buNone/>
              <a:defRPr/>
            </a:pPr>
            <a:r>
              <a:rPr lang="en-US" sz="1600" dirty="0"/>
              <a:t>False </a:t>
            </a:r>
            <a:endParaRPr lang="hu-HU" sz="1600" dirty="0">
              <a:highlight>
                <a:srgbClr val="FFFF00"/>
              </a:highlight>
            </a:endParaRPr>
          </a:p>
          <a:p>
            <a:pPr marL="0" indent="0">
              <a:buFont typeface="Arial"/>
              <a:buNone/>
              <a:defRPr/>
            </a:pPr>
            <a:endParaRPr lang="hu-HU" sz="1600" dirty="0">
              <a:highlight>
                <a:srgbClr val="FFFF00"/>
              </a:highlight>
            </a:endParaRPr>
          </a:p>
          <a:p>
            <a:pPr marL="0" indent="0">
              <a:buFont typeface="Arial"/>
              <a:buNone/>
              <a:defRPr/>
            </a:pPr>
            <a:r>
              <a:rPr lang="en-US" sz="1600" dirty="0"/>
              <a:t>Research indicates that a positive tone of news items reporting about immigration leads to more negative views of citizens on this issue. </a:t>
            </a:r>
            <a:endParaRPr lang="en-US" sz="1100" dirty="0"/>
          </a:p>
          <a:p>
            <a:pPr marL="0" indent="0">
              <a:buFont typeface="Arial"/>
              <a:buNone/>
              <a:defRPr/>
            </a:pPr>
            <a:r>
              <a:rPr lang="en-US" sz="1600" dirty="0"/>
              <a:t>True</a:t>
            </a:r>
            <a:endParaRPr lang="en-US" sz="1100" dirty="0"/>
          </a:p>
          <a:p>
            <a:pPr marL="0" indent="0">
              <a:buFont typeface="Arial"/>
              <a:buNone/>
              <a:defRPr/>
            </a:pPr>
            <a:r>
              <a:rPr lang="en-US" sz="1600" dirty="0">
                <a:highlight>
                  <a:srgbClr val="FFFF00"/>
                </a:highlight>
              </a:rPr>
              <a:t>False </a:t>
            </a:r>
          </a:p>
          <a:p>
            <a:pPr marL="0" indent="0">
              <a:buFont typeface="Arial"/>
              <a:buNone/>
              <a:defRPr/>
            </a:pPr>
            <a:endParaRPr lang="hu-HU" sz="1600" dirty="0">
              <a:highlight>
                <a:srgbClr val="FFFF00"/>
              </a:highlight>
            </a:endParaRPr>
          </a:p>
        </p:txBody>
      </p:sp>
      <p:sp>
        <p:nvSpPr>
          <p:cNvPr id="7"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Effects of media coverage</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8200" y="365125"/>
            <a:ext cx="10515600" cy="5224115"/>
          </a:xfrm>
        </p:spPr>
        <p:txBody>
          <a:bodyPr/>
          <a:lstStyle/>
          <a:p>
            <a:pPr algn="ctr">
              <a:defRPr/>
            </a:pPr>
            <a:r>
              <a:rPr lang="de-DE" dirty="0">
                <a:solidFill>
                  <a:schemeClr val="accent2">
                    <a:lumMod val="50000"/>
                  </a:schemeClr>
                </a:solidFill>
              </a:rPr>
              <a:t>EFFECTS OF MEDIA COVERAGE:</a:t>
            </a:r>
            <a:br>
              <a:rPr lang="de-DE" dirty="0">
                <a:solidFill>
                  <a:schemeClr val="accent2">
                    <a:lumMod val="50000"/>
                  </a:schemeClr>
                </a:solidFill>
              </a:rPr>
            </a:br>
            <a:r>
              <a:rPr lang="de-DE" dirty="0">
                <a:solidFill>
                  <a:schemeClr val="accent2">
                    <a:lumMod val="50000"/>
                  </a:schemeClr>
                </a:solidFill>
              </a:rPr>
              <a:t>A CLOSER LOOK</a:t>
            </a:r>
            <a:endParaRPr lang="hu-HU" dirty="0">
              <a:solidFill>
                <a:schemeClr val="accent2">
                  <a:lumMod val="50000"/>
                </a:schemeClr>
              </a:solidFill>
            </a:endParaRPr>
          </a:p>
        </p:txBody>
      </p:sp>
      <p:pic>
        <p:nvPicPr>
          <p:cNvPr id="5" name="Grafik 4"/>
          <p:cNvPicPr>
            <a:picLocks noChangeAspect="1"/>
          </p:cNvPicPr>
          <p:nvPr/>
        </p:nvPicPr>
        <p:blipFill>
          <a:blip r:embed="rId3"/>
          <a:stretch/>
        </p:blipFill>
        <p:spPr bwMode="auto">
          <a:xfrm>
            <a:off x="4577072" y="3933056"/>
            <a:ext cx="3037856" cy="2024743"/>
          </a:xfrm>
          <a:prstGeom prst="rect">
            <a:avLst/>
          </a:prstGeom>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a:xfrm>
            <a:off x="811188" y="2101131"/>
            <a:ext cx="10874424" cy="6499919"/>
          </a:xfrm>
        </p:spPr>
        <p:txBody>
          <a:bodyPr>
            <a:noAutofit/>
          </a:bodyPr>
          <a:lstStyle/>
          <a:p>
            <a:pPr marL="0" indent="0" algn="just">
              <a:buNone/>
              <a:defRPr/>
            </a:pPr>
            <a:r>
              <a:rPr lang="en-US" sz="1200" dirty="0"/>
              <a:t>The CNN effect describes the impact international media coverage has on policy-makers across the world. The model implies that global news networks, of which CNN has been one of the earliest examples, as well as the 24/7 news cycle have a considerable effect on the decision-making process of political leaders, who may feel under public pressure to intervene into humanitarian situations and political crises they may not have a stake in otherwise (</a:t>
            </a:r>
            <a:r>
              <a:rPr lang="en-US" sz="1200" u="sng" dirty="0">
                <a:hlinkClick r:id="rId3" tooltip="https://www.routledge.com/The-CNN-Effect-The-Myth-of-News-Foreign-Policy-and-Intervention/Robinson/p/book/9780415259057"/>
              </a:rPr>
              <a:t>Robinson, 2002</a:t>
            </a:r>
            <a:r>
              <a:rPr lang="en-US" sz="1200" dirty="0"/>
              <a:t>). This notion of direct impact has though not gone unchallenged; authors suggested a differentiated interpretation of the impact of global media </a:t>
            </a:r>
            <a:r>
              <a:rPr lang="de-DE" sz="1200" dirty="0"/>
              <a:t>on international </a:t>
            </a:r>
            <a:r>
              <a:rPr lang="de-DE" sz="1200" dirty="0" err="1"/>
              <a:t>politics</a:t>
            </a:r>
            <a:r>
              <a:rPr lang="de-DE" sz="1200" dirty="0"/>
              <a:t> (</a:t>
            </a:r>
            <a:r>
              <a:rPr lang="de-DE" sz="1200" u="sng" dirty="0" err="1">
                <a:hlinkClick r:id="rId4" tooltip="https://www.tandfonline.com/doi/abs/10.1080/10584600590908429"/>
              </a:rPr>
              <a:t>Gilboa</a:t>
            </a:r>
            <a:r>
              <a:rPr lang="de-DE" sz="1200" u="sng" dirty="0">
                <a:hlinkClick r:id="rId4" tooltip="https://www.tandfonline.com/doi/abs/10.1080/10584600590908429"/>
              </a:rPr>
              <a:t>, 2005</a:t>
            </a:r>
            <a:r>
              <a:rPr lang="de-DE" sz="1200" dirty="0"/>
              <a:t>; </a:t>
            </a:r>
            <a:r>
              <a:rPr lang="de-DE" sz="1200" u="sng" dirty="0" err="1">
                <a:hlinkClick r:id="rId5" tooltip="https://www.cambridge.org/core/journals/review-of-international-studies/article/moving-media-and-conflict-studies-beyond-the-cnn-effect/9A53E5507A594F9AF4FF626BC4ACE9E9"/>
              </a:rPr>
              <a:t>Gilboa</a:t>
            </a:r>
            <a:r>
              <a:rPr lang="de-DE" sz="1200" u="sng" dirty="0">
                <a:hlinkClick r:id="rId5" tooltip="https://www.cambridge.org/core/journals/review-of-international-studies/article/moving-media-and-conflict-studies-beyond-the-cnn-effect/9A53E5507A594F9AF4FF626BC4ACE9E9"/>
              </a:rPr>
              <a:t> et al., 2016</a:t>
            </a:r>
            <a:r>
              <a:rPr lang="de-DE" sz="1200" dirty="0"/>
              <a:t>).</a:t>
            </a:r>
            <a:endParaRPr lang="en-US" sz="1200" dirty="0"/>
          </a:p>
          <a:p>
            <a:pPr marL="0" indent="0" algn="just">
              <a:buNone/>
              <a:defRPr/>
            </a:pPr>
            <a:endParaRPr lang="en-US" sz="1200" dirty="0"/>
          </a:p>
          <a:p>
            <a:pPr marL="0" indent="0" algn="just">
              <a:buNone/>
              <a:defRPr/>
            </a:pPr>
            <a:r>
              <a:rPr lang="en-US" sz="1200" dirty="0"/>
              <a:t>In the context of the current migration movements, partly inflicted by crises and wars, political effects similar to the CNN effect can be observed: </a:t>
            </a:r>
            <a:endParaRPr sz="1200" dirty="0"/>
          </a:p>
          <a:p>
            <a:pPr marL="0" indent="0" algn="just">
              <a:buNone/>
              <a:defRPr/>
            </a:pPr>
            <a:endParaRPr lang="en-US" sz="1200" dirty="0"/>
          </a:p>
          <a:p>
            <a:pPr marL="0" indent="0" algn="just">
              <a:buNone/>
              <a:defRPr/>
            </a:pPr>
            <a:r>
              <a:rPr lang="en-US" sz="1200" b="1" dirty="0"/>
              <a:t>Syrian gas attacks </a:t>
            </a:r>
            <a:endParaRPr sz="1200" dirty="0"/>
          </a:p>
          <a:p>
            <a:pPr marL="0" indent="0" algn="just">
              <a:buNone/>
              <a:defRPr/>
            </a:pPr>
            <a:r>
              <a:rPr lang="en-US" sz="1200" dirty="0"/>
              <a:t>Both Donald Trump and Barack Obama were confronted with horrible images from Syrian gas attacks that were reported worldwide during their presidencies (</a:t>
            </a:r>
            <a:r>
              <a:rPr lang="en-US" sz="1200" u="sng" dirty="0">
                <a:hlinkClick r:id="rId6" tooltip="https://direct.mit.edu/daed/article/147/1/141/27192/Syria-amp-the-CNN-Effect-What-Role-Does-the-Media"/>
              </a:rPr>
              <a:t>Doucet, 2018</a:t>
            </a:r>
            <a:r>
              <a:rPr lang="en-US" sz="1200" dirty="0"/>
              <a:t>). In April 2017, images of dead and dying children from a chemical gas attack on Khan </a:t>
            </a:r>
            <a:r>
              <a:rPr lang="en-US" sz="1200" dirty="0" err="1"/>
              <a:t>Sheikhoun</a:t>
            </a:r>
            <a:r>
              <a:rPr lang="en-US" sz="1200" dirty="0"/>
              <a:t> in Syria went viral. According to a Washington Post article, President Donald Trump announced that the pictures had a big impact on him (</a:t>
            </a:r>
            <a:r>
              <a:rPr lang="en-US" sz="1200" u="sng" dirty="0" err="1">
                <a:hlinkClick r:id="rId7" tooltip="https://www.washingtonpost.com/news/monkey-cage/wp/2017/04/10/did-media-images-just-change-u-s-policy-in-syria-three-lessons-from-kosovo/"/>
              </a:rPr>
              <a:t>Bahador</a:t>
            </a:r>
            <a:r>
              <a:rPr lang="en-US" sz="1200" u="sng" dirty="0">
                <a:hlinkClick r:id="rId7" tooltip="https://www.washingtonpost.com/news/monkey-cage/wp/2017/04/10/did-media-images-just-change-u-s-policy-in-syria-three-lessons-from-kosovo/"/>
              </a:rPr>
              <a:t>, 2017</a:t>
            </a:r>
            <a:r>
              <a:rPr lang="en-US" sz="1200" dirty="0"/>
              <a:t>). He reacted with statements like “something should happen” (</a:t>
            </a:r>
            <a:r>
              <a:rPr lang="en-US" sz="1200" u="sng" dirty="0">
                <a:hlinkClick r:id="rId8" tooltip="https://edition.cnn.com/2017/04/06/politics/donald-trump-syria-options/index.html"/>
              </a:rPr>
              <a:t>Bash et al., 2017</a:t>
            </a:r>
            <a:r>
              <a:rPr lang="en-US" sz="1200" dirty="0"/>
              <a:t>). It appeared to generate a shift in Trump’s Syria policy (</a:t>
            </a:r>
            <a:r>
              <a:rPr lang="en-US" sz="1200" u="sng" dirty="0" err="1">
                <a:hlinkClick r:id="rId7" tooltip="https://www.washingtonpost.com/news/monkey-cage/wp/2017/04/10/did-media-images-just-change-u-s-policy-in-syria-three-lessons-from-kosovo/"/>
              </a:rPr>
              <a:t>Bahador</a:t>
            </a:r>
            <a:r>
              <a:rPr lang="en-US" sz="1200" u="sng" dirty="0">
                <a:hlinkClick r:id="rId7" tooltip="https://www.washingtonpost.com/news/monkey-cage/wp/2017/04/10/did-media-images-just-change-u-s-policy-in-syria-three-lessons-from-kosovo/"/>
              </a:rPr>
              <a:t>, 2017</a:t>
            </a:r>
            <a:r>
              <a:rPr lang="en-US" sz="1200" dirty="0"/>
              <a:t>). “Observations from the Trump and Obama administrations underline that the media were a key part of the constant pressure on policy-makers from politicians, pundits, and the array of powerful actors involved in the Syrian crisis” (</a:t>
            </a:r>
            <a:r>
              <a:rPr lang="en-US" sz="1200" u="sng" dirty="0">
                <a:hlinkClick r:id="rId6" tooltip="https://direct.mit.edu/daed/article/147/1/141/27192/Syria-amp-the-CNN-Effect-What-Role-Does-the-Media"/>
              </a:rPr>
              <a:t>Doucet, 2018, p. 154</a:t>
            </a:r>
            <a:r>
              <a:rPr lang="en-US" sz="1200" dirty="0"/>
              <a:t>).</a:t>
            </a:r>
            <a:endParaRPr sz="1200" dirty="0"/>
          </a:p>
          <a:p>
            <a:pPr marL="0" indent="0" algn="just">
              <a:buNone/>
              <a:defRPr/>
            </a:pPr>
            <a:endParaRPr lang="en-US" sz="1200" dirty="0"/>
          </a:p>
          <a:p>
            <a:pPr marL="0" indent="0" algn="just">
              <a:buNone/>
              <a:defRPr/>
            </a:pPr>
            <a:r>
              <a:rPr lang="en-US" sz="1200" b="1" dirty="0"/>
              <a:t>Libya conditions </a:t>
            </a:r>
            <a:endParaRPr sz="1200" b="1" dirty="0"/>
          </a:p>
          <a:p>
            <a:pPr marL="0" indent="0" algn="just">
              <a:buNone/>
              <a:defRPr/>
            </a:pPr>
            <a:r>
              <a:rPr lang="en-US" sz="1200" dirty="0"/>
              <a:t>A report in 2017 by CNN revealed that refugees in Libya were kept in shockingly inhumane conditions. The report showed how migrants were being sold by smugglers and that a slave market existed in Libya </a:t>
            </a:r>
            <a:r>
              <a:rPr lang="en-US" sz="1200" u="sng" dirty="0">
                <a:hlinkClick r:id="rId9" tooltip="https://edition.cnn.com/specials/africa/libya-slave-auctions"/>
              </a:rPr>
              <a:t>(CNN, n. d</a:t>
            </a:r>
            <a:r>
              <a:rPr lang="en-US" sz="1200" dirty="0"/>
              <a:t>.). The report caused worldwide reactions and for the first time also brought African politicians to action in that matter; for instance, Rwanda was </a:t>
            </a:r>
            <a:r>
              <a:rPr lang="en-US" sz="1200" dirty="0" err="1"/>
              <a:t>subsequently“offering</a:t>
            </a:r>
            <a:r>
              <a:rPr lang="en-US" sz="1200" dirty="0"/>
              <a:t> refuge to enslaved African migrants trapped in Libya” (</a:t>
            </a:r>
            <a:r>
              <a:rPr lang="en-US" sz="1200" u="sng" dirty="0">
                <a:hlinkClick r:id="rId10" tooltip="https://edition.cnn.com/2017/11/24/africa/rwanda-reaction-libya/index.html"/>
              </a:rPr>
              <a:t>Said-Moorhouse, 2017</a:t>
            </a:r>
            <a:r>
              <a:rPr lang="en-US" sz="1200" dirty="0"/>
              <a:t>). Further, political leaders discussed the topic at the African Union-European Union summit (</a:t>
            </a:r>
            <a:r>
              <a:rPr lang="en-US" sz="1200" u="sng" dirty="0">
                <a:hlinkClick r:id="rId11" tooltip="https://edition.cnn.com/2017/11/29/africa/au-eu-summit-ivory-coast/"/>
              </a:rPr>
              <a:t>Smith-Spark, 2017</a:t>
            </a:r>
            <a:r>
              <a:rPr lang="en-US" sz="1200" dirty="0"/>
              <a:t>). Interestingly, the IOM had pointed out the existence of migrants being auctioned as slaves in Libya </a:t>
            </a:r>
            <a:r>
              <a:rPr lang="en-US" sz="1300" dirty="0"/>
              <a:t>before the CNN report. Still, only the alarming CNN report finally produced a major political reaction from Western and African politicians (</a:t>
            </a:r>
            <a:r>
              <a:rPr lang="en-US" sz="1300" u="sng" dirty="0" err="1">
                <a:hlinkClick r:id="rId12" tooltip="https://www.zeit.de/politik/ausland/2017-11/fluechtlinge-libyen-cnn-sklavenhandel-eu-frederica-mogherini-afrikanische-union-un-sicherheitsrat"/>
              </a:rPr>
              <a:t>Völlinger</a:t>
            </a:r>
            <a:r>
              <a:rPr lang="en-US" sz="1300" u="sng" dirty="0">
                <a:hlinkClick r:id="rId12" tooltip="https://www.zeit.de/politik/ausland/2017-11/fluechtlinge-libyen-cnn-sklavenhandel-eu-frederica-mogherini-afrikanische-union-un-sicherheitsrat"/>
              </a:rPr>
              <a:t>, 2017</a:t>
            </a:r>
            <a:r>
              <a:rPr lang="en-US" sz="1300" dirty="0"/>
              <a:t>). </a:t>
            </a:r>
            <a:endParaRPr sz="1300" dirty="0"/>
          </a:p>
        </p:txBody>
      </p:sp>
      <p:sp>
        <p:nvSpPr>
          <p:cNvPr id="6" name="Cím 1"/>
          <p:cNvSpPr txBox="1"/>
          <p:nvPr/>
        </p:nvSpPr>
        <p:spPr bwMode="auto">
          <a:xfrm>
            <a:off x="990600" y="517525"/>
            <a:ext cx="10515600" cy="1325563"/>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lgn="ctr">
              <a:defRPr/>
            </a:pPr>
            <a:r>
              <a:rPr lang="de-DE"/>
              <a:t>THE CNN EFFECT</a:t>
            </a:r>
            <a:endParaRPr lang="hu-HU"/>
          </a:p>
        </p:txBody>
      </p:sp>
      <p:pic>
        <p:nvPicPr>
          <p:cNvPr id="4" name="Grafik 3"/>
          <p:cNvPicPr>
            <a:picLocks noChangeAspect="1"/>
          </p:cNvPicPr>
          <p:nvPr/>
        </p:nvPicPr>
        <p:blipFill>
          <a:blip r:embed="rId13"/>
          <a:stretch/>
        </p:blipFill>
        <p:spPr bwMode="auto">
          <a:xfrm>
            <a:off x="990600" y="188640"/>
            <a:ext cx="2887960" cy="1512168"/>
          </a:xfrm>
          <a:prstGeom prst="rect">
            <a:avLst/>
          </a:prstGeom>
        </p:spPr>
      </p:pic>
      <p:sp>
        <p:nvSpPr>
          <p:cNvPr id="7" name="Textfeld 6"/>
          <p:cNvSpPr txBox="1"/>
          <p:nvPr/>
        </p:nvSpPr>
        <p:spPr bwMode="auto">
          <a:xfrm>
            <a:off x="9599712" y="7029400"/>
            <a:ext cx="2592288" cy="276999"/>
          </a:xfrm>
          <a:prstGeom prst="rect">
            <a:avLst/>
          </a:prstGeom>
          <a:noFill/>
        </p:spPr>
        <p:txBody>
          <a:bodyPr wrap="square" rtlCol="0">
            <a:spAutoFit/>
          </a:bodyPr>
          <a:lstStyle/>
          <a:p>
            <a:pPr>
              <a:defRPr/>
            </a:pPr>
            <a:r>
              <a:rPr lang="de-DE" sz="1200"/>
              <a:t>Adapted from Zappe (2021)</a:t>
            </a:r>
            <a:endParaRPr lang="en-US" sz="1200"/>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normAutofit/>
          </a:bodyPr>
          <a:lstStyle/>
          <a:p>
            <a:pPr algn="ctr">
              <a:defRPr/>
            </a:pPr>
            <a:r>
              <a:rPr lang="de-DE"/>
              <a:t>THE CASE OF ALAN KURDI</a:t>
            </a:r>
            <a:endParaRPr lang="hu-HU"/>
          </a:p>
        </p:txBody>
      </p:sp>
      <p:sp>
        <p:nvSpPr>
          <p:cNvPr id="3" name="Tartalom helye 2"/>
          <p:cNvSpPr>
            <a:spLocks noGrp="1"/>
          </p:cNvSpPr>
          <p:nvPr>
            <p:ph idx="1"/>
          </p:nvPr>
        </p:nvSpPr>
        <p:spPr bwMode="auto">
          <a:xfrm>
            <a:off x="838200" y="1624592"/>
            <a:ext cx="10515600" cy="4351338"/>
          </a:xfrm>
        </p:spPr>
        <p:txBody>
          <a:bodyPr>
            <a:noAutofit/>
          </a:bodyPr>
          <a:lstStyle/>
          <a:p>
            <a:pPr marL="0" indent="0" algn="just">
              <a:buNone/>
              <a:defRPr/>
            </a:pPr>
            <a:r>
              <a:rPr lang="en-US" sz="1400" dirty="0"/>
              <a:t>The news media can impact people through the way they cover the matters concerning migrants and refugees. A striking illustration is the example of the image of Alan </a:t>
            </a:r>
            <a:r>
              <a:rPr lang="en-US" sz="1400" dirty="0" err="1"/>
              <a:t>Shenu</a:t>
            </a:r>
            <a:r>
              <a:rPr lang="en-US" sz="1400" dirty="0"/>
              <a:t> (often reported as “Alan Kurdi”), the three-year-old Syrian boy, who was found drowned on a beach in Turkey after trying to reach Europe with his family. The picture went viral and became a symbol of the “refugee crisis” in the Western world and the widespread international apathy until that point. Over-sized pictures of the boy’s dead body were published on newspaper front pages and were shown on TV news across the globe. However, the case also illustrates how short-lived news cycles, and, in turn, media effects may be. The case of </a:t>
            </a:r>
            <a:r>
              <a:rPr lang="en-US" sz="1400" dirty="0" err="1"/>
              <a:t>Aylan</a:t>
            </a:r>
            <a:r>
              <a:rPr lang="en-US" sz="1400" dirty="0"/>
              <a:t> Kurdi may thus be a drastic case of exemplification. </a:t>
            </a:r>
            <a:endParaRPr sz="1400" dirty="0"/>
          </a:p>
          <a:p>
            <a:pPr marL="0" indent="0">
              <a:buNone/>
              <a:defRPr/>
            </a:pPr>
            <a:endParaRPr lang="hu-HU" sz="1400" dirty="0"/>
          </a:p>
          <a:p>
            <a:pPr marL="0" indent="0">
              <a:buNone/>
              <a:defRPr/>
            </a:pPr>
            <a:endParaRPr lang="en-US" sz="1400" dirty="0"/>
          </a:p>
          <a:p>
            <a:pPr marL="0" indent="0">
              <a:buNone/>
              <a:defRPr/>
            </a:pPr>
            <a:endParaRPr lang="en-US" sz="1400" dirty="0"/>
          </a:p>
          <a:p>
            <a:pPr marL="0" indent="0">
              <a:buNone/>
              <a:defRPr/>
            </a:pPr>
            <a:endParaRPr lang="en-US" sz="1000" dirty="0"/>
          </a:p>
          <a:p>
            <a:pPr marL="0" indent="0">
              <a:buNone/>
              <a:defRPr/>
            </a:pPr>
            <a:endParaRPr lang="en-US" sz="1000" dirty="0"/>
          </a:p>
          <a:p>
            <a:pPr marL="0" indent="0">
              <a:buNone/>
              <a:defRPr/>
            </a:pPr>
            <a:endParaRPr lang="en-US" sz="1000" dirty="0"/>
          </a:p>
          <a:p>
            <a:pPr marL="0" indent="0">
              <a:buNone/>
              <a:defRPr/>
            </a:pPr>
            <a:endParaRPr lang="en-US" sz="1000" dirty="0"/>
          </a:p>
          <a:p>
            <a:pPr marL="0" indent="0">
              <a:buNone/>
              <a:defRPr/>
            </a:pPr>
            <a:endParaRPr lang="en-US" sz="1000" b="1" dirty="0"/>
          </a:p>
          <a:p>
            <a:pPr marL="0" indent="0" algn="ctr">
              <a:buNone/>
              <a:defRPr/>
            </a:pPr>
            <a:r>
              <a:rPr lang="en-US" sz="1000" dirty="0"/>
              <a:t>Source: Screenshots </a:t>
            </a:r>
            <a:r>
              <a:rPr lang="en-US" sz="1000" u="sng" dirty="0">
                <a:hlinkClick r:id="rId3" tooltip="https://www.washingtonpost.com/news/morning-mix/wp/2015/09/03/a-desperate-refugee-family-a-capsized-boat-and-3-year-old-dead-on-a-beach-in-turkey/"/>
              </a:rPr>
              <a:t>The Washington Post</a:t>
            </a:r>
            <a:r>
              <a:rPr lang="en-US" sz="1000" dirty="0"/>
              <a:t>, </a:t>
            </a:r>
            <a:r>
              <a:rPr lang="en-US" sz="1000" u="sng" dirty="0">
                <a:hlinkClick r:id="rId4" tooltip="https://www.bbc.com/news/world-europe-34133210"/>
              </a:rPr>
              <a:t>BBC</a:t>
            </a:r>
            <a:r>
              <a:rPr lang="en-US" sz="1000" dirty="0"/>
              <a:t>, </a:t>
            </a:r>
            <a:r>
              <a:rPr lang="en-US" sz="1000" u="sng" dirty="0">
                <a:hlinkClick r:id="rId5" tooltip="https://www.theguardian.com/world/2015/sep/02/shocking-image-of-drowned-syrian-boy-shows-tragic-plight-of-refugees?CMP="/>
              </a:rPr>
              <a:t>The Guardian</a:t>
            </a:r>
            <a:r>
              <a:rPr lang="en-US" sz="1000" dirty="0"/>
              <a:t>, </a:t>
            </a:r>
            <a:r>
              <a:rPr lang="en-US" sz="1000" u="sng" dirty="0">
                <a:hlinkClick r:id="rId6" tooltip="https://www.lemonde.fr/les-decodeurs/article/2015/09/10/mort-d-aylan-mensonges-manipulation-et-verite_4751442_4355770.html"/>
              </a:rPr>
              <a:t>Le Monde</a:t>
            </a:r>
            <a:r>
              <a:rPr lang="en-US" sz="1000" dirty="0"/>
              <a:t>, </a:t>
            </a:r>
            <a:r>
              <a:rPr lang="en-US" sz="1000" u="sng" dirty="0" err="1">
                <a:hlinkClick r:id="rId7" tooltip="https://observador.pt/2015/09/05/historia-do-refugiado-encontrou-corpo-aylan-na-praia/"/>
              </a:rPr>
              <a:t>Observador</a:t>
            </a:r>
            <a:endParaRPr lang="en-US" sz="1000" dirty="0"/>
          </a:p>
          <a:p>
            <a:pPr marL="0" indent="0">
              <a:buNone/>
              <a:defRPr/>
            </a:pPr>
            <a:endParaRPr lang="en-US" sz="1000" dirty="0"/>
          </a:p>
          <a:p>
            <a:pPr marL="0" indent="0">
              <a:buNone/>
              <a:defRPr/>
            </a:pPr>
            <a:endParaRPr lang="hu-HU" sz="1000" dirty="0"/>
          </a:p>
        </p:txBody>
      </p:sp>
      <p:pic>
        <p:nvPicPr>
          <p:cNvPr id="7" name="Grafik 6"/>
          <p:cNvPicPr>
            <a:picLocks noChangeAspect="1"/>
          </p:cNvPicPr>
          <p:nvPr/>
        </p:nvPicPr>
        <p:blipFill>
          <a:blip r:embed="rId8"/>
          <a:stretch/>
        </p:blipFill>
        <p:spPr bwMode="auto">
          <a:xfrm>
            <a:off x="4511824" y="3137239"/>
            <a:ext cx="4195760" cy="766762"/>
          </a:xfrm>
          <a:prstGeom prst="rect">
            <a:avLst/>
          </a:prstGeom>
        </p:spPr>
      </p:pic>
      <p:pic>
        <p:nvPicPr>
          <p:cNvPr id="8" name="Grafik 7"/>
          <p:cNvPicPr>
            <a:picLocks noChangeAspect="1"/>
          </p:cNvPicPr>
          <p:nvPr/>
        </p:nvPicPr>
        <p:blipFill>
          <a:blip r:embed="rId9"/>
          <a:stretch/>
        </p:blipFill>
        <p:spPr bwMode="auto">
          <a:xfrm>
            <a:off x="4729267" y="3897065"/>
            <a:ext cx="3049244" cy="847793"/>
          </a:xfrm>
          <a:prstGeom prst="rect">
            <a:avLst/>
          </a:prstGeom>
        </p:spPr>
      </p:pic>
      <p:pic>
        <p:nvPicPr>
          <p:cNvPr id="9" name="Grafik 8"/>
          <p:cNvPicPr>
            <a:picLocks noChangeAspect="1"/>
          </p:cNvPicPr>
          <p:nvPr/>
        </p:nvPicPr>
        <p:blipFill>
          <a:blip r:embed="rId10"/>
          <a:stretch/>
        </p:blipFill>
        <p:spPr bwMode="auto">
          <a:xfrm>
            <a:off x="8094287" y="3568067"/>
            <a:ext cx="2116907" cy="657994"/>
          </a:xfrm>
          <a:prstGeom prst="rect">
            <a:avLst/>
          </a:prstGeom>
        </p:spPr>
      </p:pic>
      <p:pic>
        <p:nvPicPr>
          <p:cNvPr id="10" name="Grafik 9"/>
          <p:cNvPicPr>
            <a:picLocks noChangeAspect="1"/>
          </p:cNvPicPr>
          <p:nvPr/>
        </p:nvPicPr>
        <p:blipFill>
          <a:blip r:embed="rId11"/>
          <a:stretch/>
        </p:blipFill>
        <p:spPr bwMode="auto">
          <a:xfrm>
            <a:off x="7757406" y="4244495"/>
            <a:ext cx="3813837" cy="369081"/>
          </a:xfrm>
          <a:prstGeom prst="rect">
            <a:avLst/>
          </a:prstGeom>
        </p:spPr>
      </p:pic>
      <p:sp>
        <p:nvSpPr>
          <p:cNvPr id="12"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Effects of media coverage: A closer look</a:t>
            </a:r>
            <a:endParaRPr sz="4400">
              <a:solidFill>
                <a:srgbClr val="833C0B"/>
              </a:solidFill>
              <a:latin typeface="Calibri"/>
              <a:ea typeface="Calibri"/>
              <a:cs typeface="Calibri"/>
            </a:endParaRPr>
          </a:p>
        </p:txBody>
      </p:sp>
      <p:pic>
        <p:nvPicPr>
          <p:cNvPr id="5" name="Grafik 4"/>
          <p:cNvPicPr>
            <a:picLocks noChangeAspect="1"/>
          </p:cNvPicPr>
          <p:nvPr/>
        </p:nvPicPr>
        <p:blipFill>
          <a:blip r:embed="rId12"/>
          <a:stretch/>
        </p:blipFill>
        <p:spPr bwMode="auto">
          <a:xfrm>
            <a:off x="1327843" y="3276092"/>
            <a:ext cx="3220384" cy="1048338"/>
          </a:xfrm>
          <a:prstGeom prst="rect">
            <a:avLst/>
          </a:prstGeom>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normAutofit/>
          </a:bodyPr>
          <a:lstStyle/>
          <a:p>
            <a:pPr algn="ctr">
              <a:defRPr/>
            </a:pPr>
            <a:r>
              <a:rPr lang="de-DE"/>
              <a:t>THE CASE OF ALAN KURDI</a:t>
            </a:r>
            <a:endParaRPr lang="hu-HU"/>
          </a:p>
        </p:txBody>
      </p:sp>
      <p:sp>
        <p:nvSpPr>
          <p:cNvPr id="3" name="Tartalom helye 2"/>
          <p:cNvSpPr>
            <a:spLocks noGrp="1"/>
          </p:cNvSpPr>
          <p:nvPr>
            <p:ph idx="1"/>
          </p:nvPr>
        </p:nvSpPr>
        <p:spPr bwMode="auto">
          <a:xfrm>
            <a:off x="838200" y="1916832"/>
            <a:ext cx="10515600" cy="4351338"/>
          </a:xfrm>
        </p:spPr>
        <p:txBody>
          <a:bodyPr>
            <a:noAutofit/>
          </a:bodyPr>
          <a:lstStyle/>
          <a:p>
            <a:pPr marL="0" indent="0" algn="just">
              <a:buNone/>
              <a:defRPr/>
            </a:pPr>
            <a:r>
              <a:rPr lang="en-US" sz="1400" b="1" dirty="0"/>
              <a:t>Reinforcing support for liberal refugee policies</a:t>
            </a:r>
            <a:endParaRPr lang="en-US" sz="1400" dirty="0"/>
          </a:p>
          <a:p>
            <a:pPr marL="0" indent="0" algn="just">
              <a:buNone/>
              <a:defRPr/>
            </a:pPr>
            <a:r>
              <a:rPr lang="en-US" sz="1400" dirty="0"/>
              <a:t>A study by </a:t>
            </a:r>
            <a:r>
              <a:rPr lang="en-US" sz="1400" u="sng" dirty="0" err="1">
                <a:hlinkClick r:id="rId3" tooltip="https://www.tandfonline.com/doi/pdf/10.1080/1369183X.2018.1538773"/>
              </a:rPr>
              <a:t>Sohlberg</a:t>
            </a:r>
            <a:r>
              <a:rPr lang="en-US" sz="1400" u="sng" dirty="0">
                <a:hlinkClick r:id="rId3" tooltip="https://www.tandfonline.com/doi/pdf/10.1080/1369183X.2018.1538773"/>
              </a:rPr>
              <a:t> et al. (2019)</a:t>
            </a:r>
            <a:r>
              <a:rPr lang="en-US" sz="1400" dirty="0"/>
              <a:t> notes how the image of Alan </a:t>
            </a:r>
            <a:r>
              <a:rPr lang="en-US" sz="1400" dirty="0" err="1"/>
              <a:t>Shenu</a:t>
            </a:r>
            <a:r>
              <a:rPr lang="en-US" sz="1400" dirty="0"/>
              <a:t> had contextual effects on audience political preferences. Initially, the photo of the dead boy reinforced support for liberal refugee policies across ideological lines. Over time, however, the image was also used by staunch opponents of such policies for their own purposes and thus </a:t>
            </a:r>
            <a:r>
              <a:rPr lang="en-US" sz="1400" dirty="0" err="1"/>
              <a:t>instrumentalised</a:t>
            </a:r>
            <a:r>
              <a:rPr lang="en-US" sz="1400" dirty="0"/>
              <a:t>. </a:t>
            </a:r>
          </a:p>
          <a:p>
            <a:pPr marL="0" indent="0" algn="just">
              <a:buNone/>
              <a:defRPr/>
            </a:pPr>
            <a:endParaRPr lang="en-US" sz="1400" dirty="0"/>
          </a:p>
          <a:p>
            <a:pPr marL="0" indent="0" algn="just">
              <a:buNone/>
              <a:defRPr/>
            </a:pPr>
            <a:r>
              <a:rPr lang="en-US" sz="1400" b="1" dirty="0"/>
              <a:t>A picture raising interest</a:t>
            </a:r>
            <a:endParaRPr lang="en-US" sz="1400" dirty="0"/>
          </a:p>
          <a:p>
            <a:pPr marL="0" indent="0" algn="just">
              <a:buNone/>
              <a:defRPr/>
            </a:pPr>
            <a:r>
              <a:rPr lang="en-US" sz="1400" dirty="0"/>
              <a:t>In another study by </a:t>
            </a:r>
            <a:r>
              <a:rPr lang="en-US" sz="1400" u="sng" dirty="0" err="1">
                <a:hlinkClick r:id="rId4" tooltip="https://www.pnas.org/doi/10.1073/pnas.1613977114"/>
              </a:rPr>
              <a:t>Slovic</a:t>
            </a:r>
            <a:r>
              <a:rPr lang="en-US" sz="1400" u="sng" dirty="0">
                <a:hlinkClick r:id="rId4" tooltip="https://www.pnas.org/doi/10.1073/pnas.1613977114"/>
              </a:rPr>
              <a:t> et al.</a:t>
            </a:r>
            <a:r>
              <a:rPr lang="en-US" sz="1400" dirty="0"/>
              <a:t> from 2017, it was proven that the iconic photo of a single child - Alan </a:t>
            </a:r>
            <a:r>
              <a:rPr lang="en-US" sz="1400" dirty="0" err="1"/>
              <a:t>Shenu</a:t>
            </a:r>
            <a:r>
              <a:rPr lang="en-US" sz="1400" dirty="0"/>
              <a:t> - had more impact than many statistical reports of hundreds of thousands of deaths. People who seemed unaffected by the rising death toll in Syria - after seeing the photo of Alan </a:t>
            </a:r>
            <a:r>
              <a:rPr lang="en-US" sz="1400" dirty="0" err="1"/>
              <a:t>Shenu</a:t>
            </a:r>
            <a:r>
              <a:rPr lang="en-US" sz="1400" dirty="0"/>
              <a:t> - suddenly showed much more interest in the fates of the refugees. However, the researchers also found that this newly sparked empathy subsided again relatively quickly.</a:t>
            </a:r>
          </a:p>
          <a:p>
            <a:pPr marL="0" indent="0" algn="just">
              <a:buNone/>
              <a:defRPr/>
            </a:pPr>
            <a:endParaRPr lang="en-US" sz="1400" b="1" dirty="0"/>
          </a:p>
          <a:p>
            <a:pPr marL="0" indent="0" algn="just">
              <a:buNone/>
              <a:defRPr/>
            </a:pPr>
            <a:r>
              <a:rPr lang="en-US" sz="1400" b="1" dirty="0"/>
              <a:t>Influence on positive media coverage</a:t>
            </a:r>
            <a:endParaRPr lang="en-US" sz="1400" dirty="0"/>
          </a:p>
          <a:p>
            <a:pPr marL="0" indent="0" algn="just">
              <a:buNone/>
              <a:defRPr/>
            </a:pPr>
            <a:r>
              <a:rPr lang="en-US" sz="1400" dirty="0"/>
              <a:t>While the picture thus seemed to have affected media users and public opinion, it also influenced the way news media reported – i.e., framed – migration issues: A study by the European Journalism Observatory showed that in Portugal, UK, Germany and Italy positive humanitarian stories about migrants and refugees increased three-fold immediately after the photographs were published (</a:t>
            </a:r>
            <a:r>
              <a:rPr lang="en-US" sz="1400" u="sng" dirty="0">
                <a:hlinkClick r:id="rId5" tooltip="https://en.ejo.ch/research/research-how-europes-newspapers-reported-the-migration-crisis"/>
              </a:rPr>
              <a:t>EJO, 2015</a:t>
            </a:r>
            <a:r>
              <a:rPr lang="en-US" sz="1400" dirty="0"/>
              <a:t>).</a:t>
            </a:r>
          </a:p>
          <a:p>
            <a:pPr marL="0" indent="0">
              <a:buNone/>
              <a:defRPr/>
            </a:pPr>
            <a:endParaRPr lang="en-US" sz="1200" dirty="0"/>
          </a:p>
          <a:p>
            <a:pPr marL="0" indent="0">
              <a:buNone/>
              <a:defRPr/>
            </a:pPr>
            <a:endParaRPr lang="en-US" sz="1200" dirty="0"/>
          </a:p>
          <a:p>
            <a:pPr marL="0" indent="0">
              <a:buNone/>
              <a:defRPr/>
            </a:pPr>
            <a:endParaRPr lang="en-US" sz="1000" dirty="0"/>
          </a:p>
          <a:p>
            <a:pPr marL="0" indent="0">
              <a:buNone/>
              <a:defRPr/>
            </a:pPr>
            <a:endParaRPr lang="hu-HU" sz="1000" dirty="0"/>
          </a:p>
        </p:txBody>
      </p:sp>
      <p:sp>
        <p:nvSpPr>
          <p:cNvPr id="12"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Effects of media coverage: A closer look</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1994158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8200" y="330835"/>
            <a:ext cx="10515600" cy="1325563"/>
          </a:xfrm>
        </p:spPr>
        <p:txBody>
          <a:bodyPr/>
          <a:lstStyle/>
          <a:p>
            <a:pPr>
              <a:defRPr/>
            </a:pPr>
            <a:r>
              <a:rPr lang="hu-HU"/>
              <a:t>The Course</a:t>
            </a:r>
          </a:p>
        </p:txBody>
      </p:sp>
      <p:sp>
        <p:nvSpPr>
          <p:cNvPr id="3" name="Tartalom helye 2"/>
          <p:cNvSpPr>
            <a:spLocks noGrp="1"/>
          </p:cNvSpPr>
          <p:nvPr>
            <p:ph idx="1"/>
          </p:nvPr>
        </p:nvSpPr>
        <p:spPr bwMode="auto">
          <a:xfrm>
            <a:off x="983432" y="2141537"/>
            <a:ext cx="10515600" cy="4351338"/>
          </a:xfrm>
        </p:spPr>
        <p:txBody>
          <a:bodyPr/>
          <a:lstStyle/>
          <a:p>
            <a:pPr>
              <a:defRPr/>
            </a:pPr>
            <a:r>
              <a:rPr lang="hu-HU" dirty="0" err="1"/>
              <a:t>Lesson</a:t>
            </a:r>
            <a:r>
              <a:rPr lang="hu-HU" dirty="0"/>
              <a:t> 1 - </a:t>
            </a:r>
            <a:r>
              <a:rPr lang="de-DE" dirty="0" err="1"/>
              <a:t>Terminologies</a:t>
            </a:r>
            <a:r>
              <a:rPr lang="de-DE" dirty="0"/>
              <a:t>, legal </a:t>
            </a:r>
            <a:r>
              <a:rPr lang="de-DE" dirty="0" err="1"/>
              <a:t>frameworks</a:t>
            </a:r>
            <a:r>
              <a:rPr lang="de-DE" dirty="0"/>
              <a:t>, </a:t>
            </a:r>
            <a:r>
              <a:rPr lang="de-DE" dirty="0" err="1"/>
              <a:t>actors</a:t>
            </a:r>
            <a:endParaRPr lang="de-DE" dirty="0"/>
          </a:p>
          <a:p>
            <a:pPr>
              <a:defRPr/>
            </a:pPr>
            <a:r>
              <a:rPr lang="hu-HU" dirty="0" err="1"/>
              <a:t>Lesson</a:t>
            </a:r>
            <a:r>
              <a:rPr lang="hu-HU" dirty="0"/>
              <a:t> 2 - </a:t>
            </a:r>
            <a:r>
              <a:rPr lang="de-DE" dirty="0" err="1"/>
              <a:t>Context</a:t>
            </a:r>
            <a:r>
              <a:rPr lang="de-DE" dirty="0"/>
              <a:t> </a:t>
            </a:r>
            <a:r>
              <a:rPr lang="de-DE" dirty="0" err="1"/>
              <a:t>factors</a:t>
            </a:r>
            <a:r>
              <a:rPr lang="de-DE" dirty="0"/>
              <a:t> &amp; </a:t>
            </a:r>
            <a:r>
              <a:rPr lang="de-DE" dirty="0" err="1"/>
              <a:t>geographies</a:t>
            </a:r>
            <a:r>
              <a:rPr lang="de-DE" dirty="0"/>
              <a:t> </a:t>
            </a:r>
            <a:r>
              <a:rPr lang="de-DE" dirty="0" err="1"/>
              <a:t>of</a:t>
            </a:r>
            <a:r>
              <a:rPr lang="de-DE" dirty="0"/>
              <a:t> </a:t>
            </a:r>
            <a:r>
              <a:rPr lang="de-DE" dirty="0" err="1"/>
              <a:t>migration</a:t>
            </a:r>
            <a:r>
              <a:rPr lang="de-DE" dirty="0"/>
              <a:t> &amp; </a:t>
            </a:r>
            <a:r>
              <a:rPr lang="de-DE" dirty="0" err="1"/>
              <a:t>forced</a:t>
            </a:r>
            <a:r>
              <a:rPr lang="de-DE" dirty="0"/>
              <a:t> </a:t>
            </a:r>
            <a:r>
              <a:rPr lang="de-DE" dirty="0" err="1"/>
              <a:t>displacement</a:t>
            </a:r>
            <a:endParaRPr lang="de-DE" dirty="0"/>
          </a:p>
          <a:p>
            <a:pPr>
              <a:defRPr/>
            </a:pPr>
            <a:r>
              <a:rPr lang="hu-HU" b="1" dirty="0" err="1"/>
              <a:t>Lesson</a:t>
            </a:r>
            <a:r>
              <a:rPr lang="hu-HU" b="1" dirty="0"/>
              <a:t> 3 - </a:t>
            </a:r>
            <a:r>
              <a:rPr lang="de-DE" b="1" dirty="0"/>
              <a:t>Media </a:t>
            </a:r>
            <a:r>
              <a:rPr lang="de-DE" b="1" dirty="0" err="1"/>
              <a:t>coverage</a:t>
            </a:r>
            <a:r>
              <a:rPr lang="de-DE" b="1" dirty="0"/>
              <a:t> </a:t>
            </a:r>
            <a:r>
              <a:rPr lang="de-DE" b="1" dirty="0" err="1"/>
              <a:t>of</a:t>
            </a:r>
            <a:r>
              <a:rPr lang="de-DE" b="1" dirty="0"/>
              <a:t> </a:t>
            </a:r>
            <a:r>
              <a:rPr lang="de-DE" b="1" dirty="0" err="1"/>
              <a:t>migration</a:t>
            </a:r>
            <a:r>
              <a:rPr lang="de-DE" b="1" dirty="0"/>
              <a:t> &amp; </a:t>
            </a:r>
            <a:r>
              <a:rPr lang="de-DE" b="1" dirty="0" err="1"/>
              <a:t>forced</a:t>
            </a:r>
            <a:r>
              <a:rPr lang="de-DE" b="1" dirty="0"/>
              <a:t> </a:t>
            </a:r>
            <a:r>
              <a:rPr lang="de-DE" b="1" dirty="0" err="1"/>
              <a:t>displacement</a:t>
            </a:r>
            <a:endParaRPr lang="de-DE" b="1" dirty="0"/>
          </a:p>
          <a:p>
            <a:pPr>
              <a:defRPr/>
            </a:pPr>
            <a:r>
              <a:rPr lang="hu-HU" dirty="0" err="1"/>
              <a:t>Lesson</a:t>
            </a:r>
            <a:r>
              <a:rPr lang="hu-HU" dirty="0"/>
              <a:t> 4 - </a:t>
            </a:r>
            <a:r>
              <a:rPr lang="de-DE" dirty="0"/>
              <a:t>The </a:t>
            </a:r>
            <a:r>
              <a:rPr lang="de-DE" dirty="0" err="1"/>
              <a:t>ethics</a:t>
            </a:r>
            <a:r>
              <a:rPr lang="de-DE" dirty="0"/>
              <a:t> </a:t>
            </a:r>
            <a:r>
              <a:rPr lang="de-DE" dirty="0" err="1"/>
              <a:t>of</a:t>
            </a:r>
            <a:r>
              <a:rPr lang="de-DE" dirty="0"/>
              <a:t> </a:t>
            </a:r>
            <a:r>
              <a:rPr lang="de-DE" dirty="0" err="1"/>
              <a:t>covering</a:t>
            </a:r>
            <a:r>
              <a:rPr lang="de-DE" dirty="0"/>
              <a:t> </a:t>
            </a:r>
            <a:r>
              <a:rPr lang="de-DE" dirty="0" err="1"/>
              <a:t>migration</a:t>
            </a:r>
            <a:r>
              <a:rPr lang="de-DE" dirty="0"/>
              <a:t> &amp; </a:t>
            </a:r>
            <a:r>
              <a:rPr lang="de-DE" dirty="0" err="1"/>
              <a:t>forced</a:t>
            </a:r>
            <a:r>
              <a:rPr lang="de-DE" dirty="0"/>
              <a:t> </a:t>
            </a:r>
            <a:r>
              <a:rPr lang="de-DE" dirty="0" err="1"/>
              <a:t>displacement</a:t>
            </a:r>
            <a:endParaRPr lang="de-DE" dirty="0"/>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lgn="ctr">
              <a:defRPr/>
            </a:pPr>
            <a:r>
              <a:rPr lang="de-DE"/>
              <a:t>FOOD FOR THOUGHT </a:t>
            </a:r>
            <a:endParaRPr/>
          </a:p>
        </p:txBody>
      </p:sp>
      <p:sp>
        <p:nvSpPr>
          <p:cNvPr id="3" name="Inhaltsplatzhalter 2"/>
          <p:cNvSpPr>
            <a:spLocks noGrp="1"/>
          </p:cNvSpPr>
          <p:nvPr>
            <p:ph idx="1"/>
          </p:nvPr>
        </p:nvSpPr>
        <p:spPr bwMode="auto"/>
        <p:txBody>
          <a:bodyPr>
            <a:normAutofit fontScale="77500" lnSpcReduction="20000"/>
          </a:bodyPr>
          <a:lstStyle/>
          <a:p>
            <a:pPr marL="0" indent="0" algn="just">
              <a:buNone/>
              <a:defRPr/>
            </a:pPr>
            <a:r>
              <a:rPr lang="de-DE" sz="2600" dirty="0"/>
              <a:t>Watch </a:t>
            </a:r>
            <a:r>
              <a:rPr lang="de-DE" sz="2600" dirty="0" err="1"/>
              <a:t>this</a:t>
            </a:r>
            <a:r>
              <a:rPr lang="de-DE" sz="2600" dirty="0"/>
              <a:t> film </a:t>
            </a:r>
            <a:r>
              <a:rPr lang="de-DE" sz="2600" dirty="0" err="1"/>
              <a:t>of</a:t>
            </a:r>
            <a:r>
              <a:rPr lang="de-DE" sz="2600" dirty="0"/>
              <a:t> VPRO </a:t>
            </a:r>
            <a:r>
              <a:rPr lang="de-DE" sz="2600" dirty="0" err="1"/>
              <a:t>documentary</a:t>
            </a:r>
            <a:r>
              <a:rPr lang="de-DE" sz="2600" dirty="0"/>
              <a:t>, a </a:t>
            </a:r>
            <a:r>
              <a:rPr lang="de-DE" sz="2600" dirty="0" err="1"/>
              <a:t>Youtube</a:t>
            </a:r>
            <a:r>
              <a:rPr lang="de-DE" sz="2600" dirty="0"/>
              <a:t> </a:t>
            </a:r>
            <a:r>
              <a:rPr lang="de-DE" sz="2600" dirty="0" err="1"/>
              <a:t>channel</a:t>
            </a:r>
            <a:r>
              <a:rPr lang="de-DE" sz="2600" dirty="0"/>
              <a:t> </a:t>
            </a:r>
            <a:r>
              <a:rPr lang="de-DE" sz="2600" dirty="0" err="1"/>
              <a:t>of</a:t>
            </a:r>
            <a:r>
              <a:rPr lang="de-DE" sz="2600" dirty="0"/>
              <a:t> </a:t>
            </a:r>
            <a:r>
              <a:rPr lang="de-DE" sz="2600" dirty="0" err="1"/>
              <a:t>Dutch</a:t>
            </a:r>
            <a:r>
              <a:rPr lang="de-DE" sz="2600" dirty="0"/>
              <a:t> </a:t>
            </a:r>
            <a:r>
              <a:rPr lang="de-DE" sz="2600" dirty="0" err="1"/>
              <a:t>public</a:t>
            </a:r>
            <a:r>
              <a:rPr lang="de-DE" sz="2600" dirty="0"/>
              <a:t> </a:t>
            </a:r>
            <a:r>
              <a:rPr lang="de-DE" sz="2600" dirty="0" err="1"/>
              <a:t>broadcaster</a:t>
            </a:r>
            <a:r>
              <a:rPr lang="de-DE" sz="2600" dirty="0"/>
              <a:t> VPRO </a:t>
            </a:r>
            <a:r>
              <a:rPr lang="de-DE" sz="2600" u="sng" dirty="0">
                <a:hlinkClick r:id="rId3" tooltip="https://www.youtube.com/watch?v=VcliHwsf8jI"/>
              </a:rPr>
              <a:t>https://www.youtube.com/watch?v=VcliHwsf8jI</a:t>
            </a:r>
            <a:r>
              <a:rPr lang="de-DE" sz="2600" dirty="0"/>
              <a:t> </a:t>
            </a:r>
            <a:endParaRPr sz="2600" dirty="0"/>
          </a:p>
          <a:p>
            <a:pPr marL="0" indent="0" algn="just">
              <a:buNone/>
              <a:defRPr/>
            </a:pPr>
            <a:endParaRPr sz="2600" dirty="0"/>
          </a:p>
          <a:p>
            <a:pPr marL="0" indent="0" algn="just">
              <a:buNone/>
              <a:defRPr/>
            </a:pPr>
            <a:r>
              <a:rPr lang="de-DE" sz="2600" dirty="0" err="1"/>
              <a:t>Please</a:t>
            </a:r>
            <a:r>
              <a:rPr lang="de-DE" sz="2600" dirty="0"/>
              <a:t> </a:t>
            </a:r>
            <a:r>
              <a:rPr lang="de-DE" sz="2600" dirty="0" err="1"/>
              <a:t>take</a:t>
            </a:r>
            <a:r>
              <a:rPr lang="de-DE" sz="2600" dirty="0"/>
              <a:t> </a:t>
            </a:r>
            <a:r>
              <a:rPr lang="de-DE" sz="2600" dirty="0" err="1"/>
              <a:t>some</a:t>
            </a:r>
            <a:r>
              <a:rPr lang="de-DE" sz="2600" dirty="0"/>
              <a:t> </a:t>
            </a:r>
            <a:r>
              <a:rPr lang="de-DE" sz="2600" dirty="0" err="1"/>
              <a:t>notes</a:t>
            </a:r>
            <a:r>
              <a:rPr lang="de-DE" sz="2600" dirty="0"/>
              <a:t> and </a:t>
            </a:r>
            <a:r>
              <a:rPr lang="de-DE" sz="2600" dirty="0" err="1"/>
              <a:t>answer</a:t>
            </a:r>
            <a:r>
              <a:rPr lang="de-DE" sz="2600" dirty="0"/>
              <a:t> </a:t>
            </a:r>
            <a:r>
              <a:rPr lang="de-DE" sz="2600" dirty="0" err="1"/>
              <a:t>the</a:t>
            </a:r>
            <a:r>
              <a:rPr lang="de-DE" sz="2600" dirty="0"/>
              <a:t> </a:t>
            </a:r>
            <a:r>
              <a:rPr lang="de-DE" sz="2600" dirty="0" err="1"/>
              <a:t>following</a:t>
            </a:r>
            <a:r>
              <a:rPr lang="de-DE" sz="2600" dirty="0"/>
              <a:t> </a:t>
            </a:r>
            <a:r>
              <a:rPr lang="de-DE" sz="2600" dirty="0" err="1"/>
              <a:t>questions</a:t>
            </a:r>
            <a:r>
              <a:rPr lang="de-DE" sz="2600" dirty="0"/>
              <a:t>:</a:t>
            </a:r>
            <a:endParaRPr sz="2600" dirty="0"/>
          </a:p>
          <a:p>
            <a:pPr marL="0" indent="0" algn="just">
              <a:buNone/>
              <a:defRPr/>
            </a:pPr>
            <a:endParaRPr lang="de-DE" sz="2600" dirty="0"/>
          </a:p>
          <a:p>
            <a:pPr algn="just">
              <a:defRPr/>
            </a:pPr>
            <a:r>
              <a:rPr lang="de-DE" sz="2600" dirty="0" err="1"/>
              <a:t>How</a:t>
            </a:r>
            <a:r>
              <a:rPr lang="de-DE" sz="2600" dirty="0"/>
              <a:t> </a:t>
            </a:r>
            <a:r>
              <a:rPr lang="de-DE" sz="2600" dirty="0" err="1"/>
              <a:t>did</a:t>
            </a:r>
            <a:r>
              <a:rPr lang="de-DE" sz="2600" dirty="0"/>
              <a:t>, </a:t>
            </a:r>
            <a:r>
              <a:rPr lang="de-DE" sz="2600" dirty="0" err="1"/>
              <a:t>according</a:t>
            </a:r>
            <a:r>
              <a:rPr lang="de-DE" sz="2600" dirty="0"/>
              <a:t> </a:t>
            </a:r>
            <a:r>
              <a:rPr lang="de-DE" sz="2600" dirty="0" err="1"/>
              <a:t>to</a:t>
            </a:r>
            <a:r>
              <a:rPr lang="de-DE" sz="2600" dirty="0"/>
              <a:t> </a:t>
            </a:r>
            <a:r>
              <a:rPr lang="de-DE" sz="2600" dirty="0" err="1"/>
              <a:t>the</a:t>
            </a:r>
            <a:r>
              <a:rPr lang="de-DE" sz="2600" dirty="0"/>
              <a:t> </a:t>
            </a:r>
            <a:r>
              <a:rPr lang="de-DE" sz="2600" dirty="0" err="1"/>
              <a:t>documentary</a:t>
            </a:r>
            <a:r>
              <a:rPr lang="de-DE" sz="2600" dirty="0"/>
              <a:t>, </a:t>
            </a:r>
            <a:r>
              <a:rPr lang="de-DE" sz="2600" dirty="0" err="1"/>
              <a:t>the</a:t>
            </a:r>
            <a:r>
              <a:rPr lang="de-DE" sz="2600" dirty="0"/>
              <a:t> </a:t>
            </a:r>
            <a:r>
              <a:rPr lang="de-DE" sz="2600" dirty="0" err="1"/>
              <a:t>picture</a:t>
            </a:r>
            <a:r>
              <a:rPr lang="de-DE" sz="2600" dirty="0"/>
              <a:t> </a:t>
            </a:r>
            <a:r>
              <a:rPr lang="de-DE" sz="2600" dirty="0" err="1"/>
              <a:t>of</a:t>
            </a:r>
            <a:r>
              <a:rPr lang="de-DE" sz="2600" dirty="0"/>
              <a:t> </a:t>
            </a:r>
            <a:r>
              <a:rPr lang="de-DE" sz="2600" dirty="0" err="1"/>
              <a:t>the</a:t>
            </a:r>
            <a:r>
              <a:rPr lang="de-DE" sz="2600" dirty="0"/>
              <a:t> </a:t>
            </a:r>
            <a:r>
              <a:rPr lang="de-DE" sz="2600" dirty="0" err="1"/>
              <a:t>boy</a:t>
            </a:r>
            <a:r>
              <a:rPr lang="de-DE" sz="2600" dirty="0"/>
              <a:t> </a:t>
            </a:r>
            <a:r>
              <a:rPr lang="de-DE" sz="2600" dirty="0" err="1"/>
              <a:t>went</a:t>
            </a:r>
            <a:r>
              <a:rPr lang="de-DE" sz="2600" dirty="0"/>
              <a:t> viral </a:t>
            </a:r>
            <a:r>
              <a:rPr lang="de-DE" sz="2600" dirty="0" err="1"/>
              <a:t>to</a:t>
            </a:r>
            <a:r>
              <a:rPr lang="de-DE" sz="2600" dirty="0"/>
              <a:t> </a:t>
            </a:r>
            <a:r>
              <a:rPr lang="de-DE" sz="2600" dirty="0" err="1"/>
              <a:t>become</a:t>
            </a:r>
            <a:r>
              <a:rPr lang="de-DE" sz="2600" dirty="0"/>
              <a:t> a </a:t>
            </a:r>
            <a:r>
              <a:rPr lang="de-DE" sz="2600" dirty="0" err="1"/>
              <a:t>worldwide</a:t>
            </a:r>
            <a:r>
              <a:rPr lang="de-DE" sz="2600" dirty="0"/>
              <a:t> </a:t>
            </a:r>
            <a:r>
              <a:rPr lang="de-DE" sz="2600" dirty="0" err="1"/>
              <a:t>media</a:t>
            </a:r>
            <a:r>
              <a:rPr lang="de-DE" sz="2600" dirty="0"/>
              <a:t> </a:t>
            </a:r>
            <a:r>
              <a:rPr lang="de-DE" sz="2600" dirty="0" err="1"/>
              <a:t>phenomenon</a:t>
            </a:r>
            <a:r>
              <a:rPr lang="de-DE" sz="2600" dirty="0"/>
              <a:t>? </a:t>
            </a:r>
            <a:r>
              <a:rPr lang="de-DE" sz="2600" dirty="0" err="1"/>
              <a:t>How</a:t>
            </a:r>
            <a:r>
              <a:rPr lang="de-DE" sz="2600" dirty="0"/>
              <a:t> </a:t>
            </a:r>
            <a:r>
              <a:rPr lang="de-DE" sz="2600" dirty="0" err="1"/>
              <a:t>did</a:t>
            </a:r>
            <a:r>
              <a:rPr lang="de-DE" sz="2600" dirty="0"/>
              <a:t> </a:t>
            </a:r>
            <a:r>
              <a:rPr lang="de-DE" sz="2600" dirty="0" err="1"/>
              <a:t>the</a:t>
            </a:r>
            <a:r>
              <a:rPr lang="de-DE" sz="2600" dirty="0"/>
              <a:t> </a:t>
            </a:r>
            <a:r>
              <a:rPr lang="de-DE" sz="2600" dirty="0" err="1"/>
              <a:t>news</a:t>
            </a:r>
            <a:r>
              <a:rPr lang="de-DE" sz="2600" dirty="0"/>
              <a:t> </a:t>
            </a:r>
            <a:r>
              <a:rPr lang="de-DE" sz="2600" dirty="0" err="1"/>
              <a:t>media</a:t>
            </a:r>
            <a:r>
              <a:rPr lang="de-DE" sz="2600" dirty="0"/>
              <a:t> </a:t>
            </a:r>
            <a:r>
              <a:rPr lang="de-DE" sz="2600" dirty="0" err="1"/>
              <a:t>react</a:t>
            </a:r>
            <a:r>
              <a:rPr lang="de-DE" sz="2600" dirty="0"/>
              <a:t> </a:t>
            </a:r>
            <a:r>
              <a:rPr lang="de-DE" sz="2600" dirty="0" err="1"/>
              <a:t>to</a:t>
            </a:r>
            <a:r>
              <a:rPr lang="de-DE" sz="2600" dirty="0"/>
              <a:t> </a:t>
            </a:r>
            <a:r>
              <a:rPr lang="de-DE" sz="2600" dirty="0" err="1"/>
              <a:t>the</a:t>
            </a:r>
            <a:r>
              <a:rPr lang="de-DE" sz="2600" dirty="0"/>
              <a:t> </a:t>
            </a:r>
            <a:r>
              <a:rPr lang="de-DE" sz="2600" dirty="0" err="1"/>
              <a:t>image</a:t>
            </a:r>
            <a:r>
              <a:rPr lang="de-DE" sz="2600" dirty="0"/>
              <a:t>? (max. 250 </a:t>
            </a:r>
            <a:r>
              <a:rPr lang="de-DE" sz="2600" dirty="0" err="1"/>
              <a:t>words</a:t>
            </a:r>
            <a:r>
              <a:rPr lang="de-DE" sz="2600" dirty="0"/>
              <a:t>)</a:t>
            </a:r>
            <a:endParaRPr sz="2600" dirty="0"/>
          </a:p>
          <a:p>
            <a:pPr algn="just">
              <a:defRPr/>
            </a:pPr>
            <a:r>
              <a:rPr lang="de-DE" sz="2600" dirty="0"/>
              <a:t>In </a:t>
            </a:r>
            <a:r>
              <a:rPr lang="de-DE" sz="2600" dirty="0" err="1"/>
              <a:t>how</a:t>
            </a:r>
            <a:r>
              <a:rPr lang="de-DE" sz="2600" dirty="0"/>
              <a:t> </a:t>
            </a:r>
            <a:r>
              <a:rPr lang="de-DE" sz="2600" dirty="0" err="1"/>
              <a:t>far</a:t>
            </a:r>
            <a:r>
              <a:rPr lang="de-DE" sz="2600" dirty="0"/>
              <a:t> </a:t>
            </a:r>
            <a:r>
              <a:rPr lang="de-DE" sz="2600" dirty="0" err="1"/>
              <a:t>could</a:t>
            </a:r>
            <a:r>
              <a:rPr lang="de-DE" sz="2600" dirty="0"/>
              <a:t> </a:t>
            </a:r>
            <a:r>
              <a:rPr lang="de-DE" sz="2600" dirty="0" err="1"/>
              <a:t>the</a:t>
            </a:r>
            <a:r>
              <a:rPr lang="de-DE" sz="2600" dirty="0"/>
              <a:t> </a:t>
            </a:r>
            <a:r>
              <a:rPr lang="de-DE" sz="2600" dirty="0" err="1"/>
              <a:t>case</a:t>
            </a:r>
            <a:r>
              <a:rPr lang="de-DE" sz="2600" dirty="0"/>
              <a:t> </a:t>
            </a:r>
            <a:r>
              <a:rPr lang="de-DE" sz="2600" dirty="0" err="1"/>
              <a:t>of</a:t>
            </a:r>
            <a:r>
              <a:rPr lang="de-DE" sz="2600" dirty="0"/>
              <a:t> </a:t>
            </a:r>
            <a:r>
              <a:rPr lang="de-DE" sz="2600" dirty="0" err="1"/>
              <a:t>the</a:t>
            </a:r>
            <a:r>
              <a:rPr lang="de-DE" sz="2600" dirty="0"/>
              <a:t> Alan </a:t>
            </a:r>
            <a:r>
              <a:rPr lang="de-DE" sz="2600" dirty="0" err="1"/>
              <a:t>Kurdi</a:t>
            </a:r>
            <a:r>
              <a:rPr lang="de-DE" sz="2600" dirty="0"/>
              <a:t> </a:t>
            </a:r>
            <a:r>
              <a:rPr lang="de-DE" sz="2600" dirty="0" err="1"/>
              <a:t>picture</a:t>
            </a:r>
            <a:r>
              <a:rPr lang="de-DE" sz="2600" dirty="0"/>
              <a:t> </a:t>
            </a:r>
            <a:r>
              <a:rPr lang="de-DE" sz="2600" dirty="0" err="1"/>
              <a:t>be</a:t>
            </a:r>
            <a:r>
              <a:rPr lang="de-DE" sz="2600" dirty="0"/>
              <a:t> </a:t>
            </a:r>
            <a:r>
              <a:rPr lang="de-DE" sz="2600" dirty="0" err="1"/>
              <a:t>described</a:t>
            </a:r>
            <a:r>
              <a:rPr lang="de-DE" sz="2600" dirty="0"/>
              <a:t> </a:t>
            </a:r>
            <a:r>
              <a:rPr lang="de-DE" sz="2600" dirty="0" err="1"/>
              <a:t>as</a:t>
            </a:r>
            <a:r>
              <a:rPr lang="de-DE" sz="2600" dirty="0"/>
              <a:t> </a:t>
            </a:r>
            <a:r>
              <a:rPr lang="de-DE" sz="2600" dirty="0" err="1"/>
              <a:t>having</a:t>
            </a:r>
            <a:r>
              <a:rPr lang="de-DE" sz="2600" dirty="0"/>
              <a:t> </a:t>
            </a:r>
            <a:r>
              <a:rPr lang="de-DE" sz="2600" dirty="0" err="1"/>
              <a:t>caused</a:t>
            </a:r>
            <a:r>
              <a:rPr lang="de-DE" sz="2600" dirty="0"/>
              <a:t> a „CNN </a:t>
            </a:r>
            <a:r>
              <a:rPr lang="de-DE" sz="2600" dirty="0" err="1"/>
              <a:t>effect</a:t>
            </a:r>
            <a:r>
              <a:rPr lang="de-DE" sz="2600" dirty="0"/>
              <a:t>“? </a:t>
            </a:r>
            <a:r>
              <a:rPr lang="de-DE" sz="2600" i="1" dirty="0"/>
              <a:t>(max. 200 </a:t>
            </a:r>
            <a:r>
              <a:rPr lang="de-DE" sz="2600" i="1" dirty="0" err="1"/>
              <a:t>words</a:t>
            </a:r>
            <a:r>
              <a:rPr lang="de-DE" sz="2600" i="1" dirty="0"/>
              <a:t>)</a:t>
            </a:r>
            <a:endParaRPr sz="2600" dirty="0"/>
          </a:p>
          <a:p>
            <a:pPr algn="just">
              <a:defRPr/>
            </a:pPr>
            <a:r>
              <a:rPr lang="en-US" sz="2600" dirty="0"/>
              <a:t>Then vice-president of visual media company Getty Images, Hugh </a:t>
            </a:r>
            <a:r>
              <a:rPr lang="en-US" sz="2600" dirty="0" err="1"/>
              <a:t>Pinney</a:t>
            </a:r>
            <a:r>
              <a:rPr lang="en-US" sz="2600" dirty="0"/>
              <a:t>, said related to the picture</a:t>
            </a:r>
            <a:r>
              <a:rPr lang="en-US" sz="2600" i="1" dirty="0"/>
              <a:t>: “And the reason we’re talking about it after it’s been published is because it breaks a social taboo that has been in place in the press for decades: a picture of a dead child is one of the golden rules of what you never published” (</a:t>
            </a:r>
            <a:r>
              <a:rPr lang="en-US" sz="2600" i="1" u="sng" dirty="0">
                <a:hlinkClick r:id="rId4" tooltip="https://time.com/4022765/aylan-kurdi-photo/"/>
              </a:rPr>
              <a:t>quoted in Laurent, 2015</a:t>
            </a:r>
            <a:r>
              <a:rPr lang="en-US" sz="2600" i="1" dirty="0"/>
              <a:t>). </a:t>
            </a:r>
            <a:r>
              <a:rPr lang="en-US" sz="2600" dirty="0"/>
              <a:t>Why do you think this taboo was broken in this case? Refer to the points raised in the documentary, as well as to the contents of this e-learning session (e.g., related to the news style of </a:t>
            </a:r>
            <a:r>
              <a:rPr lang="en-US" dirty="0"/>
              <a:t>exemplification) (max. 300 words) </a:t>
            </a:r>
            <a:endParaRPr dirty="0"/>
          </a:p>
          <a:p>
            <a:pPr marL="0" indent="0">
              <a:buNone/>
              <a:defRPr/>
            </a:pPr>
            <a:endParaRPr dirty="0"/>
          </a:p>
        </p:txBody>
      </p:sp>
      <p:sp>
        <p:nvSpPr>
          <p:cNvPr id="4"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Effects of media coverage: A closer look</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CONTROLLING QUESTIONS</a:t>
            </a:r>
            <a:endParaRPr lang="hu-HU"/>
          </a:p>
        </p:txBody>
      </p:sp>
      <p:sp>
        <p:nvSpPr>
          <p:cNvPr id="3" name="Tartalom helye 2"/>
          <p:cNvSpPr>
            <a:spLocks noGrp="1"/>
          </p:cNvSpPr>
          <p:nvPr>
            <p:ph idx="1"/>
          </p:nvPr>
        </p:nvSpPr>
        <p:spPr bwMode="auto"/>
        <p:txBody>
          <a:bodyPr>
            <a:normAutofit lnSpcReduction="10000"/>
          </a:bodyPr>
          <a:lstStyle/>
          <a:p>
            <a:pPr marL="0" indent="0">
              <a:buNone/>
              <a:defRPr/>
            </a:pPr>
            <a:r>
              <a:rPr lang="en-US" sz="2000"/>
              <a:t>Which of the following statements are </a:t>
            </a:r>
            <a:r>
              <a:rPr lang="en-US" sz="2000" u="sng"/>
              <a:t>not</a:t>
            </a:r>
            <a:r>
              <a:rPr lang="en-US" sz="2000"/>
              <a:t> correct?</a:t>
            </a:r>
            <a:endParaRPr/>
          </a:p>
          <a:p>
            <a:pPr marL="0" indent="0">
              <a:buNone/>
              <a:defRPr/>
            </a:pPr>
            <a:endParaRPr lang="en-US" sz="2000">
              <a:highlight>
                <a:srgbClr val="FFFF00"/>
              </a:highlight>
            </a:endParaRPr>
          </a:p>
          <a:p>
            <a:pPr marL="0" indent="0">
              <a:buNone/>
              <a:defRPr/>
            </a:pPr>
            <a:r>
              <a:rPr lang="en-US" sz="2000">
                <a:highlight>
                  <a:srgbClr val="FFFF00"/>
                </a:highlight>
              </a:rPr>
              <a:t>The CNN effect relates to a theory according to which major news media change their editorial line according to the preferences of politicians.</a:t>
            </a:r>
            <a:endParaRPr/>
          </a:p>
          <a:p>
            <a:pPr marL="0" indent="0">
              <a:buNone/>
              <a:defRPr/>
            </a:pPr>
            <a:endParaRPr lang="en-US" sz="2000">
              <a:highlight>
                <a:srgbClr val="FFFF00"/>
              </a:highlight>
            </a:endParaRPr>
          </a:p>
          <a:p>
            <a:pPr marL="0" indent="0">
              <a:buNone/>
              <a:defRPr/>
            </a:pPr>
            <a:r>
              <a:rPr lang="en-US" sz="2000"/>
              <a:t>In several European countries, media coverage changed following the picture of Alan Kurdi going viral.</a:t>
            </a:r>
            <a:endParaRPr/>
          </a:p>
          <a:p>
            <a:pPr marL="0" indent="0">
              <a:buNone/>
              <a:defRPr/>
            </a:pPr>
            <a:endParaRPr lang="en-US" sz="2000"/>
          </a:p>
          <a:p>
            <a:pPr marL="0" indent="0">
              <a:buNone/>
              <a:defRPr/>
            </a:pPr>
            <a:r>
              <a:rPr lang="en-US" sz="2000"/>
              <a:t>The picture of Alan Kurdi did reinforce public support for liberal immigration policies in the short run according to a study.</a:t>
            </a:r>
            <a:endParaRPr/>
          </a:p>
          <a:p>
            <a:pPr marL="0" indent="0">
              <a:buNone/>
              <a:defRPr/>
            </a:pPr>
            <a:endParaRPr lang="en-US" sz="2000"/>
          </a:p>
          <a:p>
            <a:pPr marL="0" indent="0">
              <a:buNone/>
              <a:defRPr/>
            </a:pPr>
            <a:r>
              <a:rPr lang="en-US" sz="2000">
                <a:highlight>
                  <a:srgbClr val="FFFF00"/>
                </a:highlight>
              </a:rPr>
              <a:t>Studies conclude that the picture of Alan Kurdi did not spark any significant empathy for refugees on the part of the audience.</a:t>
            </a:r>
            <a:endParaRPr/>
          </a:p>
          <a:p>
            <a:pPr marL="0" indent="0">
              <a:buNone/>
              <a:defRPr/>
            </a:pPr>
            <a:endParaRPr lang="en-US" sz="2000">
              <a:highlight>
                <a:srgbClr val="FFFF00"/>
              </a:highlight>
            </a:endParaRPr>
          </a:p>
          <a:p>
            <a:pPr marL="0" indent="0">
              <a:buNone/>
              <a:defRPr/>
            </a:pPr>
            <a:endParaRPr lang="en-US" sz="2000">
              <a:highlight>
                <a:srgbClr val="FFFF00"/>
              </a:highlight>
            </a:endParaRPr>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a:p>
          <a:p>
            <a:pPr marL="0" indent="0">
              <a:buNone/>
              <a:defRPr/>
            </a:pPr>
            <a:endParaRPr lang="en-US"/>
          </a:p>
        </p:txBody>
      </p:sp>
      <p:sp>
        <p:nvSpPr>
          <p:cNvPr id="5"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Effects of media coverage: A closer look</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a:xfrm>
            <a:off x="479376" y="1649375"/>
            <a:ext cx="8658834" cy="4351338"/>
          </a:xfrm>
        </p:spPr>
        <p:txBody>
          <a:bodyPr>
            <a:noAutofit/>
          </a:bodyPr>
          <a:lstStyle/>
          <a:p>
            <a:pPr marL="0" indent="0" algn="just">
              <a:buNone/>
              <a:defRPr/>
            </a:pPr>
            <a:r>
              <a:rPr lang="en-US" sz="1300" i="1" dirty="0"/>
              <a:t>“Scholars of migration </a:t>
            </a:r>
            <a:r>
              <a:rPr lang="en-US" sz="1400" i="1" dirty="0"/>
              <a:t>journalism have argued that migration is hard to cover because it’s a story that oozes, rather than breaks – so the breaking news of a smuggling ship sinking is easier to do than the massive sociopolitical, demographic and economic challenges of the entire phenomenon.”</a:t>
            </a:r>
            <a:endParaRPr sz="1400" dirty="0"/>
          </a:p>
          <a:p>
            <a:pPr marL="0" indent="0" algn="just">
              <a:buNone/>
              <a:defRPr/>
            </a:pPr>
            <a:r>
              <a:rPr lang="en-US" sz="1400" dirty="0"/>
              <a:t>(</a:t>
            </a:r>
            <a:r>
              <a:rPr lang="en-US" sz="1400" u="sng" dirty="0" err="1">
                <a:hlinkClick r:id="rId3" tooltip="https://univiennamedialab.wordpress.com/2017/01/11/the-visible-invisible-borders-of-migration-journalism-challenged/"/>
              </a:rPr>
              <a:t>Dell’Orto</a:t>
            </a:r>
            <a:r>
              <a:rPr lang="en-US" sz="1400" u="sng" dirty="0">
                <a:hlinkClick r:id="rId3" tooltip="https://univiennamedialab.wordpress.com/2017/01/11/the-visible-invisible-borders-of-migration-journalism-challenged/"/>
              </a:rPr>
              <a:t>, n. d.)</a:t>
            </a:r>
            <a:endParaRPr lang="en-US" sz="1400" dirty="0"/>
          </a:p>
          <a:p>
            <a:pPr marL="0" indent="0" algn="just">
              <a:buNone/>
              <a:defRPr/>
            </a:pPr>
            <a:endParaRPr lang="en-US" sz="1400" dirty="0"/>
          </a:p>
          <a:p>
            <a:pPr marL="0" indent="0" algn="just">
              <a:buNone/>
              <a:defRPr/>
            </a:pPr>
            <a:r>
              <a:rPr lang="en-US" sz="1400" i="1" dirty="0"/>
              <a:t>“In 2015 and 2016, when everybody was paying attention to this subject, we had a lot of good reporting on this subject. (…) But there are no conditions at most of the newsrooms to have a journalist that is paying attention to this with the frequency that we should have. Because it is a phenomenon that will not stop.”</a:t>
            </a:r>
            <a:endParaRPr sz="1400" dirty="0"/>
          </a:p>
          <a:p>
            <a:pPr marL="0" indent="0" algn="just">
              <a:buNone/>
              <a:defRPr/>
            </a:pPr>
            <a:r>
              <a:rPr lang="en-US" sz="1400" dirty="0"/>
              <a:t>Catarina Santos, Editor, </a:t>
            </a:r>
            <a:r>
              <a:rPr lang="en-US" sz="1400" dirty="0" err="1"/>
              <a:t>Observador</a:t>
            </a:r>
            <a:r>
              <a:rPr lang="en-US" sz="1400" dirty="0"/>
              <a:t> (Portuguese newspaper), quoted in </a:t>
            </a:r>
            <a:r>
              <a:rPr lang="en-US" sz="1400" u="sng" dirty="0" err="1">
                <a:hlinkClick r:id="rId4" tooltip="https://newsreel.pte.hu/sites/newsreel.pte.hu/files/REPORT/newsreel2_research_report.pdf"/>
              </a:rPr>
              <a:t>Fengler</a:t>
            </a:r>
            <a:r>
              <a:rPr lang="en-US" sz="1400" u="sng" dirty="0">
                <a:hlinkClick r:id="rId4" tooltip="https://newsreel.pte.hu/sites/newsreel.pte.hu/files/REPORT/newsreel2_research_report.pdf"/>
              </a:rPr>
              <a:t> et al., 2021, pp. 61-62</a:t>
            </a:r>
            <a:endParaRPr lang="en-US" sz="1400" dirty="0"/>
          </a:p>
          <a:p>
            <a:pPr marL="0" indent="0" algn="just">
              <a:buNone/>
              <a:defRPr/>
            </a:pPr>
            <a:endParaRPr lang="en-US" sz="1400" dirty="0"/>
          </a:p>
          <a:p>
            <a:pPr marL="0" indent="0" algn="just">
              <a:buNone/>
              <a:defRPr/>
            </a:pPr>
            <a:r>
              <a:rPr lang="en-US" sz="1400" dirty="0"/>
              <a:t>Many studies point towards shortcomings of media coverage on migration and forced displacement, such as a focus on elite actors and large groups rather than on individual migrants and refugees, a greater emphasis on asylum seekers compared to other migrants, a potential negativity bias and a style of reporting that neglects the causes and consequences of people leaving their homes to resettle abroad.</a:t>
            </a:r>
            <a:endParaRPr sz="1400" dirty="0"/>
          </a:p>
          <a:p>
            <a:pPr marL="0" indent="0" algn="just">
              <a:buNone/>
              <a:defRPr/>
            </a:pPr>
            <a:r>
              <a:rPr lang="en-US" sz="1400" dirty="0"/>
              <a:t>Journalists thus have great responsibility when covering the stories of migrants and refugees. At the same time, newsrooms might be confronted with a range of professional challenges when covering issues of migration and forced displacement, such as a lack of resources for in-depth and long-time reporting.</a:t>
            </a:r>
            <a:endParaRPr sz="1400" dirty="0"/>
          </a:p>
          <a:p>
            <a:pPr marL="0" indent="0" algn="just">
              <a:buNone/>
              <a:defRPr/>
            </a:pPr>
            <a:r>
              <a:rPr lang="en-US" sz="1400" dirty="0"/>
              <a:t>The following e-learning session will lay focus on ethical and professional challenges, as well as good practices of reporting migration and forced displacement. </a:t>
            </a:r>
            <a:endParaRPr sz="1400" dirty="0"/>
          </a:p>
          <a:p>
            <a:pPr marL="0" indent="0">
              <a:buNone/>
              <a:defRPr/>
            </a:pPr>
            <a:endParaRPr lang="en-US" sz="1300" i="1" dirty="0"/>
          </a:p>
          <a:p>
            <a:pPr marL="0" indent="0">
              <a:buNone/>
              <a:defRPr/>
            </a:pPr>
            <a:endParaRPr lang="en-US" sz="1300" dirty="0"/>
          </a:p>
          <a:p>
            <a:pPr marL="0" indent="0">
              <a:buNone/>
              <a:defRPr/>
            </a:pPr>
            <a:endParaRPr lang="en-US" sz="1300" dirty="0"/>
          </a:p>
        </p:txBody>
      </p:sp>
      <p:sp>
        <p:nvSpPr>
          <p:cNvPr id="6" name="Cím 1"/>
          <p:cNvSpPr txBox="1"/>
          <p:nvPr/>
        </p:nvSpPr>
        <p:spPr bwMode="auto">
          <a:xfrm>
            <a:off x="838200" y="115830"/>
            <a:ext cx="10515600" cy="1325563"/>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lgn="ctr">
              <a:defRPr/>
            </a:pPr>
            <a:r>
              <a:rPr lang="de-DE" dirty="0"/>
              <a:t>OUTLOOK</a:t>
            </a:r>
            <a:endParaRPr lang="hu-HU" dirty="0"/>
          </a:p>
        </p:txBody>
      </p:sp>
      <p:pic>
        <p:nvPicPr>
          <p:cNvPr id="4" name="Grafik 3"/>
          <p:cNvPicPr>
            <a:picLocks noChangeAspect="1"/>
          </p:cNvPicPr>
          <p:nvPr/>
        </p:nvPicPr>
        <p:blipFill>
          <a:blip r:embed="rId5"/>
          <a:stretch/>
        </p:blipFill>
        <p:spPr bwMode="auto">
          <a:xfrm>
            <a:off x="9336360" y="2924944"/>
            <a:ext cx="2694685" cy="1800200"/>
          </a:xfrm>
          <a:prstGeom prst="rect">
            <a:avLst/>
          </a:prstGeom>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Bibliography, referred works</a:t>
            </a:r>
            <a:endParaRPr/>
          </a:p>
        </p:txBody>
      </p:sp>
      <p:sp>
        <p:nvSpPr>
          <p:cNvPr id="3" name="Tartalom helye 2"/>
          <p:cNvSpPr>
            <a:spLocks noGrp="1"/>
          </p:cNvSpPr>
          <p:nvPr>
            <p:ph idx="1"/>
          </p:nvPr>
        </p:nvSpPr>
        <p:spPr bwMode="auto">
          <a:xfrm>
            <a:off x="479376" y="1556792"/>
            <a:ext cx="11233248" cy="5101590"/>
          </a:xfrm>
        </p:spPr>
        <p:txBody>
          <a:bodyPr>
            <a:noAutofit/>
          </a:bodyPr>
          <a:lstStyle/>
          <a:p>
            <a:pPr marL="0" indent="0" algn="just">
              <a:lnSpc>
                <a:spcPct val="107000"/>
              </a:lnSpc>
              <a:spcAft>
                <a:spcPts val="800"/>
              </a:spcAft>
              <a:buNone/>
              <a:defRPr/>
            </a:pPr>
            <a:r>
              <a:rPr lang="en-US" sz="1600" dirty="0" err="1">
                <a:latin typeface="Calibri"/>
                <a:ea typeface="Calibri"/>
                <a:cs typeface="Arial"/>
              </a:rPr>
              <a:t>Aalberg</a:t>
            </a:r>
            <a:r>
              <a:rPr lang="en-US" sz="1600" dirty="0">
                <a:latin typeface="Calibri"/>
                <a:ea typeface="Calibri"/>
                <a:cs typeface="Arial"/>
              </a:rPr>
              <a:t>, T., &amp; </a:t>
            </a:r>
            <a:r>
              <a:rPr lang="en-US" sz="1600" dirty="0" err="1">
                <a:latin typeface="Calibri"/>
                <a:ea typeface="Calibri"/>
                <a:cs typeface="Arial"/>
              </a:rPr>
              <a:t>Strabac</a:t>
            </a:r>
            <a:r>
              <a:rPr lang="en-US" sz="1600" dirty="0">
                <a:latin typeface="Calibri"/>
                <a:ea typeface="Calibri"/>
                <a:cs typeface="Arial"/>
              </a:rPr>
              <a:t>, Z. (2010). Media use and misperceptions. </a:t>
            </a:r>
            <a:r>
              <a:rPr lang="en-US" sz="1600" i="1" dirty="0" err="1">
                <a:latin typeface="Calibri"/>
                <a:ea typeface="Calibri"/>
                <a:cs typeface="Arial"/>
              </a:rPr>
              <a:t>Nordicom</a:t>
            </a:r>
            <a:r>
              <a:rPr lang="en-US" sz="1600" i="1" dirty="0">
                <a:latin typeface="Calibri"/>
                <a:ea typeface="Calibri"/>
                <a:cs typeface="Arial"/>
              </a:rPr>
              <a:t> Review</a:t>
            </a:r>
            <a:r>
              <a:rPr lang="en-US" sz="1600" dirty="0">
                <a:latin typeface="Calibri"/>
                <a:ea typeface="Calibri"/>
                <a:cs typeface="Arial"/>
              </a:rPr>
              <a:t>, 31(1), 35–52. </a:t>
            </a:r>
            <a:r>
              <a:rPr lang="en-US" sz="1600" u="sng" dirty="0">
                <a:solidFill>
                  <a:srgbClr val="0563C1"/>
                </a:solidFill>
                <a:latin typeface="Calibri"/>
                <a:ea typeface="Calibri"/>
                <a:cs typeface="Arial"/>
                <a:hlinkClick r:id="rId3" tooltip="https://doi.org/10.1515/nor-2017-0119"/>
              </a:rPr>
              <a:t>https://doi.org/10.1515/nor-2017-0119</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a:latin typeface="Calibri"/>
                <a:ea typeface="Calibri"/>
                <a:cs typeface="Arial"/>
              </a:rPr>
              <a:t>Bash, D., Herb, J., Starr, B., &amp; Diamond, J. (2017, April 2017). </a:t>
            </a:r>
            <a:r>
              <a:rPr lang="en-US" sz="1600" i="1" dirty="0">
                <a:latin typeface="Calibri"/>
                <a:ea typeface="Calibri"/>
                <a:cs typeface="Arial"/>
              </a:rPr>
              <a:t>Trump on Syria’s Assad: “Something should happen”</a:t>
            </a:r>
            <a:r>
              <a:rPr lang="en-US" sz="1600" dirty="0">
                <a:latin typeface="Calibri"/>
                <a:ea typeface="Calibri"/>
                <a:cs typeface="Arial"/>
              </a:rPr>
              <a:t>. CNN. </a:t>
            </a:r>
            <a:r>
              <a:rPr lang="en-US" sz="1600" u="sng" dirty="0">
                <a:solidFill>
                  <a:srgbClr val="0563C1"/>
                </a:solidFill>
                <a:latin typeface="Calibri"/>
                <a:ea typeface="Calibri"/>
                <a:cs typeface="Arial"/>
                <a:hlinkClick r:id="rId4" tooltip="https://edition.cnn.com/2017/04/06/politics/donald-trump-syria-options/index.html"/>
              </a:rPr>
              <a:t>https://edition.cnn.com/2017/04/06/politics/donald-trump-syria-options/index.html</a:t>
            </a:r>
            <a:r>
              <a:rPr lang="en-US" sz="1600" dirty="0">
                <a:latin typeface="Calibri"/>
                <a:ea typeface="Calibri"/>
                <a:cs typeface="Arial"/>
              </a:rPr>
              <a:t> </a:t>
            </a:r>
            <a:endParaRPr sz="1600" dirty="0"/>
          </a:p>
          <a:p>
            <a:pPr marL="0" indent="0" algn="just">
              <a:lnSpc>
                <a:spcPct val="107000"/>
              </a:lnSpc>
              <a:spcAft>
                <a:spcPts val="800"/>
              </a:spcAft>
              <a:buNone/>
              <a:defRPr/>
            </a:pPr>
            <a:r>
              <a:rPr lang="de-DE" sz="1600" dirty="0">
                <a:latin typeface="Calibri"/>
                <a:ea typeface="Calibri"/>
                <a:cs typeface="Arial"/>
              </a:rPr>
              <a:t>Benesch, C., Loretz, S., Stadelmann, D., &amp; Thomas, T. (2018). </a:t>
            </a:r>
            <a:r>
              <a:rPr lang="en-US" sz="1600" i="1" dirty="0">
                <a:latin typeface="Calibri"/>
                <a:ea typeface="Calibri"/>
                <a:cs typeface="Arial"/>
              </a:rPr>
              <a:t>Media coverage and immigration worries: Econometric evidence</a:t>
            </a:r>
            <a:r>
              <a:rPr lang="en-US" sz="1600" dirty="0">
                <a:latin typeface="Calibri"/>
                <a:ea typeface="Calibri"/>
                <a:cs typeface="Arial"/>
              </a:rPr>
              <a:t>. DICE Discussion Paper, No. 288. Düsseldorf Institute for Competition Economics (DICE). </a:t>
            </a:r>
            <a:r>
              <a:rPr lang="en-US" sz="1600" u="sng" dirty="0">
                <a:solidFill>
                  <a:srgbClr val="0563C1"/>
                </a:solidFill>
                <a:latin typeface="Calibri"/>
                <a:ea typeface="Calibri"/>
                <a:cs typeface="Arial"/>
                <a:hlinkClick r:id="rId5" tooltip="https://www.econstor.eu/bitstream/10419/177889/1/1019740337.pdf"/>
              </a:rPr>
              <a:t>https://www.econstor.eu/bitstream/10419/177889/1/1019740337.pdf</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a:latin typeface="Calibri"/>
                <a:ea typeface="Calibri"/>
                <a:cs typeface="Arial"/>
              </a:rPr>
              <a:t>Berry, M., Garcia-</a:t>
            </a:r>
            <a:r>
              <a:rPr lang="en-US" sz="1600" dirty="0" err="1">
                <a:latin typeface="Calibri"/>
                <a:ea typeface="Calibri"/>
                <a:cs typeface="Arial"/>
              </a:rPr>
              <a:t>Blanko</a:t>
            </a:r>
            <a:r>
              <a:rPr lang="en-US" sz="1600" dirty="0">
                <a:latin typeface="Calibri"/>
                <a:ea typeface="Calibri"/>
                <a:cs typeface="Arial"/>
              </a:rPr>
              <a:t>, I., &amp; Moore, K. (2015). </a:t>
            </a:r>
            <a:r>
              <a:rPr lang="en-US" sz="1600" i="1" dirty="0">
                <a:latin typeface="Calibri"/>
                <a:ea typeface="Calibri"/>
                <a:cs typeface="Arial"/>
              </a:rPr>
              <a:t>Press coverage of the refugee and migrant crisis in the EU: A content analysis of five European countries</a:t>
            </a:r>
            <a:r>
              <a:rPr lang="en-US" sz="1600" dirty="0">
                <a:latin typeface="Calibri"/>
                <a:ea typeface="Calibri"/>
                <a:cs typeface="Arial"/>
              </a:rPr>
              <a:t>. Report prepared for the United Nations High Commission for Refugees (December 2015). Cardiff School of Journalism, Media and Cultural Studies. </a:t>
            </a:r>
            <a:r>
              <a:rPr lang="en-US" sz="1600" u="sng" dirty="0">
                <a:solidFill>
                  <a:srgbClr val="0563C1"/>
                </a:solidFill>
                <a:latin typeface="Calibri"/>
                <a:ea typeface="Calibri"/>
                <a:cs typeface="Arial"/>
                <a:hlinkClick r:id="rId6" tooltip="https://www.unhcr.org/protection/operations/56bb369c9/press-coverage-refugee-migrant-crisis-eu-content-analysis-five-european.html"/>
              </a:rPr>
              <a:t>https://www.unhcr.org/protection/operations/56bb369c9/press-coverage-refugee-migrant-crisis-eu-content-analysis-five-european.html</a:t>
            </a:r>
            <a:r>
              <a:rPr lang="en-US" sz="1600" dirty="0">
                <a:latin typeface="Calibri"/>
                <a:ea typeface="Calibri"/>
                <a:cs typeface="Arial"/>
              </a:rPr>
              <a:t> </a:t>
            </a:r>
            <a:endParaRPr sz="1600" dirty="0"/>
          </a:p>
          <a:p>
            <a:pPr marL="0" indent="0" algn="just">
              <a:lnSpc>
                <a:spcPct val="107000"/>
              </a:lnSpc>
              <a:spcAft>
                <a:spcPts val="800"/>
              </a:spcAft>
              <a:buNone/>
              <a:defRPr/>
            </a:pPr>
            <a:r>
              <a:rPr lang="de-DE" sz="1600" dirty="0">
                <a:latin typeface="Calibri"/>
                <a:ea typeface="Calibri"/>
                <a:cs typeface="Arial"/>
              </a:rPr>
              <a:t>Bleich, E., </a:t>
            </a:r>
            <a:r>
              <a:rPr lang="de-DE" sz="1600" dirty="0" err="1">
                <a:latin typeface="Calibri"/>
                <a:ea typeface="Calibri"/>
                <a:cs typeface="Arial"/>
              </a:rPr>
              <a:t>Bloemraad</a:t>
            </a:r>
            <a:r>
              <a:rPr lang="de-DE" sz="1600" dirty="0">
                <a:latin typeface="Calibri"/>
                <a:ea typeface="Calibri"/>
                <a:cs typeface="Arial"/>
              </a:rPr>
              <a:t>, I., &amp; de </a:t>
            </a:r>
            <a:r>
              <a:rPr lang="de-DE" sz="1600" dirty="0" err="1">
                <a:latin typeface="Calibri"/>
                <a:ea typeface="Calibri"/>
                <a:cs typeface="Arial"/>
              </a:rPr>
              <a:t>Graauw</a:t>
            </a:r>
            <a:r>
              <a:rPr lang="de-DE" sz="1600" dirty="0">
                <a:latin typeface="Calibri"/>
                <a:ea typeface="Calibri"/>
                <a:cs typeface="Arial"/>
              </a:rPr>
              <a:t>, E. (2015). </a:t>
            </a:r>
            <a:r>
              <a:rPr lang="en-US" sz="1600" dirty="0">
                <a:latin typeface="Calibri"/>
                <a:ea typeface="Calibri"/>
                <a:cs typeface="Arial"/>
              </a:rPr>
              <a:t>Migrants, minorities and the media: Information, representations and participation in the public sphere. </a:t>
            </a:r>
            <a:r>
              <a:rPr lang="en-US" sz="1600" i="1" dirty="0">
                <a:latin typeface="Calibri"/>
                <a:ea typeface="Calibri"/>
                <a:cs typeface="Arial"/>
              </a:rPr>
              <a:t>Journal of Ethnic and Migration Studies</a:t>
            </a:r>
            <a:r>
              <a:rPr lang="en-US" sz="1600" dirty="0">
                <a:latin typeface="Calibri"/>
                <a:ea typeface="Calibri"/>
                <a:cs typeface="Arial"/>
              </a:rPr>
              <a:t>, 41(6), 857-873. </a:t>
            </a:r>
            <a:r>
              <a:rPr lang="en-US" sz="1600" u="sng" dirty="0">
                <a:solidFill>
                  <a:srgbClr val="0563C1"/>
                </a:solidFill>
                <a:latin typeface="Calibri"/>
                <a:ea typeface="Calibri"/>
                <a:cs typeface="Arial"/>
                <a:hlinkClick r:id="rId7" tooltip="https://doi.org/10.1080/1369183X.2014.1002197"/>
              </a:rPr>
              <a:t>https://doi.org/10.1080/1369183X.2014.1002197</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a:latin typeface="Calibri"/>
                <a:ea typeface="Calibri"/>
                <a:cs typeface="Arial"/>
              </a:rPr>
              <a:t>Blinder, S. (2015), Imagined Immigration. </a:t>
            </a:r>
            <a:r>
              <a:rPr lang="en-US" sz="1600" i="1" dirty="0">
                <a:latin typeface="Calibri"/>
                <a:ea typeface="Calibri"/>
                <a:cs typeface="Arial"/>
              </a:rPr>
              <a:t>Polit Stud</a:t>
            </a:r>
            <a:r>
              <a:rPr lang="en-US" sz="1600" dirty="0">
                <a:latin typeface="Calibri"/>
                <a:ea typeface="Calibri"/>
                <a:cs typeface="Arial"/>
              </a:rPr>
              <a:t>, 63(1), 80-100. </a:t>
            </a:r>
            <a:r>
              <a:rPr lang="en-US" sz="1600" u="sng" dirty="0">
                <a:solidFill>
                  <a:srgbClr val="0563C1"/>
                </a:solidFill>
                <a:latin typeface="Calibri"/>
                <a:ea typeface="Calibri"/>
                <a:cs typeface="Arial"/>
                <a:hlinkClick r:id="rId8" tooltip="https://doi.org/10.1111/1467-9248.12053"/>
              </a:rPr>
              <a:t>https://doi.org/10.1111/1467-9248.12053</a:t>
            </a:r>
            <a:endParaRPr lang="hu-HU" sz="1000" dirty="0"/>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Bibliography, referred works</a:t>
            </a:r>
            <a:endParaRPr/>
          </a:p>
        </p:txBody>
      </p:sp>
      <p:sp>
        <p:nvSpPr>
          <p:cNvPr id="3" name="Tartalom helye 2"/>
          <p:cNvSpPr>
            <a:spLocks noGrp="1"/>
          </p:cNvSpPr>
          <p:nvPr>
            <p:ph idx="1"/>
          </p:nvPr>
        </p:nvSpPr>
        <p:spPr bwMode="auto">
          <a:xfrm>
            <a:off x="407368" y="1484784"/>
            <a:ext cx="11593288" cy="5101590"/>
          </a:xfrm>
        </p:spPr>
        <p:txBody>
          <a:bodyPr>
            <a:noAutofit/>
          </a:bodyPr>
          <a:lstStyle/>
          <a:p>
            <a:pPr marL="0" indent="0" algn="just">
              <a:lnSpc>
                <a:spcPct val="107000"/>
              </a:lnSpc>
              <a:spcAft>
                <a:spcPts val="800"/>
              </a:spcAft>
              <a:buNone/>
              <a:defRPr/>
            </a:pPr>
            <a:r>
              <a:rPr lang="en-US" sz="1600" dirty="0" err="1">
                <a:latin typeface="Calibri"/>
                <a:ea typeface="Calibri"/>
                <a:cs typeface="Arial"/>
              </a:rPr>
              <a:t>Bahador</a:t>
            </a:r>
            <a:r>
              <a:rPr lang="en-US" sz="1600" dirty="0">
                <a:latin typeface="Calibri"/>
                <a:ea typeface="Calibri"/>
                <a:cs typeface="Arial"/>
              </a:rPr>
              <a:t>, B. (2017, April 10). </a:t>
            </a:r>
            <a:r>
              <a:rPr lang="en-US" sz="1600" i="1" dirty="0">
                <a:latin typeface="Calibri"/>
                <a:ea typeface="Calibri"/>
                <a:cs typeface="Arial"/>
              </a:rPr>
              <a:t>Did pictures in the news media just change U.S. policy in Syria?</a:t>
            </a:r>
            <a:r>
              <a:rPr lang="en-US" sz="1600" dirty="0">
                <a:latin typeface="Calibri"/>
                <a:ea typeface="Calibri"/>
                <a:cs typeface="Arial"/>
              </a:rPr>
              <a:t> The Washington Post. </a:t>
            </a:r>
            <a:r>
              <a:rPr lang="en-US" sz="1600" u="sng" dirty="0">
                <a:solidFill>
                  <a:srgbClr val="0563C1"/>
                </a:solidFill>
                <a:latin typeface="Calibri"/>
                <a:ea typeface="Calibri"/>
                <a:cs typeface="Arial"/>
                <a:hlinkClick r:id="rId3" tooltip="https://www.washingtonpost.com/news/monkey-cage/wp/2017/04/10/did-media-images-just-change-u-s-policy-in-syria-three-lessons-from-kosovo/"/>
              </a:rPr>
              <a:t>https://www.washingtonpost.com/news/monkey-cage/wp/2017/04/10/did-media-images-just-change-u-s-policy-in-syria-three-lessons-from-kosovo/</a:t>
            </a:r>
            <a:r>
              <a:rPr lang="en-US" sz="1600" dirty="0">
                <a:latin typeface="Calibri"/>
                <a:ea typeface="Calibri"/>
                <a:cs typeface="Arial"/>
              </a:rPr>
              <a:t> </a:t>
            </a:r>
            <a:endParaRPr sz="1600" dirty="0"/>
          </a:p>
          <a:p>
            <a:pPr marL="0" indent="0" algn="just">
              <a:lnSpc>
                <a:spcPct val="107000"/>
              </a:lnSpc>
              <a:spcAft>
                <a:spcPts val="800"/>
              </a:spcAft>
              <a:buNone/>
              <a:defRPr/>
            </a:pPr>
            <a:r>
              <a:rPr lang="de-DE" sz="1600" dirty="0">
                <a:latin typeface="Calibri"/>
                <a:ea typeface="Calibri"/>
                <a:cs typeface="Arial"/>
              </a:rPr>
              <a:t>Bos, L., </a:t>
            </a:r>
            <a:r>
              <a:rPr lang="de-DE" sz="1600" dirty="0" err="1">
                <a:latin typeface="Calibri"/>
                <a:ea typeface="Calibri"/>
                <a:cs typeface="Arial"/>
              </a:rPr>
              <a:t>Lecheler</a:t>
            </a:r>
            <a:r>
              <a:rPr lang="de-DE" sz="1600" dirty="0">
                <a:latin typeface="Calibri"/>
                <a:ea typeface="Calibri"/>
                <a:cs typeface="Arial"/>
              </a:rPr>
              <a:t>, S., </a:t>
            </a:r>
            <a:r>
              <a:rPr lang="de-DE" sz="1600" dirty="0" err="1">
                <a:latin typeface="Calibri"/>
                <a:ea typeface="Calibri"/>
                <a:cs typeface="Arial"/>
              </a:rPr>
              <a:t>Mewafi</a:t>
            </a:r>
            <a:r>
              <a:rPr lang="de-DE" sz="1600" dirty="0">
                <a:latin typeface="Calibri"/>
                <a:ea typeface="Calibri"/>
                <a:cs typeface="Arial"/>
              </a:rPr>
              <a:t>, M., &amp; </a:t>
            </a:r>
            <a:r>
              <a:rPr lang="de-DE" sz="1600" dirty="0" err="1">
                <a:latin typeface="Calibri"/>
                <a:ea typeface="Calibri"/>
                <a:cs typeface="Arial"/>
              </a:rPr>
              <a:t>Vliegenthart</a:t>
            </a:r>
            <a:r>
              <a:rPr lang="de-DE" sz="1600" dirty="0">
                <a:latin typeface="Calibri"/>
                <a:ea typeface="Calibri"/>
                <a:cs typeface="Arial"/>
              </a:rPr>
              <a:t>, R. (2016). </a:t>
            </a:r>
            <a:r>
              <a:rPr lang="en-US" sz="1600" dirty="0">
                <a:latin typeface="Calibri"/>
                <a:ea typeface="Calibri"/>
                <a:cs typeface="Arial"/>
              </a:rPr>
              <a:t>It's the frame that matters: Immigrant integration and media framing effects in the Netherlands. </a:t>
            </a:r>
            <a:r>
              <a:rPr lang="en-US" sz="1600" i="1" dirty="0">
                <a:latin typeface="Calibri"/>
                <a:ea typeface="Calibri"/>
                <a:cs typeface="Arial"/>
              </a:rPr>
              <a:t>International Journal of Intercultural Relations</a:t>
            </a:r>
            <a:r>
              <a:rPr lang="en-US" sz="1600" dirty="0">
                <a:latin typeface="Calibri"/>
                <a:ea typeface="Calibri"/>
                <a:cs typeface="Arial"/>
              </a:rPr>
              <a:t>, 55, 97-108. </a:t>
            </a:r>
            <a:r>
              <a:rPr lang="en-US" sz="1600" u="sng" dirty="0">
                <a:solidFill>
                  <a:srgbClr val="0563C1"/>
                </a:solidFill>
                <a:latin typeface="Calibri"/>
                <a:ea typeface="Calibri"/>
                <a:cs typeface="Arial"/>
                <a:hlinkClick r:id="rId4" tooltip="https://doi.org/10.1016/j.ijintrel.2016.10.002"/>
              </a:rPr>
              <a:t>https://doi.org/10.1016/j.ijintrel.2016.10.002</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err="1">
                <a:latin typeface="Calibri"/>
                <a:ea typeface="Calibri"/>
                <a:cs typeface="Arial"/>
              </a:rPr>
              <a:t>Burscher</a:t>
            </a:r>
            <a:r>
              <a:rPr lang="en-US" sz="1600" dirty="0">
                <a:latin typeface="Calibri"/>
                <a:ea typeface="Calibri"/>
                <a:cs typeface="Arial"/>
              </a:rPr>
              <a:t>, B., van </a:t>
            </a:r>
            <a:r>
              <a:rPr lang="en-US" sz="1600" dirty="0" err="1">
                <a:latin typeface="Calibri"/>
                <a:ea typeface="Calibri"/>
                <a:cs typeface="Arial"/>
              </a:rPr>
              <a:t>Spanje</a:t>
            </a:r>
            <a:r>
              <a:rPr lang="en-US" sz="1600" dirty="0">
                <a:latin typeface="Calibri"/>
                <a:ea typeface="Calibri"/>
                <a:cs typeface="Arial"/>
              </a:rPr>
              <a:t>, J., &amp; de </a:t>
            </a:r>
            <a:r>
              <a:rPr lang="en-US" sz="1600" dirty="0" err="1">
                <a:latin typeface="Calibri"/>
                <a:ea typeface="Calibri"/>
                <a:cs typeface="Arial"/>
              </a:rPr>
              <a:t>Vreese</a:t>
            </a:r>
            <a:r>
              <a:rPr lang="en-US" sz="1600" dirty="0">
                <a:latin typeface="Calibri"/>
                <a:ea typeface="Calibri"/>
                <a:cs typeface="Arial"/>
              </a:rPr>
              <a:t>, C. H. (2015). Owning the issues of crime and immigration: the relation between immigration and crime news and anti-immigrant voting in 11 countries. </a:t>
            </a:r>
            <a:r>
              <a:rPr lang="en-US" sz="1600" i="1" dirty="0">
                <a:latin typeface="Calibri"/>
                <a:ea typeface="Calibri"/>
                <a:cs typeface="Arial"/>
              </a:rPr>
              <a:t>Electoral Studies</a:t>
            </a:r>
            <a:r>
              <a:rPr lang="en-US" sz="1600" dirty="0">
                <a:latin typeface="Calibri"/>
                <a:ea typeface="Calibri"/>
                <a:cs typeface="Arial"/>
              </a:rPr>
              <a:t>, 38, 59-69. </a:t>
            </a:r>
            <a:r>
              <a:rPr lang="en-US" sz="1600" u="sng" dirty="0">
                <a:latin typeface="Calibri"/>
                <a:ea typeface="Calibri"/>
                <a:cs typeface="Arial"/>
                <a:hlinkClick r:id="rId5" tooltip="https://doi.org/10.1016/j.electstud.2015.03.001"/>
              </a:rPr>
              <a:t>https://doi.org/10.1016/j.electstud.2015.03.001</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err="1">
                <a:latin typeface="Calibri"/>
                <a:ea typeface="Calibri"/>
                <a:cs typeface="Arial"/>
              </a:rPr>
              <a:t>Caviedes</a:t>
            </a:r>
            <a:r>
              <a:rPr lang="en-US" sz="1600" dirty="0">
                <a:latin typeface="Calibri"/>
                <a:ea typeface="Calibri"/>
                <a:cs typeface="Arial"/>
              </a:rPr>
              <a:t>, A. (2015). An emerging ‘European’ news portrayal of immigration? </a:t>
            </a:r>
            <a:r>
              <a:rPr lang="en-US" sz="1600" i="1" dirty="0">
                <a:latin typeface="Calibri"/>
                <a:ea typeface="Calibri"/>
                <a:cs typeface="Arial"/>
              </a:rPr>
              <a:t>Journal of Ethnic and Migration Studies</a:t>
            </a:r>
            <a:r>
              <a:rPr lang="en-US" sz="1600" dirty="0">
                <a:latin typeface="Calibri"/>
                <a:ea typeface="Calibri"/>
                <a:cs typeface="Arial"/>
              </a:rPr>
              <a:t>, 41(6), 897-917. </a:t>
            </a:r>
            <a:r>
              <a:rPr lang="en-US" sz="1600" u="sng" dirty="0">
                <a:latin typeface="Calibri"/>
                <a:ea typeface="Calibri"/>
                <a:cs typeface="Arial"/>
                <a:hlinkClick r:id="rId6" tooltip="https://doi.org/10.1080/1369183X.2014.1002199"/>
              </a:rPr>
              <a:t>https://doi.org/10.1080/1369183X.2014.1002199</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err="1">
                <a:latin typeface="Calibri"/>
                <a:ea typeface="Calibri"/>
                <a:cs typeface="Arial"/>
              </a:rPr>
              <a:t>Cheregi</a:t>
            </a:r>
            <a:r>
              <a:rPr lang="en-US" sz="1600" dirty="0">
                <a:latin typeface="Calibri"/>
                <a:ea typeface="Calibri"/>
                <a:cs typeface="Arial"/>
              </a:rPr>
              <a:t>, B.-F. (2015). The media construction of identity in anti-immigration discourses. </a:t>
            </a:r>
            <a:r>
              <a:rPr lang="en-US" sz="1600" i="1" dirty="0" err="1">
                <a:latin typeface="Calibri"/>
                <a:ea typeface="Calibri"/>
                <a:cs typeface="Arial"/>
              </a:rPr>
              <a:t>Revista</a:t>
            </a:r>
            <a:r>
              <a:rPr lang="en-US" sz="1600" i="1" dirty="0">
                <a:latin typeface="Calibri"/>
                <a:ea typeface="Calibri"/>
                <a:cs typeface="Arial"/>
              </a:rPr>
              <a:t> Romana de </a:t>
            </a:r>
            <a:r>
              <a:rPr lang="en-US" sz="1600" i="1" dirty="0" err="1">
                <a:latin typeface="Calibri"/>
                <a:ea typeface="Calibri"/>
                <a:cs typeface="Arial"/>
              </a:rPr>
              <a:t>Jurnalism</a:t>
            </a:r>
            <a:r>
              <a:rPr lang="en-US" sz="1600" i="1" dirty="0">
                <a:latin typeface="Calibri"/>
                <a:ea typeface="Calibri"/>
                <a:cs typeface="Arial"/>
              </a:rPr>
              <a:t> </a:t>
            </a:r>
            <a:r>
              <a:rPr lang="en-US" sz="1600" i="1" dirty="0" err="1">
                <a:latin typeface="Calibri"/>
                <a:ea typeface="Calibri"/>
                <a:cs typeface="Arial"/>
              </a:rPr>
              <a:t>si</a:t>
            </a:r>
            <a:r>
              <a:rPr lang="en-US" sz="1600" i="1" dirty="0">
                <a:latin typeface="Calibri"/>
                <a:ea typeface="Calibri"/>
                <a:cs typeface="Arial"/>
              </a:rPr>
              <a:t> </a:t>
            </a:r>
            <a:r>
              <a:rPr lang="en-US" sz="1600" i="1" dirty="0" err="1">
                <a:latin typeface="Calibri"/>
                <a:ea typeface="Calibri"/>
                <a:cs typeface="Arial"/>
              </a:rPr>
              <a:t>Comunicare</a:t>
            </a:r>
            <a:r>
              <a:rPr lang="en-US" sz="1600" i="1" dirty="0">
                <a:latin typeface="Calibri"/>
                <a:ea typeface="Calibri"/>
                <a:cs typeface="Arial"/>
              </a:rPr>
              <a:t> - Romanian Journal of Journalism and Communication</a:t>
            </a:r>
            <a:r>
              <a:rPr lang="en-US" sz="1600" dirty="0">
                <a:latin typeface="Calibri"/>
                <a:ea typeface="Calibri"/>
                <a:cs typeface="Arial"/>
              </a:rPr>
              <a:t>, issue 1, 5-25.</a:t>
            </a:r>
            <a:endParaRPr sz="1600" dirty="0"/>
          </a:p>
          <a:p>
            <a:pPr marL="0" indent="0" algn="just">
              <a:lnSpc>
                <a:spcPct val="107000"/>
              </a:lnSpc>
              <a:spcAft>
                <a:spcPts val="800"/>
              </a:spcAft>
              <a:buNone/>
              <a:defRPr/>
            </a:pPr>
            <a:r>
              <a:rPr lang="en-US" sz="1600" dirty="0" err="1">
                <a:latin typeface="Calibri"/>
                <a:ea typeface="Calibri"/>
                <a:cs typeface="Arial"/>
              </a:rPr>
              <a:t>Chouliaraki</a:t>
            </a:r>
            <a:r>
              <a:rPr lang="en-US" sz="1600" dirty="0">
                <a:latin typeface="Calibri"/>
                <a:ea typeface="Calibri"/>
                <a:cs typeface="Arial"/>
              </a:rPr>
              <a:t>, L., &amp; </a:t>
            </a:r>
            <a:r>
              <a:rPr lang="en-US" sz="1600" dirty="0" err="1">
                <a:latin typeface="Calibri"/>
                <a:ea typeface="Calibri"/>
                <a:cs typeface="Arial"/>
              </a:rPr>
              <a:t>Zaborowski</a:t>
            </a:r>
            <a:r>
              <a:rPr lang="en-US" sz="1600" dirty="0">
                <a:latin typeface="Calibri"/>
                <a:ea typeface="Calibri"/>
                <a:cs typeface="Arial"/>
              </a:rPr>
              <a:t>, R. (2017). Voice and community in the 2015 refugee crisis: A content analysis of news coverage in eight European countries. </a:t>
            </a:r>
            <a:r>
              <a:rPr lang="en-US" sz="1600" i="1" dirty="0">
                <a:latin typeface="Calibri"/>
                <a:ea typeface="Calibri"/>
                <a:cs typeface="Arial"/>
              </a:rPr>
              <a:t>International Communication Gazette</a:t>
            </a:r>
            <a:r>
              <a:rPr lang="en-US" sz="1600" dirty="0">
                <a:latin typeface="Calibri"/>
                <a:ea typeface="Calibri"/>
                <a:cs typeface="Arial"/>
              </a:rPr>
              <a:t>, 79(6-7), 613–635.</a:t>
            </a:r>
            <a:endParaRPr sz="1600" dirty="0"/>
          </a:p>
          <a:p>
            <a:pPr marL="0" indent="0" algn="just">
              <a:lnSpc>
                <a:spcPct val="107000"/>
              </a:lnSpc>
              <a:spcAft>
                <a:spcPts val="800"/>
              </a:spcAft>
              <a:buNone/>
              <a:defRPr/>
            </a:pPr>
            <a:r>
              <a:rPr lang="en-US" sz="1600" dirty="0">
                <a:latin typeface="Calibri"/>
                <a:ea typeface="Calibri"/>
                <a:cs typeface="Arial"/>
              </a:rPr>
              <a:t>CNN (n.d.) People for sale: Exposing migrant slave auctions in Libya. </a:t>
            </a:r>
            <a:r>
              <a:rPr lang="en-US" sz="1600" u="sng" dirty="0">
                <a:latin typeface="Calibri"/>
                <a:ea typeface="Calibri"/>
                <a:cs typeface="Arial"/>
                <a:hlinkClick r:id="rId7" tooltip="https://edition.cnn.com/specials/africa/libya-slave-auctions"/>
              </a:rPr>
              <a:t>https://edition.cnn.com/specials/africa/libya-slave-auctions</a:t>
            </a:r>
            <a:r>
              <a:rPr lang="en-US" sz="1600" dirty="0">
                <a:latin typeface="Calibri"/>
                <a:ea typeface="Calibri"/>
                <a:cs typeface="Arial"/>
              </a:rPr>
              <a:t> </a:t>
            </a:r>
            <a:endParaRPr sz="1600" dirty="0"/>
          </a:p>
        </p:txBody>
      </p:sp>
    </p:spTree>
    <p:custDataLst>
      <p:tags r:id="rId1"/>
    </p:custDataLst>
    <p:extLst>
      <p:ext uri="{BB962C8B-B14F-4D97-AF65-F5344CB8AC3E}">
        <p14:creationId xmlns:p14="http://schemas.microsoft.com/office/powerpoint/2010/main" val="1472652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Bibliography, referred works</a:t>
            </a:r>
            <a:endParaRPr/>
          </a:p>
        </p:txBody>
      </p:sp>
      <p:sp>
        <p:nvSpPr>
          <p:cNvPr id="3" name="Tartalom helye 2"/>
          <p:cNvSpPr>
            <a:spLocks noGrp="1"/>
          </p:cNvSpPr>
          <p:nvPr>
            <p:ph idx="1"/>
          </p:nvPr>
        </p:nvSpPr>
        <p:spPr bwMode="auto">
          <a:xfrm>
            <a:off x="335360" y="1556792"/>
            <a:ext cx="11521280" cy="5101590"/>
          </a:xfrm>
        </p:spPr>
        <p:txBody>
          <a:bodyPr>
            <a:noAutofit/>
          </a:bodyPr>
          <a:lstStyle/>
          <a:p>
            <a:pPr marL="0" indent="0" algn="just">
              <a:lnSpc>
                <a:spcPct val="107000"/>
              </a:lnSpc>
              <a:spcAft>
                <a:spcPts val="800"/>
              </a:spcAft>
              <a:buNone/>
              <a:defRPr/>
            </a:pPr>
            <a:r>
              <a:rPr lang="en-US" sz="1600" dirty="0">
                <a:latin typeface="Calibri"/>
                <a:ea typeface="Calibri"/>
                <a:cs typeface="Arial"/>
              </a:rPr>
              <a:t>Coleman, R., McCombs, M., Shaw, D., &amp; Weaver, D. (2008). Agenda Setting. In Wahl-Jorgensen, K., &amp; </a:t>
            </a:r>
            <a:r>
              <a:rPr lang="en-US" sz="1600" dirty="0" err="1">
                <a:latin typeface="Calibri"/>
                <a:ea typeface="Calibri"/>
                <a:cs typeface="Arial"/>
              </a:rPr>
              <a:t>Hanitzsch</a:t>
            </a:r>
            <a:r>
              <a:rPr lang="en-US" sz="1600" dirty="0">
                <a:latin typeface="Calibri"/>
                <a:ea typeface="Calibri"/>
                <a:cs typeface="Arial"/>
              </a:rPr>
              <a:t>, T. (Eds.), </a:t>
            </a:r>
            <a:r>
              <a:rPr lang="en-US" sz="1600" i="1" dirty="0">
                <a:latin typeface="Calibri"/>
                <a:ea typeface="Calibri"/>
                <a:cs typeface="Arial"/>
              </a:rPr>
              <a:t>The Handbook of Journalism Studies</a:t>
            </a:r>
            <a:r>
              <a:rPr lang="en-US" sz="1600" dirty="0">
                <a:latin typeface="Calibri"/>
                <a:ea typeface="Calibri"/>
                <a:cs typeface="Arial"/>
              </a:rPr>
              <a:t>. Routledge. </a:t>
            </a:r>
            <a:endParaRPr sz="1600" dirty="0"/>
          </a:p>
          <a:p>
            <a:pPr marL="0" indent="0" algn="just">
              <a:lnSpc>
                <a:spcPct val="107000"/>
              </a:lnSpc>
              <a:spcAft>
                <a:spcPts val="800"/>
              </a:spcAft>
              <a:buNone/>
              <a:defRPr/>
            </a:pPr>
            <a:r>
              <a:rPr lang="en-US" sz="1600" dirty="0">
                <a:latin typeface="Calibri"/>
                <a:ea typeface="Calibri"/>
                <a:cs typeface="Arial"/>
              </a:rPr>
              <a:t>Costello, K., &amp; Hodson, G. (2011). Social dominance-based threat reactions to immigrants in need of assistance. </a:t>
            </a:r>
            <a:r>
              <a:rPr lang="en-US" sz="1600" i="1" dirty="0">
                <a:latin typeface="Calibri"/>
                <a:ea typeface="Calibri"/>
                <a:cs typeface="Arial"/>
              </a:rPr>
              <a:t>European Journal of Social Psychology</a:t>
            </a:r>
            <a:r>
              <a:rPr lang="en-US" sz="1600" dirty="0">
                <a:latin typeface="Calibri"/>
                <a:ea typeface="Calibri"/>
                <a:cs typeface="Arial"/>
              </a:rPr>
              <a:t>, 41(2), 220–231. </a:t>
            </a:r>
            <a:r>
              <a:rPr lang="en-US" sz="1600" u="sng" dirty="0">
                <a:solidFill>
                  <a:srgbClr val="0563C1"/>
                </a:solidFill>
                <a:latin typeface="Calibri"/>
                <a:ea typeface="Calibri"/>
                <a:cs typeface="Arial"/>
                <a:hlinkClick r:id="rId3" tooltip="https://doi.org/10.1002/ejsp.769"/>
              </a:rPr>
              <a:t>https://doi.org/10.1002/ejsp.769</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a:latin typeface="Calibri"/>
                <a:ea typeface="Calibri"/>
                <a:cs typeface="Arial"/>
              </a:rPr>
              <a:t>Dell’ Orto, G. (n. d.). </a:t>
            </a:r>
            <a:r>
              <a:rPr lang="en-US" sz="1600" i="1" dirty="0">
                <a:latin typeface="Calibri"/>
                <a:ea typeface="Calibri"/>
                <a:cs typeface="Arial"/>
              </a:rPr>
              <a:t>The visible &amp; invisible borders of migration: Journalism challenged</a:t>
            </a:r>
            <a:r>
              <a:rPr lang="en-US" sz="1600" dirty="0">
                <a:latin typeface="Calibri"/>
                <a:ea typeface="Calibri"/>
                <a:cs typeface="Arial"/>
              </a:rPr>
              <a:t>. Media Governance &amp; Industries Lab blog at the University of Vienna. </a:t>
            </a:r>
            <a:r>
              <a:rPr lang="en-US" sz="1600" u="sng" dirty="0">
                <a:solidFill>
                  <a:srgbClr val="0563C1"/>
                </a:solidFill>
                <a:latin typeface="Calibri"/>
                <a:ea typeface="Calibri"/>
                <a:cs typeface="Arial"/>
                <a:hlinkClick r:id="rId4" tooltip="https://univiennamedialab.wordpress.com/2017/01/11/the-visible-invisible-borders-of-migration-journalism-challenged/"/>
              </a:rPr>
              <a:t>https://univiennamedialab.wordpress.com/2017/01/11/the-visible-invisible-borders-of-migration-journalism-challenged/</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a:latin typeface="Calibri"/>
                <a:ea typeface="Calibri"/>
                <a:cs typeface="Arial"/>
              </a:rPr>
              <a:t>Doucet, L. (2018). Syria &amp; the CNN effect: What role does the media play in policy-making? </a:t>
            </a:r>
            <a:r>
              <a:rPr lang="de-DE" sz="1600" i="1" dirty="0" err="1">
                <a:latin typeface="Calibri"/>
                <a:ea typeface="Calibri"/>
                <a:cs typeface="Arial"/>
              </a:rPr>
              <a:t>Daedalus</a:t>
            </a:r>
            <a:r>
              <a:rPr lang="de-DE" sz="1600" dirty="0">
                <a:latin typeface="Calibri"/>
                <a:ea typeface="Calibri"/>
                <a:cs typeface="Arial"/>
              </a:rPr>
              <a:t>, 147(1), 141-157. </a:t>
            </a:r>
            <a:r>
              <a:rPr lang="de-DE" sz="1600" u="sng" dirty="0">
                <a:solidFill>
                  <a:srgbClr val="0563C1"/>
                </a:solidFill>
                <a:latin typeface="Calibri"/>
                <a:ea typeface="Calibri"/>
                <a:cs typeface="Arial"/>
                <a:hlinkClick r:id="rId5" tooltip="https://doi.org/10.1162/DAED_a_00480"/>
              </a:rPr>
              <a:t>https://doi.org/10.1162/DAED_a_00480</a:t>
            </a:r>
            <a:r>
              <a:rPr lang="en-US" sz="1600" dirty="0">
                <a:latin typeface="Calibri"/>
                <a:ea typeface="Calibri"/>
                <a:cs typeface="Arial"/>
              </a:rPr>
              <a:t> </a:t>
            </a:r>
            <a:endParaRPr sz="1600" dirty="0"/>
          </a:p>
          <a:p>
            <a:pPr marL="0" indent="0" algn="just">
              <a:lnSpc>
                <a:spcPct val="107000"/>
              </a:lnSpc>
              <a:spcAft>
                <a:spcPts val="800"/>
              </a:spcAft>
              <a:buNone/>
              <a:defRPr/>
            </a:pPr>
            <a:r>
              <a:rPr lang="de-DE" sz="1600" dirty="0">
                <a:latin typeface="Calibri"/>
                <a:ea typeface="Calibri"/>
                <a:cs typeface="Arial"/>
              </a:rPr>
              <a:t>Eberl, J.-M., Meltzer, C. E., Heidenreich, T., Herrero, B., </a:t>
            </a:r>
            <a:r>
              <a:rPr lang="de-DE" sz="1600" dirty="0" err="1">
                <a:latin typeface="Calibri"/>
                <a:ea typeface="Calibri"/>
                <a:cs typeface="Arial"/>
              </a:rPr>
              <a:t>Theorin</a:t>
            </a:r>
            <a:r>
              <a:rPr lang="de-DE" sz="1600" dirty="0">
                <a:latin typeface="Calibri"/>
                <a:ea typeface="Calibri"/>
                <a:cs typeface="Arial"/>
              </a:rPr>
              <a:t>, N., Lind, F., </a:t>
            </a:r>
            <a:r>
              <a:rPr lang="de-DE" sz="1600" dirty="0" err="1">
                <a:latin typeface="Calibri"/>
                <a:ea typeface="Calibri"/>
                <a:cs typeface="Arial"/>
              </a:rPr>
              <a:t>Berganza</a:t>
            </a:r>
            <a:r>
              <a:rPr lang="de-DE" sz="1600" dirty="0">
                <a:latin typeface="Calibri"/>
                <a:ea typeface="Calibri"/>
                <a:cs typeface="Arial"/>
              </a:rPr>
              <a:t>, R., Boomgaarden, H. G., Schemer, C., &amp; </a:t>
            </a:r>
            <a:r>
              <a:rPr lang="de-DE" sz="1600" dirty="0" err="1">
                <a:latin typeface="Calibri"/>
                <a:ea typeface="Calibri"/>
                <a:cs typeface="Arial"/>
              </a:rPr>
              <a:t>Strömbäck</a:t>
            </a:r>
            <a:r>
              <a:rPr lang="de-DE" sz="1600" dirty="0">
                <a:latin typeface="Calibri"/>
                <a:ea typeface="Calibri"/>
                <a:cs typeface="Arial"/>
              </a:rPr>
              <a:t>, J. (2018). </a:t>
            </a:r>
            <a:r>
              <a:rPr lang="en-US" sz="1600" dirty="0">
                <a:latin typeface="Calibri"/>
                <a:ea typeface="Calibri"/>
                <a:cs typeface="Arial"/>
              </a:rPr>
              <a:t>The European media discourse on immigration and its effects: a literature review. </a:t>
            </a:r>
            <a:r>
              <a:rPr lang="en-US" sz="1600" i="1" dirty="0">
                <a:latin typeface="Calibri"/>
                <a:ea typeface="Calibri"/>
                <a:cs typeface="Arial"/>
              </a:rPr>
              <a:t>Annals of the International Communication Association</a:t>
            </a:r>
            <a:r>
              <a:rPr lang="en-US" sz="1600" dirty="0">
                <a:latin typeface="Calibri"/>
                <a:ea typeface="Calibri"/>
                <a:cs typeface="Arial"/>
              </a:rPr>
              <a:t>, 42(3), 207-223. </a:t>
            </a:r>
            <a:r>
              <a:rPr lang="de-DE" sz="1600" u="sng" dirty="0">
                <a:solidFill>
                  <a:srgbClr val="0563C1"/>
                </a:solidFill>
                <a:latin typeface="Calibri"/>
                <a:ea typeface="Calibri"/>
                <a:cs typeface="Arial"/>
                <a:hlinkClick r:id="rId6" tooltip="https://doi.org/10.1080/23808985.2018.1497452"/>
              </a:rPr>
              <a:t>https://doi.org/10.1080/23808985.2018.1497452</a:t>
            </a:r>
            <a:r>
              <a:rPr lang="en-US" sz="1600" dirty="0">
                <a:latin typeface="Calibri"/>
                <a:ea typeface="Calibri"/>
                <a:cs typeface="Arial"/>
              </a:rPr>
              <a:t> </a:t>
            </a:r>
            <a:endParaRPr sz="1600" dirty="0"/>
          </a:p>
          <a:p>
            <a:pPr marL="0" indent="0" algn="just">
              <a:lnSpc>
                <a:spcPct val="107000"/>
              </a:lnSpc>
              <a:spcAft>
                <a:spcPts val="800"/>
              </a:spcAft>
              <a:buNone/>
              <a:defRPr/>
            </a:pPr>
            <a:r>
              <a:rPr lang="de-DE" sz="1600" dirty="0">
                <a:latin typeface="Calibri"/>
                <a:ea typeface="Calibri"/>
                <a:cs typeface="Arial"/>
              </a:rPr>
              <a:t>Eberl, J.-M., </a:t>
            </a:r>
            <a:r>
              <a:rPr lang="de-DE" sz="1600" dirty="0" err="1">
                <a:latin typeface="Calibri"/>
                <a:ea typeface="Calibri"/>
                <a:cs typeface="Arial"/>
              </a:rPr>
              <a:t>Galyga</a:t>
            </a:r>
            <a:r>
              <a:rPr lang="de-DE" sz="1600" dirty="0">
                <a:latin typeface="Calibri"/>
                <a:ea typeface="Calibri"/>
                <a:cs typeface="Arial"/>
              </a:rPr>
              <a:t>, S., Lind, F., Heidenreich, T., Edie, R., Boomgaarden, H. G., Herrero, B, Gómez Montero, E. L., &amp; </a:t>
            </a:r>
            <a:r>
              <a:rPr lang="de-DE" sz="1600" dirty="0" err="1">
                <a:latin typeface="Calibri"/>
                <a:ea typeface="Calibri"/>
                <a:cs typeface="Arial"/>
              </a:rPr>
              <a:t>Berganza</a:t>
            </a:r>
            <a:r>
              <a:rPr lang="de-DE" sz="1600" dirty="0">
                <a:latin typeface="Calibri"/>
                <a:ea typeface="Calibri"/>
                <a:cs typeface="Arial"/>
              </a:rPr>
              <a:t>, R. (2019). </a:t>
            </a:r>
            <a:r>
              <a:rPr lang="en-US" sz="1600" i="1" dirty="0">
                <a:latin typeface="Calibri"/>
                <a:ea typeface="Calibri"/>
                <a:cs typeface="Arial"/>
              </a:rPr>
              <a:t>European media migration report: How media cover migration and intra-EU mobility in terms of salience, sentiment and framing.</a:t>
            </a:r>
            <a:r>
              <a:rPr lang="en-US" sz="1600" dirty="0">
                <a:latin typeface="Calibri"/>
                <a:ea typeface="Calibri"/>
                <a:cs typeface="Arial"/>
              </a:rPr>
              <a:t> Report. </a:t>
            </a:r>
            <a:r>
              <a:rPr lang="en-US" sz="1600" u="sng" dirty="0">
                <a:solidFill>
                  <a:srgbClr val="0563C1"/>
                </a:solidFill>
                <a:latin typeface="Calibri"/>
                <a:ea typeface="Calibri"/>
                <a:cs typeface="Arial"/>
                <a:hlinkClick r:id="rId7" tooltip="https://www.reminder-project.eu/wp-content/uploads/2019/08/REMINDER-D8.3.pdf"/>
              </a:rPr>
              <a:t>https://www.reminder-project.eu/wp-content/uploads/2019/08/REMINDER-D8.3.pdf</a:t>
            </a:r>
            <a:r>
              <a:rPr lang="en-US" sz="1600" dirty="0">
                <a:latin typeface="Calibri"/>
                <a:ea typeface="Calibri"/>
                <a:cs typeface="Arial"/>
              </a:rPr>
              <a:t>   </a:t>
            </a:r>
            <a:endParaRPr sz="1600" dirty="0"/>
          </a:p>
          <a:p>
            <a:pPr marL="0" indent="0">
              <a:buNone/>
              <a:defRPr/>
            </a:pPr>
            <a:endParaRPr lang="hu-HU" sz="1000" dirty="0"/>
          </a:p>
        </p:txBody>
      </p:sp>
    </p:spTree>
    <p:custDataLst>
      <p:tags r:id="rId1"/>
    </p:custDataLst>
    <p:extLst>
      <p:ext uri="{BB962C8B-B14F-4D97-AF65-F5344CB8AC3E}">
        <p14:creationId xmlns:p14="http://schemas.microsoft.com/office/powerpoint/2010/main" val="1334108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Bibliography, referred works</a:t>
            </a:r>
            <a:endParaRPr/>
          </a:p>
        </p:txBody>
      </p:sp>
      <p:sp>
        <p:nvSpPr>
          <p:cNvPr id="3" name="Tartalom helye 2"/>
          <p:cNvSpPr>
            <a:spLocks noGrp="1"/>
          </p:cNvSpPr>
          <p:nvPr>
            <p:ph idx="1"/>
          </p:nvPr>
        </p:nvSpPr>
        <p:spPr bwMode="auto">
          <a:xfrm>
            <a:off x="279356" y="1459865"/>
            <a:ext cx="11505276" cy="5101590"/>
          </a:xfrm>
        </p:spPr>
        <p:txBody>
          <a:bodyPr>
            <a:noAutofit/>
          </a:bodyPr>
          <a:lstStyle/>
          <a:p>
            <a:pPr marL="0" indent="0" algn="just">
              <a:lnSpc>
                <a:spcPct val="107000"/>
              </a:lnSpc>
              <a:spcAft>
                <a:spcPts val="800"/>
              </a:spcAft>
              <a:buNone/>
              <a:defRPr/>
            </a:pPr>
            <a:r>
              <a:rPr lang="en-US" sz="1600" dirty="0">
                <a:latin typeface="Calibri"/>
                <a:ea typeface="Calibri"/>
                <a:cs typeface="Arial"/>
              </a:rPr>
              <a:t>EJO (2015). </a:t>
            </a:r>
            <a:r>
              <a:rPr lang="en-US" sz="1600" i="1" dirty="0">
                <a:latin typeface="Calibri"/>
                <a:ea typeface="Calibri"/>
                <a:cs typeface="Arial"/>
              </a:rPr>
              <a:t>Research: How Europe’s Newspapers Reported The Migration Crisis</a:t>
            </a:r>
            <a:r>
              <a:rPr lang="en-US" sz="1600" dirty="0">
                <a:latin typeface="Calibri"/>
                <a:ea typeface="Calibri"/>
                <a:cs typeface="Arial"/>
              </a:rPr>
              <a:t>. </a:t>
            </a:r>
            <a:r>
              <a:rPr lang="en-US" sz="1600" u="sng" dirty="0">
                <a:solidFill>
                  <a:srgbClr val="0563C1"/>
                </a:solidFill>
                <a:latin typeface="Calibri"/>
                <a:ea typeface="Calibri"/>
                <a:cs typeface="Arial"/>
                <a:hlinkClick r:id="rId3" tooltip="https://en.ejo.ch/research/research-how-europes-newspapers-reported-the-migration-crisis"/>
              </a:rPr>
              <a:t>https://en.ejo.ch/research/research-how-europes-newspapers-reported-the-migration-crisis</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a:latin typeface="Calibri"/>
                <a:ea typeface="Calibri"/>
                <a:cs typeface="Arial"/>
              </a:rPr>
              <a:t>El </a:t>
            </a:r>
            <a:r>
              <a:rPr lang="en-US" sz="1600" dirty="0" err="1">
                <a:latin typeface="Calibri"/>
                <a:ea typeface="Calibri"/>
                <a:cs typeface="Arial"/>
              </a:rPr>
              <a:t>Refaie</a:t>
            </a:r>
            <a:r>
              <a:rPr lang="en-US" sz="1600" dirty="0">
                <a:latin typeface="Calibri"/>
                <a:ea typeface="Calibri"/>
                <a:cs typeface="Arial"/>
              </a:rPr>
              <a:t>, E. (2001). Metaphors we discriminate by: Naturalized themes in Austrian newspaper articles about asylum seekers. </a:t>
            </a:r>
            <a:r>
              <a:rPr lang="en-US" sz="1600" i="1" dirty="0">
                <a:latin typeface="Calibri"/>
                <a:ea typeface="Calibri"/>
                <a:cs typeface="Arial"/>
              </a:rPr>
              <a:t>Journal of Sociolinguistics</a:t>
            </a:r>
            <a:r>
              <a:rPr lang="en-US" sz="1600" dirty="0">
                <a:latin typeface="Calibri"/>
                <a:ea typeface="Calibri"/>
                <a:cs typeface="Arial"/>
              </a:rPr>
              <a:t>, 5, 352-371. </a:t>
            </a:r>
            <a:r>
              <a:rPr lang="en-US" sz="1600" u="sng" dirty="0">
                <a:solidFill>
                  <a:srgbClr val="0563C1"/>
                </a:solidFill>
                <a:latin typeface="Calibri"/>
                <a:ea typeface="Calibri"/>
                <a:cs typeface="Arial"/>
                <a:hlinkClick r:id="rId4" tooltip="https://doi.org/10.1111/1467-9481.00154"/>
              </a:rPr>
              <a:t>https://doi.org/10.1111/1467-9481.00154</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err="1">
                <a:latin typeface="Calibri"/>
                <a:ea typeface="Calibri"/>
                <a:cs typeface="Arial"/>
              </a:rPr>
              <a:t>Esser</a:t>
            </a:r>
            <a:r>
              <a:rPr lang="en-US" sz="1600" dirty="0">
                <a:latin typeface="Calibri"/>
                <a:ea typeface="Calibri"/>
                <a:cs typeface="Arial"/>
              </a:rPr>
              <a:t>, F., </a:t>
            </a:r>
            <a:r>
              <a:rPr lang="en-US" sz="1600" dirty="0" err="1">
                <a:latin typeface="Calibri"/>
                <a:ea typeface="Calibri"/>
                <a:cs typeface="Arial"/>
              </a:rPr>
              <a:t>Engesser</a:t>
            </a:r>
            <a:r>
              <a:rPr lang="en-US" sz="1600" dirty="0">
                <a:latin typeface="Calibri"/>
                <a:ea typeface="Calibri"/>
                <a:cs typeface="Arial"/>
              </a:rPr>
              <a:t>, S., &amp; </a:t>
            </a:r>
            <a:r>
              <a:rPr lang="en-US" sz="1600" dirty="0" err="1">
                <a:latin typeface="Calibri"/>
                <a:ea typeface="Calibri"/>
                <a:cs typeface="Arial"/>
              </a:rPr>
              <a:t>Matthes</a:t>
            </a:r>
            <a:r>
              <a:rPr lang="en-US" sz="1600" dirty="0">
                <a:latin typeface="Calibri"/>
                <a:ea typeface="Calibri"/>
                <a:cs typeface="Arial"/>
              </a:rPr>
              <a:t>, J. (2016). Negativity. In de </a:t>
            </a:r>
            <a:r>
              <a:rPr lang="en-US" sz="1600" dirty="0" err="1">
                <a:latin typeface="Calibri"/>
                <a:ea typeface="Calibri"/>
                <a:cs typeface="Arial"/>
              </a:rPr>
              <a:t>Vreese</a:t>
            </a:r>
            <a:r>
              <a:rPr lang="en-US" sz="1600" dirty="0">
                <a:latin typeface="Calibri"/>
                <a:ea typeface="Calibri"/>
                <a:cs typeface="Arial"/>
              </a:rPr>
              <a:t>, C., </a:t>
            </a:r>
            <a:r>
              <a:rPr lang="en-US" sz="1600" dirty="0" err="1">
                <a:latin typeface="Calibri"/>
                <a:ea typeface="Calibri"/>
                <a:cs typeface="Arial"/>
              </a:rPr>
              <a:t>Esser</a:t>
            </a:r>
            <a:r>
              <a:rPr lang="en-US" sz="1600" dirty="0">
                <a:latin typeface="Calibri"/>
                <a:ea typeface="Calibri"/>
                <a:cs typeface="Arial"/>
              </a:rPr>
              <a:t>, F., &amp; </a:t>
            </a:r>
            <a:r>
              <a:rPr lang="en-US" sz="1600" dirty="0" err="1">
                <a:latin typeface="Calibri"/>
                <a:ea typeface="Calibri"/>
                <a:cs typeface="Arial"/>
              </a:rPr>
              <a:t>Hopmann</a:t>
            </a:r>
            <a:r>
              <a:rPr lang="en-US" sz="1600" dirty="0">
                <a:latin typeface="Calibri"/>
                <a:ea typeface="Calibri"/>
                <a:cs typeface="Arial"/>
              </a:rPr>
              <a:t>, D. N. (Eds.), Comparing Political Journalism. Routledge.</a:t>
            </a:r>
            <a:endParaRPr sz="1600" dirty="0"/>
          </a:p>
          <a:p>
            <a:pPr marL="0" indent="0" algn="just">
              <a:lnSpc>
                <a:spcPct val="107000"/>
              </a:lnSpc>
              <a:spcAft>
                <a:spcPts val="800"/>
              </a:spcAft>
              <a:buNone/>
              <a:defRPr/>
            </a:pPr>
            <a:r>
              <a:rPr lang="en-US" sz="1600" dirty="0">
                <a:latin typeface="Calibri"/>
                <a:ea typeface="Calibri"/>
                <a:cs typeface="Arial"/>
              </a:rPr>
              <a:t>Esses, V.M., </a:t>
            </a:r>
            <a:r>
              <a:rPr lang="en-US" sz="1600" dirty="0" err="1">
                <a:latin typeface="Calibri"/>
                <a:ea typeface="Calibri"/>
                <a:cs typeface="Arial"/>
              </a:rPr>
              <a:t>Medianu</a:t>
            </a:r>
            <a:r>
              <a:rPr lang="en-US" sz="1600" dirty="0">
                <a:latin typeface="Calibri"/>
                <a:ea typeface="Calibri"/>
                <a:cs typeface="Arial"/>
              </a:rPr>
              <a:t>, S., &amp;  Lawson, A.S. (2013).  Uncertainty, Threat, and the Role of the Media in Promoting the Dehumanization of Immigrants and Refugees. </a:t>
            </a:r>
            <a:r>
              <a:rPr lang="en-US" sz="1600" i="1" dirty="0">
                <a:latin typeface="Calibri"/>
                <a:ea typeface="Calibri"/>
                <a:cs typeface="Arial"/>
              </a:rPr>
              <a:t>Journal of Social Issues ,</a:t>
            </a:r>
            <a:r>
              <a:rPr lang="en-US" sz="1600" dirty="0">
                <a:latin typeface="Calibri"/>
                <a:ea typeface="Calibri"/>
                <a:cs typeface="Arial"/>
              </a:rPr>
              <a:t>69(3), 518-536. </a:t>
            </a:r>
            <a:r>
              <a:rPr lang="en-US" sz="1600" u="sng" dirty="0">
                <a:latin typeface="Calibri"/>
                <a:ea typeface="Calibri"/>
                <a:cs typeface="Arial"/>
                <a:hlinkClick r:id="rId5" tooltip="https://doi.org/10.1111/josi.12027"/>
              </a:rPr>
              <a:t>https://doi.org/10.1111/josi.12027</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err="1">
                <a:latin typeface="Calibri"/>
                <a:ea typeface="Calibri"/>
                <a:cs typeface="Arial"/>
              </a:rPr>
              <a:t>Entman</a:t>
            </a:r>
            <a:r>
              <a:rPr lang="en-US" sz="1600" dirty="0">
                <a:latin typeface="Calibri"/>
                <a:ea typeface="Calibri"/>
                <a:cs typeface="Arial"/>
              </a:rPr>
              <a:t>, R. M. (1993). Framing: Toward clarification of a fractured paradigm. Journal of </a:t>
            </a:r>
            <a:r>
              <a:rPr lang="en-US" sz="1600" i="1" dirty="0">
                <a:latin typeface="Calibri"/>
                <a:ea typeface="Calibri"/>
                <a:cs typeface="Arial"/>
              </a:rPr>
              <a:t>Communication</a:t>
            </a:r>
            <a:r>
              <a:rPr lang="en-US" sz="1600" dirty="0">
                <a:latin typeface="Calibri"/>
                <a:ea typeface="Calibri"/>
                <a:cs typeface="Arial"/>
              </a:rPr>
              <a:t>, 43(4), 51-58. </a:t>
            </a:r>
            <a:r>
              <a:rPr lang="en-US" sz="1600" u="sng" dirty="0">
                <a:solidFill>
                  <a:srgbClr val="0563C1"/>
                </a:solidFill>
                <a:latin typeface="Calibri"/>
                <a:ea typeface="Calibri"/>
                <a:cs typeface="Arial"/>
                <a:hlinkClick r:id="rId6" tooltip="https://doi.org/10.1111/j.1460-2466.1993.tb01304.x"/>
              </a:rPr>
              <a:t>https://doi.org/10.1111/j.1460-2466.1993.tb01304.x</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err="1">
                <a:latin typeface="Calibri"/>
                <a:ea typeface="Calibri"/>
                <a:cs typeface="Arial"/>
              </a:rPr>
              <a:t>Esipova</a:t>
            </a:r>
            <a:r>
              <a:rPr lang="en-US" sz="1600" dirty="0">
                <a:latin typeface="Calibri"/>
                <a:ea typeface="Calibri"/>
                <a:cs typeface="Arial"/>
              </a:rPr>
              <a:t>, N., Ray, J., Pugliese, A., &amp; </a:t>
            </a:r>
            <a:r>
              <a:rPr lang="en-US" sz="1600" dirty="0" err="1">
                <a:latin typeface="Calibri"/>
                <a:ea typeface="Calibri"/>
                <a:cs typeface="Arial"/>
              </a:rPr>
              <a:t>Tsabutashvili</a:t>
            </a:r>
            <a:r>
              <a:rPr lang="en-US" sz="1600" dirty="0">
                <a:latin typeface="Calibri"/>
                <a:ea typeface="Calibri"/>
                <a:cs typeface="Arial"/>
              </a:rPr>
              <a:t>, D. (2015). </a:t>
            </a:r>
            <a:r>
              <a:rPr lang="en-US" sz="1600" i="1" dirty="0">
                <a:latin typeface="Calibri"/>
                <a:ea typeface="Calibri"/>
                <a:cs typeface="Arial"/>
              </a:rPr>
              <a:t>How the world views migration</a:t>
            </a:r>
            <a:r>
              <a:rPr lang="en-US" sz="1600" dirty="0">
                <a:latin typeface="Calibri"/>
                <a:ea typeface="Calibri"/>
                <a:cs typeface="Arial"/>
              </a:rPr>
              <a:t>. </a:t>
            </a:r>
            <a:r>
              <a:rPr lang="fr-FR" sz="1600" dirty="0">
                <a:latin typeface="Calibri"/>
                <a:ea typeface="Calibri"/>
                <a:cs typeface="Arial"/>
              </a:rPr>
              <a:t>IOM. </a:t>
            </a:r>
            <a:r>
              <a:rPr lang="fr-FR" sz="1600" u="sng" dirty="0">
                <a:solidFill>
                  <a:srgbClr val="0563C1"/>
                </a:solidFill>
                <a:latin typeface="Calibri"/>
                <a:ea typeface="Calibri"/>
                <a:cs typeface="Arial"/>
                <a:hlinkClick r:id="rId7" tooltip="https://www.ecampus.iom.int/pluginfile.php/12080/block_html/content/How%20the%20world%20migration%20.pdf"/>
              </a:rPr>
              <a:t>https://www.ecampus.iom.int/pluginfile.php/12080/block_html/content/How%20the%20world%20migration%20.pdf</a:t>
            </a:r>
            <a:endParaRPr lang="en-US" sz="1600" dirty="0">
              <a:latin typeface="Calibri"/>
              <a:ea typeface="Calibri"/>
              <a:cs typeface="Arial"/>
            </a:endParaRPr>
          </a:p>
          <a:p>
            <a:pPr marL="0" indent="0" algn="just">
              <a:lnSpc>
                <a:spcPct val="107000"/>
              </a:lnSpc>
              <a:spcAft>
                <a:spcPts val="800"/>
              </a:spcAft>
              <a:buNone/>
              <a:defRPr/>
            </a:pPr>
            <a:r>
              <a:rPr lang="en-US" sz="1600" dirty="0">
                <a:latin typeface="Calibri"/>
                <a:ea typeface="Calibri"/>
                <a:cs typeface="Arial"/>
              </a:rPr>
              <a:t>European Commission (2018).</a:t>
            </a:r>
            <a:r>
              <a:rPr lang="en-US" sz="1600" i="1" dirty="0">
                <a:latin typeface="Calibri"/>
                <a:ea typeface="Calibri"/>
                <a:cs typeface="Arial"/>
              </a:rPr>
              <a:t> Special Eurobarometer 469: Integration of immigrants in the European Union. Summary</a:t>
            </a:r>
            <a:r>
              <a:rPr lang="en-US" sz="1600" dirty="0">
                <a:latin typeface="Calibri"/>
                <a:ea typeface="Calibri"/>
                <a:cs typeface="Arial"/>
              </a:rPr>
              <a:t>. </a:t>
            </a:r>
            <a:r>
              <a:rPr lang="en-US" sz="1600" u="sng" dirty="0">
                <a:solidFill>
                  <a:srgbClr val="0563C1"/>
                </a:solidFill>
                <a:latin typeface="Calibri"/>
                <a:ea typeface="Calibri"/>
                <a:cs typeface="Arial"/>
                <a:hlinkClick r:id="rId8" tooltip="https://ec.europa.eu/migrant-integration/library-document/what-do-people-europe-think-about-migrants-special-eurobarometer-survey_de"/>
              </a:rPr>
              <a:t>https://ec.europa.eu/migrant-integration/library-document/what-do-people-europe-think-about-migrants-special-eurobarometer-survey_de</a:t>
            </a:r>
            <a:r>
              <a:rPr lang="en-US" sz="1600" dirty="0">
                <a:latin typeface="Calibri"/>
                <a:ea typeface="Calibri"/>
                <a:cs typeface="Arial"/>
              </a:rPr>
              <a:t> </a:t>
            </a:r>
            <a:endParaRPr sz="1600" dirty="0"/>
          </a:p>
          <a:p>
            <a:pPr marL="0" indent="0" algn="just">
              <a:buNone/>
              <a:defRPr/>
            </a:pPr>
            <a:endParaRPr lang="hu-HU" sz="1000" dirty="0"/>
          </a:p>
        </p:txBody>
      </p:sp>
    </p:spTree>
    <p:custDataLst>
      <p:tags r:id="rId1"/>
    </p:custDataLst>
    <p:extLst>
      <p:ext uri="{BB962C8B-B14F-4D97-AF65-F5344CB8AC3E}">
        <p14:creationId xmlns:p14="http://schemas.microsoft.com/office/powerpoint/2010/main" val="894964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Bibliography, referred works</a:t>
            </a:r>
            <a:endParaRPr/>
          </a:p>
        </p:txBody>
      </p:sp>
      <p:sp>
        <p:nvSpPr>
          <p:cNvPr id="3" name="Tartalom helye 2"/>
          <p:cNvSpPr>
            <a:spLocks noGrp="1"/>
          </p:cNvSpPr>
          <p:nvPr>
            <p:ph idx="1"/>
          </p:nvPr>
        </p:nvSpPr>
        <p:spPr bwMode="auto">
          <a:xfrm>
            <a:off x="407368" y="1556792"/>
            <a:ext cx="11593288" cy="5101590"/>
          </a:xfrm>
        </p:spPr>
        <p:txBody>
          <a:bodyPr>
            <a:noAutofit/>
          </a:bodyPr>
          <a:lstStyle/>
          <a:p>
            <a:pPr marL="0" indent="0" algn="just">
              <a:lnSpc>
                <a:spcPct val="107000"/>
              </a:lnSpc>
              <a:spcAft>
                <a:spcPts val="800"/>
              </a:spcAft>
              <a:buNone/>
              <a:defRPr/>
            </a:pPr>
            <a:r>
              <a:rPr lang="de-DE" sz="1600" dirty="0">
                <a:latin typeface="Calibri"/>
                <a:ea typeface="Calibri"/>
                <a:cs typeface="Arial"/>
              </a:rPr>
              <a:t>Fast, V., Müller, P., &amp; Scherr, S. (2014). Der kombinierte Einsatz von Daten und Fallbeispielen in den Medien: Wirkung und Glaubwürdigkeit. In Loosen, W. &amp; Dohle, M. (Eds.), </a:t>
            </a:r>
            <a:r>
              <a:rPr lang="de-DE" sz="1600" i="1" dirty="0">
                <a:latin typeface="Calibri"/>
                <a:ea typeface="Calibri"/>
                <a:cs typeface="Arial"/>
              </a:rPr>
              <a:t>Journalismus und (sein) Publikum: Schnittstellen zwischen Journalismusforschung und Rezeptions- und Wirkungsforschung</a:t>
            </a:r>
            <a:r>
              <a:rPr lang="de-DE" sz="1600" dirty="0">
                <a:latin typeface="Calibri"/>
                <a:ea typeface="Calibri"/>
                <a:cs typeface="Arial"/>
              </a:rPr>
              <a:t> , 317-334. Springer VS.</a:t>
            </a:r>
            <a:endParaRPr lang="en-US" sz="1600" dirty="0">
              <a:latin typeface="Calibri"/>
              <a:ea typeface="Calibri"/>
              <a:cs typeface="Arial"/>
            </a:endParaRPr>
          </a:p>
          <a:p>
            <a:pPr marL="0" indent="0" algn="just">
              <a:lnSpc>
                <a:spcPct val="107000"/>
              </a:lnSpc>
              <a:spcAft>
                <a:spcPts val="800"/>
              </a:spcAft>
              <a:buNone/>
              <a:defRPr/>
            </a:pPr>
            <a:r>
              <a:rPr lang="en-US" sz="1600" dirty="0" err="1">
                <a:latin typeface="Calibri"/>
                <a:ea typeface="Calibri"/>
                <a:cs typeface="Arial"/>
              </a:rPr>
              <a:t>Fengler</a:t>
            </a:r>
            <a:r>
              <a:rPr lang="en-US" sz="1600" dirty="0">
                <a:latin typeface="Calibri"/>
                <a:ea typeface="Calibri"/>
                <a:cs typeface="Arial"/>
              </a:rPr>
              <a:t>, S., &amp; </a:t>
            </a:r>
            <a:r>
              <a:rPr lang="en-US" sz="1600" dirty="0" err="1">
                <a:latin typeface="Calibri"/>
                <a:ea typeface="Calibri"/>
                <a:cs typeface="Arial"/>
              </a:rPr>
              <a:t>Kreutler</a:t>
            </a:r>
            <a:r>
              <a:rPr lang="en-US" sz="1600" dirty="0">
                <a:latin typeface="Calibri"/>
                <a:ea typeface="Calibri"/>
                <a:cs typeface="Arial"/>
              </a:rPr>
              <a:t>, M. (2020). </a:t>
            </a:r>
            <a:r>
              <a:rPr lang="en-US" sz="1600" i="1" dirty="0">
                <a:latin typeface="Calibri"/>
                <a:ea typeface="Calibri"/>
                <a:cs typeface="Arial"/>
              </a:rPr>
              <a:t>Migration coverage in Europe’s media: A comparative analysis of coverage in 17 countries</a:t>
            </a:r>
            <a:r>
              <a:rPr lang="en-US" sz="1600" dirty="0">
                <a:latin typeface="Calibri"/>
                <a:ea typeface="Calibri"/>
                <a:cs typeface="Arial"/>
              </a:rPr>
              <a:t>. OBS Working Paper 39. </a:t>
            </a:r>
            <a:r>
              <a:rPr lang="en-US" sz="1600" u="sng" dirty="0">
                <a:solidFill>
                  <a:srgbClr val="0563C1"/>
                </a:solidFill>
                <a:latin typeface="Calibri"/>
                <a:ea typeface="Calibri"/>
                <a:cs typeface="Arial"/>
                <a:hlinkClick r:id="rId3" tooltip="https://www.otto-brenner-stiftung.de/fileadmin/user_data/stiftung/02_Wissenschaftsportal/03_Publikationen/AP39_Migration_EN.pdf"/>
              </a:rPr>
              <a:t>https://www.otto-brenner-stiftung.de/fileadmin/user_data/stiftung/02_Wissenschaftsportal/03_Publikationen/AP39_Migration_EN.pdf</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err="1">
                <a:latin typeface="Calibri"/>
                <a:ea typeface="Calibri"/>
                <a:cs typeface="Arial"/>
              </a:rPr>
              <a:t>Fengler</a:t>
            </a:r>
            <a:r>
              <a:rPr lang="en-US" sz="1600" dirty="0">
                <a:latin typeface="Calibri"/>
                <a:ea typeface="Calibri"/>
                <a:cs typeface="Arial"/>
              </a:rPr>
              <a:t>, S. (2021). The Media and the Migration Story – An Analysis across Countries. In </a:t>
            </a:r>
            <a:r>
              <a:rPr lang="en-US" sz="1600" dirty="0" err="1">
                <a:latin typeface="Calibri"/>
                <a:ea typeface="Calibri"/>
                <a:cs typeface="Arial"/>
              </a:rPr>
              <a:t>Fengler</a:t>
            </a:r>
            <a:r>
              <a:rPr lang="en-US" sz="1600" dirty="0">
                <a:latin typeface="Calibri"/>
                <a:ea typeface="Calibri"/>
                <a:cs typeface="Arial"/>
              </a:rPr>
              <a:t>, S., </a:t>
            </a:r>
            <a:r>
              <a:rPr lang="en-US" sz="1600" dirty="0" err="1">
                <a:latin typeface="Calibri"/>
                <a:ea typeface="Calibri"/>
                <a:cs typeface="Arial"/>
              </a:rPr>
              <a:t>Lengauer</a:t>
            </a:r>
            <a:r>
              <a:rPr lang="en-US" sz="1600" dirty="0">
                <a:latin typeface="Calibri"/>
                <a:ea typeface="Calibri"/>
                <a:cs typeface="Arial"/>
              </a:rPr>
              <a:t>, M., &amp; </a:t>
            </a:r>
            <a:r>
              <a:rPr lang="en-US" sz="1600" dirty="0" err="1">
                <a:latin typeface="Calibri"/>
                <a:ea typeface="Calibri"/>
                <a:cs typeface="Arial"/>
              </a:rPr>
              <a:t>Zappe</a:t>
            </a:r>
            <a:r>
              <a:rPr lang="en-US" sz="1600" dirty="0">
                <a:latin typeface="Calibri"/>
                <a:ea typeface="Calibri"/>
                <a:cs typeface="Arial"/>
              </a:rPr>
              <a:t>, A.-C. (Eds.), </a:t>
            </a:r>
            <a:r>
              <a:rPr lang="en-US" sz="1600" i="1" dirty="0">
                <a:latin typeface="Calibri"/>
                <a:ea typeface="Calibri"/>
                <a:cs typeface="Arial"/>
              </a:rPr>
              <a:t>Reporting on Migrants and Refugees: Handbook for Journalism Educators</a:t>
            </a:r>
            <a:r>
              <a:rPr lang="en-US" sz="1600" dirty="0">
                <a:latin typeface="Calibri"/>
                <a:ea typeface="Calibri"/>
                <a:cs typeface="Arial"/>
              </a:rPr>
              <a:t>. </a:t>
            </a:r>
            <a:r>
              <a:rPr lang="en-US" sz="1600" u="sng" dirty="0">
                <a:solidFill>
                  <a:srgbClr val="0563C1"/>
                </a:solidFill>
                <a:latin typeface="Calibri"/>
                <a:ea typeface="Calibri"/>
                <a:cs typeface="Arial"/>
                <a:hlinkClick r:id="rId4" tooltip="https://mediaandmigration.com/wp-content/uploads/2021/07/Module4_Reporting-on-Migrants-and-Refugees.pdf"/>
              </a:rPr>
              <a:t>https://mediaandmigration.com/wp-content/uploads/2021/07/Module4_Reporting-on-Migrants-and-Refugees.pdf</a:t>
            </a:r>
            <a:r>
              <a:rPr lang="en-US" sz="1600" dirty="0">
                <a:latin typeface="Calibri"/>
                <a:ea typeface="Calibri"/>
                <a:cs typeface="Arial"/>
              </a:rPr>
              <a:t> </a:t>
            </a:r>
            <a:endParaRPr sz="1600" dirty="0"/>
          </a:p>
          <a:p>
            <a:pPr marL="0" indent="0" algn="just">
              <a:lnSpc>
                <a:spcPct val="107000"/>
              </a:lnSpc>
              <a:spcAft>
                <a:spcPts val="800"/>
              </a:spcAft>
              <a:buNone/>
              <a:defRPr/>
            </a:pPr>
            <a:r>
              <a:rPr lang="de-DE" sz="1600" dirty="0">
                <a:latin typeface="Calibri"/>
                <a:ea typeface="Calibri"/>
                <a:cs typeface="Arial"/>
              </a:rPr>
              <a:t>Fengler, S., Speck, D., </a:t>
            </a:r>
            <a:r>
              <a:rPr lang="de-DE" sz="1600" dirty="0" err="1">
                <a:latin typeface="Calibri"/>
                <a:ea typeface="Calibri"/>
                <a:cs typeface="Arial"/>
              </a:rPr>
              <a:t>Kreutler</a:t>
            </a:r>
            <a:r>
              <a:rPr lang="de-DE" sz="1600" dirty="0">
                <a:latin typeface="Calibri"/>
                <a:ea typeface="Calibri"/>
                <a:cs typeface="Arial"/>
              </a:rPr>
              <a:t>, M., Lengauer, M., &amp; Zappe, A.-C. (2021). </a:t>
            </a:r>
            <a:r>
              <a:rPr lang="en-US" sz="1600" dirty="0">
                <a:latin typeface="Calibri"/>
                <a:ea typeface="Calibri"/>
                <a:cs typeface="Arial"/>
              </a:rPr>
              <a:t>Covering Migration. In: The Newsreel Project Consortium (Ed.): Newsreel2. </a:t>
            </a:r>
            <a:r>
              <a:rPr lang="en-US" sz="1600" i="1" dirty="0">
                <a:latin typeface="Calibri"/>
                <a:ea typeface="Calibri"/>
                <a:cs typeface="Arial"/>
              </a:rPr>
              <a:t>New Teaching Fields for the Next Generation of Journalists. Research report</a:t>
            </a:r>
            <a:r>
              <a:rPr lang="en-US" sz="1600" dirty="0">
                <a:latin typeface="Calibri"/>
                <a:ea typeface="Calibri"/>
                <a:cs typeface="Arial"/>
              </a:rPr>
              <a:t>, 54-73. Dortmund: Erich </a:t>
            </a:r>
            <a:r>
              <a:rPr lang="en-US" sz="1600" dirty="0" err="1">
                <a:latin typeface="Calibri"/>
                <a:ea typeface="Calibri"/>
                <a:cs typeface="Arial"/>
              </a:rPr>
              <a:t>Brost</a:t>
            </a:r>
            <a:r>
              <a:rPr lang="en-US" sz="1600" dirty="0">
                <a:latin typeface="Calibri"/>
                <a:ea typeface="Calibri"/>
                <a:cs typeface="Arial"/>
              </a:rPr>
              <a:t> Institute for International Journalism. </a:t>
            </a:r>
            <a:endParaRPr sz="1600" dirty="0"/>
          </a:p>
          <a:p>
            <a:pPr marL="0" indent="0" algn="just">
              <a:lnSpc>
                <a:spcPct val="107000"/>
              </a:lnSpc>
              <a:spcAft>
                <a:spcPts val="800"/>
              </a:spcAft>
              <a:buNone/>
              <a:defRPr/>
            </a:pPr>
            <a:r>
              <a:rPr lang="en-US" sz="1600" dirty="0" err="1">
                <a:latin typeface="Calibri"/>
                <a:ea typeface="Calibri"/>
                <a:cs typeface="Arial"/>
              </a:rPr>
              <a:t>Fengler</a:t>
            </a:r>
            <a:r>
              <a:rPr lang="en-US" sz="1600" dirty="0">
                <a:latin typeface="Calibri"/>
                <a:ea typeface="Calibri"/>
                <a:cs typeface="Arial"/>
              </a:rPr>
              <a:t>, S., Bastian, M., Brinkmann, J., </a:t>
            </a:r>
            <a:r>
              <a:rPr lang="en-US" sz="1600" dirty="0" err="1">
                <a:latin typeface="Calibri"/>
                <a:ea typeface="Calibri"/>
                <a:cs typeface="Arial"/>
              </a:rPr>
              <a:t>Zappe</a:t>
            </a:r>
            <a:r>
              <a:rPr lang="en-US" sz="1600" dirty="0">
                <a:latin typeface="Calibri"/>
                <a:ea typeface="Calibri"/>
                <a:cs typeface="Arial"/>
              </a:rPr>
              <a:t>, A. C., </a:t>
            </a:r>
            <a:r>
              <a:rPr lang="en-US" sz="1600" dirty="0" err="1">
                <a:latin typeface="Calibri"/>
                <a:ea typeface="Calibri"/>
                <a:cs typeface="Arial"/>
              </a:rPr>
              <a:t>Tatah</a:t>
            </a:r>
            <a:r>
              <a:rPr lang="en-US" sz="1600" dirty="0">
                <a:latin typeface="Calibri"/>
                <a:ea typeface="Calibri"/>
                <a:cs typeface="Arial"/>
              </a:rPr>
              <a:t>, V., </a:t>
            </a:r>
            <a:r>
              <a:rPr lang="en-US" sz="1600" dirty="0" err="1">
                <a:latin typeface="Calibri"/>
                <a:ea typeface="Calibri"/>
                <a:cs typeface="Arial"/>
              </a:rPr>
              <a:t>Andindilile</a:t>
            </a:r>
            <a:r>
              <a:rPr lang="en-US" sz="1600" dirty="0">
                <a:latin typeface="Calibri"/>
                <a:ea typeface="Calibri"/>
                <a:cs typeface="Arial"/>
              </a:rPr>
              <a:t>, M., Assefa, E., </a:t>
            </a:r>
            <a:r>
              <a:rPr lang="en-US" sz="1600" dirty="0" err="1">
                <a:latin typeface="Calibri"/>
                <a:ea typeface="Calibri"/>
                <a:cs typeface="Arial"/>
              </a:rPr>
              <a:t>Chibita</a:t>
            </a:r>
            <a:r>
              <a:rPr lang="en-US" sz="1600" dirty="0">
                <a:latin typeface="Calibri"/>
                <a:ea typeface="Calibri"/>
                <a:cs typeface="Arial"/>
              </a:rPr>
              <a:t>, M., </a:t>
            </a:r>
            <a:r>
              <a:rPr lang="en-US" sz="1600" dirty="0" err="1">
                <a:latin typeface="Calibri"/>
                <a:ea typeface="Calibri"/>
                <a:cs typeface="Arial"/>
              </a:rPr>
              <a:t>Mbaine</a:t>
            </a:r>
            <a:r>
              <a:rPr lang="en-US" sz="1600" dirty="0">
                <a:latin typeface="Calibri"/>
                <a:ea typeface="Calibri"/>
                <a:cs typeface="Arial"/>
              </a:rPr>
              <a:t>, A., </a:t>
            </a:r>
            <a:r>
              <a:rPr lang="en-US" sz="1600" dirty="0" err="1">
                <a:latin typeface="Calibri"/>
                <a:ea typeface="Calibri"/>
                <a:cs typeface="Arial"/>
              </a:rPr>
              <a:t>Obonyo</a:t>
            </a:r>
            <a:r>
              <a:rPr lang="en-US" sz="1600" dirty="0">
                <a:latin typeface="Calibri"/>
                <a:ea typeface="Calibri"/>
                <a:cs typeface="Arial"/>
              </a:rPr>
              <a:t>, L., </a:t>
            </a:r>
            <a:r>
              <a:rPr lang="en-US" sz="1600" dirty="0" err="1">
                <a:latin typeface="Calibri"/>
                <a:ea typeface="Calibri"/>
                <a:cs typeface="Arial"/>
              </a:rPr>
              <a:t>Quashigah</a:t>
            </a:r>
            <a:r>
              <a:rPr lang="en-US" sz="1600" dirty="0">
                <a:latin typeface="Calibri"/>
                <a:ea typeface="Calibri"/>
                <a:cs typeface="Arial"/>
              </a:rPr>
              <a:t>, T., </a:t>
            </a:r>
            <a:r>
              <a:rPr lang="en-US" sz="1600" dirty="0" err="1">
                <a:latin typeface="Calibri"/>
                <a:ea typeface="Calibri"/>
                <a:cs typeface="Arial"/>
              </a:rPr>
              <a:t>Skleparis</a:t>
            </a:r>
            <a:r>
              <a:rPr lang="en-US" sz="1600" dirty="0">
                <a:latin typeface="Calibri"/>
                <a:ea typeface="Calibri"/>
                <a:cs typeface="Arial"/>
              </a:rPr>
              <a:t>, D., </a:t>
            </a:r>
            <a:r>
              <a:rPr lang="en-US" sz="1600" dirty="0" err="1">
                <a:latin typeface="Calibri"/>
                <a:ea typeface="Calibri"/>
                <a:cs typeface="Arial"/>
              </a:rPr>
              <a:t>Splendore</a:t>
            </a:r>
            <a:r>
              <a:rPr lang="en-US" sz="1600" dirty="0">
                <a:latin typeface="Calibri"/>
                <a:ea typeface="Calibri"/>
                <a:cs typeface="Arial"/>
              </a:rPr>
              <a:t>, S., Tadesse, M. &amp; </a:t>
            </a:r>
            <a:r>
              <a:rPr lang="en-US" sz="1600" dirty="0" err="1">
                <a:latin typeface="Calibri"/>
                <a:ea typeface="Calibri"/>
                <a:cs typeface="Arial"/>
              </a:rPr>
              <a:t>Lengauer</a:t>
            </a:r>
            <a:r>
              <a:rPr lang="en-US" sz="1600" dirty="0">
                <a:latin typeface="Calibri"/>
                <a:ea typeface="Calibri"/>
                <a:cs typeface="Arial"/>
              </a:rPr>
              <a:t>, M. (2022). Covering Migration– in Africa and Europe: Results from a comparative analysis of 11 countries. </a:t>
            </a:r>
            <a:r>
              <a:rPr lang="en-US" sz="1600" i="1" dirty="0">
                <a:latin typeface="Calibri"/>
                <a:ea typeface="Calibri"/>
                <a:cs typeface="Arial"/>
              </a:rPr>
              <a:t>Journalism Practice</a:t>
            </a:r>
            <a:r>
              <a:rPr lang="en-US" sz="1600" dirty="0">
                <a:latin typeface="Calibri"/>
                <a:ea typeface="Calibri"/>
                <a:cs typeface="Arial"/>
              </a:rPr>
              <a:t>, 16(1), 140-16. </a:t>
            </a:r>
            <a:r>
              <a:rPr lang="en-US" sz="1600" u="sng" dirty="0">
                <a:solidFill>
                  <a:srgbClr val="0563C1"/>
                </a:solidFill>
                <a:latin typeface="Calibri"/>
                <a:ea typeface="Calibri"/>
                <a:cs typeface="Arial"/>
                <a:hlinkClick r:id="rId5" tooltip="https://doi.org/10.1080/17512786.2020.1792333"/>
              </a:rPr>
              <a:t>https://doi.org/10.1080/17512786.2020.1792333</a:t>
            </a:r>
            <a:r>
              <a:rPr lang="en-US" sz="1600" dirty="0">
                <a:latin typeface="Calibri"/>
                <a:ea typeface="Calibri"/>
                <a:cs typeface="Arial"/>
              </a:rPr>
              <a:t>   </a:t>
            </a:r>
            <a:endParaRPr sz="1600" dirty="0"/>
          </a:p>
          <a:p>
            <a:pPr marL="0" indent="0" algn="just">
              <a:buNone/>
              <a:defRPr/>
            </a:pPr>
            <a:endParaRPr lang="hu-HU" sz="1000" dirty="0"/>
          </a:p>
        </p:txBody>
      </p:sp>
    </p:spTree>
    <p:custDataLst>
      <p:tags r:id="rId1"/>
    </p:custDataLst>
    <p:extLst>
      <p:ext uri="{BB962C8B-B14F-4D97-AF65-F5344CB8AC3E}">
        <p14:creationId xmlns:p14="http://schemas.microsoft.com/office/powerpoint/2010/main" val="3775851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Bibliography, referred works</a:t>
            </a:r>
            <a:endParaRPr/>
          </a:p>
        </p:txBody>
      </p:sp>
      <p:sp>
        <p:nvSpPr>
          <p:cNvPr id="3" name="Tartalom helye 2"/>
          <p:cNvSpPr>
            <a:spLocks noGrp="1"/>
          </p:cNvSpPr>
          <p:nvPr>
            <p:ph idx="1"/>
          </p:nvPr>
        </p:nvSpPr>
        <p:spPr bwMode="auto">
          <a:xfrm>
            <a:off x="407368" y="1556792"/>
            <a:ext cx="11377264" cy="5101590"/>
          </a:xfrm>
        </p:spPr>
        <p:txBody>
          <a:bodyPr>
            <a:noAutofit/>
          </a:bodyPr>
          <a:lstStyle/>
          <a:p>
            <a:pPr marL="0" indent="0" algn="just">
              <a:lnSpc>
                <a:spcPct val="107000"/>
              </a:lnSpc>
              <a:spcAft>
                <a:spcPts val="800"/>
              </a:spcAft>
              <a:buNone/>
              <a:defRPr/>
            </a:pPr>
            <a:r>
              <a:rPr lang="en-US" sz="1600" dirty="0">
                <a:latin typeface="Calibri"/>
                <a:ea typeface="Calibri"/>
                <a:cs typeface="Arial"/>
              </a:rPr>
              <a:t>Fotopoulos, S., &amp; </a:t>
            </a:r>
            <a:r>
              <a:rPr lang="en-US" sz="1600" dirty="0" err="1">
                <a:latin typeface="Calibri"/>
                <a:ea typeface="Calibri"/>
                <a:cs typeface="Arial"/>
              </a:rPr>
              <a:t>Kaimaklioti</a:t>
            </a:r>
            <a:r>
              <a:rPr lang="en-US" sz="1600" dirty="0">
                <a:latin typeface="Calibri"/>
                <a:ea typeface="Calibri"/>
                <a:cs typeface="Arial"/>
              </a:rPr>
              <a:t>, M. (2016). Media Discourse on the Refugee Crisis: On what have the Greek, German and British Press Focused? </a:t>
            </a:r>
            <a:r>
              <a:rPr lang="en-US" sz="1600" i="1" dirty="0">
                <a:latin typeface="Calibri"/>
                <a:ea typeface="Calibri"/>
                <a:cs typeface="Arial"/>
              </a:rPr>
              <a:t>European View</a:t>
            </a:r>
            <a:r>
              <a:rPr lang="en-US" sz="1600" dirty="0">
                <a:latin typeface="Calibri"/>
                <a:ea typeface="Calibri"/>
                <a:cs typeface="Arial"/>
              </a:rPr>
              <a:t>, 15(2), 265–279. </a:t>
            </a:r>
            <a:r>
              <a:rPr lang="en-US" sz="1600" u="sng" dirty="0">
                <a:solidFill>
                  <a:srgbClr val="0563C1"/>
                </a:solidFill>
                <a:latin typeface="Calibri"/>
                <a:ea typeface="Calibri"/>
                <a:cs typeface="Arial"/>
                <a:hlinkClick r:id="rId3" tooltip="https://doi.org/10.1007/s12290-016-0407-5"/>
              </a:rPr>
              <a:t>https://doi.org/10.1007/s12290-016-0407-5</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a:latin typeface="Calibri"/>
                <a:ea typeface="Calibri"/>
                <a:cs typeface="Arial"/>
              </a:rPr>
              <a:t>Georgiou, M., &amp; </a:t>
            </a:r>
            <a:r>
              <a:rPr lang="en-US" sz="1600" dirty="0" err="1">
                <a:latin typeface="Calibri"/>
                <a:ea typeface="Calibri"/>
                <a:cs typeface="Arial"/>
              </a:rPr>
              <a:t>Zaborowski</a:t>
            </a:r>
            <a:r>
              <a:rPr lang="en-US" sz="1600" dirty="0">
                <a:latin typeface="Calibri"/>
                <a:ea typeface="Calibri"/>
                <a:cs typeface="Arial"/>
              </a:rPr>
              <a:t>, R. (2017). </a:t>
            </a:r>
            <a:r>
              <a:rPr lang="en-US" sz="1600" i="1" dirty="0">
                <a:latin typeface="Calibri"/>
                <a:ea typeface="Calibri"/>
                <a:cs typeface="Arial"/>
              </a:rPr>
              <a:t>Council of Europe report: Media coverage of the “refugee crisis”: A cross-European perspective</a:t>
            </a:r>
            <a:r>
              <a:rPr lang="en-US" sz="1600" dirty="0">
                <a:latin typeface="Calibri"/>
                <a:ea typeface="Calibri"/>
                <a:cs typeface="Arial"/>
              </a:rPr>
              <a:t>. </a:t>
            </a:r>
            <a:r>
              <a:rPr lang="en-US" sz="1600" u="sng" dirty="0">
                <a:solidFill>
                  <a:srgbClr val="0563C1"/>
                </a:solidFill>
                <a:latin typeface="Calibri"/>
                <a:ea typeface="Calibri"/>
                <a:cs typeface="Arial"/>
                <a:hlinkClick r:id="rId4" tooltip="https://rm.coe.int/1680706b00"/>
              </a:rPr>
              <a:t>https://rm.coe.int/1680706b00</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err="1">
                <a:latin typeface="Calibri"/>
                <a:ea typeface="Calibri"/>
                <a:cs typeface="Arial"/>
              </a:rPr>
              <a:t>Greussing</a:t>
            </a:r>
            <a:r>
              <a:rPr lang="en-US" sz="1600" dirty="0">
                <a:latin typeface="Calibri"/>
                <a:ea typeface="Calibri"/>
                <a:cs typeface="Arial"/>
              </a:rPr>
              <a:t>, E., &amp; </a:t>
            </a:r>
            <a:r>
              <a:rPr lang="en-US" sz="1600" dirty="0" err="1">
                <a:latin typeface="Calibri"/>
                <a:ea typeface="Calibri"/>
                <a:cs typeface="Arial"/>
              </a:rPr>
              <a:t>Boomgaarden</a:t>
            </a:r>
            <a:r>
              <a:rPr lang="en-US" sz="1600" dirty="0">
                <a:latin typeface="Calibri"/>
                <a:ea typeface="Calibri"/>
                <a:cs typeface="Arial"/>
              </a:rPr>
              <a:t>, H. (2017). Shifting the refugee narrative? An automated frame analysis of Europe’s 2015 refugee crisis. </a:t>
            </a:r>
            <a:r>
              <a:rPr lang="en-US" sz="1600" i="1" dirty="0">
                <a:latin typeface="Calibri"/>
                <a:ea typeface="Calibri"/>
                <a:cs typeface="Arial"/>
              </a:rPr>
              <a:t>Journal of Ethnic and Migration Studie</a:t>
            </a:r>
            <a:r>
              <a:rPr lang="en-US" sz="1600" dirty="0">
                <a:latin typeface="Calibri"/>
                <a:ea typeface="Calibri"/>
                <a:cs typeface="Arial"/>
              </a:rPr>
              <a:t>s, 43(11), 1749-1774. </a:t>
            </a:r>
            <a:r>
              <a:rPr lang="en-US" sz="1600" u="sng" dirty="0">
                <a:solidFill>
                  <a:srgbClr val="0563C1"/>
                </a:solidFill>
                <a:latin typeface="Calibri"/>
                <a:ea typeface="Calibri"/>
                <a:cs typeface="Arial"/>
                <a:hlinkClick r:id="rId5" tooltip="https://doi.org/10.1080/1369183X.2017.1282813"/>
              </a:rPr>
              <a:t>https://doi.org/10.1080/1369183X.2017.1282813</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a:latin typeface="Calibri"/>
                <a:ea typeface="Calibri"/>
                <a:cs typeface="Arial"/>
              </a:rPr>
              <a:t>Gilboa, E. (2005). The CNN effect: The search for a communication theory of international relations. </a:t>
            </a:r>
            <a:r>
              <a:rPr lang="en-US" sz="1600" i="1" dirty="0">
                <a:latin typeface="Calibri"/>
                <a:ea typeface="Calibri"/>
                <a:cs typeface="Arial"/>
              </a:rPr>
              <a:t>Political Communication</a:t>
            </a:r>
            <a:r>
              <a:rPr lang="en-US" sz="1600" dirty="0">
                <a:latin typeface="Calibri"/>
                <a:ea typeface="Calibri"/>
                <a:cs typeface="Arial"/>
              </a:rPr>
              <a:t>, 22(1), 27-44. </a:t>
            </a:r>
            <a:r>
              <a:rPr lang="en-US" sz="1600" u="sng" dirty="0">
                <a:solidFill>
                  <a:srgbClr val="0563C1"/>
                </a:solidFill>
                <a:latin typeface="Calibri"/>
                <a:ea typeface="Calibri"/>
                <a:cs typeface="Arial"/>
                <a:hlinkClick r:id="rId6" tooltip="https://doi.org/10.1080/10584600590908429"/>
              </a:rPr>
              <a:t>https://doi.org/10.1080/10584600590908429</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a:latin typeface="Calibri"/>
                <a:ea typeface="Calibri"/>
                <a:cs typeface="Arial"/>
              </a:rPr>
              <a:t>Gilboa, E., </a:t>
            </a:r>
            <a:r>
              <a:rPr lang="en-US" sz="1600" dirty="0" err="1">
                <a:latin typeface="Calibri"/>
                <a:ea typeface="Calibri"/>
                <a:cs typeface="Arial"/>
              </a:rPr>
              <a:t>Jumbert</a:t>
            </a:r>
            <a:r>
              <a:rPr lang="en-US" sz="1600" dirty="0">
                <a:latin typeface="Calibri"/>
                <a:ea typeface="Calibri"/>
                <a:cs typeface="Arial"/>
              </a:rPr>
              <a:t>, M. G., </a:t>
            </a:r>
            <a:r>
              <a:rPr lang="en-US" sz="1600" dirty="0" err="1">
                <a:latin typeface="Calibri"/>
                <a:ea typeface="Calibri"/>
                <a:cs typeface="Arial"/>
              </a:rPr>
              <a:t>Miklian</a:t>
            </a:r>
            <a:r>
              <a:rPr lang="en-US" sz="1600" dirty="0">
                <a:latin typeface="Calibri"/>
                <a:ea typeface="Calibri"/>
                <a:cs typeface="Arial"/>
              </a:rPr>
              <a:t>, J., &amp; Robinson, P. (2016). Moving media and conflict studies beyond the CNN effect. </a:t>
            </a:r>
            <a:r>
              <a:rPr lang="en-US" sz="1600" i="1" dirty="0">
                <a:latin typeface="Calibri"/>
                <a:ea typeface="Calibri"/>
                <a:cs typeface="Arial"/>
              </a:rPr>
              <a:t>Review of International Studies</a:t>
            </a:r>
            <a:r>
              <a:rPr lang="en-US" sz="1600" dirty="0">
                <a:latin typeface="Calibri"/>
                <a:ea typeface="Calibri"/>
                <a:cs typeface="Arial"/>
              </a:rPr>
              <a:t>, 42(4), 654-672. </a:t>
            </a:r>
            <a:r>
              <a:rPr lang="en-US" sz="1600" u="sng" dirty="0">
                <a:solidFill>
                  <a:srgbClr val="0563C1"/>
                </a:solidFill>
                <a:latin typeface="Calibri"/>
                <a:ea typeface="Calibri"/>
                <a:cs typeface="Arial"/>
                <a:hlinkClick r:id="rId7" tooltip="https://doi.org/10.1017/S026021051600005X"/>
              </a:rPr>
              <a:t>https://doi.org/10.1017/S026021051600005X</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err="1">
                <a:latin typeface="Calibri"/>
                <a:ea typeface="Calibri"/>
                <a:cs typeface="Arial"/>
              </a:rPr>
              <a:t>Horsti</a:t>
            </a:r>
            <a:r>
              <a:rPr lang="en-US" sz="1600" dirty="0">
                <a:latin typeface="Calibri"/>
                <a:ea typeface="Calibri"/>
                <a:cs typeface="Arial"/>
              </a:rPr>
              <a:t>, K. (2016). Visibility without voice: Media witnessing irregular migrants in BBC online news journalism. </a:t>
            </a:r>
            <a:r>
              <a:rPr lang="en-US" sz="1600" i="1" dirty="0">
                <a:latin typeface="Calibri"/>
                <a:ea typeface="Calibri"/>
                <a:cs typeface="Arial"/>
              </a:rPr>
              <a:t>African Journalism Studies</a:t>
            </a:r>
            <a:r>
              <a:rPr lang="en-US" sz="1600" dirty="0">
                <a:latin typeface="Calibri"/>
                <a:ea typeface="Calibri"/>
                <a:cs typeface="Arial"/>
              </a:rPr>
              <a:t>, 37(1), 1-20. </a:t>
            </a:r>
            <a:r>
              <a:rPr lang="en-US" sz="1600" u="sng" dirty="0">
                <a:solidFill>
                  <a:srgbClr val="0563C1"/>
                </a:solidFill>
                <a:latin typeface="Calibri"/>
                <a:ea typeface="Calibri"/>
                <a:cs typeface="Arial"/>
                <a:hlinkClick r:id="rId8" tooltip="https://doi.org/10.1080/23743670.2015.1084585"/>
              </a:rPr>
              <a:t>https://doi.org/10.1080/23743670.2015.1084585</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err="1">
                <a:latin typeface="Calibri"/>
                <a:ea typeface="Calibri"/>
                <a:cs typeface="Arial"/>
              </a:rPr>
              <a:t>Herda</a:t>
            </a:r>
            <a:r>
              <a:rPr lang="en-US" sz="1600" dirty="0">
                <a:latin typeface="Calibri"/>
                <a:ea typeface="Calibri"/>
                <a:cs typeface="Arial"/>
              </a:rPr>
              <a:t>, D. (2010). How many immigrants? Foreign-born population innumeracy in Europe. </a:t>
            </a:r>
            <a:r>
              <a:rPr lang="en-US" sz="1600" i="1" dirty="0">
                <a:latin typeface="Calibri"/>
                <a:ea typeface="Calibri"/>
                <a:cs typeface="Arial"/>
              </a:rPr>
              <a:t>Public Opinion Quarterly</a:t>
            </a:r>
            <a:r>
              <a:rPr lang="en-US" sz="1600" dirty="0">
                <a:latin typeface="Calibri"/>
                <a:ea typeface="Calibri"/>
                <a:cs typeface="Arial"/>
              </a:rPr>
              <a:t>, 74(4), 674–695. </a:t>
            </a:r>
            <a:r>
              <a:rPr lang="en-US" sz="1600" u="sng" dirty="0">
                <a:solidFill>
                  <a:srgbClr val="0563C1"/>
                </a:solidFill>
                <a:latin typeface="Calibri"/>
                <a:ea typeface="Calibri"/>
                <a:cs typeface="Arial"/>
                <a:hlinkClick r:id="rId9" tooltip="https://www.jstor.org/stable/40927164"/>
              </a:rPr>
              <a:t>https://www.jstor.org/stable/40927164</a:t>
            </a:r>
            <a:r>
              <a:rPr lang="en-US" sz="1600" dirty="0">
                <a:latin typeface="Calibri"/>
                <a:ea typeface="Calibri"/>
                <a:cs typeface="Arial"/>
              </a:rPr>
              <a:t> </a:t>
            </a:r>
            <a:endParaRPr sz="1600" dirty="0"/>
          </a:p>
          <a:p>
            <a:pPr marL="0" indent="0" algn="just">
              <a:buNone/>
              <a:defRPr/>
            </a:pPr>
            <a:endParaRPr lang="hu-HU" sz="1000" dirty="0"/>
          </a:p>
        </p:txBody>
      </p:sp>
    </p:spTree>
    <p:custDataLst>
      <p:tags r:id="rId1"/>
    </p:custDataLst>
    <p:extLst>
      <p:ext uri="{BB962C8B-B14F-4D97-AF65-F5344CB8AC3E}">
        <p14:creationId xmlns:p14="http://schemas.microsoft.com/office/powerpoint/2010/main" val="2646231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Bibliography, referred works</a:t>
            </a:r>
            <a:endParaRPr/>
          </a:p>
        </p:txBody>
      </p:sp>
      <p:sp>
        <p:nvSpPr>
          <p:cNvPr id="3" name="Tartalom helye 2"/>
          <p:cNvSpPr>
            <a:spLocks noGrp="1"/>
          </p:cNvSpPr>
          <p:nvPr>
            <p:ph idx="1"/>
          </p:nvPr>
        </p:nvSpPr>
        <p:spPr bwMode="auto">
          <a:xfrm>
            <a:off x="283694" y="1556792"/>
            <a:ext cx="11624612" cy="5101590"/>
          </a:xfrm>
        </p:spPr>
        <p:txBody>
          <a:bodyPr>
            <a:noAutofit/>
          </a:bodyPr>
          <a:lstStyle/>
          <a:p>
            <a:pPr marL="0" indent="0" algn="just">
              <a:lnSpc>
                <a:spcPct val="107000"/>
              </a:lnSpc>
              <a:spcAft>
                <a:spcPts val="800"/>
              </a:spcAft>
              <a:buNone/>
              <a:defRPr/>
            </a:pPr>
            <a:r>
              <a:rPr lang="en-US" sz="1600" dirty="0" err="1">
                <a:latin typeface="Calibri"/>
                <a:ea typeface="Calibri"/>
                <a:cs typeface="Arial"/>
              </a:rPr>
              <a:t>Héricourt</a:t>
            </a:r>
            <a:r>
              <a:rPr lang="en-US" sz="1600" dirty="0">
                <a:latin typeface="Calibri"/>
                <a:ea typeface="Calibri"/>
                <a:cs typeface="Arial"/>
              </a:rPr>
              <a:t>, J., &amp; Spielvogel, G. (2014). Beliefs, media exposure and policy preferences on immigration: Evidence from Europe. </a:t>
            </a:r>
            <a:r>
              <a:rPr lang="en-US" sz="1600" i="1" dirty="0">
                <a:latin typeface="Calibri"/>
                <a:ea typeface="Calibri"/>
                <a:cs typeface="Arial"/>
              </a:rPr>
              <a:t>Applied Economics</a:t>
            </a:r>
            <a:r>
              <a:rPr lang="en-US" sz="1600" dirty="0">
                <a:latin typeface="Calibri"/>
                <a:ea typeface="Calibri"/>
                <a:cs typeface="Arial"/>
              </a:rPr>
              <a:t>, 46(2), 225–239. </a:t>
            </a:r>
            <a:r>
              <a:rPr lang="en-US" sz="1600" u="sng" dirty="0">
                <a:solidFill>
                  <a:srgbClr val="0563C1"/>
                </a:solidFill>
                <a:latin typeface="Calibri"/>
                <a:ea typeface="Calibri"/>
                <a:cs typeface="Arial"/>
                <a:hlinkClick r:id="rId3" tooltip="https://doi.org/10.1080/00036846.2013.844330"/>
              </a:rPr>
              <a:t>https://doi.org/10.1080/00036846.2013.844330</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a:latin typeface="Calibri"/>
                <a:ea typeface="Calibri"/>
                <a:cs typeface="Arial"/>
              </a:rPr>
              <a:t>ICMPD (2016). </a:t>
            </a:r>
            <a:r>
              <a:rPr lang="en-US" sz="1600" i="1" dirty="0">
                <a:latin typeface="Calibri"/>
                <a:ea typeface="Calibri"/>
                <a:cs typeface="Arial"/>
              </a:rPr>
              <a:t>How does the media on both sides of the Mediterranean report on migration? Preliminary findings, draft conclusions and draft recommendations</a:t>
            </a:r>
            <a:r>
              <a:rPr lang="en-US" sz="1600" dirty="0">
                <a:latin typeface="Calibri"/>
                <a:ea typeface="Calibri"/>
                <a:cs typeface="Arial"/>
              </a:rPr>
              <a:t>. </a:t>
            </a:r>
            <a:r>
              <a:rPr lang="en-US" sz="1600" u="sng" dirty="0">
                <a:solidFill>
                  <a:srgbClr val="0563C1"/>
                </a:solidFill>
                <a:latin typeface="Calibri"/>
                <a:ea typeface="Calibri"/>
                <a:cs typeface="Arial"/>
                <a:hlinkClick r:id="rId4" tooltip="https://cdn.ethicaljournalismnetwork.org/wp-content/uploads/2017/03/Draft_Migration_and_Media_Report.pdf"/>
              </a:rPr>
              <a:t>https://cdn.ethicaljournalismnetwork.org/wp-content/uploads/2017/03/Draft_Migration_and_Media_Report.pdf</a:t>
            </a:r>
            <a:r>
              <a:rPr lang="en-US" sz="1600" dirty="0">
                <a:latin typeface="Calibri"/>
                <a:ea typeface="Calibri"/>
                <a:cs typeface="Arial"/>
              </a:rPr>
              <a:t> </a:t>
            </a:r>
            <a:endParaRPr sz="1600" dirty="0"/>
          </a:p>
          <a:p>
            <a:pPr marL="0" indent="0" algn="just">
              <a:lnSpc>
                <a:spcPct val="107000"/>
              </a:lnSpc>
              <a:spcAft>
                <a:spcPts val="800"/>
              </a:spcAft>
              <a:buNone/>
              <a:defRPr/>
            </a:pPr>
            <a:r>
              <a:rPr lang="de-DE" sz="1600" dirty="0">
                <a:latin typeface="Calibri"/>
                <a:ea typeface="Calibri"/>
                <a:cs typeface="Arial"/>
              </a:rPr>
              <a:t>Iyengar, S., Kinder, D. R., Peters, M. D., &amp; </a:t>
            </a:r>
            <a:r>
              <a:rPr lang="de-DE" sz="1600" dirty="0" err="1">
                <a:latin typeface="Calibri"/>
                <a:ea typeface="Calibri"/>
                <a:cs typeface="Arial"/>
              </a:rPr>
              <a:t>Krosnick</a:t>
            </a:r>
            <a:r>
              <a:rPr lang="de-DE" sz="1600" dirty="0">
                <a:latin typeface="Calibri"/>
                <a:ea typeface="Calibri"/>
                <a:cs typeface="Arial"/>
              </a:rPr>
              <a:t>, J. A. (1984). </a:t>
            </a:r>
            <a:r>
              <a:rPr lang="en-US" sz="1600" dirty="0">
                <a:latin typeface="Calibri"/>
                <a:ea typeface="Calibri"/>
                <a:cs typeface="Arial"/>
              </a:rPr>
              <a:t>The evening news and presidential evaluations. </a:t>
            </a:r>
            <a:r>
              <a:rPr lang="en-US" sz="1600" i="1" dirty="0">
                <a:latin typeface="Calibri"/>
                <a:ea typeface="Calibri"/>
                <a:cs typeface="Arial"/>
              </a:rPr>
              <a:t>Journal of Personality and Social Psychology</a:t>
            </a:r>
            <a:r>
              <a:rPr lang="en-US" sz="1600" dirty="0">
                <a:latin typeface="Calibri"/>
                <a:ea typeface="Calibri"/>
                <a:cs typeface="Arial"/>
              </a:rPr>
              <a:t>, 46(4), 778-787. </a:t>
            </a:r>
            <a:r>
              <a:rPr lang="en-US" sz="1600" u="sng" dirty="0">
                <a:solidFill>
                  <a:srgbClr val="0563C1"/>
                </a:solidFill>
                <a:latin typeface="Calibri"/>
                <a:ea typeface="Calibri"/>
                <a:cs typeface="Arial"/>
                <a:hlinkClick r:id="rId5" tooltip="https://doi.org/10.1037/0022-3514.46.4.778"/>
              </a:rPr>
              <a:t>https://doi.org/10.1037/0022-3514.46.4.778</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a:latin typeface="Calibri"/>
                <a:ea typeface="Calibri"/>
                <a:cs typeface="Arial"/>
              </a:rPr>
              <a:t>Jacobs, L., Meeusen, C., &amp; </a:t>
            </a:r>
            <a:r>
              <a:rPr lang="en-US" sz="1600" dirty="0" err="1">
                <a:latin typeface="Calibri"/>
                <a:ea typeface="Calibri"/>
                <a:cs typeface="Arial"/>
              </a:rPr>
              <a:t>d’Haenens</a:t>
            </a:r>
            <a:r>
              <a:rPr lang="en-US" sz="1600" dirty="0">
                <a:latin typeface="Calibri"/>
                <a:ea typeface="Calibri"/>
                <a:cs typeface="Arial"/>
              </a:rPr>
              <a:t>, L. (2016). News coverage and attitudes on immigration: Public and commercial television news compared. </a:t>
            </a:r>
            <a:r>
              <a:rPr lang="en-US" sz="1600" i="1" dirty="0">
                <a:latin typeface="Calibri"/>
                <a:ea typeface="Calibri"/>
                <a:cs typeface="Arial"/>
              </a:rPr>
              <a:t>European Journal of Communication</a:t>
            </a:r>
            <a:r>
              <a:rPr lang="en-US" sz="1600" dirty="0">
                <a:latin typeface="Calibri"/>
                <a:ea typeface="Calibri"/>
                <a:cs typeface="Arial"/>
              </a:rPr>
              <a:t>, 31(6), 642-660. </a:t>
            </a:r>
            <a:r>
              <a:rPr lang="en-US" sz="1600" u="sng" dirty="0">
                <a:solidFill>
                  <a:srgbClr val="0563C1"/>
                </a:solidFill>
                <a:latin typeface="Calibri"/>
                <a:ea typeface="Calibri"/>
                <a:cs typeface="Arial"/>
                <a:hlinkClick r:id="rId6" tooltip="https://doi.org/10.1177/0267323116669456"/>
              </a:rPr>
              <a:t>https://doi.org/10.1177/0267323116669456</a:t>
            </a:r>
            <a:r>
              <a:rPr lang="en-US" sz="1600" dirty="0">
                <a:latin typeface="Calibri"/>
                <a:ea typeface="Calibri"/>
                <a:cs typeface="Arial"/>
              </a:rPr>
              <a:t> </a:t>
            </a:r>
            <a:endParaRPr sz="1600" dirty="0"/>
          </a:p>
          <a:p>
            <a:pPr marL="0" indent="0" algn="just">
              <a:lnSpc>
                <a:spcPct val="107000"/>
              </a:lnSpc>
              <a:spcAft>
                <a:spcPts val="800"/>
              </a:spcAft>
              <a:buNone/>
              <a:defRPr/>
            </a:pPr>
            <a:r>
              <a:rPr lang="de-DE" sz="1600" dirty="0" err="1">
                <a:latin typeface="Calibri"/>
                <a:ea typeface="Calibri"/>
                <a:cs typeface="Arial"/>
              </a:rPr>
              <a:t>Kroon</a:t>
            </a:r>
            <a:r>
              <a:rPr lang="de-DE" sz="1600" dirty="0">
                <a:latin typeface="Calibri"/>
                <a:ea typeface="Calibri"/>
                <a:cs typeface="Arial"/>
              </a:rPr>
              <a:t>, A. C., </a:t>
            </a:r>
            <a:r>
              <a:rPr lang="de-DE" sz="1600" dirty="0" err="1">
                <a:latin typeface="Calibri"/>
                <a:ea typeface="Calibri"/>
                <a:cs typeface="Arial"/>
              </a:rPr>
              <a:t>Kluknavská</a:t>
            </a:r>
            <a:r>
              <a:rPr lang="de-DE" sz="1600" dirty="0">
                <a:latin typeface="Calibri"/>
                <a:ea typeface="Calibri"/>
                <a:cs typeface="Arial"/>
              </a:rPr>
              <a:t>, A., </a:t>
            </a:r>
            <a:r>
              <a:rPr lang="de-DE" sz="1600" dirty="0" err="1">
                <a:latin typeface="Calibri"/>
                <a:ea typeface="Calibri"/>
                <a:cs typeface="Arial"/>
              </a:rPr>
              <a:t>Vliegenthart</a:t>
            </a:r>
            <a:r>
              <a:rPr lang="de-DE" sz="1600" dirty="0">
                <a:latin typeface="Calibri"/>
                <a:ea typeface="Calibri"/>
                <a:cs typeface="Arial"/>
              </a:rPr>
              <a:t>, R., &amp; Boomgaarden, H. G. (2016). </a:t>
            </a:r>
            <a:r>
              <a:rPr lang="en-US" sz="1600" dirty="0">
                <a:latin typeface="Calibri"/>
                <a:ea typeface="Calibri"/>
                <a:cs typeface="Arial"/>
              </a:rPr>
              <a:t>Victims or perpetrators? Explaining media framing of Roma across Europe. </a:t>
            </a:r>
            <a:r>
              <a:rPr lang="en-US" sz="1600" i="1" dirty="0">
                <a:latin typeface="Calibri"/>
                <a:ea typeface="Calibri"/>
                <a:cs typeface="Arial"/>
              </a:rPr>
              <a:t>European Journal of Communication</a:t>
            </a:r>
            <a:r>
              <a:rPr lang="en-US" sz="1600" dirty="0">
                <a:latin typeface="Calibri"/>
                <a:ea typeface="Calibri"/>
                <a:cs typeface="Arial"/>
              </a:rPr>
              <a:t>, 31(4), 375-392. </a:t>
            </a:r>
            <a:r>
              <a:rPr lang="en-US" sz="1600" u="sng" dirty="0">
                <a:solidFill>
                  <a:srgbClr val="0563C1"/>
                </a:solidFill>
                <a:latin typeface="Calibri"/>
                <a:ea typeface="Calibri"/>
                <a:cs typeface="Arial"/>
                <a:hlinkClick r:id="rId7" tooltip="https://doi.org/10.1177/0267323116647235"/>
              </a:rPr>
              <a:t>https://doi.org/10.1177/0267323116647235</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a:latin typeface="Calibri"/>
                <a:ea typeface="Calibri"/>
                <a:cs typeface="Arial"/>
              </a:rPr>
              <a:t>Laurent, O. (2015, September 4). What the image of </a:t>
            </a:r>
            <a:r>
              <a:rPr lang="en-US" sz="1600" dirty="0" err="1">
                <a:latin typeface="Calibri"/>
                <a:ea typeface="Calibri"/>
                <a:cs typeface="Arial"/>
              </a:rPr>
              <a:t>Aylan</a:t>
            </a:r>
            <a:r>
              <a:rPr lang="en-US" sz="1600" dirty="0">
                <a:latin typeface="Calibri"/>
                <a:ea typeface="Calibri"/>
                <a:cs typeface="Arial"/>
              </a:rPr>
              <a:t> Kurdi says about the power of photography. </a:t>
            </a:r>
            <a:r>
              <a:rPr lang="fr-FR" sz="1600" i="1" dirty="0">
                <a:latin typeface="Calibri"/>
                <a:ea typeface="Calibri"/>
                <a:cs typeface="Arial"/>
              </a:rPr>
              <a:t>Time Magazine</a:t>
            </a:r>
            <a:r>
              <a:rPr lang="fr-FR" sz="1600" dirty="0">
                <a:latin typeface="Calibri"/>
                <a:ea typeface="Calibri"/>
                <a:cs typeface="Arial"/>
              </a:rPr>
              <a:t>. </a:t>
            </a:r>
            <a:r>
              <a:rPr lang="fr-FR" sz="1600" u="sng" dirty="0">
                <a:solidFill>
                  <a:srgbClr val="0563C1"/>
                </a:solidFill>
                <a:latin typeface="Calibri"/>
                <a:ea typeface="Calibri"/>
                <a:cs typeface="Arial"/>
                <a:hlinkClick r:id="rId8" tooltip="https://time.com/4022765/aylan-kurdi-photo/"/>
              </a:rPr>
              <a:t>https://time.com/4022765/aylan-kurdi-photo/#:~:text=The%20image%20of%20the%20death,senseless%20deaths%20in%20the%20Mediterranean</a:t>
            </a:r>
            <a:r>
              <a:rPr lang="fr-FR" sz="1600" dirty="0">
                <a:latin typeface="Calibri"/>
                <a:ea typeface="Calibri"/>
                <a:cs typeface="Arial"/>
              </a:rPr>
              <a:t>. </a:t>
            </a:r>
            <a:endParaRPr lang="en-US" sz="1600" dirty="0">
              <a:latin typeface="Calibri"/>
              <a:ea typeface="Calibri"/>
              <a:cs typeface="Arial"/>
            </a:endParaRPr>
          </a:p>
          <a:p>
            <a:pPr marL="0" indent="0">
              <a:buNone/>
              <a:defRPr/>
            </a:pPr>
            <a:endParaRPr lang="hu-HU" sz="1000" dirty="0"/>
          </a:p>
        </p:txBody>
      </p:sp>
    </p:spTree>
    <p:custDataLst>
      <p:tags r:id="rId1"/>
    </p:custDataLst>
    <p:extLst>
      <p:ext uri="{BB962C8B-B14F-4D97-AF65-F5344CB8AC3E}">
        <p14:creationId xmlns:p14="http://schemas.microsoft.com/office/powerpoint/2010/main" val="1317549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About the author</a:t>
            </a:r>
            <a:r>
              <a:rPr lang="de-DE"/>
              <a:t>s</a:t>
            </a:r>
            <a:endParaRPr/>
          </a:p>
        </p:txBody>
      </p:sp>
      <p:sp>
        <p:nvSpPr>
          <p:cNvPr id="3" name="Tartalom helye 2"/>
          <p:cNvSpPr>
            <a:spLocks noGrp="1"/>
          </p:cNvSpPr>
          <p:nvPr>
            <p:ph idx="1"/>
          </p:nvPr>
        </p:nvSpPr>
        <p:spPr bwMode="auto">
          <a:xfrm>
            <a:off x="1919536" y="1772816"/>
            <a:ext cx="10009112" cy="4855394"/>
          </a:xfrm>
        </p:spPr>
        <p:txBody>
          <a:bodyPr>
            <a:normAutofit fontScale="32500" lnSpcReduction="20000"/>
          </a:bodyPr>
          <a:lstStyle/>
          <a:p>
            <a:pPr marL="0" indent="0" algn="just">
              <a:buNone/>
              <a:defRPr/>
            </a:pPr>
            <a:r>
              <a:rPr lang="de-DE" sz="3400" dirty="0"/>
              <a:t>Dominik Speck</a:t>
            </a:r>
            <a:endParaRPr sz="3400" dirty="0"/>
          </a:p>
          <a:p>
            <a:pPr algn="just">
              <a:defRPr/>
            </a:pPr>
            <a:r>
              <a:rPr lang="en-US" sz="3400" dirty="0"/>
              <a:t>Fields of Research: media accountability and transparency, public service media, media policy</a:t>
            </a:r>
            <a:endParaRPr sz="3400" dirty="0"/>
          </a:p>
          <a:p>
            <a:pPr marL="0" indent="0" algn="just">
              <a:buNone/>
              <a:defRPr/>
            </a:pPr>
            <a:endParaRPr lang="en-US" sz="3400" dirty="0"/>
          </a:p>
          <a:p>
            <a:pPr marL="0" indent="0" algn="just">
              <a:buNone/>
              <a:defRPr/>
            </a:pPr>
            <a:r>
              <a:rPr lang="en-US" sz="3400" dirty="0"/>
              <a:t>Dominik Speck is a researcher at the Institute of Journalism and the Erich </a:t>
            </a:r>
            <a:r>
              <a:rPr lang="en-US" sz="3400" dirty="0" err="1"/>
              <a:t>Brost</a:t>
            </a:r>
            <a:r>
              <a:rPr lang="en-US" sz="3400" dirty="0"/>
              <a:t> Institute for International Journalism at TU Dortmund University. He also has several years of experience as a freelance journalist specialized on covering media issues, working mostly for the German trade journal </a:t>
            </a:r>
            <a:r>
              <a:rPr lang="en-US" sz="3400" dirty="0" err="1"/>
              <a:t>epd</a:t>
            </a:r>
            <a:r>
              <a:rPr lang="en-US" sz="3400" dirty="0"/>
              <a:t> </a:t>
            </a:r>
            <a:r>
              <a:rPr lang="en-US" sz="3400" dirty="0" err="1"/>
              <a:t>medien</a:t>
            </a:r>
            <a:r>
              <a:rPr lang="en-US" sz="3400" dirty="0"/>
              <a:t>, and worked as a Visiting Researcher at the European Broadcasting Union (EBU). His teaching includes courses on international journalism with a practical stance. </a:t>
            </a:r>
            <a:endParaRPr sz="3400" dirty="0"/>
          </a:p>
          <a:p>
            <a:pPr marL="0" indent="0" algn="just">
              <a:buNone/>
              <a:defRPr/>
            </a:pPr>
            <a:endParaRPr lang="en-US" sz="3400" dirty="0"/>
          </a:p>
          <a:p>
            <a:pPr marL="0" indent="0" algn="just">
              <a:buNone/>
              <a:defRPr/>
            </a:pPr>
            <a:endParaRPr lang="en-US" sz="3400" dirty="0"/>
          </a:p>
          <a:p>
            <a:pPr marL="0" indent="0" algn="just">
              <a:buNone/>
              <a:defRPr/>
            </a:pPr>
            <a:endParaRPr lang="en-US" sz="3400" dirty="0"/>
          </a:p>
          <a:p>
            <a:pPr marL="0" indent="0" algn="just">
              <a:buNone/>
              <a:defRPr/>
            </a:pPr>
            <a:r>
              <a:rPr lang="en-US" sz="3400" dirty="0"/>
              <a:t>Anna-Carina </a:t>
            </a:r>
            <a:r>
              <a:rPr lang="en-US" sz="3400" dirty="0" err="1"/>
              <a:t>Zappe</a:t>
            </a:r>
            <a:endParaRPr sz="3400" dirty="0"/>
          </a:p>
          <a:p>
            <a:pPr algn="just">
              <a:defRPr/>
            </a:pPr>
            <a:r>
              <a:rPr lang="en-US" sz="3400" dirty="0"/>
              <a:t>Fields of Research: Reporting about migration and forced displacement in an international context, media ethics</a:t>
            </a:r>
            <a:endParaRPr sz="3400" dirty="0"/>
          </a:p>
          <a:p>
            <a:pPr marL="0" indent="0" algn="just">
              <a:buNone/>
              <a:defRPr/>
            </a:pPr>
            <a:r>
              <a:rPr lang="en-US" sz="3400" dirty="0"/>
              <a:t>Anna-Carina </a:t>
            </a:r>
            <a:r>
              <a:rPr lang="en-US" sz="3400" dirty="0" err="1"/>
              <a:t>Zappe</a:t>
            </a:r>
            <a:r>
              <a:rPr lang="en-US" sz="3400" dirty="0"/>
              <a:t> is a senior researcher at the Institute of Journalism and the Erich </a:t>
            </a:r>
            <a:r>
              <a:rPr lang="en-US" sz="3400" dirty="0" err="1"/>
              <a:t>Brost</a:t>
            </a:r>
            <a:r>
              <a:rPr lang="en-US" sz="3400" dirty="0"/>
              <a:t> Institute for International Journalism (EBI) at TU Dortmund University, Germany, as well as a practicing TV journalist and a Ph.D. </a:t>
            </a:r>
            <a:r>
              <a:rPr lang="en-US" sz="3400" dirty="0" err="1"/>
              <a:t>cadidate</a:t>
            </a:r>
            <a:r>
              <a:rPr lang="en-US" sz="3400" dirty="0"/>
              <a:t> at TU Dortmund University, Germany. As a researcher, she is particularly involved in understanding the roles of journalists – as they report under exceptional circumstances, cover disasters and experience their own traumas. She is committed to increase the quality reporting on migrants and refugees with a focus on sub-Saharan Africa. She is a lecturer in global journalism, ethics and reporting techniques. As a trainer for mid-career journalists, she supervised cross-continental collaborative research and reporting projects. Together with Susanne </a:t>
            </a:r>
            <a:r>
              <a:rPr lang="en-US" sz="3400" dirty="0" err="1"/>
              <a:t>Fengler</a:t>
            </a:r>
            <a:r>
              <a:rPr lang="en-US" sz="3400" dirty="0"/>
              <a:t> and Monika </a:t>
            </a:r>
            <a:r>
              <a:rPr lang="en-US" sz="3400" dirty="0" err="1"/>
              <a:t>Lengauer</a:t>
            </a:r>
            <a:r>
              <a:rPr lang="en-US" sz="3400" dirty="0"/>
              <a:t>, she co-edited “Reporting on Migrants and Refugees: Handbook for Journalism Educators” published by UNESCO.</a:t>
            </a:r>
            <a:endParaRPr sz="3400" dirty="0"/>
          </a:p>
          <a:p>
            <a:pPr marL="0" indent="0" algn="just">
              <a:buNone/>
              <a:defRPr/>
            </a:pPr>
            <a:endParaRPr lang="en-US" sz="3400" dirty="0"/>
          </a:p>
          <a:p>
            <a:pPr marL="0" indent="0" algn="just">
              <a:buNone/>
              <a:defRPr/>
            </a:pPr>
            <a:r>
              <a:rPr lang="en-US" sz="3400" dirty="0"/>
              <a:t>Susanne </a:t>
            </a:r>
            <a:r>
              <a:rPr lang="en-US" sz="3400" dirty="0" err="1"/>
              <a:t>Fengler</a:t>
            </a:r>
            <a:r>
              <a:rPr lang="en-US" sz="3400" dirty="0"/>
              <a:t> </a:t>
            </a:r>
            <a:endParaRPr sz="3400" dirty="0"/>
          </a:p>
          <a:p>
            <a:pPr algn="just">
              <a:defRPr/>
            </a:pPr>
            <a:r>
              <a:rPr lang="en-US" sz="3400" dirty="0"/>
              <a:t>Fields of Research: Comparative journalism studies, Reporting about migration and forced displacement in an international context, media accountability and transparency</a:t>
            </a:r>
            <a:endParaRPr sz="3400" dirty="0"/>
          </a:p>
          <a:p>
            <a:pPr marL="0" indent="0" algn="just">
              <a:buNone/>
              <a:defRPr/>
            </a:pPr>
            <a:r>
              <a:rPr lang="en-US" sz="3400" dirty="0"/>
              <a:t>Prof. Dr. Susanne </a:t>
            </a:r>
            <a:r>
              <a:rPr lang="en-US" sz="3400" dirty="0" err="1"/>
              <a:t>Fengler</a:t>
            </a:r>
            <a:r>
              <a:rPr lang="en-US" sz="3400" dirty="0"/>
              <a:t> is Professor for International Journalism at the Technical University Dortmund and Scientific Director of the Erich </a:t>
            </a:r>
            <a:r>
              <a:rPr lang="en-US" sz="3400" dirty="0" err="1"/>
              <a:t>Brost</a:t>
            </a:r>
            <a:r>
              <a:rPr lang="en-US" sz="3400" dirty="0"/>
              <a:t> Institute for International Journalism at TU Dortmund University, Germany. She has managed numerous international projects in the fields of journalism research and journalism education in collaboration with the </a:t>
            </a:r>
            <a:r>
              <a:rPr lang="en-US" sz="3400" dirty="0" err="1"/>
              <a:t>VolkswagenStiftung</a:t>
            </a:r>
            <a:r>
              <a:rPr lang="en-US" sz="3400" dirty="0"/>
              <a:t>, the Robert-Bosch-Stiftung, the </a:t>
            </a:r>
            <a:r>
              <a:rPr lang="en-US" sz="3400" dirty="0" err="1"/>
              <a:t>GermanForeign</a:t>
            </a:r>
            <a:r>
              <a:rPr lang="en-US" sz="3400" dirty="0"/>
              <a:t> Office, the EU, and many other sponsors. Her research focuses include media accountability, media and migration and the reporting of foreign affairs. Together with Monika </a:t>
            </a:r>
            <a:r>
              <a:rPr lang="en-US" sz="3400" dirty="0" err="1"/>
              <a:t>Lengauer</a:t>
            </a:r>
            <a:r>
              <a:rPr lang="en-US" sz="3400" dirty="0"/>
              <a:t> and Anna-Carina </a:t>
            </a:r>
            <a:r>
              <a:rPr lang="en-US" sz="3400" dirty="0" err="1"/>
              <a:t>Zappe</a:t>
            </a:r>
            <a:r>
              <a:rPr lang="en-US" sz="3400" dirty="0"/>
              <a:t>, she co-edited “Reporting on Migrants and Refugees: Handbook for Journalism Educators” published by UNESCO.</a:t>
            </a:r>
            <a:endParaRPr sz="3400" dirty="0"/>
          </a:p>
          <a:p>
            <a:pPr marL="0" indent="0">
              <a:buNone/>
              <a:defRPr/>
            </a:pPr>
            <a:endParaRPr lang="en-US" sz="3400" dirty="0">
              <a:highlight>
                <a:srgbClr val="FFFF00"/>
              </a:highlight>
            </a:endParaRPr>
          </a:p>
          <a:p>
            <a:pPr marL="0" indent="0">
              <a:buNone/>
              <a:defRPr/>
            </a:pPr>
            <a:endParaRPr lang="en-US" dirty="0"/>
          </a:p>
        </p:txBody>
      </p:sp>
      <p:sp>
        <p:nvSpPr>
          <p:cNvPr id="4" name="AutoShape 2"/>
          <p:cNvSpPr>
            <a:spLocks noChangeAspect="1" noChangeArrowheads="1"/>
          </p:cNvSpPr>
          <p:nvPr/>
        </p:nvSpPr>
        <p:spPr bwMode="auto">
          <a:xfrm>
            <a:off x="5943600" y="3276600"/>
            <a:ext cx="304800" cy="304800"/>
          </a:xfrm>
          <a:prstGeom prst="rect">
            <a:avLst/>
          </a:prstGeom>
          <a:noFill/>
        </p:spPr>
        <p:txBody>
          <a:bodyPr vert="horz" wrap="square" lIns="91440" tIns="45720" rIns="91440" bIns="45720" numCol="1" anchor="t" anchorCtr="0" compatLnSpc="1">
            <a:prstTxWarp prst="textNoShape">
              <a:avLst/>
            </a:prstTxWarp>
          </a:bodyPr>
          <a:lstStyle/>
          <a:p>
            <a:pPr>
              <a:defRPr/>
            </a:pPr>
            <a:endParaRPr lang="en-US"/>
          </a:p>
        </p:txBody>
      </p:sp>
      <p:pic>
        <p:nvPicPr>
          <p:cNvPr id="6" name="Grafik 5"/>
          <p:cNvPicPr>
            <a:picLocks noChangeAspect="1"/>
          </p:cNvPicPr>
          <p:nvPr/>
        </p:nvPicPr>
        <p:blipFill>
          <a:blip r:embed="rId3"/>
          <a:stretch/>
        </p:blipFill>
        <p:spPr bwMode="auto">
          <a:xfrm>
            <a:off x="335360" y="2060848"/>
            <a:ext cx="1492578" cy="1791093"/>
          </a:xfrm>
          <a:prstGeom prst="rect">
            <a:avLst/>
          </a:prstGeom>
        </p:spPr>
      </p:pic>
      <p:pic>
        <p:nvPicPr>
          <p:cNvPr id="5" name="Grafik 4"/>
          <p:cNvPicPr>
            <a:picLocks noChangeAspect="1"/>
          </p:cNvPicPr>
          <p:nvPr/>
        </p:nvPicPr>
        <p:blipFill>
          <a:blip r:embed="rId4"/>
          <a:stretch/>
        </p:blipFill>
        <p:spPr bwMode="auto">
          <a:xfrm>
            <a:off x="340552" y="4005064"/>
            <a:ext cx="1211910" cy="1316690"/>
          </a:xfrm>
          <a:prstGeom prst="rect">
            <a:avLst/>
          </a:prstGeom>
        </p:spPr>
      </p:pic>
      <p:pic>
        <p:nvPicPr>
          <p:cNvPr id="7" name="Grafik 6"/>
          <p:cNvPicPr>
            <a:picLocks noChangeAspect="1"/>
          </p:cNvPicPr>
          <p:nvPr/>
        </p:nvPicPr>
        <p:blipFill>
          <a:blip r:embed="rId5"/>
          <a:stretch/>
        </p:blipFill>
        <p:spPr bwMode="auto">
          <a:xfrm flipH="1">
            <a:off x="577377" y="5549725"/>
            <a:ext cx="738262" cy="1077863"/>
          </a:xfrm>
          <a:prstGeom prst="rect">
            <a:avLst/>
          </a:prstGeom>
        </p:spPr>
      </p:pic>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Bibliography, referred works</a:t>
            </a:r>
            <a:endParaRPr/>
          </a:p>
        </p:txBody>
      </p:sp>
      <p:sp>
        <p:nvSpPr>
          <p:cNvPr id="3" name="Tartalom helye 2"/>
          <p:cNvSpPr>
            <a:spLocks noGrp="1"/>
          </p:cNvSpPr>
          <p:nvPr>
            <p:ph idx="1"/>
          </p:nvPr>
        </p:nvSpPr>
        <p:spPr bwMode="auto">
          <a:xfrm>
            <a:off x="211686" y="1644016"/>
            <a:ext cx="11768628" cy="3672408"/>
          </a:xfrm>
        </p:spPr>
        <p:txBody>
          <a:bodyPr>
            <a:noAutofit/>
          </a:bodyPr>
          <a:lstStyle/>
          <a:p>
            <a:pPr marL="0" indent="0" algn="just">
              <a:lnSpc>
                <a:spcPct val="107000"/>
              </a:lnSpc>
              <a:spcAft>
                <a:spcPts val="800"/>
              </a:spcAft>
              <a:buNone/>
              <a:defRPr/>
            </a:pPr>
            <a:r>
              <a:rPr lang="de-DE" sz="1600" dirty="0">
                <a:latin typeface="Calibri"/>
                <a:ea typeface="Calibri"/>
                <a:cs typeface="Arial"/>
              </a:rPr>
              <a:t>McLaren, L., Boomgaarden, H., &amp; </a:t>
            </a:r>
            <a:r>
              <a:rPr lang="de-DE" sz="1600" dirty="0" err="1">
                <a:latin typeface="Calibri"/>
                <a:ea typeface="Calibri"/>
                <a:cs typeface="Arial"/>
              </a:rPr>
              <a:t>Vliegenthart</a:t>
            </a:r>
            <a:r>
              <a:rPr lang="de-DE" sz="1600" dirty="0">
                <a:latin typeface="Calibri"/>
                <a:ea typeface="Calibri"/>
                <a:cs typeface="Arial"/>
              </a:rPr>
              <a:t>, R. (2018). </a:t>
            </a:r>
            <a:r>
              <a:rPr lang="en-US" sz="1600" dirty="0">
                <a:latin typeface="Calibri"/>
                <a:ea typeface="Calibri"/>
                <a:cs typeface="Arial"/>
              </a:rPr>
              <a:t>News Coverage and Public Concern About Immigration in Britain. </a:t>
            </a:r>
            <a:r>
              <a:rPr lang="en-US" sz="1600" i="1" dirty="0">
                <a:latin typeface="Calibri"/>
                <a:ea typeface="Calibri"/>
                <a:cs typeface="Arial"/>
              </a:rPr>
              <a:t>International Journal of Public Opinion Research</a:t>
            </a:r>
            <a:r>
              <a:rPr lang="en-US" sz="1600" dirty="0">
                <a:latin typeface="Calibri"/>
                <a:ea typeface="Calibri"/>
                <a:cs typeface="Arial"/>
              </a:rPr>
              <a:t>, 30(2), 173-193. </a:t>
            </a:r>
            <a:r>
              <a:rPr lang="en-US" sz="1600" u="sng" dirty="0">
                <a:solidFill>
                  <a:srgbClr val="0563C1"/>
                </a:solidFill>
                <a:latin typeface="Calibri"/>
                <a:ea typeface="Calibri"/>
                <a:cs typeface="Arial"/>
                <a:hlinkClick r:id="rId3" tooltip="https://doi.org/10.1093/ijpor/edw033"/>
              </a:rPr>
              <a:t>https://doi.org/10.1093/ijpor/edw033</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err="1">
                <a:latin typeface="Calibri"/>
                <a:ea typeface="Calibri"/>
                <a:cs typeface="Arial"/>
              </a:rPr>
              <a:t>Medianu</a:t>
            </a:r>
            <a:r>
              <a:rPr lang="en-US" sz="1600" dirty="0">
                <a:latin typeface="Calibri"/>
                <a:ea typeface="Calibri"/>
                <a:cs typeface="Arial"/>
              </a:rPr>
              <a:t>, S. (2014). </a:t>
            </a:r>
            <a:r>
              <a:rPr lang="en-US" sz="1600" i="1" dirty="0">
                <a:latin typeface="Calibri"/>
                <a:ea typeface="Calibri"/>
                <a:cs typeface="Arial"/>
              </a:rPr>
              <a:t>The role of the media in the automatic dehumanization of refugees</a:t>
            </a:r>
            <a:r>
              <a:rPr lang="en-US" sz="1600" dirty="0">
                <a:latin typeface="Calibri"/>
                <a:ea typeface="Calibri"/>
                <a:cs typeface="Arial"/>
              </a:rPr>
              <a:t>. (Publication No. 2287) [Thesis, The University of Western Ontario, Canada]. Western Libraries.</a:t>
            </a:r>
            <a:endParaRPr sz="1600" dirty="0"/>
          </a:p>
          <a:p>
            <a:pPr marL="0" indent="0" algn="just">
              <a:lnSpc>
                <a:spcPct val="107000"/>
              </a:lnSpc>
              <a:spcAft>
                <a:spcPts val="800"/>
              </a:spcAft>
              <a:buNone/>
              <a:defRPr/>
            </a:pPr>
            <a:r>
              <a:rPr lang="en-US" sz="1600" dirty="0">
                <a:latin typeface="Calibri"/>
                <a:ea typeface="Calibri"/>
                <a:cs typeface="Arial"/>
              </a:rPr>
              <a:t>Moy, P., </a:t>
            </a:r>
            <a:r>
              <a:rPr lang="en-US" sz="1600" dirty="0" err="1">
                <a:latin typeface="Calibri"/>
                <a:ea typeface="Calibri"/>
                <a:cs typeface="Arial"/>
              </a:rPr>
              <a:t>Tewksbuey</a:t>
            </a:r>
            <a:r>
              <a:rPr lang="en-US" sz="1600" dirty="0">
                <a:latin typeface="Calibri"/>
                <a:ea typeface="Calibri"/>
                <a:cs typeface="Arial"/>
              </a:rPr>
              <a:t>, D., &amp; Rinke, E. M. (2016). Agenda-Setting, Priming, and Framing. In Jensen, K. B., </a:t>
            </a:r>
            <a:r>
              <a:rPr lang="en-US" sz="1600" dirty="0" err="1">
                <a:latin typeface="Calibri"/>
                <a:ea typeface="Calibri"/>
                <a:cs typeface="Arial"/>
              </a:rPr>
              <a:t>Rothenbuhler</a:t>
            </a:r>
            <a:r>
              <a:rPr lang="en-US" sz="1600" dirty="0">
                <a:latin typeface="Calibri"/>
                <a:ea typeface="Calibri"/>
                <a:cs typeface="Arial"/>
              </a:rPr>
              <a:t>, E. W., Pooley, J. D., &amp; Craig, R. T. (Eds.), </a:t>
            </a:r>
            <a:r>
              <a:rPr lang="en-US" sz="1600" i="1" dirty="0">
                <a:latin typeface="Calibri"/>
                <a:ea typeface="Calibri"/>
                <a:cs typeface="Arial"/>
              </a:rPr>
              <a:t>The International Encyclopedia of Communication Theory and Philosophy</a:t>
            </a:r>
            <a:r>
              <a:rPr lang="en-US" sz="1600" dirty="0">
                <a:latin typeface="Calibri"/>
                <a:ea typeface="Calibri"/>
                <a:cs typeface="Arial"/>
              </a:rPr>
              <a:t>. </a:t>
            </a:r>
            <a:r>
              <a:rPr lang="en-US" sz="1600" u="sng" dirty="0">
                <a:solidFill>
                  <a:srgbClr val="0563C1"/>
                </a:solidFill>
                <a:latin typeface="Calibri"/>
                <a:ea typeface="Calibri"/>
                <a:cs typeface="Arial"/>
                <a:hlinkClick r:id="rId4" tooltip="https://doi.org/10.1002/9781118766804.wbiect266"/>
              </a:rPr>
              <a:t>https://doi.org/10.1002/9781118766804.wbiect266</a:t>
            </a:r>
            <a:r>
              <a:rPr lang="en-US" sz="1600" dirty="0">
                <a:latin typeface="Calibri"/>
                <a:ea typeface="Calibri"/>
                <a:cs typeface="Arial"/>
              </a:rPr>
              <a:t> </a:t>
            </a:r>
            <a:endParaRPr sz="1600" dirty="0"/>
          </a:p>
          <a:p>
            <a:pPr marL="0" indent="0" algn="just">
              <a:lnSpc>
                <a:spcPct val="107000"/>
              </a:lnSpc>
              <a:spcAft>
                <a:spcPts val="800"/>
              </a:spcAft>
              <a:buNone/>
              <a:defRPr/>
            </a:pPr>
            <a:r>
              <a:rPr lang="de-DE" sz="1600" dirty="0" err="1">
                <a:latin typeface="Calibri"/>
                <a:ea typeface="Calibri"/>
                <a:cs typeface="Arial"/>
              </a:rPr>
              <a:t>Pürer</a:t>
            </a:r>
            <a:r>
              <a:rPr lang="de-DE" sz="1600" dirty="0">
                <a:latin typeface="Calibri"/>
                <a:ea typeface="Calibri"/>
                <a:cs typeface="Arial"/>
              </a:rPr>
              <a:t>, H. (2003). </a:t>
            </a:r>
            <a:r>
              <a:rPr lang="de-DE" sz="1600" i="1" dirty="0">
                <a:latin typeface="Calibri"/>
                <a:ea typeface="Calibri"/>
                <a:cs typeface="Arial"/>
              </a:rPr>
              <a:t>Publizistik- und Kommunikationswissenschaft: Ein Handbuch</a:t>
            </a:r>
            <a:r>
              <a:rPr lang="de-DE" sz="1600" dirty="0">
                <a:latin typeface="Calibri"/>
                <a:ea typeface="Calibri"/>
                <a:cs typeface="Arial"/>
              </a:rPr>
              <a:t>. </a:t>
            </a:r>
            <a:r>
              <a:rPr lang="en-US" sz="1600" dirty="0">
                <a:latin typeface="Calibri"/>
                <a:ea typeface="Calibri"/>
                <a:cs typeface="Arial"/>
              </a:rPr>
              <a:t>UVK.</a:t>
            </a:r>
            <a:endParaRPr sz="1600" dirty="0"/>
          </a:p>
          <a:p>
            <a:pPr marL="0" indent="0" algn="just">
              <a:lnSpc>
                <a:spcPct val="107000"/>
              </a:lnSpc>
              <a:spcAft>
                <a:spcPts val="800"/>
              </a:spcAft>
              <a:buNone/>
              <a:defRPr/>
            </a:pPr>
            <a:r>
              <a:rPr lang="en-US" sz="1600" dirty="0">
                <a:latin typeface="Calibri"/>
                <a:ea typeface="Calibri"/>
                <a:cs typeface="Arial"/>
              </a:rPr>
              <a:t>Robinson, P. (2002). </a:t>
            </a:r>
            <a:r>
              <a:rPr lang="en-US" sz="1600" i="1" dirty="0">
                <a:latin typeface="Calibri"/>
                <a:ea typeface="Calibri"/>
                <a:cs typeface="Arial"/>
              </a:rPr>
              <a:t>The CNN effect: The myth of news, foreign policy and intervention</a:t>
            </a:r>
            <a:r>
              <a:rPr lang="en-US" sz="1600" dirty="0">
                <a:latin typeface="Calibri"/>
                <a:ea typeface="Calibri"/>
                <a:cs typeface="Arial"/>
              </a:rPr>
              <a:t>. Routledge.</a:t>
            </a:r>
            <a:endParaRPr sz="1600" dirty="0"/>
          </a:p>
          <a:p>
            <a:pPr marL="0" indent="0" algn="just">
              <a:lnSpc>
                <a:spcPct val="107000"/>
              </a:lnSpc>
              <a:spcAft>
                <a:spcPts val="800"/>
              </a:spcAft>
              <a:buNone/>
              <a:defRPr/>
            </a:pPr>
            <a:r>
              <a:rPr lang="en-US" sz="1600" dirty="0">
                <a:latin typeface="Calibri"/>
                <a:ea typeface="Calibri"/>
                <a:cs typeface="Arial"/>
              </a:rPr>
              <a:t>Rodríguez-Pérez, C., </a:t>
            </a:r>
            <a:r>
              <a:rPr lang="en-US" sz="1600" dirty="0" err="1">
                <a:latin typeface="Calibri"/>
                <a:ea typeface="Calibri"/>
                <a:cs typeface="Arial"/>
              </a:rPr>
              <a:t>Jivkova-Semova</a:t>
            </a:r>
            <a:r>
              <a:rPr lang="en-US" sz="1600" dirty="0">
                <a:latin typeface="Calibri"/>
                <a:ea typeface="Calibri"/>
                <a:cs typeface="Arial"/>
              </a:rPr>
              <a:t>, D., Pérez-Vara, E., </a:t>
            </a:r>
            <a:r>
              <a:rPr lang="en-US" sz="1600" dirty="0" err="1">
                <a:latin typeface="Calibri"/>
                <a:ea typeface="Calibri"/>
                <a:cs typeface="Arial"/>
              </a:rPr>
              <a:t>Asadi</a:t>
            </a:r>
            <a:r>
              <a:rPr lang="en-US" sz="1600" dirty="0">
                <a:latin typeface="Calibri"/>
                <a:ea typeface="Calibri"/>
                <a:cs typeface="Arial"/>
              </a:rPr>
              <a:t>, N., &amp; </a:t>
            </a:r>
            <a:r>
              <a:rPr lang="en-US" sz="1600" dirty="0" err="1">
                <a:latin typeface="Calibri"/>
                <a:ea typeface="Calibri"/>
                <a:cs typeface="Arial"/>
              </a:rPr>
              <a:t>Kreutler</a:t>
            </a:r>
            <a:r>
              <a:rPr lang="en-US" sz="1600" dirty="0">
                <a:latin typeface="Calibri"/>
                <a:ea typeface="Calibri"/>
                <a:cs typeface="Arial"/>
              </a:rPr>
              <a:t>, M. (2022). Unravelling migration media coverage. How migrants and immigration were portrayed in Spain during the refugee crisis (2015-2018). </a:t>
            </a:r>
            <a:r>
              <a:rPr lang="en-US" sz="1600" i="1" dirty="0">
                <a:latin typeface="Calibri"/>
                <a:ea typeface="Calibri"/>
                <a:cs typeface="Arial"/>
              </a:rPr>
              <a:t>Historia y </a:t>
            </a:r>
            <a:r>
              <a:rPr lang="en-US" sz="1600" i="1" dirty="0" err="1">
                <a:latin typeface="Calibri"/>
                <a:ea typeface="Calibri"/>
                <a:cs typeface="Arial"/>
              </a:rPr>
              <a:t>comunicación</a:t>
            </a:r>
            <a:r>
              <a:rPr lang="en-US" sz="1600" i="1" dirty="0">
                <a:latin typeface="Calibri"/>
                <a:ea typeface="Calibri"/>
                <a:cs typeface="Arial"/>
              </a:rPr>
              <a:t> social</a:t>
            </a:r>
            <a:r>
              <a:rPr lang="en-US" sz="1600" dirty="0">
                <a:latin typeface="Calibri"/>
                <a:ea typeface="Calibri"/>
                <a:cs typeface="Arial"/>
              </a:rPr>
              <a:t>, 27(1), 161-173.</a:t>
            </a:r>
            <a:endParaRPr sz="1600" dirty="0"/>
          </a:p>
          <a:p>
            <a:pPr marL="0" indent="0" algn="just">
              <a:lnSpc>
                <a:spcPct val="107000"/>
              </a:lnSpc>
              <a:spcAft>
                <a:spcPts val="800"/>
              </a:spcAft>
              <a:buNone/>
              <a:defRPr/>
            </a:pPr>
            <a:r>
              <a:rPr lang="en-US" sz="1600" dirty="0">
                <a:latin typeface="Calibri"/>
                <a:ea typeface="Calibri"/>
                <a:cs typeface="Arial"/>
              </a:rPr>
              <a:t>Said-Moorhouse, L. (2017, November 24). </a:t>
            </a:r>
            <a:r>
              <a:rPr lang="en-US" sz="1600" i="1" dirty="0">
                <a:latin typeface="Calibri"/>
                <a:ea typeface="Calibri"/>
                <a:cs typeface="Arial"/>
              </a:rPr>
              <a:t>Rwanda offers refuge to “migrants held captive in Libya</a:t>
            </a:r>
            <a:r>
              <a:rPr lang="en-US" sz="1600" dirty="0">
                <a:latin typeface="Calibri"/>
                <a:ea typeface="Calibri"/>
                <a:cs typeface="Arial"/>
              </a:rPr>
              <a:t>”. CNN. </a:t>
            </a:r>
            <a:r>
              <a:rPr lang="en-US" sz="1600" u="sng" dirty="0">
                <a:latin typeface="Calibri"/>
                <a:ea typeface="Calibri"/>
                <a:cs typeface="Arial"/>
                <a:hlinkClick r:id="rId5" tooltip="https://edition.cnn.com/2017/11/24/africa/rwanda-reaction-libya/index.html"/>
              </a:rPr>
              <a:t>https://edition.cnn.com/2017/11/24/africa/rwanda-reaction-libya/index.html</a:t>
            </a:r>
            <a:r>
              <a:rPr lang="en-US" sz="1600" dirty="0">
                <a:latin typeface="Calibri"/>
                <a:ea typeface="Calibri"/>
                <a:cs typeface="Arial"/>
              </a:rPr>
              <a:t> </a:t>
            </a:r>
            <a:endParaRPr sz="1600" dirty="0"/>
          </a:p>
          <a:p>
            <a:pPr marL="0" indent="0">
              <a:buNone/>
              <a:defRPr/>
            </a:pPr>
            <a:endParaRPr lang="hu-HU" sz="1000" dirty="0"/>
          </a:p>
        </p:txBody>
      </p:sp>
    </p:spTree>
    <p:custDataLst>
      <p:tags r:id="rId1"/>
    </p:custDataLst>
    <p:extLst>
      <p:ext uri="{BB962C8B-B14F-4D97-AF65-F5344CB8AC3E}">
        <p14:creationId xmlns:p14="http://schemas.microsoft.com/office/powerpoint/2010/main" val="2165799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Bibliography, referred works</a:t>
            </a:r>
            <a:endParaRPr/>
          </a:p>
        </p:txBody>
      </p:sp>
      <p:sp>
        <p:nvSpPr>
          <p:cNvPr id="3" name="Tartalom helye 2"/>
          <p:cNvSpPr>
            <a:spLocks noGrp="1"/>
          </p:cNvSpPr>
          <p:nvPr>
            <p:ph idx="1"/>
          </p:nvPr>
        </p:nvSpPr>
        <p:spPr bwMode="auto">
          <a:xfrm>
            <a:off x="263352" y="1671286"/>
            <a:ext cx="11593288" cy="5101590"/>
          </a:xfrm>
        </p:spPr>
        <p:txBody>
          <a:bodyPr>
            <a:noAutofit/>
          </a:bodyPr>
          <a:lstStyle/>
          <a:p>
            <a:pPr marL="0" indent="0" algn="just">
              <a:lnSpc>
                <a:spcPct val="107000"/>
              </a:lnSpc>
              <a:spcAft>
                <a:spcPts val="800"/>
              </a:spcAft>
              <a:buNone/>
              <a:defRPr/>
            </a:pPr>
            <a:r>
              <a:rPr lang="en-US" sz="1600" dirty="0" err="1">
                <a:latin typeface="Calibri"/>
                <a:ea typeface="Calibri"/>
                <a:cs typeface="Arial"/>
              </a:rPr>
              <a:t>Slovic</a:t>
            </a:r>
            <a:r>
              <a:rPr lang="en-US" sz="1600" dirty="0">
                <a:latin typeface="Calibri"/>
                <a:ea typeface="Calibri"/>
                <a:cs typeface="Arial"/>
              </a:rPr>
              <a:t>, P., </a:t>
            </a:r>
            <a:r>
              <a:rPr lang="en-US" sz="1600" dirty="0" err="1">
                <a:latin typeface="Calibri"/>
                <a:ea typeface="Calibri"/>
                <a:cs typeface="Arial"/>
              </a:rPr>
              <a:t>Västfjäll</a:t>
            </a:r>
            <a:r>
              <a:rPr lang="en-US" sz="1600" dirty="0">
                <a:latin typeface="Calibri"/>
                <a:ea typeface="Calibri"/>
                <a:cs typeface="Arial"/>
              </a:rPr>
              <a:t>, D., </a:t>
            </a:r>
            <a:r>
              <a:rPr lang="en-US" sz="1600" dirty="0" err="1">
                <a:latin typeface="Calibri"/>
                <a:ea typeface="Calibri"/>
                <a:cs typeface="Arial"/>
              </a:rPr>
              <a:t>Erlandsson</a:t>
            </a:r>
            <a:r>
              <a:rPr lang="en-US" sz="1600" dirty="0">
                <a:latin typeface="Calibri"/>
                <a:ea typeface="Calibri"/>
                <a:cs typeface="Arial"/>
              </a:rPr>
              <a:t>, A., &amp; Gregory, R. (2017). Iconic photographs and the ebb and flow of empathic response to humanitarian disasters. </a:t>
            </a:r>
            <a:r>
              <a:rPr lang="en-US" sz="1600" i="1" dirty="0">
                <a:latin typeface="Calibri"/>
                <a:ea typeface="Calibri"/>
                <a:cs typeface="Arial"/>
              </a:rPr>
              <a:t>Proceedings of the National Academy of Sciences of the United States of America</a:t>
            </a:r>
            <a:r>
              <a:rPr lang="en-US" sz="1600" dirty="0">
                <a:latin typeface="Calibri"/>
                <a:ea typeface="Calibri"/>
                <a:cs typeface="Arial"/>
              </a:rPr>
              <a:t>, 114(4), 640-644. </a:t>
            </a:r>
            <a:r>
              <a:rPr lang="en-US" sz="1600" u="sng" dirty="0">
                <a:solidFill>
                  <a:srgbClr val="0563C1"/>
                </a:solidFill>
                <a:latin typeface="Calibri"/>
                <a:ea typeface="Calibri"/>
                <a:cs typeface="Arial"/>
                <a:hlinkClick r:id="rId3" tooltip="https://doi.org/10.1073/pnas.1613977114"/>
              </a:rPr>
              <a:t>https://doi.org/10.1073/pnas.1613977114</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a:latin typeface="Calibri"/>
                <a:ea typeface="Calibri"/>
                <a:cs typeface="Arial"/>
              </a:rPr>
              <a:t>Smith-Spark, L. (2017, November 29). </a:t>
            </a:r>
            <a:r>
              <a:rPr lang="en-US" sz="1600" i="1" dirty="0">
                <a:latin typeface="Calibri"/>
                <a:ea typeface="Calibri"/>
                <a:cs typeface="Arial"/>
              </a:rPr>
              <a:t>Slavery, security on agenda as Merkel and Macron meet African leaders</a:t>
            </a:r>
            <a:r>
              <a:rPr lang="en-US" sz="1600" dirty="0">
                <a:latin typeface="Calibri"/>
                <a:ea typeface="Calibri"/>
                <a:cs typeface="Arial"/>
              </a:rPr>
              <a:t>. CNN. </a:t>
            </a:r>
            <a:r>
              <a:rPr lang="en-US" sz="1600" u="sng" dirty="0">
                <a:latin typeface="Calibri"/>
                <a:ea typeface="Calibri"/>
                <a:cs typeface="Arial"/>
                <a:hlinkClick r:id="rId4" tooltip="https://edition.cnn.com/2017/11/29/africa/au-eu-summit-ivory-coast/index.html"/>
              </a:rPr>
              <a:t>https://edition.cnn.com/2017/11/29/africa/au-eu-summit-ivory-coast/index.html</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a:latin typeface="Calibri"/>
                <a:ea typeface="Calibri"/>
                <a:cs typeface="Arial"/>
              </a:rPr>
              <a:t>Smets, K., </a:t>
            </a:r>
            <a:r>
              <a:rPr lang="en-US" sz="1600" dirty="0" err="1">
                <a:latin typeface="Calibri"/>
                <a:ea typeface="Calibri"/>
                <a:cs typeface="Arial"/>
              </a:rPr>
              <a:t>Mazzocchetti</a:t>
            </a:r>
            <a:r>
              <a:rPr lang="en-US" sz="1600" dirty="0">
                <a:latin typeface="Calibri"/>
                <a:ea typeface="Calibri"/>
                <a:cs typeface="Arial"/>
              </a:rPr>
              <a:t>, J., </a:t>
            </a:r>
            <a:r>
              <a:rPr lang="en-US" sz="1600" dirty="0" err="1">
                <a:latin typeface="Calibri"/>
                <a:ea typeface="Calibri"/>
                <a:cs typeface="Arial"/>
              </a:rPr>
              <a:t>Gerstmans</a:t>
            </a:r>
            <a:r>
              <a:rPr lang="en-US" sz="1600" dirty="0">
                <a:latin typeface="Calibri"/>
                <a:ea typeface="Calibri"/>
                <a:cs typeface="Arial"/>
              </a:rPr>
              <a:t>, L., &amp; </a:t>
            </a:r>
            <a:r>
              <a:rPr lang="en-US" sz="1600" dirty="0" err="1">
                <a:latin typeface="Calibri"/>
                <a:ea typeface="Calibri"/>
                <a:cs typeface="Arial"/>
              </a:rPr>
              <a:t>Mostmans</a:t>
            </a:r>
            <a:r>
              <a:rPr lang="en-US" sz="1600" dirty="0">
                <a:latin typeface="Calibri"/>
                <a:ea typeface="Calibri"/>
                <a:cs typeface="Arial"/>
              </a:rPr>
              <a:t>, L. (2019). Beyond victimhood: Reflecting on migrant-victim representations with Afghan, Iraqi, and Syrian asylum seekers and refugees in Belgium. In </a:t>
            </a:r>
            <a:r>
              <a:rPr lang="en-US" sz="1600" dirty="0" err="1">
                <a:latin typeface="Calibri"/>
                <a:ea typeface="Calibri"/>
                <a:cs typeface="Arial"/>
              </a:rPr>
              <a:t>d’Haenens</a:t>
            </a:r>
            <a:r>
              <a:rPr lang="en-US" sz="1600" dirty="0">
                <a:latin typeface="Calibri"/>
                <a:ea typeface="Calibri"/>
                <a:cs typeface="Arial"/>
              </a:rPr>
              <a:t>, L., Joris, W., &amp; </a:t>
            </a:r>
            <a:r>
              <a:rPr lang="en-US" sz="1600" dirty="0" err="1">
                <a:latin typeface="Calibri"/>
                <a:ea typeface="Calibri"/>
                <a:cs typeface="Arial"/>
              </a:rPr>
              <a:t>Heinderyckx</a:t>
            </a:r>
            <a:r>
              <a:rPr lang="en-US" sz="1600" dirty="0">
                <a:latin typeface="Calibri"/>
                <a:ea typeface="Calibri"/>
                <a:cs typeface="Arial"/>
              </a:rPr>
              <a:t>, F. (Eds.), </a:t>
            </a:r>
            <a:r>
              <a:rPr lang="en-US" sz="1600" i="1" dirty="0">
                <a:latin typeface="Calibri"/>
                <a:ea typeface="Calibri"/>
                <a:cs typeface="Arial"/>
              </a:rPr>
              <a:t>Images of Immigrants and Refugees</a:t>
            </a:r>
            <a:r>
              <a:rPr lang="en-US" sz="1600" dirty="0">
                <a:latin typeface="Calibri"/>
                <a:ea typeface="Calibri"/>
                <a:cs typeface="Arial"/>
              </a:rPr>
              <a:t> , 177–198. Leuven University Press. </a:t>
            </a:r>
            <a:r>
              <a:rPr lang="en-US" sz="1600" u="sng" dirty="0">
                <a:solidFill>
                  <a:srgbClr val="0563C1"/>
                </a:solidFill>
                <a:latin typeface="Calibri"/>
                <a:ea typeface="Calibri"/>
                <a:cs typeface="Arial"/>
                <a:hlinkClick r:id="rId5" tooltip="https://doi.org/10.11116/9789461662811"/>
              </a:rPr>
              <a:t>https://doi.org/10.11116/9789461662811</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err="1">
                <a:latin typeface="Calibri"/>
                <a:ea typeface="Calibri"/>
                <a:cs typeface="Arial"/>
              </a:rPr>
              <a:t>Sohlberg</a:t>
            </a:r>
            <a:r>
              <a:rPr lang="en-US" sz="1600" dirty="0">
                <a:latin typeface="Calibri"/>
                <a:ea typeface="Calibri"/>
                <a:cs typeface="Arial"/>
              </a:rPr>
              <a:t>, J., </a:t>
            </a:r>
            <a:r>
              <a:rPr lang="en-US" sz="1600" dirty="0" err="1">
                <a:latin typeface="Calibri"/>
                <a:ea typeface="Calibri"/>
                <a:cs typeface="Arial"/>
              </a:rPr>
              <a:t>Esaiasson</a:t>
            </a:r>
            <a:r>
              <a:rPr lang="en-US" sz="1600" dirty="0">
                <a:latin typeface="Calibri"/>
                <a:ea typeface="Calibri"/>
                <a:cs typeface="Arial"/>
              </a:rPr>
              <a:t>, P., &amp; Martinsson, J. (2018). The changing political impact of compassion-evoking pictures: The case of the drowned toddler Alan Kurdi. J</a:t>
            </a:r>
            <a:r>
              <a:rPr lang="en-US" sz="1600" i="1" dirty="0">
                <a:latin typeface="Calibri"/>
                <a:ea typeface="Calibri"/>
                <a:cs typeface="Arial"/>
              </a:rPr>
              <a:t>ournal of Ethnic and Migration Studies</a:t>
            </a:r>
            <a:r>
              <a:rPr lang="en-US" sz="1600" dirty="0">
                <a:latin typeface="Calibri"/>
                <a:ea typeface="Calibri"/>
                <a:cs typeface="Arial"/>
              </a:rPr>
              <a:t>, 45(13), 2275-2288. </a:t>
            </a:r>
            <a:r>
              <a:rPr lang="en-US" sz="1600" u="sng" dirty="0">
                <a:solidFill>
                  <a:srgbClr val="0563C1"/>
                </a:solidFill>
                <a:latin typeface="Calibri"/>
                <a:ea typeface="Calibri"/>
                <a:cs typeface="Arial"/>
                <a:hlinkClick r:id="rId6" tooltip="https://doi.org/10.1080/1369183X.2018.1538773"/>
              </a:rPr>
              <a:t>https://doi.org/10.1080/1369183X.2018.1538773</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err="1">
                <a:latin typeface="Calibri"/>
                <a:ea typeface="Calibri"/>
                <a:cs typeface="Arial"/>
              </a:rPr>
              <a:t>Strömbäck</a:t>
            </a:r>
            <a:r>
              <a:rPr lang="en-US" sz="1600" dirty="0">
                <a:latin typeface="Calibri"/>
                <a:ea typeface="Calibri"/>
                <a:cs typeface="Arial"/>
              </a:rPr>
              <a:t>, J., Andersson, F., &amp; </a:t>
            </a:r>
            <a:r>
              <a:rPr lang="en-US" sz="1600" dirty="0" err="1">
                <a:latin typeface="Calibri"/>
                <a:ea typeface="Calibri"/>
                <a:cs typeface="Arial"/>
              </a:rPr>
              <a:t>Nedlund</a:t>
            </a:r>
            <a:r>
              <a:rPr lang="en-US" sz="1600" dirty="0">
                <a:latin typeface="Calibri"/>
                <a:ea typeface="Calibri"/>
                <a:cs typeface="Arial"/>
              </a:rPr>
              <a:t>, E. (2017). </a:t>
            </a:r>
            <a:r>
              <a:rPr lang="en-US" sz="1600" i="1" dirty="0">
                <a:latin typeface="Calibri"/>
                <a:ea typeface="Calibri"/>
                <a:cs typeface="Arial"/>
              </a:rPr>
              <a:t>Immigration in the media – how did Swedish newspapers report 2010-2015?</a:t>
            </a:r>
            <a:r>
              <a:rPr lang="en-US" sz="1600" dirty="0">
                <a:latin typeface="Calibri"/>
                <a:ea typeface="Calibri"/>
                <a:cs typeface="Arial"/>
              </a:rPr>
              <a:t> Stockholm: </a:t>
            </a:r>
            <a:r>
              <a:rPr lang="en-US" sz="1600" dirty="0" err="1">
                <a:latin typeface="Calibri"/>
                <a:ea typeface="Calibri"/>
                <a:cs typeface="Arial"/>
              </a:rPr>
              <a:t>Delegationen</a:t>
            </a:r>
            <a:r>
              <a:rPr lang="en-US" sz="1600" dirty="0">
                <a:latin typeface="Calibri"/>
                <a:ea typeface="Calibri"/>
                <a:cs typeface="Arial"/>
              </a:rPr>
              <a:t> för </a:t>
            </a:r>
            <a:r>
              <a:rPr lang="en-US" sz="1600" dirty="0" err="1">
                <a:latin typeface="Calibri"/>
                <a:ea typeface="Calibri"/>
                <a:cs typeface="Arial"/>
              </a:rPr>
              <a:t>migrationsstudier</a:t>
            </a:r>
            <a:r>
              <a:rPr lang="en-US" sz="1600" dirty="0">
                <a:latin typeface="Calibri"/>
                <a:ea typeface="Calibri"/>
                <a:cs typeface="Arial"/>
              </a:rPr>
              <a:t>. </a:t>
            </a:r>
            <a:endParaRPr sz="1600" dirty="0"/>
          </a:p>
          <a:p>
            <a:pPr marL="0" indent="0" algn="just">
              <a:lnSpc>
                <a:spcPct val="107000"/>
              </a:lnSpc>
              <a:spcAft>
                <a:spcPts val="800"/>
              </a:spcAft>
              <a:buNone/>
              <a:defRPr/>
            </a:pPr>
            <a:r>
              <a:rPr lang="en-US" sz="1600" dirty="0">
                <a:latin typeface="Calibri"/>
                <a:ea typeface="Calibri"/>
                <a:cs typeface="Arial"/>
              </a:rPr>
              <a:t>Tversky, A., &amp; Kahneman, D. (1973). Availability: A heuristic for judging frequency and probability. </a:t>
            </a:r>
            <a:r>
              <a:rPr lang="en-US" sz="1600" i="1" dirty="0">
                <a:latin typeface="Calibri"/>
                <a:ea typeface="Calibri"/>
                <a:cs typeface="Arial"/>
              </a:rPr>
              <a:t>Cognitive Psychology</a:t>
            </a:r>
            <a:r>
              <a:rPr lang="en-US" sz="1600" dirty="0">
                <a:latin typeface="Calibri"/>
                <a:ea typeface="Calibri"/>
                <a:cs typeface="Arial"/>
              </a:rPr>
              <a:t>, 5(2), 207-232. </a:t>
            </a:r>
            <a:r>
              <a:rPr lang="en-US" sz="1600" u="sng" dirty="0">
                <a:latin typeface="Calibri"/>
                <a:ea typeface="Calibri"/>
                <a:cs typeface="Arial"/>
                <a:hlinkClick r:id="rId7" tooltip="https://doi.org/10.1016/0010-0285(73)90033-9"/>
              </a:rPr>
              <a:t>https://doi.org/10.1016/0010-0285(73)90033-9</a:t>
            </a:r>
            <a:r>
              <a:rPr lang="en-US" sz="1600" dirty="0">
                <a:latin typeface="Calibri"/>
                <a:ea typeface="Calibri"/>
                <a:cs typeface="Arial"/>
              </a:rPr>
              <a:t> </a:t>
            </a:r>
            <a:endParaRPr lang="de-DE" sz="1600" dirty="0">
              <a:latin typeface="Calibri"/>
              <a:ea typeface="Calibri"/>
              <a:cs typeface="Arial"/>
            </a:endParaRPr>
          </a:p>
          <a:p>
            <a:pPr marL="0" indent="0">
              <a:lnSpc>
                <a:spcPct val="107000"/>
              </a:lnSpc>
              <a:spcAft>
                <a:spcPts val="800"/>
              </a:spcAft>
              <a:buNone/>
              <a:defRPr/>
            </a:pPr>
            <a:r>
              <a:rPr lang="en-US" sz="1000" dirty="0">
                <a:latin typeface="Calibri"/>
                <a:ea typeface="Calibri"/>
                <a:cs typeface="Arial"/>
              </a:rPr>
              <a:t> </a:t>
            </a:r>
            <a:endParaRPr dirty="0"/>
          </a:p>
          <a:p>
            <a:pPr marL="0" indent="0">
              <a:buNone/>
              <a:defRPr/>
            </a:pPr>
            <a:endParaRPr lang="hu-HU" sz="1000" dirty="0"/>
          </a:p>
        </p:txBody>
      </p:sp>
    </p:spTree>
    <p:custDataLst>
      <p:tags r:id="rId1"/>
    </p:custDataLst>
    <p:extLst>
      <p:ext uri="{BB962C8B-B14F-4D97-AF65-F5344CB8AC3E}">
        <p14:creationId xmlns:p14="http://schemas.microsoft.com/office/powerpoint/2010/main" val="836245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Bibliography, referred works</a:t>
            </a:r>
            <a:endParaRPr/>
          </a:p>
        </p:txBody>
      </p:sp>
      <p:sp>
        <p:nvSpPr>
          <p:cNvPr id="3" name="Tartalom helye 2"/>
          <p:cNvSpPr>
            <a:spLocks noGrp="1"/>
          </p:cNvSpPr>
          <p:nvPr>
            <p:ph idx="1"/>
          </p:nvPr>
        </p:nvSpPr>
        <p:spPr bwMode="auto">
          <a:xfrm>
            <a:off x="810012" y="1812608"/>
            <a:ext cx="10873208" cy="5101590"/>
          </a:xfrm>
        </p:spPr>
        <p:txBody>
          <a:bodyPr>
            <a:noAutofit/>
          </a:bodyPr>
          <a:lstStyle/>
          <a:p>
            <a:pPr marL="0" marR="0" lvl="0" indent="0" algn="just" defTabSz="914400" eaLnBrk="1" fontAlgn="auto" latinLnBrk="0" hangingPunct="1">
              <a:lnSpc>
                <a:spcPct val="107000"/>
              </a:lnSpc>
              <a:spcBef>
                <a:spcPts val="1000"/>
              </a:spcBef>
              <a:spcAft>
                <a:spcPts val="800"/>
              </a:spcAft>
              <a:buClrTx/>
              <a:buSzTx/>
              <a:buFont typeface="Arial"/>
              <a:buNone/>
              <a:tabLst/>
              <a:defRPr/>
            </a:pPr>
            <a:r>
              <a:rPr kumimoji="0" lang="de-DE" sz="1600" b="0" i="0" u="none" strike="noStrike" kern="0" cap="none" spc="0" normalizeH="0" baseline="0" noProof="0" dirty="0">
                <a:ln>
                  <a:noFill/>
                </a:ln>
                <a:solidFill>
                  <a:prstClr val="black"/>
                </a:solidFill>
                <a:effectLst/>
                <a:uLnTx/>
                <a:uFillTx/>
                <a:latin typeface="Calibri"/>
                <a:ea typeface="Calibri"/>
                <a:cs typeface="Arial"/>
              </a:rPr>
              <a:t>Van </a:t>
            </a:r>
            <a:r>
              <a:rPr kumimoji="0" lang="de-DE" sz="1600" b="0" i="0" u="none" strike="noStrike" kern="0" cap="none" spc="0" normalizeH="0" baseline="0" noProof="0" dirty="0" err="1">
                <a:ln>
                  <a:noFill/>
                </a:ln>
                <a:solidFill>
                  <a:prstClr val="black"/>
                </a:solidFill>
                <a:effectLst/>
                <a:uLnTx/>
                <a:uFillTx/>
                <a:latin typeface="Calibri"/>
                <a:ea typeface="Calibri"/>
                <a:cs typeface="Arial"/>
              </a:rPr>
              <a:t>Klingeren</a:t>
            </a:r>
            <a:r>
              <a:rPr kumimoji="0" lang="de-DE" sz="1600" b="0" i="0" u="none" strike="noStrike" kern="0" cap="none" spc="0" normalizeH="0" baseline="0" noProof="0" dirty="0">
                <a:ln>
                  <a:noFill/>
                </a:ln>
                <a:solidFill>
                  <a:prstClr val="black"/>
                </a:solidFill>
                <a:effectLst/>
                <a:uLnTx/>
                <a:uFillTx/>
                <a:latin typeface="Calibri"/>
                <a:ea typeface="Calibri"/>
                <a:cs typeface="Arial"/>
              </a:rPr>
              <a:t>, M., Boomgaarden, H. G., </a:t>
            </a:r>
            <a:r>
              <a:rPr kumimoji="0" lang="de-DE" sz="1600" b="0" i="0" u="none" strike="noStrike" kern="0" cap="none" spc="0" normalizeH="0" baseline="0" noProof="0" dirty="0" err="1">
                <a:ln>
                  <a:noFill/>
                </a:ln>
                <a:solidFill>
                  <a:prstClr val="black"/>
                </a:solidFill>
                <a:effectLst/>
                <a:uLnTx/>
                <a:uFillTx/>
                <a:latin typeface="Calibri"/>
                <a:ea typeface="Calibri"/>
                <a:cs typeface="Arial"/>
              </a:rPr>
              <a:t>Vliegenthart</a:t>
            </a:r>
            <a:r>
              <a:rPr kumimoji="0" lang="de-DE" sz="1600" b="0" i="0" u="none" strike="noStrike" kern="0" cap="none" spc="0" normalizeH="0" baseline="0" noProof="0" dirty="0">
                <a:ln>
                  <a:noFill/>
                </a:ln>
                <a:solidFill>
                  <a:prstClr val="black"/>
                </a:solidFill>
                <a:effectLst/>
                <a:uLnTx/>
                <a:uFillTx/>
                <a:latin typeface="Calibri"/>
                <a:ea typeface="Calibri"/>
                <a:cs typeface="Arial"/>
              </a:rPr>
              <a:t>, R., &amp; de </a:t>
            </a:r>
            <a:r>
              <a:rPr kumimoji="0" lang="de-DE" sz="1600" b="0" i="0" u="none" strike="noStrike" kern="0" cap="none" spc="0" normalizeH="0" baseline="0" noProof="0" dirty="0" err="1">
                <a:ln>
                  <a:noFill/>
                </a:ln>
                <a:solidFill>
                  <a:prstClr val="black"/>
                </a:solidFill>
                <a:effectLst/>
                <a:uLnTx/>
                <a:uFillTx/>
                <a:latin typeface="Calibri"/>
                <a:ea typeface="Calibri"/>
                <a:cs typeface="Arial"/>
              </a:rPr>
              <a:t>Vreese</a:t>
            </a:r>
            <a:r>
              <a:rPr kumimoji="0" lang="de-DE" sz="1600" b="0" i="0" u="none" strike="noStrike" kern="0" cap="none" spc="0" normalizeH="0" baseline="0" noProof="0" dirty="0">
                <a:ln>
                  <a:noFill/>
                </a:ln>
                <a:solidFill>
                  <a:prstClr val="black"/>
                </a:solidFill>
                <a:effectLst/>
                <a:uLnTx/>
                <a:uFillTx/>
                <a:latin typeface="Calibri"/>
                <a:ea typeface="Calibri"/>
                <a:cs typeface="Arial"/>
              </a:rPr>
              <a:t>, C. H. (2015). Real World </a:t>
            </a:r>
            <a:r>
              <a:rPr kumimoji="0" lang="de-DE" sz="1600" b="0" i="0" u="none" strike="noStrike" kern="0" cap="none" spc="0" normalizeH="0" baseline="0" noProof="0" dirty="0" err="1">
                <a:ln>
                  <a:noFill/>
                </a:ln>
                <a:solidFill>
                  <a:prstClr val="black"/>
                </a:solidFill>
                <a:effectLst/>
                <a:uLnTx/>
                <a:uFillTx/>
                <a:latin typeface="Calibri"/>
                <a:ea typeface="Calibri"/>
                <a:cs typeface="Arial"/>
              </a:rPr>
              <a:t>is</a:t>
            </a:r>
            <a:r>
              <a:rPr kumimoji="0" lang="de-DE" sz="1600" b="0" i="0" u="none" strike="noStrike" kern="0" cap="none" spc="0" normalizeH="0" baseline="0" noProof="0" dirty="0">
                <a:ln>
                  <a:noFill/>
                </a:ln>
                <a:solidFill>
                  <a:prstClr val="black"/>
                </a:solidFill>
                <a:effectLst/>
                <a:uLnTx/>
                <a:uFillTx/>
                <a:latin typeface="Calibri"/>
                <a:ea typeface="Calibri"/>
                <a:cs typeface="Arial"/>
              </a:rPr>
              <a:t> Not </a:t>
            </a:r>
            <a:r>
              <a:rPr kumimoji="0" lang="de-DE" sz="1600" b="0" i="0" u="none" strike="noStrike" kern="0" cap="none" spc="0" normalizeH="0" baseline="0" noProof="0" dirty="0" err="1">
                <a:ln>
                  <a:noFill/>
                </a:ln>
                <a:solidFill>
                  <a:prstClr val="black"/>
                </a:solidFill>
                <a:effectLst/>
                <a:uLnTx/>
                <a:uFillTx/>
                <a:latin typeface="Calibri"/>
                <a:ea typeface="Calibri"/>
                <a:cs typeface="Arial"/>
              </a:rPr>
              <a:t>Enough</a:t>
            </a:r>
            <a:r>
              <a:rPr kumimoji="0" lang="de-DE" sz="1600" b="0" i="0" u="none" strike="noStrike" kern="0" cap="none" spc="0" normalizeH="0" baseline="0" noProof="0" dirty="0">
                <a:ln>
                  <a:noFill/>
                </a:ln>
                <a:solidFill>
                  <a:prstClr val="black"/>
                </a:solidFill>
                <a:effectLst/>
                <a:uLnTx/>
                <a:uFillTx/>
                <a:latin typeface="Calibri"/>
                <a:ea typeface="Calibri"/>
                <a:cs typeface="Arial"/>
              </a:rPr>
              <a:t>: The Media </a:t>
            </a:r>
            <a:r>
              <a:rPr kumimoji="0" lang="de-DE" sz="1600" b="0" i="0" u="none" strike="noStrike" kern="0" cap="none" spc="0" normalizeH="0" baseline="0" noProof="0" dirty="0" err="1">
                <a:ln>
                  <a:noFill/>
                </a:ln>
                <a:solidFill>
                  <a:prstClr val="black"/>
                </a:solidFill>
                <a:effectLst/>
                <a:uLnTx/>
                <a:uFillTx/>
                <a:latin typeface="Calibri"/>
                <a:ea typeface="Calibri"/>
                <a:cs typeface="Arial"/>
              </a:rPr>
              <a:t>as</a:t>
            </a:r>
            <a:r>
              <a:rPr kumimoji="0" lang="de-DE" sz="1600" b="0" i="0" u="none" strike="noStrike" kern="0" cap="none" spc="0" normalizeH="0" baseline="0" noProof="0" dirty="0">
                <a:ln>
                  <a:noFill/>
                </a:ln>
                <a:solidFill>
                  <a:prstClr val="black"/>
                </a:solidFill>
                <a:effectLst/>
                <a:uLnTx/>
                <a:uFillTx/>
                <a:latin typeface="Calibri"/>
                <a:ea typeface="Calibri"/>
                <a:cs typeface="Arial"/>
              </a:rPr>
              <a:t> an Additional Source </a:t>
            </a:r>
            <a:r>
              <a:rPr kumimoji="0" lang="de-DE" sz="1600" b="0" i="0" u="none" strike="noStrike" kern="0" cap="none" spc="0" normalizeH="0" baseline="0" noProof="0" dirty="0" err="1">
                <a:ln>
                  <a:noFill/>
                </a:ln>
                <a:solidFill>
                  <a:prstClr val="black"/>
                </a:solidFill>
                <a:effectLst/>
                <a:uLnTx/>
                <a:uFillTx/>
                <a:latin typeface="Calibri"/>
                <a:ea typeface="Calibri"/>
                <a:cs typeface="Arial"/>
              </a:rPr>
              <a:t>of</a:t>
            </a:r>
            <a:r>
              <a:rPr kumimoji="0" lang="de-DE" sz="1600" b="0" i="0" u="none" strike="noStrike" kern="0" cap="none" spc="0" normalizeH="0" baseline="0" noProof="0" dirty="0">
                <a:ln>
                  <a:noFill/>
                </a:ln>
                <a:solidFill>
                  <a:prstClr val="black"/>
                </a:solidFill>
                <a:effectLst/>
                <a:uLnTx/>
                <a:uFillTx/>
                <a:latin typeface="Calibri"/>
                <a:ea typeface="Calibri"/>
                <a:cs typeface="Arial"/>
              </a:rPr>
              <a:t> Negative </a:t>
            </a:r>
            <a:r>
              <a:rPr kumimoji="0" lang="de-DE" sz="1600" b="0" i="0" u="none" strike="noStrike" kern="0" cap="none" spc="0" normalizeH="0" baseline="0" noProof="0" dirty="0" err="1">
                <a:ln>
                  <a:noFill/>
                </a:ln>
                <a:solidFill>
                  <a:prstClr val="black"/>
                </a:solidFill>
                <a:effectLst/>
                <a:uLnTx/>
                <a:uFillTx/>
                <a:latin typeface="Calibri"/>
                <a:ea typeface="Calibri"/>
                <a:cs typeface="Arial"/>
              </a:rPr>
              <a:t>Attitudes</a:t>
            </a:r>
            <a:r>
              <a:rPr kumimoji="0" lang="de-DE" sz="1600" b="0" i="0" u="none" strike="noStrike" kern="0" cap="none" spc="0" normalizeH="0" baseline="0" noProof="0" dirty="0">
                <a:ln>
                  <a:noFill/>
                </a:ln>
                <a:solidFill>
                  <a:prstClr val="black"/>
                </a:solidFill>
                <a:effectLst/>
                <a:uLnTx/>
                <a:uFillTx/>
                <a:latin typeface="Calibri"/>
                <a:ea typeface="Calibri"/>
                <a:cs typeface="Arial"/>
              </a:rPr>
              <a:t> </a:t>
            </a:r>
            <a:r>
              <a:rPr kumimoji="0" lang="de-DE" sz="1600" b="0" i="0" u="none" strike="noStrike" kern="0" cap="none" spc="0" normalizeH="0" baseline="0" noProof="0" dirty="0" err="1">
                <a:ln>
                  <a:noFill/>
                </a:ln>
                <a:solidFill>
                  <a:prstClr val="black"/>
                </a:solidFill>
                <a:effectLst/>
                <a:uLnTx/>
                <a:uFillTx/>
                <a:latin typeface="Calibri"/>
                <a:ea typeface="Calibri"/>
                <a:cs typeface="Arial"/>
              </a:rPr>
              <a:t>Toward</a:t>
            </a:r>
            <a:r>
              <a:rPr kumimoji="0" lang="de-DE" sz="1600" b="0" i="0" u="none" strike="noStrike" kern="0" cap="none" spc="0" normalizeH="0" baseline="0" noProof="0" dirty="0">
                <a:ln>
                  <a:noFill/>
                </a:ln>
                <a:solidFill>
                  <a:prstClr val="black"/>
                </a:solidFill>
                <a:effectLst/>
                <a:uLnTx/>
                <a:uFillTx/>
                <a:latin typeface="Calibri"/>
                <a:ea typeface="Calibri"/>
                <a:cs typeface="Arial"/>
              </a:rPr>
              <a:t> Immigration, </a:t>
            </a:r>
            <a:r>
              <a:rPr kumimoji="0" lang="de-DE" sz="1600" b="0" i="0" u="none" strike="noStrike" kern="0" cap="none" spc="0" normalizeH="0" baseline="0" noProof="0" dirty="0" err="1">
                <a:ln>
                  <a:noFill/>
                </a:ln>
                <a:solidFill>
                  <a:prstClr val="black"/>
                </a:solidFill>
                <a:effectLst/>
                <a:uLnTx/>
                <a:uFillTx/>
                <a:latin typeface="Calibri"/>
                <a:ea typeface="Calibri"/>
                <a:cs typeface="Arial"/>
              </a:rPr>
              <a:t>Comparing</a:t>
            </a:r>
            <a:r>
              <a:rPr kumimoji="0" lang="de-DE" sz="1600" b="0" i="0" u="none" strike="noStrike" kern="0" cap="none" spc="0" normalizeH="0" baseline="0" noProof="0" dirty="0">
                <a:ln>
                  <a:noFill/>
                </a:ln>
                <a:solidFill>
                  <a:prstClr val="black"/>
                </a:solidFill>
                <a:effectLst/>
                <a:uLnTx/>
                <a:uFillTx/>
                <a:latin typeface="Calibri"/>
                <a:ea typeface="Calibri"/>
                <a:cs typeface="Arial"/>
              </a:rPr>
              <a:t> </a:t>
            </a:r>
            <a:r>
              <a:rPr kumimoji="0" lang="de-DE" sz="1600" b="0" i="0" u="none" strike="noStrike" kern="0" cap="none" spc="0" normalizeH="0" baseline="0" noProof="0" dirty="0" err="1">
                <a:ln>
                  <a:noFill/>
                </a:ln>
                <a:solidFill>
                  <a:prstClr val="black"/>
                </a:solidFill>
                <a:effectLst/>
                <a:uLnTx/>
                <a:uFillTx/>
                <a:latin typeface="Calibri"/>
                <a:ea typeface="Calibri"/>
                <a:cs typeface="Arial"/>
              </a:rPr>
              <a:t>Denmark</a:t>
            </a:r>
            <a:r>
              <a:rPr kumimoji="0" lang="de-DE" sz="1600" b="0" i="0" u="none" strike="noStrike" kern="0" cap="none" spc="0" normalizeH="0" baseline="0" noProof="0" dirty="0">
                <a:ln>
                  <a:noFill/>
                </a:ln>
                <a:solidFill>
                  <a:prstClr val="black"/>
                </a:solidFill>
                <a:effectLst/>
                <a:uLnTx/>
                <a:uFillTx/>
                <a:latin typeface="Calibri"/>
                <a:ea typeface="Calibri"/>
                <a:cs typeface="Arial"/>
              </a:rPr>
              <a:t> and </a:t>
            </a:r>
            <a:r>
              <a:rPr kumimoji="0" lang="de-DE" sz="1600" b="0" i="0" u="none" strike="noStrike" kern="0" cap="none" spc="0" normalizeH="0" baseline="0" noProof="0" dirty="0" err="1">
                <a:ln>
                  <a:noFill/>
                </a:ln>
                <a:solidFill>
                  <a:prstClr val="black"/>
                </a:solidFill>
                <a:effectLst/>
                <a:uLnTx/>
                <a:uFillTx/>
                <a:latin typeface="Calibri"/>
                <a:ea typeface="Calibri"/>
                <a:cs typeface="Arial"/>
              </a:rPr>
              <a:t>the</a:t>
            </a:r>
            <a:r>
              <a:rPr kumimoji="0" lang="de-DE" sz="1600" b="0" i="0" u="none" strike="noStrike" kern="0" cap="none" spc="0" normalizeH="0" baseline="0" noProof="0" dirty="0">
                <a:ln>
                  <a:noFill/>
                </a:ln>
                <a:solidFill>
                  <a:prstClr val="black"/>
                </a:solidFill>
                <a:effectLst/>
                <a:uLnTx/>
                <a:uFillTx/>
                <a:latin typeface="Calibri"/>
                <a:ea typeface="Calibri"/>
                <a:cs typeface="Arial"/>
              </a:rPr>
              <a:t> </a:t>
            </a:r>
            <a:r>
              <a:rPr kumimoji="0" lang="de-DE" sz="1600" b="0" i="0" u="none" strike="noStrike" kern="0" cap="none" spc="0" normalizeH="0" baseline="0" noProof="0" dirty="0" err="1">
                <a:ln>
                  <a:noFill/>
                </a:ln>
                <a:solidFill>
                  <a:prstClr val="black"/>
                </a:solidFill>
                <a:effectLst/>
                <a:uLnTx/>
                <a:uFillTx/>
                <a:latin typeface="Calibri"/>
                <a:ea typeface="Calibri"/>
                <a:cs typeface="Arial"/>
              </a:rPr>
              <a:t>Netherlands</a:t>
            </a:r>
            <a:r>
              <a:rPr kumimoji="0" lang="de-DE" sz="1600" b="0" i="0" u="none" strike="noStrike" kern="0" cap="none" spc="0" normalizeH="0" baseline="0" noProof="0" dirty="0">
                <a:ln>
                  <a:noFill/>
                </a:ln>
                <a:solidFill>
                  <a:prstClr val="black"/>
                </a:solidFill>
                <a:effectLst/>
                <a:uLnTx/>
                <a:uFillTx/>
                <a:latin typeface="Calibri"/>
                <a:ea typeface="Calibri"/>
                <a:cs typeface="Arial"/>
              </a:rPr>
              <a:t>. </a:t>
            </a:r>
            <a:r>
              <a:rPr kumimoji="0" lang="de-DE" sz="1600" b="0" i="1" u="none" strike="noStrike" kern="0" cap="none" spc="0" normalizeH="0" baseline="0" noProof="0" dirty="0">
                <a:ln>
                  <a:noFill/>
                </a:ln>
                <a:solidFill>
                  <a:prstClr val="black"/>
                </a:solidFill>
                <a:effectLst/>
                <a:uLnTx/>
                <a:uFillTx/>
                <a:latin typeface="Calibri"/>
                <a:ea typeface="Calibri"/>
                <a:cs typeface="Arial"/>
              </a:rPr>
              <a:t>European </a:t>
            </a:r>
            <a:r>
              <a:rPr kumimoji="0" lang="de-DE" sz="1600" b="0" i="1" u="none" strike="noStrike" kern="0" cap="none" spc="0" normalizeH="0" baseline="0" noProof="0" dirty="0" err="1">
                <a:ln>
                  <a:noFill/>
                </a:ln>
                <a:solidFill>
                  <a:prstClr val="black"/>
                </a:solidFill>
                <a:effectLst/>
                <a:uLnTx/>
                <a:uFillTx/>
                <a:latin typeface="Calibri"/>
                <a:ea typeface="Calibri"/>
                <a:cs typeface="Arial"/>
              </a:rPr>
              <a:t>Sociological</a:t>
            </a:r>
            <a:r>
              <a:rPr kumimoji="0" lang="de-DE" sz="1600" b="0" i="1" u="none" strike="noStrike" kern="0" cap="none" spc="0" normalizeH="0" baseline="0" noProof="0" dirty="0">
                <a:ln>
                  <a:noFill/>
                </a:ln>
                <a:solidFill>
                  <a:prstClr val="black"/>
                </a:solidFill>
                <a:effectLst/>
                <a:uLnTx/>
                <a:uFillTx/>
                <a:latin typeface="Calibri"/>
                <a:ea typeface="Calibri"/>
                <a:cs typeface="Arial"/>
              </a:rPr>
              <a:t> Review</a:t>
            </a:r>
            <a:r>
              <a:rPr kumimoji="0" lang="de-DE" sz="1600" b="0" i="0" u="none" strike="noStrike" kern="0" cap="none" spc="0" normalizeH="0" baseline="0" noProof="0" dirty="0">
                <a:ln>
                  <a:noFill/>
                </a:ln>
                <a:solidFill>
                  <a:prstClr val="black"/>
                </a:solidFill>
                <a:effectLst/>
                <a:uLnTx/>
                <a:uFillTx/>
                <a:latin typeface="Calibri"/>
                <a:ea typeface="Calibri"/>
                <a:cs typeface="Arial"/>
              </a:rPr>
              <a:t>, 31(3), Pages 268–283, </a:t>
            </a:r>
            <a:r>
              <a:rPr kumimoji="0" lang="de-DE" sz="1600" b="0" i="0" u="sng" strike="noStrike" kern="0" cap="none" spc="0" normalizeH="0" baseline="0" noProof="0" dirty="0">
                <a:ln>
                  <a:noFill/>
                </a:ln>
                <a:solidFill>
                  <a:srgbClr val="0563C1"/>
                </a:solidFill>
                <a:effectLst/>
                <a:uLnTx/>
                <a:uFillTx/>
                <a:latin typeface="Calibri"/>
                <a:ea typeface="Calibri"/>
                <a:cs typeface="Arial"/>
                <a:hlinkClick r:id="rId3" tooltip="https://doi.org/10.1093/esr/jcu089"/>
              </a:rPr>
              <a:t>https://doi.org/10.1093/esr/jcu089</a:t>
            </a:r>
            <a:r>
              <a:rPr kumimoji="0" lang="de-DE" sz="1600" b="0" i="0" u="none" strike="noStrike" kern="0" cap="none" spc="0" normalizeH="0" baseline="0" noProof="0" dirty="0">
                <a:ln>
                  <a:noFill/>
                </a:ln>
                <a:solidFill>
                  <a:prstClr val="black"/>
                </a:solidFill>
                <a:effectLst/>
                <a:uLnTx/>
                <a:uFillTx/>
                <a:latin typeface="Calibri"/>
                <a:ea typeface="Calibri"/>
                <a:cs typeface="Arial"/>
              </a:rPr>
              <a:t> </a:t>
            </a:r>
            <a:endParaRPr kumimoji="0" lang="de-DE" sz="1600" b="0" i="0" u="none" strike="noStrike" kern="0" cap="none" spc="0" normalizeH="0" baseline="0" noProof="0" dirty="0">
              <a:ln>
                <a:noFill/>
              </a:ln>
              <a:solidFill>
                <a:prstClr val="black"/>
              </a:solidFill>
              <a:effectLst/>
              <a:uLnTx/>
              <a:uFillTx/>
              <a:latin typeface="Calibri"/>
              <a:cs typeface="Arial"/>
            </a:endParaRPr>
          </a:p>
          <a:p>
            <a:pPr marL="0" marR="0" lvl="0" indent="0" algn="just" defTabSz="914400" eaLnBrk="1" fontAlgn="auto" latinLnBrk="0" hangingPunct="1">
              <a:lnSpc>
                <a:spcPct val="107000"/>
              </a:lnSpc>
              <a:spcBef>
                <a:spcPts val="1000"/>
              </a:spcBef>
              <a:spcAft>
                <a:spcPts val="800"/>
              </a:spcAft>
              <a:buClrTx/>
              <a:buSzTx/>
              <a:buFont typeface="Arial"/>
              <a:buNone/>
              <a:tabLst/>
              <a:defRPr/>
            </a:pPr>
            <a:r>
              <a:rPr kumimoji="0" lang="de-DE" sz="1600" b="0" i="0" u="none" strike="noStrike" kern="0" cap="none" spc="0" normalizeH="0" baseline="0" noProof="0" dirty="0" err="1">
                <a:ln>
                  <a:noFill/>
                </a:ln>
                <a:solidFill>
                  <a:prstClr val="black"/>
                </a:solidFill>
                <a:effectLst/>
                <a:uLnTx/>
                <a:uFillTx/>
                <a:latin typeface="Calibri"/>
                <a:ea typeface="Calibri"/>
                <a:cs typeface="Arial"/>
              </a:rPr>
              <a:t>Völlinger</a:t>
            </a:r>
            <a:r>
              <a:rPr kumimoji="0" lang="de-DE" sz="1600" b="0" i="0" u="none" strike="noStrike" kern="0" cap="none" spc="0" normalizeH="0" baseline="0" noProof="0" dirty="0">
                <a:ln>
                  <a:noFill/>
                </a:ln>
                <a:solidFill>
                  <a:prstClr val="black"/>
                </a:solidFill>
                <a:effectLst/>
                <a:uLnTx/>
                <a:uFillTx/>
                <a:latin typeface="Calibri"/>
                <a:ea typeface="Calibri"/>
                <a:cs typeface="Arial"/>
              </a:rPr>
              <a:t>, V. (2017, November 23).</a:t>
            </a:r>
            <a:r>
              <a:rPr kumimoji="0" lang="de-DE" sz="1600" b="0" i="1" u="none" strike="noStrike" kern="0" cap="none" spc="0" normalizeH="0" baseline="0" noProof="0" dirty="0">
                <a:ln>
                  <a:noFill/>
                </a:ln>
                <a:solidFill>
                  <a:prstClr val="black"/>
                </a:solidFill>
                <a:effectLst/>
                <a:uLnTx/>
                <a:uFillTx/>
                <a:latin typeface="Calibri"/>
                <a:ea typeface="Calibri"/>
                <a:cs typeface="Arial"/>
              </a:rPr>
              <a:t> Ein Möglichkeitsfenster gegen Sklaverei</a:t>
            </a:r>
            <a:r>
              <a:rPr kumimoji="0" lang="de-DE" sz="1600" b="0" i="0" u="none" strike="noStrike" kern="0" cap="none" spc="0" normalizeH="0" baseline="0" noProof="0" dirty="0">
                <a:ln>
                  <a:noFill/>
                </a:ln>
                <a:solidFill>
                  <a:prstClr val="black"/>
                </a:solidFill>
                <a:effectLst/>
                <a:uLnTx/>
                <a:uFillTx/>
                <a:latin typeface="Calibri"/>
                <a:ea typeface="Calibri"/>
                <a:cs typeface="Arial"/>
              </a:rPr>
              <a:t>. Zeit Online. </a:t>
            </a:r>
            <a:r>
              <a:rPr kumimoji="0" lang="de-DE" sz="1600" b="0" i="0" u="sng" strike="noStrike" kern="0" cap="none" spc="0" normalizeH="0" baseline="0" noProof="0" dirty="0">
                <a:ln>
                  <a:noFill/>
                </a:ln>
                <a:solidFill>
                  <a:prstClr val="black"/>
                </a:solidFill>
                <a:effectLst/>
                <a:uLnTx/>
                <a:uFillTx/>
                <a:latin typeface="Calibri"/>
                <a:ea typeface="Calibri"/>
                <a:cs typeface="Arial"/>
                <a:hlinkClick r:id="rId4" tooltip="https://www.zeit.de/politik/ausland/2017-11/fluechtlinge-libyen-cnn-sklavenhandel-eu-frederica-mogherini-afrikanische-union-un-sicherheitsrat"/>
              </a:rPr>
              <a:t>https://www.zeit.de/politik/ausland/2017-11/fluechtlinge-libyen-cnn-sklavenhandel-eu-frederica-mogherini-afrikanische-union-un-sicherheitsrat</a:t>
            </a:r>
            <a:r>
              <a:rPr kumimoji="0" lang="de-DE" sz="1600" b="0" i="0" u="none" strike="noStrike" kern="0" cap="none" spc="0" normalizeH="0" baseline="0" noProof="0" dirty="0">
                <a:ln>
                  <a:noFill/>
                </a:ln>
                <a:solidFill>
                  <a:prstClr val="black"/>
                </a:solidFill>
                <a:effectLst/>
                <a:uLnTx/>
                <a:uFillTx/>
                <a:latin typeface="Calibri"/>
                <a:ea typeface="Calibri"/>
                <a:cs typeface="Arial"/>
              </a:rPr>
              <a:t> </a:t>
            </a:r>
          </a:p>
          <a:p>
            <a:pPr marL="0" marR="0" lvl="0" indent="0" algn="just" defTabSz="914400" eaLnBrk="1" fontAlgn="auto" latinLnBrk="0" hangingPunct="1">
              <a:lnSpc>
                <a:spcPct val="107000"/>
              </a:lnSpc>
              <a:spcBef>
                <a:spcPts val="1000"/>
              </a:spcBef>
              <a:spcAft>
                <a:spcPts val="800"/>
              </a:spcAft>
              <a:buClrTx/>
              <a:buSzTx/>
              <a:buFont typeface="Arial"/>
              <a:buNone/>
              <a:tabLst/>
              <a:defRPr/>
            </a:pPr>
            <a:r>
              <a:rPr kumimoji="0" lang="de-DE" sz="1600" b="0" i="0" u="none" strike="noStrike" kern="0" cap="none" spc="0" normalizeH="0" baseline="0" noProof="0" dirty="0">
                <a:ln>
                  <a:noFill/>
                </a:ln>
                <a:solidFill>
                  <a:prstClr val="black"/>
                </a:solidFill>
                <a:effectLst/>
                <a:uLnTx/>
                <a:uFillTx/>
                <a:latin typeface="Calibri"/>
                <a:ea typeface="Calibri"/>
                <a:cs typeface="Arial"/>
              </a:rPr>
              <a:t>Zappe, A.-C., Bastian, M., Leißner, L., Henke, J., &amp; Fengler, S. (2020). Perspektivwechsel. Migrationsberichterstattung in ausgewählten afrikanischen Ländern und Deutschland aus Migrant*</a:t>
            </a:r>
            <a:r>
              <a:rPr kumimoji="0" lang="de-DE" sz="1600" b="0" i="0" u="none" strike="noStrike" kern="0" cap="none" spc="0" normalizeH="0" baseline="0" noProof="0" dirty="0" err="1">
                <a:ln>
                  <a:noFill/>
                </a:ln>
                <a:solidFill>
                  <a:prstClr val="black"/>
                </a:solidFill>
                <a:effectLst/>
                <a:uLnTx/>
                <a:uFillTx/>
                <a:latin typeface="Calibri"/>
                <a:ea typeface="Calibri"/>
                <a:cs typeface="Arial"/>
              </a:rPr>
              <a:t>innensicht</a:t>
            </a:r>
            <a:r>
              <a:rPr kumimoji="0" lang="de-DE" sz="1600" b="0" i="0" u="none" strike="noStrike" kern="0" cap="none" spc="0" normalizeH="0" baseline="0" noProof="0" dirty="0">
                <a:ln>
                  <a:noFill/>
                </a:ln>
                <a:solidFill>
                  <a:prstClr val="black"/>
                </a:solidFill>
                <a:effectLst/>
                <a:uLnTx/>
                <a:uFillTx/>
                <a:latin typeface="Calibri"/>
                <a:ea typeface="Calibri"/>
                <a:cs typeface="Arial"/>
              </a:rPr>
              <a:t>. In </a:t>
            </a:r>
            <a:r>
              <a:rPr kumimoji="0" lang="de-DE" sz="1600" b="0" i="0" u="none" strike="noStrike" kern="0" cap="none" spc="0" normalizeH="0" baseline="0" noProof="0" dirty="0" err="1">
                <a:ln>
                  <a:noFill/>
                </a:ln>
                <a:solidFill>
                  <a:prstClr val="black"/>
                </a:solidFill>
                <a:effectLst/>
                <a:uLnTx/>
                <a:uFillTx/>
                <a:latin typeface="Calibri"/>
                <a:ea typeface="Calibri"/>
                <a:cs typeface="Arial"/>
              </a:rPr>
              <a:t>Gehrau</a:t>
            </a:r>
            <a:r>
              <a:rPr kumimoji="0" lang="de-DE" sz="1600" b="0" i="0" u="none" strike="noStrike" kern="0" cap="none" spc="0" normalizeH="0" baseline="0" noProof="0" dirty="0">
                <a:ln>
                  <a:noFill/>
                </a:ln>
                <a:solidFill>
                  <a:prstClr val="black"/>
                </a:solidFill>
                <a:effectLst/>
                <a:uLnTx/>
                <a:uFillTx/>
                <a:latin typeface="Calibri"/>
                <a:ea typeface="Calibri"/>
                <a:cs typeface="Arial"/>
              </a:rPr>
              <a:t>, V., Waldherr, A. &amp; Scholl, A. (Eds.), </a:t>
            </a:r>
            <a:r>
              <a:rPr kumimoji="0" lang="de-DE" sz="1600" b="0" i="1" u="none" strike="noStrike" kern="0" cap="none" spc="0" normalizeH="0" baseline="0" noProof="0" dirty="0">
                <a:ln>
                  <a:noFill/>
                </a:ln>
                <a:solidFill>
                  <a:prstClr val="black"/>
                </a:solidFill>
                <a:effectLst/>
                <a:uLnTx/>
                <a:uFillTx/>
                <a:latin typeface="Calibri"/>
                <a:ea typeface="Calibri"/>
                <a:cs typeface="Arial"/>
              </a:rPr>
              <a:t>Integration durch Kommunikation. Jahrbuch der Publizistik- und Kommunikationswissenschaft 2019</a:t>
            </a:r>
            <a:r>
              <a:rPr kumimoji="0" lang="de-DE" sz="1600" b="0" i="0" u="none" strike="noStrike" kern="0" cap="none" spc="0" normalizeH="0" baseline="0" noProof="0" dirty="0">
                <a:ln>
                  <a:noFill/>
                </a:ln>
                <a:solidFill>
                  <a:prstClr val="black"/>
                </a:solidFill>
                <a:effectLst/>
                <a:uLnTx/>
                <a:uFillTx/>
                <a:latin typeface="Calibri"/>
                <a:ea typeface="Calibri"/>
                <a:cs typeface="Arial"/>
              </a:rPr>
              <a:t>, 131-140. </a:t>
            </a:r>
            <a:r>
              <a:rPr kumimoji="0" lang="de-DE" sz="1600" b="0" i="0" u="sng" strike="noStrike" kern="0" cap="none" spc="0" normalizeH="0" baseline="0" noProof="0" dirty="0">
                <a:ln>
                  <a:noFill/>
                </a:ln>
                <a:solidFill>
                  <a:srgbClr val="0563C1"/>
                </a:solidFill>
                <a:effectLst/>
                <a:uLnTx/>
                <a:uFillTx/>
                <a:latin typeface="Calibri"/>
                <a:ea typeface="Calibri"/>
                <a:cs typeface="Arial"/>
                <a:hlinkClick r:id="rId5" tooltip="https://doi.org/10.21241/ssoar.68126"/>
              </a:rPr>
              <a:t>https://doi.org/10.21241/ssoar.68126</a:t>
            </a:r>
            <a:r>
              <a:rPr kumimoji="0" lang="de-DE" sz="1600" b="0" i="0" u="none" strike="noStrike" kern="0" cap="none" spc="0" normalizeH="0" baseline="0" noProof="0" dirty="0">
                <a:ln>
                  <a:noFill/>
                </a:ln>
                <a:solidFill>
                  <a:prstClr val="black"/>
                </a:solidFill>
                <a:effectLst/>
                <a:uLnTx/>
                <a:uFillTx/>
                <a:latin typeface="Calibri"/>
                <a:ea typeface="Calibri"/>
                <a:cs typeface="Arial"/>
              </a:rPr>
              <a:t> </a:t>
            </a:r>
            <a:endParaRPr kumimoji="0" lang="de-DE" sz="1600" b="0" i="0" u="none" strike="noStrike" kern="0" cap="none" spc="0" normalizeH="0" baseline="0" noProof="0" dirty="0">
              <a:ln>
                <a:noFill/>
              </a:ln>
              <a:solidFill>
                <a:prstClr val="black"/>
              </a:solidFill>
              <a:effectLst/>
              <a:uLnTx/>
              <a:uFillTx/>
              <a:latin typeface="Calibri"/>
              <a:cs typeface="Arial"/>
            </a:endParaRPr>
          </a:p>
          <a:p>
            <a:pPr marL="0" marR="0" lvl="0" indent="0" algn="just" defTabSz="914400" eaLnBrk="1" fontAlgn="auto" latinLnBrk="0" hangingPunct="1">
              <a:lnSpc>
                <a:spcPct val="107000"/>
              </a:lnSpc>
              <a:spcBef>
                <a:spcPts val="1000"/>
              </a:spcBef>
              <a:spcAft>
                <a:spcPts val="800"/>
              </a:spcAft>
              <a:buClrTx/>
              <a:buSzTx/>
              <a:buFont typeface="Arial"/>
              <a:buNone/>
              <a:tabLst/>
              <a:defRPr/>
            </a:pPr>
            <a:r>
              <a:rPr kumimoji="0" lang="de-DE" sz="1600" b="0" i="0" u="none" strike="noStrike" kern="0" cap="none" spc="0" normalizeH="0" baseline="0" noProof="0" dirty="0">
                <a:ln>
                  <a:noFill/>
                </a:ln>
                <a:solidFill>
                  <a:prstClr val="black"/>
                </a:solidFill>
                <a:effectLst/>
                <a:uLnTx/>
                <a:uFillTx/>
                <a:latin typeface="Calibri"/>
                <a:ea typeface="Calibri"/>
                <a:cs typeface="Arial"/>
              </a:rPr>
              <a:t>Zappe, A.-C. (2021). Module 5: Migration Coverage – Media </a:t>
            </a:r>
            <a:r>
              <a:rPr kumimoji="0" lang="de-DE" sz="1600" b="0" i="0" u="none" strike="noStrike" kern="0" cap="none" spc="0" normalizeH="0" baseline="0" noProof="0" dirty="0" err="1">
                <a:ln>
                  <a:noFill/>
                </a:ln>
                <a:solidFill>
                  <a:prstClr val="black"/>
                </a:solidFill>
                <a:effectLst/>
                <a:uLnTx/>
                <a:uFillTx/>
                <a:latin typeface="Calibri"/>
                <a:ea typeface="Calibri"/>
                <a:cs typeface="Arial"/>
              </a:rPr>
              <a:t>Effects</a:t>
            </a:r>
            <a:r>
              <a:rPr kumimoji="0" lang="de-DE" sz="1600" b="0" i="0" u="none" strike="noStrike" kern="0" cap="none" spc="0" normalizeH="0" baseline="0" noProof="0" dirty="0">
                <a:ln>
                  <a:noFill/>
                </a:ln>
                <a:solidFill>
                  <a:prstClr val="black"/>
                </a:solidFill>
                <a:effectLst/>
                <a:uLnTx/>
                <a:uFillTx/>
                <a:latin typeface="Calibri"/>
                <a:ea typeface="Calibri"/>
                <a:cs typeface="Arial"/>
              </a:rPr>
              <a:t> and Professional Challenges. In Fengler, S., Lengauer, M., &amp; Zappe, A.-C. (Eds.), </a:t>
            </a:r>
            <a:r>
              <a:rPr kumimoji="0" lang="de-DE" sz="1600" b="0" i="1" u="none" strike="noStrike" kern="0" cap="none" spc="0" normalizeH="0" baseline="0" noProof="0" dirty="0">
                <a:ln>
                  <a:noFill/>
                </a:ln>
                <a:solidFill>
                  <a:prstClr val="black"/>
                </a:solidFill>
                <a:effectLst/>
                <a:uLnTx/>
                <a:uFillTx/>
                <a:latin typeface="Calibri"/>
                <a:ea typeface="Calibri"/>
                <a:cs typeface="Arial"/>
              </a:rPr>
              <a:t>Reporting on </a:t>
            </a:r>
            <a:r>
              <a:rPr kumimoji="0" lang="de-DE" sz="1600" b="0" i="1" u="none" strike="noStrike" kern="0" cap="none" spc="0" normalizeH="0" baseline="0" noProof="0" dirty="0" err="1">
                <a:ln>
                  <a:noFill/>
                </a:ln>
                <a:solidFill>
                  <a:prstClr val="black"/>
                </a:solidFill>
                <a:effectLst/>
                <a:uLnTx/>
                <a:uFillTx/>
                <a:latin typeface="Calibri"/>
                <a:ea typeface="Calibri"/>
                <a:cs typeface="Arial"/>
              </a:rPr>
              <a:t>Migrants</a:t>
            </a:r>
            <a:r>
              <a:rPr kumimoji="0" lang="de-DE" sz="1600" b="0" i="1" u="none" strike="noStrike" kern="0" cap="none" spc="0" normalizeH="0" baseline="0" noProof="0" dirty="0">
                <a:ln>
                  <a:noFill/>
                </a:ln>
                <a:solidFill>
                  <a:prstClr val="black"/>
                </a:solidFill>
                <a:effectLst/>
                <a:uLnTx/>
                <a:uFillTx/>
                <a:latin typeface="Calibri"/>
                <a:ea typeface="Calibri"/>
                <a:cs typeface="Arial"/>
              </a:rPr>
              <a:t> and </a:t>
            </a:r>
            <a:r>
              <a:rPr kumimoji="0" lang="de-DE" sz="1600" b="0" i="1" u="none" strike="noStrike" kern="0" cap="none" spc="0" normalizeH="0" baseline="0" noProof="0" dirty="0" err="1">
                <a:ln>
                  <a:noFill/>
                </a:ln>
                <a:solidFill>
                  <a:prstClr val="black"/>
                </a:solidFill>
                <a:effectLst/>
                <a:uLnTx/>
                <a:uFillTx/>
                <a:latin typeface="Calibri"/>
                <a:ea typeface="Calibri"/>
                <a:cs typeface="Arial"/>
              </a:rPr>
              <a:t>Refugees</a:t>
            </a:r>
            <a:r>
              <a:rPr kumimoji="0" lang="de-DE" sz="1600" b="0" i="1" u="none" strike="noStrike" kern="0" cap="none" spc="0" normalizeH="0" baseline="0" noProof="0" dirty="0">
                <a:ln>
                  <a:noFill/>
                </a:ln>
                <a:solidFill>
                  <a:prstClr val="black"/>
                </a:solidFill>
                <a:effectLst/>
                <a:uLnTx/>
                <a:uFillTx/>
                <a:latin typeface="Calibri"/>
                <a:ea typeface="Calibri"/>
                <a:cs typeface="Arial"/>
              </a:rPr>
              <a:t>. Handbook </a:t>
            </a:r>
            <a:r>
              <a:rPr kumimoji="0" lang="de-DE" sz="1600" b="0" i="1" u="none" strike="noStrike" kern="0" cap="none" spc="0" normalizeH="0" baseline="0" noProof="0" dirty="0" err="1">
                <a:ln>
                  <a:noFill/>
                </a:ln>
                <a:solidFill>
                  <a:prstClr val="black"/>
                </a:solidFill>
                <a:effectLst/>
                <a:uLnTx/>
                <a:uFillTx/>
                <a:latin typeface="Calibri"/>
                <a:ea typeface="Calibri"/>
                <a:cs typeface="Arial"/>
              </a:rPr>
              <a:t>for</a:t>
            </a:r>
            <a:r>
              <a:rPr kumimoji="0" lang="de-DE" sz="1600" b="0" i="1" u="none" strike="noStrike" kern="0" cap="none" spc="0" normalizeH="0" baseline="0" noProof="0" dirty="0">
                <a:ln>
                  <a:noFill/>
                </a:ln>
                <a:solidFill>
                  <a:prstClr val="black"/>
                </a:solidFill>
                <a:effectLst/>
                <a:uLnTx/>
                <a:uFillTx/>
                <a:latin typeface="Calibri"/>
                <a:ea typeface="Calibri"/>
                <a:cs typeface="Arial"/>
              </a:rPr>
              <a:t> </a:t>
            </a:r>
            <a:r>
              <a:rPr kumimoji="0" lang="de-DE" sz="1600" b="0" i="1" u="none" strike="noStrike" kern="0" cap="none" spc="0" normalizeH="0" baseline="0" noProof="0" dirty="0" err="1">
                <a:ln>
                  <a:noFill/>
                </a:ln>
                <a:solidFill>
                  <a:prstClr val="black"/>
                </a:solidFill>
                <a:effectLst/>
                <a:uLnTx/>
                <a:uFillTx/>
                <a:latin typeface="Calibri"/>
                <a:ea typeface="Calibri"/>
                <a:cs typeface="Arial"/>
              </a:rPr>
              <a:t>Journalism</a:t>
            </a:r>
            <a:r>
              <a:rPr kumimoji="0" lang="de-DE" sz="1600" b="0" i="1" u="none" strike="noStrike" kern="0" cap="none" spc="0" normalizeH="0" baseline="0" noProof="0" dirty="0">
                <a:ln>
                  <a:noFill/>
                </a:ln>
                <a:solidFill>
                  <a:prstClr val="black"/>
                </a:solidFill>
                <a:effectLst/>
                <a:uLnTx/>
                <a:uFillTx/>
                <a:latin typeface="Calibri"/>
                <a:ea typeface="Calibri"/>
                <a:cs typeface="Arial"/>
              </a:rPr>
              <a:t> </a:t>
            </a:r>
            <a:r>
              <a:rPr kumimoji="0" lang="de-DE" sz="1600" b="0" i="1" u="none" strike="noStrike" kern="0" cap="none" spc="0" normalizeH="0" baseline="0" noProof="0" dirty="0" err="1">
                <a:ln>
                  <a:noFill/>
                </a:ln>
                <a:solidFill>
                  <a:prstClr val="black"/>
                </a:solidFill>
                <a:effectLst/>
                <a:uLnTx/>
                <a:uFillTx/>
                <a:latin typeface="Calibri"/>
                <a:ea typeface="Calibri"/>
                <a:cs typeface="Arial"/>
              </a:rPr>
              <a:t>Educators</a:t>
            </a:r>
            <a:r>
              <a:rPr kumimoji="0" lang="de-DE" sz="1600" b="0" i="0" u="none" strike="noStrike" kern="0" cap="none" spc="0" normalizeH="0" baseline="0" noProof="0" dirty="0">
                <a:ln>
                  <a:noFill/>
                </a:ln>
                <a:solidFill>
                  <a:prstClr val="black"/>
                </a:solidFill>
                <a:effectLst/>
                <a:uLnTx/>
                <a:uFillTx/>
                <a:latin typeface="Calibri"/>
                <a:ea typeface="Calibri"/>
                <a:cs typeface="Arial"/>
              </a:rPr>
              <a:t>. </a:t>
            </a:r>
            <a:r>
              <a:rPr kumimoji="0" lang="de-DE" sz="1600" b="0" i="0" u="sng" strike="noStrike" kern="0" cap="none" spc="0" normalizeH="0" baseline="0" noProof="0" dirty="0">
                <a:ln>
                  <a:noFill/>
                </a:ln>
                <a:solidFill>
                  <a:srgbClr val="0563C1"/>
                </a:solidFill>
                <a:effectLst/>
                <a:uLnTx/>
                <a:uFillTx/>
                <a:latin typeface="Calibri"/>
                <a:ea typeface="Calibri"/>
                <a:cs typeface="Arial"/>
                <a:hlinkClick r:id="rId6" tooltip="https://mediaandmigration.com/wp-content/uploads/2021/07/Reporting-on-Migrants-and-Refugees.pdf"/>
              </a:rPr>
              <a:t>https://mediaandmigration.com/wp-content/uploads/2021/07/Reporting-on-Migrants-and-Refugees.pdf</a:t>
            </a:r>
            <a:r>
              <a:rPr kumimoji="0" lang="de-DE" sz="1600" b="0" i="0" u="none" strike="noStrike" kern="0" cap="none" spc="0" normalizeH="0" baseline="0" noProof="0" dirty="0">
                <a:ln>
                  <a:noFill/>
                </a:ln>
                <a:solidFill>
                  <a:prstClr val="black"/>
                </a:solidFill>
                <a:effectLst/>
                <a:uLnTx/>
                <a:uFillTx/>
                <a:latin typeface="Calibri"/>
                <a:ea typeface="Calibri"/>
                <a:cs typeface="Arial"/>
              </a:rPr>
              <a:t> </a:t>
            </a:r>
            <a:endParaRPr kumimoji="0" lang="de-DE" sz="1600" b="0" i="0" u="none" strike="noStrike" kern="0" cap="none" spc="0" normalizeH="0" baseline="0" noProof="0" dirty="0">
              <a:ln>
                <a:noFill/>
              </a:ln>
              <a:solidFill>
                <a:prstClr val="black"/>
              </a:solidFill>
              <a:effectLst/>
              <a:uLnTx/>
              <a:uFillTx/>
              <a:latin typeface="Calibri"/>
              <a:cs typeface="Arial"/>
            </a:endParaRPr>
          </a:p>
          <a:p>
            <a:pPr marL="0" indent="0">
              <a:lnSpc>
                <a:spcPct val="107000"/>
              </a:lnSpc>
              <a:spcAft>
                <a:spcPts val="800"/>
              </a:spcAft>
              <a:buNone/>
              <a:defRPr/>
            </a:pPr>
            <a:r>
              <a:rPr lang="en-US" sz="1000" dirty="0">
                <a:latin typeface="Calibri"/>
                <a:ea typeface="Calibri"/>
                <a:cs typeface="Arial"/>
              </a:rPr>
              <a:t> </a:t>
            </a:r>
            <a:endParaRPr dirty="0"/>
          </a:p>
          <a:p>
            <a:pPr marL="0" indent="0">
              <a:buNone/>
              <a:defRPr/>
            </a:pPr>
            <a:endParaRPr lang="hu-HU" sz="1000" dirty="0"/>
          </a:p>
        </p:txBody>
      </p:sp>
    </p:spTree>
    <p:custDataLst>
      <p:tags r:id="rId1"/>
    </p:custDataLst>
    <p:extLst>
      <p:ext uri="{BB962C8B-B14F-4D97-AF65-F5344CB8AC3E}">
        <p14:creationId xmlns:p14="http://schemas.microsoft.com/office/powerpoint/2010/main" val="3022249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dirty="0" err="1"/>
              <a:t>Sources</a:t>
            </a:r>
            <a:r>
              <a:rPr lang="hu-HU" dirty="0"/>
              <a:t> of </a:t>
            </a:r>
            <a:r>
              <a:rPr lang="hu-HU" dirty="0" err="1"/>
              <a:t>Photos</a:t>
            </a:r>
            <a:endParaRPr dirty="0"/>
          </a:p>
        </p:txBody>
      </p:sp>
      <p:sp>
        <p:nvSpPr>
          <p:cNvPr id="3" name="Tartalom helye 2"/>
          <p:cNvSpPr>
            <a:spLocks noGrp="1"/>
          </p:cNvSpPr>
          <p:nvPr>
            <p:ph idx="1"/>
          </p:nvPr>
        </p:nvSpPr>
        <p:spPr bwMode="auto"/>
        <p:txBody>
          <a:bodyPr>
            <a:normAutofit fontScale="77500" lnSpcReduction="20000"/>
          </a:bodyPr>
          <a:lstStyle/>
          <a:p>
            <a:pPr marL="0" indent="0">
              <a:buNone/>
              <a:defRPr/>
            </a:pPr>
            <a:r>
              <a:rPr lang="de-DE" b="1" dirty="0"/>
              <a:t>Illustration </a:t>
            </a:r>
            <a:r>
              <a:rPr lang="de-DE" b="1" dirty="0" err="1"/>
              <a:t>pictures</a:t>
            </a:r>
            <a:r>
              <a:rPr lang="de-DE" b="1" dirty="0"/>
              <a:t>:</a:t>
            </a:r>
            <a:endParaRPr dirty="0"/>
          </a:p>
          <a:p>
            <a:pPr marL="0" indent="0">
              <a:buNone/>
              <a:defRPr/>
            </a:pPr>
            <a:endParaRPr lang="de-DE" dirty="0"/>
          </a:p>
          <a:p>
            <a:pPr marL="0" indent="0">
              <a:buNone/>
              <a:defRPr/>
            </a:pPr>
            <a:r>
              <a:rPr lang="de-DE" dirty="0" err="1"/>
              <a:t>Articulate</a:t>
            </a:r>
            <a:r>
              <a:rPr lang="de-DE" dirty="0"/>
              <a:t> Content Library 360</a:t>
            </a:r>
            <a:endParaRPr dirty="0"/>
          </a:p>
          <a:p>
            <a:pPr marL="0" indent="0">
              <a:buNone/>
              <a:defRPr/>
            </a:pPr>
            <a:endParaRPr lang="de-DE" dirty="0"/>
          </a:p>
          <a:p>
            <a:pPr marL="0" indent="0">
              <a:buNone/>
              <a:defRPr/>
            </a:pPr>
            <a:r>
              <a:rPr lang="de-DE" dirty="0" err="1"/>
              <a:t>Unsplash</a:t>
            </a:r>
            <a:r>
              <a:rPr lang="de-DE" dirty="0"/>
              <a:t>:</a:t>
            </a:r>
            <a:endParaRPr dirty="0"/>
          </a:p>
          <a:p>
            <a:pPr marL="0" indent="0">
              <a:buNone/>
              <a:defRPr/>
            </a:pPr>
            <a:r>
              <a:rPr lang="de-DE" dirty="0"/>
              <a:t>All </a:t>
            </a:r>
            <a:r>
              <a:rPr lang="de-DE" dirty="0" err="1"/>
              <a:t>photos</a:t>
            </a:r>
            <a:r>
              <a:rPr lang="de-DE" dirty="0"/>
              <a:t> </a:t>
            </a:r>
            <a:r>
              <a:rPr lang="de-DE" dirty="0" err="1"/>
              <a:t>published</a:t>
            </a:r>
            <a:r>
              <a:rPr lang="de-DE" dirty="0"/>
              <a:t> on </a:t>
            </a:r>
            <a:r>
              <a:rPr lang="de-DE" dirty="0" err="1"/>
              <a:t>Unsplash</a:t>
            </a:r>
            <a:r>
              <a:rPr lang="de-DE" dirty="0"/>
              <a:t> </a:t>
            </a:r>
            <a:r>
              <a:rPr lang="de-DE" dirty="0" err="1"/>
              <a:t>can</a:t>
            </a:r>
            <a:r>
              <a:rPr lang="de-DE" dirty="0"/>
              <a:t> </a:t>
            </a:r>
            <a:r>
              <a:rPr lang="de-DE" dirty="0" err="1"/>
              <a:t>be</a:t>
            </a:r>
            <a:r>
              <a:rPr lang="de-DE" dirty="0"/>
              <a:t> </a:t>
            </a:r>
            <a:r>
              <a:rPr lang="de-DE" dirty="0" err="1"/>
              <a:t>used</a:t>
            </a:r>
            <a:r>
              <a:rPr lang="de-DE" dirty="0"/>
              <a:t> </a:t>
            </a:r>
            <a:r>
              <a:rPr lang="de-DE" dirty="0" err="1"/>
              <a:t>for</a:t>
            </a:r>
            <a:r>
              <a:rPr lang="de-DE" dirty="0"/>
              <a:t> </a:t>
            </a:r>
            <a:r>
              <a:rPr lang="de-DE" dirty="0" err="1"/>
              <a:t>free</a:t>
            </a:r>
            <a:r>
              <a:rPr lang="de-DE" dirty="0"/>
              <a:t>. </a:t>
            </a:r>
            <a:r>
              <a:rPr lang="de-DE" dirty="0" err="1"/>
              <a:t>You</a:t>
            </a:r>
            <a:r>
              <a:rPr lang="de-DE" dirty="0"/>
              <a:t> </a:t>
            </a:r>
            <a:r>
              <a:rPr lang="de-DE" dirty="0" err="1"/>
              <a:t>can</a:t>
            </a:r>
            <a:r>
              <a:rPr lang="de-DE" dirty="0"/>
              <a:t> </a:t>
            </a:r>
            <a:r>
              <a:rPr lang="de-DE" dirty="0" err="1"/>
              <a:t>use</a:t>
            </a:r>
            <a:r>
              <a:rPr lang="de-DE" dirty="0"/>
              <a:t> </a:t>
            </a:r>
            <a:r>
              <a:rPr lang="de-DE" dirty="0" err="1"/>
              <a:t>them</a:t>
            </a:r>
            <a:r>
              <a:rPr lang="de-DE" dirty="0"/>
              <a:t> </a:t>
            </a:r>
            <a:r>
              <a:rPr lang="de-DE" dirty="0" err="1"/>
              <a:t>for</a:t>
            </a:r>
            <a:r>
              <a:rPr lang="de-DE" dirty="0"/>
              <a:t> </a:t>
            </a:r>
            <a:r>
              <a:rPr lang="de-DE" dirty="0" err="1"/>
              <a:t>commercian</a:t>
            </a:r>
            <a:r>
              <a:rPr lang="de-DE" dirty="0"/>
              <a:t> and non-commercial </a:t>
            </a:r>
            <a:r>
              <a:rPr lang="de-DE" dirty="0" err="1"/>
              <a:t>purposes</a:t>
            </a:r>
            <a:r>
              <a:rPr lang="de-DE" dirty="0"/>
              <a:t>.</a:t>
            </a:r>
            <a:endParaRPr dirty="0"/>
          </a:p>
          <a:p>
            <a:pPr marL="0" indent="0">
              <a:buNone/>
              <a:defRPr/>
            </a:pPr>
            <a:r>
              <a:rPr lang="de-DE" u="sng" dirty="0">
                <a:hlinkClick r:id="rId3" tooltip="https://unsplash.com/license"/>
              </a:rPr>
              <a:t>https://unsplash.com/license</a:t>
            </a:r>
            <a:endParaRPr lang="de-DE" dirty="0"/>
          </a:p>
          <a:p>
            <a:pPr marL="0" indent="0">
              <a:buNone/>
              <a:defRPr/>
            </a:pPr>
            <a:endParaRPr lang="de-DE" dirty="0"/>
          </a:p>
          <a:p>
            <a:pPr marL="0" indent="0">
              <a:buNone/>
              <a:defRPr/>
            </a:pPr>
            <a:r>
              <a:rPr lang="de-DE" dirty="0" err="1"/>
              <a:t>Pixabay</a:t>
            </a:r>
            <a:r>
              <a:rPr lang="de-DE" dirty="0"/>
              <a:t>:</a:t>
            </a:r>
            <a:endParaRPr dirty="0"/>
          </a:p>
          <a:p>
            <a:pPr marL="0" indent="0">
              <a:buNone/>
              <a:defRPr/>
            </a:pPr>
            <a:r>
              <a:rPr lang="de-DE" dirty="0"/>
              <a:t>CCO 1.0 Universal (CC0 1.0) Public Domain </a:t>
            </a:r>
            <a:r>
              <a:rPr lang="de-DE" dirty="0" err="1"/>
              <a:t>Dedication</a:t>
            </a:r>
            <a:endParaRPr dirty="0"/>
          </a:p>
          <a:p>
            <a:pPr marL="0" indent="0">
              <a:buNone/>
              <a:defRPr/>
            </a:pPr>
            <a:r>
              <a:rPr lang="de-DE" u="sng" dirty="0">
                <a:hlinkClick r:id="rId4" tooltip="http://www.pixabay.com/"/>
              </a:rPr>
              <a:t>http://www.pixabay.com</a:t>
            </a:r>
            <a:r>
              <a:rPr lang="de-DE" dirty="0"/>
              <a:t> </a:t>
            </a:r>
            <a:endParaRPr lang="hu-HU" dirty="0"/>
          </a:p>
          <a:p>
            <a:pPr marL="0" indent="0">
              <a:buNone/>
              <a:defRPr/>
            </a:pPr>
            <a:endParaRPr lang="hu-HU" dirty="0"/>
          </a:p>
          <a:p>
            <a:pPr marL="0" indent="0">
              <a:buNone/>
              <a:defRPr/>
            </a:pPr>
            <a:endParaRPr lang="de-DE" dirty="0"/>
          </a:p>
          <a:p>
            <a:pPr marL="0" indent="0">
              <a:buNone/>
              <a:defRPr/>
            </a:pPr>
            <a:endParaRPr lang="hu-HU" dirty="0"/>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dirty="0" err="1"/>
              <a:t>Sources</a:t>
            </a:r>
            <a:r>
              <a:rPr lang="hu-HU" dirty="0"/>
              <a:t> of </a:t>
            </a:r>
            <a:r>
              <a:rPr lang="hu-HU" dirty="0" err="1"/>
              <a:t>Photos</a:t>
            </a:r>
            <a:endParaRPr dirty="0"/>
          </a:p>
        </p:txBody>
      </p:sp>
      <p:sp>
        <p:nvSpPr>
          <p:cNvPr id="3" name="Tartalom helye 2"/>
          <p:cNvSpPr>
            <a:spLocks noGrp="1"/>
          </p:cNvSpPr>
          <p:nvPr>
            <p:ph idx="1"/>
          </p:nvPr>
        </p:nvSpPr>
        <p:spPr bwMode="auto"/>
        <p:txBody>
          <a:bodyPr>
            <a:normAutofit/>
          </a:bodyPr>
          <a:lstStyle/>
          <a:p>
            <a:pPr marL="0" indent="0">
              <a:buNone/>
              <a:defRPr/>
            </a:pPr>
            <a:endParaRPr lang="hu-HU" sz="2200" b="1" dirty="0"/>
          </a:p>
          <a:p>
            <a:pPr marL="0" indent="0">
              <a:buNone/>
              <a:defRPr/>
            </a:pPr>
            <a:r>
              <a:rPr lang="en-US" sz="2200" dirty="0" err="1"/>
              <a:t>Freepik</a:t>
            </a:r>
            <a:r>
              <a:rPr lang="en-US" sz="2200" dirty="0"/>
              <a:t>: </a:t>
            </a:r>
            <a:br>
              <a:rPr lang="en-US" sz="2200" dirty="0"/>
            </a:br>
            <a:r>
              <a:rPr lang="en-US" sz="2200" dirty="0">
                <a:hlinkClick r:id="rId3"/>
              </a:rPr>
              <a:t>https://www.freepik.com/</a:t>
            </a:r>
            <a:endParaRPr lang="hu-HU" sz="2200" dirty="0"/>
          </a:p>
          <a:p>
            <a:pPr marL="0" indent="0">
              <a:buNone/>
              <a:defRPr/>
            </a:pPr>
            <a:endParaRPr lang="hu-HU" sz="2200" dirty="0"/>
          </a:p>
          <a:p>
            <a:pPr marL="0" indent="0">
              <a:buNone/>
              <a:defRPr/>
            </a:pPr>
            <a:r>
              <a:rPr lang="en-US" sz="2200" dirty="0" err="1"/>
              <a:t>Pexels</a:t>
            </a:r>
            <a:r>
              <a:rPr lang="en-US" sz="2200" dirty="0"/>
              <a:t>:</a:t>
            </a:r>
            <a:br>
              <a:rPr lang="hu-HU" sz="2200" dirty="0"/>
            </a:br>
            <a:br>
              <a:rPr lang="hu-HU" sz="2200" dirty="0"/>
            </a:br>
            <a:r>
              <a:rPr lang="en-US" sz="2200" dirty="0"/>
              <a:t>All pho</a:t>
            </a:r>
            <a:r>
              <a:rPr lang="hu-HU" sz="2200" dirty="0" err="1"/>
              <a:t>to</a:t>
            </a:r>
            <a:r>
              <a:rPr lang="en-US" sz="2200" dirty="0"/>
              <a:t>s on </a:t>
            </a:r>
            <a:r>
              <a:rPr lang="en-US" sz="2200" dirty="0" err="1"/>
              <a:t>Pexels</a:t>
            </a:r>
            <a:r>
              <a:rPr lang="en-US" sz="2200" dirty="0"/>
              <a:t> can be used for free</a:t>
            </a:r>
            <a:r>
              <a:rPr lang="hu-HU" sz="2200" dirty="0"/>
              <a:t>.</a:t>
            </a:r>
            <a:br>
              <a:rPr lang="hu-HU" sz="2200" dirty="0"/>
            </a:br>
            <a:r>
              <a:rPr lang="en-US" sz="2200" dirty="0">
                <a:hlinkClick r:id="rId4"/>
              </a:rPr>
              <a:t>https://www.pexels.com</a:t>
            </a:r>
            <a:endParaRPr lang="de-DE" sz="2200" dirty="0"/>
          </a:p>
          <a:p>
            <a:pPr marL="0" indent="0">
              <a:buNone/>
              <a:defRPr/>
            </a:pPr>
            <a:endParaRPr lang="hu-HU" sz="2200" dirty="0"/>
          </a:p>
          <a:p>
            <a:pPr marL="0" indent="0">
              <a:buNone/>
              <a:defRPr/>
            </a:pPr>
            <a:r>
              <a:rPr lang="hu-HU" sz="2200" dirty="0"/>
              <a:t>Microsoft </a:t>
            </a:r>
            <a:r>
              <a:rPr lang="hu-HU" sz="2200" dirty="0" err="1"/>
              <a:t>Powerpoint</a:t>
            </a:r>
            <a:r>
              <a:rPr lang="hu-HU" sz="2200" dirty="0"/>
              <a:t> Stock </a:t>
            </a:r>
            <a:r>
              <a:rPr lang="hu-HU" sz="2200" dirty="0" err="1"/>
              <a:t>Photos</a:t>
            </a:r>
            <a:endParaRPr lang="hu-HU" sz="2200" dirty="0"/>
          </a:p>
        </p:txBody>
      </p:sp>
    </p:spTree>
    <p:custDataLst>
      <p:tags r:id="rId1"/>
    </p:custDataLst>
    <p:extLst>
      <p:ext uri="{BB962C8B-B14F-4D97-AF65-F5344CB8AC3E}">
        <p14:creationId xmlns:p14="http://schemas.microsoft.com/office/powerpoint/2010/main" val="1516021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B708381-493B-49CD-BA19-2A290F9EE586}"/>
              </a:ext>
            </a:extLst>
          </p:cNvPr>
          <p:cNvSpPr>
            <a:spLocks noGrp="1"/>
          </p:cNvSpPr>
          <p:nvPr>
            <p:ph type="ctrTitle"/>
          </p:nvPr>
        </p:nvSpPr>
        <p:spPr>
          <a:xfrm>
            <a:off x="398463" y="247650"/>
            <a:ext cx="10152062" cy="719138"/>
          </a:xfrm>
        </p:spPr>
        <p:txBody>
          <a:bodyPr rtlCol="0">
            <a:normAutofit fontScale="90000"/>
          </a:bodyPr>
          <a:lstStyle/>
          <a:p>
            <a:pPr algn="l" fontAlgn="auto">
              <a:spcAft>
                <a:spcPts val="0"/>
              </a:spcAft>
              <a:defRPr/>
            </a:pPr>
            <a:br>
              <a:rPr lang="hu-HU" sz="3700" b="1" dirty="0">
                <a:solidFill>
                  <a:schemeClr val="bg1"/>
                </a:solidFill>
              </a:rPr>
            </a:br>
            <a:r>
              <a:rPr lang="hu-HU" sz="3300" b="1" dirty="0" err="1">
                <a:solidFill>
                  <a:schemeClr val="bg1"/>
                </a:solidFill>
                <a:latin typeface="+mn-lt"/>
              </a:rPr>
              <a:t>Where</a:t>
            </a:r>
            <a:r>
              <a:rPr lang="hu-HU" sz="3300" b="1" dirty="0">
                <a:solidFill>
                  <a:schemeClr val="bg1"/>
                </a:solidFill>
                <a:latin typeface="+mn-lt"/>
              </a:rPr>
              <a:t> </a:t>
            </a:r>
            <a:r>
              <a:rPr lang="hu-HU" sz="3300" b="1" dirty="0" err="1">
                <a:solidFill>
                  <a:schemeClr val="bg1"/>
                </a:solidFill>
                <a:latin typeface="+mn-lt"/>
              </a:rPr>
              <a:t>you</a:t>
            </a:r>
            <a:r>
              <a:rPr lang="hu-HU" sz="3300" b="1" dirty="0">
                <a:solidFill>
                  <a:schemeClr val="bg1"/>
                </a:solidFill>
                <a:latin typeface="+mn-lt"/>
              </a:rPr>
              <a:t> </a:t>
            </a:r>
            <a:r>
              <a:rPr lang="hu-HU" sz="3300" b="1" dirty="0" err="1">
                <a:solidFill>
                  <a:schemeClr val="bg1"/>
                </a:solidFill>
                <a:latin typeface="+mn-lt"/>
              </a:rPr>
              <a:t>can</a:t>
            </a:r>
            <a:r>
              <a:rPr lang="hu-HU" sz="3300" b="1" dirty="0">
                <a:solidFill>
                  <a:schemeClr val="bg1"/>
                </a:solidFill>
                <a:latin typeface="+mn-lt"/>
              </a:rPr>
              <a:t> </a:t>
            </a:r>
            <a:r>
              <a:rPr lang="hu-HU" sz="3300" b="1" dirty="0" err="1">
                <a:solidFill>
                  <a:schemeClr val="bg1"/>
                </a:solidFill>
                <a:latin typeface="+mn-lt"/>
              </a:rPr>
              <a:t>find</a:t>
            </a:r>
            <a:r>
              <a:rPr lang="hu-HU" sz="3300" b="1" dirty="0">
                <a:solidFill>
                  <a:schemeClr val="bg1"/>
                </a:solidFill>
                <a:latin typeface="+mn-lt"/>
              </a:rPr>
              <a:t> </a:t>
            </a:r>
            <a:r>
              <a:rPr lang="hu-HU" sz="3300" b="1" dirty="0" err="1">
                <a:solidFill>
                  <a:schemeClr val="bg1"/>
                </a:solidFill>
                <a:latin typeface="+mn-lt"/>
              </a:rPr>
              <a:t>us</a:t>
            </a:r>
            <a:endParaRPr lang="hu-HU" sz="3300" b="1" dirty="0">
              <a:solidFill>
                <a:schemeClr val="bg1"/>
              </a:solidFill>
              <a:latin typeface="+mn-lt"/>
            </a:endParaRPr>
          </a:p>
        </p:txBody>
      </p:sp>
      <p:sp>
        <p:nvSpPr>
          <p:cNvPr id="17411" name="Szövegdoboz 5">
            <a:extLst>
              <a:ext uri="{FF2B5EF4-FFF2-40B4-BE49-F238E27FC236}">
                <a16:creationId xmlns:a16="http://schemas.microsoft.com/office/drawing/2014/main" id="{E09F61B1-72B4-4294-9783-ADC111806A65}"/>
              </a:ext>
            </a:extLst>
          </p:cNvPr>
          <p:cNvSpPr txBox="1">
            <a:spLocks noChangeArrowheads="1"/>
          </p:cNvSpPr>
          <p:nvPr/>
        </p:nvSpPr>
        <p:spPr bwMode="auto">
          <a:xfrm>
            <a:off x="2462319" y="1829058"/>
            <a:ext cx="764485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t>newsreel.pte.hu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t>newsreel@pte.hu </a:t>
            </a:r>
            <a:b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br>
            <a:endPar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br>
            <a:endPar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endParaRPr>
          </a:p>
        </p:txBody>
      </p:sp>
      <p:pic>
        <p:nvPicPr>
          <p:cNvPr id="17412" name="Kép 21">
            <a:extLst>
              <a:ext uri="{FF2B5EF4-FFF2-40B4-BE49-F238E27FC236}">
                <a16:creationId xmlns:a16="http://schemas.microsoft.com/office/drawing/2014/main" id="{5D6897DB-2009-45A6-9DC3-2E1F1F74C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5913" y="0"/>
            <a:ext cx="4256087"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Kép 3">
            <a:extLst>
              <a:ext uri="{FF2B5EF4-FFF2-40B4-BE49-F238E27FC236}">
                <a16:creationId xmlns:a16="http://schemas.microsoft.com/office/drawing/2014/main" id="{4CEEC519-2040-4DD8-82D6-11C2A14ADA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91294"/>
            <a:ext cx="12192000" cy="1591375"/>
          </a:xfrm>
          <a:prstGeom prst="rect">
            <a:avLst/>
          </a:prstGeom>
        </p:spPr>
      </p:pic>
      <p:pic>
        <p:nvPicPr>
          <p:cNvPr id="10" name="Kép 9">
            <a:extLst>
              <a:ext uri="{FF2B5EF4-FFF2-40B4-BE49-F238E27FC236}">
                <a16:creationId xmlns:a16="http://schemas.microsoft.com/office/drawing/2014/main" id="{0D9EC603-7131-4694-B193-2DEDEF1EB4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687" y="5777564"/>
            <a:ext cx="352628" cy="352628"/>
          </a:xfrm>
          <a:prstGeom prst="rect">
            <a:avLst/>
          </a:prstGeom>
        </p:spPr>
      </p:pic>
      <p:pic>
        <p:nvPicPr>
          <p:cNvPr id="12" name="Kép 11">
            <a:extLst>
              <a:ext uri="{FF2B5EF4-FFF2-40B4-BE49-F238E27FC236}">
                <a16:creationId xmlns:a16="http://schemas.microsoft.com/office/drawing/2014/main" id="{1673220D-B425-4329-BD6C-3E6599C6CA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4779" y="4680773"/>
            <a:ext cx="352628" cy="352628"/>
          </a:xfrm>
          <a:prstGeom prst="rect">
            <a:avLst/>
          </a:prstGeom>
        </p:spPr>
      </p:pic>
      <p:pic>
        <p:nvPicPr>
          <p:cNvPr id="14" name="Kép 13">
            <a:extLst>
              <a:ext uri="{FF2B5EF4-FFF2-40B4-BE49-F238E27FC236}">
                <a16:creationId xmlns:a16="http://schemas.microsoft.com/office/drawing/2014/main" id="{346AA1F8-5ED2-4FFD-B127-61EC2139DF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4687" y="5201905"/>
            <a:ext cx="352628" cy="352628"/>
          </a:xfrm>
          <a:prstGeom prst="rect">
            <a:avLst/>
          </a:prstGeom>
        </p:spPr>
      </p:pic>
      <p:sp>
        <p:nvSpPr>
          <p:cNvPr id="15" name="Szövegdoboz 14">
            <a:extLst>
              <a:ext uri="{FF2B5EF4-FFF2-40B4-BE49-F238E27FC236}">
                <a16:creationId xmlns:a16="http://schemas.microsoft.com/office/drawing/2014/main" id="{29F43C42-5EA6-4DAA-8577-5388D32FC76A}"/>
              </a:ext>
            </a:extLst>
          </p:cNvPr>
          <p:cNvSpPr txBox="1"/>
          <p:nvPr/>
        </p:nvSpPr>
        <p:spPr>
          <a:xfrm>
            <a:off x="5357315" y="4700004"/>
            <a:ext cx="6153358"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altLang="hu-HU" sz="1800" b="1" i="0" u="none" strike="noStrike" kern="1200" cap="none" spc="0" normalizeH="0" baseline="0" noProof="0" dirty="0" err="1">
                <a:ln>
                  <a:noFill/>
                </a:ln>
                <a:solidFill>
                  <a:prstClr val="white"/>
                </a:solidFill>
                <a:effectLst/>
                <a:uLnTx/>
                <a:uFillTx/>
                <a:latin typeface="Calibri" panose="020F0502020204030204"/>
                <a:ea typeface="+mn-ea"/>
                <a:cs typeface="Arial"/>
              </a:rPr>
              <a:t>thenewsreelproject</a:t>
            </a:r>
            <a:b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br>
            <a:endPar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t>@thenewsreelproject</a:t>
            </a:r>
            <a:b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br>
            <a:b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br>
            <a: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t>@newsreelproject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20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3" name="Szövegdoboz 2">
            <a:extLst>
              <a:ext uri="{FF2B5EF4-FFF2-40B4-BE49-F238E27FC236}">
                <a16:creationId xmlns:a16="http://schemas.microsoft.com/office/drawing/2014/main" id="{D059520A-7364-C750-5422-0E604973B5A7}"/>
              </a:ext>
            </a:extLst>
          </p:cNvPr>
          <p:cNvSpPr txBox="1"/>
          <p:nvPr/>
        </p:nvSpPr>
        <p:spPr>
          <a:xfrm>
            <a:off x="8433994" y="5649259"/>
            <a:ext cx="3656842" cy="13542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white"/>
                </a:solidFill>
                <a:effectLst/>
                <a:uLnTx/>
                <a:uFillTx/>
                <a:latin typeface="Calibri" panose="020F0502020204030204"/>
                <a:ea typeface="+mn-ea"/>
                <a:cs typeface="Arial"/>
              </a:rPr>
              <a:t>The project was funded by the European Commission. The views expressed in this publication do not necessarily reflect those of the European Commission.</a:t>
            </a:r>
            <a:endParaRPr kumimoji="0" lang="hu-HU" sz="1600" b="1" i="1" u="none" strike="noStrike" kern="1200" cap="none" spc="0" normalizeH="0" baseline="0" noProof="0" dirty="0">
              <a:ln>
                <a:noFill/>
              </a:ln>
              <a:solidFill>
                <a:prstClr val="white"/>
              </a:solidFill>
              <a:effectLst/>
              <a:uLnTx/>
              <a:uFillTx/>
              <a:latin typeface="Calibri" panose="020F0502020204030204"/>
              <a:ea typeface="+mn-ea"/>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style>
          <a:lnRef idx="2">
            <a:schemeClr val="accent1"/>
          </a:lnRef>
          <a:fillRef idx="1">
            <a:schemeClr val="lt1"/>
          </a:fillRef>
          <a:effectRef idx="0">
            <a:schemeClr val="accent1"/>
          </a:effectRef>
          <a:fontRef idx="minor">
            <a:schemeClr val="dk1"/>
          </a:fontRef>
        </p:style>
        <p:txBody>
          <a:bodyPr/>
          <a:lstStyle/>
          <a:p>
            <a:pPr algn="ctr">
              <a:defRPr/>
            </a:pPr>
            <a:r>
              <a:rPr lang="pt-PT" b="1"/>
              <a:t>What we are going to discuss</a:t>
            </a:r>
            <a:endParaRPr lang="hu-HU" b="1"/>
          </a:p>
        </p:txBody>
      </p:sp>
      <p:sp>
        <p:nvSpPr>
          <p:cNvPr id="3" name="Tartalom helye 2"/>
          <p:cNvSpPr>
            <a:spLocks noGrp="1"/>
          </p:cNvSpPr>
          <p:nvPr>
            <p:ph idx="1"/>
          </p:nvPr>
        </p:nvSpPr>
        <p:spPr bwMode="auto">
          <a:xfrm>
            <a:off x="838200" y="1825625"/>
            <a:ext cx="6553944" cy="4351338"/>
          </a:xfrm>
        </p:spPr>
        <p:txBody>
          <a:bodyPr vertOverflow="overflow" horzOverflow="overflow" vert="horz" wrap="square" lIns="91440" tIns="45720" rIns="91440" bIns="45720" numCol="1" spcCol="0" rtlCol="0" fromWordArt="0" anchor="t" anchorCtr="0" forceAA="0" compatLnSpc="0">
            <a:normAutofit fontScale="75000" lnSpcReduction="20000"/>
          </a:bodyPr>
          <a:lstStyle/>
          <a:p>
            <a:pPr marL="0" indent="0">
              <a:buNone/>
              <a:defRPr/>
            </a:pPr>
            <a:endParaRPr lang="de-DE" dirty="0">
              <a:highlight>
                <a:srgbClr val="FFFF00"/>
              </a:highlight>
            </a:endParaRPr>
          </a:p>
          <a:p>
            <a:pPr>
              <a:defRPr/>
            </a:pPr>
            <a:endParaRPr dirty="0"/>
          </a:p>
          <a:p>
            <a:pPr>
              <a:defRPr/>
            </a:pPr>
            <a:r>
              <a:rPr lang="de-DE" dirty="0" err="1"/>
              <a:t>Insights</a:t>
            </a:r>
            <a:r>
              <a:rPr lang="de-DE" dirty="0"/>
              <a:t> </a:t>
            </a:r>
            <a:r>
              <a:rPr lang="de-DE" dirty="0" err="1"/>
              <a:t>from</a:t>
            </a:r>
            <a:r>
              <a:rPr lang="de-DE" dirty="0"/>
              <a:t> </a:t>
            </a:r>
            <a:r>
              <a:rPr lang="de-DE" dirty="0" err="1"/>
              <a:t>research</a:t>
            </a:r>
            <a:r>
              <a:rPr lang="de-DE" dirty="0"/>
              <a:t> </a:t>
            </a:r>
            <a:r>
              <a:rPr lang="de-DE" dirty="0" err="1"/>
              <a:t>analysing</a:t>
            </a:r>
            <a:r>
              <a:rPr lang="de-DE" dirty="0"/>
              <a:t> </a:t>
            </a:r>
            <a:r>
              <a:rPr lang="de-DE" dirty="0" err="1"/>
              <a:t>the</a:t>
            </a:r>
            <a:r>
              <a:rPr lang="de-DE" dirty="0"/>
              <a:t> </a:t>
            </a:r>
            <a:r>
              <a:rPr lang="de-DE" dirty="0" err="1"/>
              <a:t>contents</a:t>
            </a:r>
            <a:r>
              <a:rPr lang="de-DE" dirty="0"/>
              <a:t> </a:t>
            </a:r>
            <a:r>
              <a:rPr lang="de-DE" dirty="0" err="1"/>
              <a:t>of</a:t>
            </a:r>
            <a:r>
              <a:rPr lang="de-DE" dirty="0"/>
              <a:t> </a:t>
            </a:r>
            <a:r>
              <a:rPr lang="de-DE" dirty="0" err="1"/>
              <a:t>news</a:t>
            </a:r>
            <a:r>
              <a:rPr lang="de-DE" dirty="0"/>
              <a:t> </a:t>
            </a:r>
            <a:r>
              <a:rPr lang="de-DE" dirty="0" err="1"/>
              <a:t>coverage</a:t>
            </a:r>
            <a:r>
              <a:rPr lang="de-DE" dirty="0"/>
              <a:t> </a:t>
            </a:r>
            <a:r>
              <a:rPr lang="de-DE" dirty="0" err="1"/>
              <a:t>about</a:t>
            </a:r>
            <a:r>
              <a:rPr lang="de-DE" dirty="0"/>
              <a:t> </a:t>
            </a:r>
            <a:r>
              <a:rPr lang="de-DE" dirty="0" err="1"/>
              <a:t>migration</a:t>
            </a:r>
            <a:r>
              <a:rPr lang="de-DE" dirty="0"/>
              <a:t> and </a:t>
            </a:r>
            <a:r>
              <a:rPr lang="de-DE" dirty="0" err="1"/>
              <a:t>forced</a:t>
            </a:r>
            <a:r>
              <a:rPr lang="de-DE" dirty="0"/>
              <a:t> </a:t>
            </a:r>
            <a:r>
              <a:rPr lang="de-DE" dirty="0" err="1"/>
              <a:t>displacement</a:t>
            </a:r>
            <a:endParaRPr lang="de-DE" dirty="0"/>
          </a:p>
          <a:p>
            <a:pPr marL="0" indent="0">
              <a:buFont typeface="Arial"/>
              <a:buNone/>
              <a:defRPr/>
            </a:pPr>
            <a:endParaRPr lang="de-DE" dirty="0"/>
          </a:p>
          <a:p>
            <a:pPr>
              <a:defRPr/>
            </a:pPr>
            <a:r>
              <a:rPr lang="de-DE" dirty="0"/>
              <a:t>The </a:t>
            </a:r>
            <a:r>
              <a:rPr lang="de-DE" dirty="0" err="1"/>
              <a:t>shortcomings</a:t>
            </a:r>
            <a:r>
              <a:rPr lang="de-DE" dirty="0"/>
              <a:t> and </a:t>
            </a:r>
            <a:r>
              <a:rPr lang="de-DE" dirty="0" err="1"/>
              <a:t>biases</a:t>
            </a:r>
            <a:r>
              <a:rPr lang="de-DE" dirty="0"/>
              <a:t> </a:t>
            </a:r>
            <a:r>
              <a:rPr lang="de-DE" dirty="0" err="1"/>
              <a:t>that</a:t>
            </a:r>
            <a:r>
              <a:rPr lang="de-DE" dirty="0"/>
              <a:t> </a:t>
            </a:r>
            <a:r>
              <a:rPr lang="de-DE" dirty="0" err="1"/>
              <a:t>researchers</a:t>
            </a:r>
            <a:r>
              <a:rPr lang="de-DE" dirty="0"/>
              <a:t> </a:t>
            </a:r>
            <a:r>
              <a:rPr lang="de-DE" dirty="0" err="1"/>
              <a:t>have</a:t>
            </a:r>
            <a:r>
              <a:rPr lang="de-DE" dirty="0"/>
              <a:t> </a:t>
            </a:r>
            <a:r>
              <a:rPr lang="de-DE" dirty="0" err="1"/>
              <a:t>identified</a:t>
            </a:r>
            <a:r>
              <a:rPr lang="de-DE" dirty="0"/>
              <a:t> </a:t>
            </a:r>
            <a:r>
              <a:rPr lang="de-DE" dirty="0" err="1"/>
              <a:t>with</a:t>
            </a:r>
            <a:r>
              <a:rPr lang="de-DE" dirty="0"/>
              <a:t> </a:t>
            </a:r>
            <a:r>
              <a:rPr lang="de-DE" dirty="0" err="1"/>
              <a:t>regard</a:t>
            </a:r>
            <a:r>
              <a:rPr lang="de-DE" dirty="0"/>
              <a:t> </a:t>
            </a:r>
            <a:r>
              <a:rPr lang="de-DE" dirty="0" err="1"/>
              <a:t>to</a:t>
            </a:r>
            <a:r>
              <a:rPr lang="de-DE" dirty="0"/>
              <a:t> </a:t>
            </a:r>
            <a:r>
              <a:rPr lang="de-DE" dirty="0" err="1"/>
              <a:t>this</a:t>
            </a:r>
            <a:r>
              <a:rPr lang="de-DE" dirty="0"/>
              <a:t> </a:t>
            </a:r>
            <a:r>
              <a:rPr lang="de-DE" dirty="0" err="1"/>
              <a:t>coverage</a:t>
            </a:r>
            <a:endParaRPr lang="de-DE" dirty="0"/>
          </a:p>
          <a:p>
            <a:pPr marL="0" indent="0">
              <a:buFont typeface="Arial"/>
              <a:buNone/>
              <a:defRPr/>
            </a:pPr>
            <a:endParaRPr lang="de-DE" dirty="0"/>
          </a:p>
          <a:p>
            <a:pPr>
              <a:defRPr/>
            </a:pPr>
            <a:r>
              <a:rPr lang="de-DE" dirty="0"/>
              <a:t>Potential </a:t>
            </a:r>
            <a:r>
              <a:rPr lang="de-DE" dirty="0" err="1"/>
              <a:t>effects</a:t>
            </a:r>
            <a:r>
              <a:rPr lang="de-DE" dirty="0"/>
              <a:t> </a:t>
            </a:r>
            <a:r>
              <a:rPr lang="de-DE" dirty="0" err="1"/>
              <a:t>of</a:t>
            </a:r>
            <a:r>
              <a:rPr lang="de-DE" dirty="0"/>
              <a:t> </a:t>
            </a:r>
            <a:r>
              <a:rPr lang="de-DE" dirty="0" err="1"/>
              <a:t>this</a:t>
            </a:r>
            <a:r>
              <a:rPr lang="de-DE" dirty="0"/>
              <a:t> </a:t>
            </a:r>
            <a:r>
              <a:rPr lang="de-DE" dirty="0" err="1"/>
              <a:t>coverage</a:t>
            </a:r>
            <a:r>
              <a:rPr lang="de-DE" dirty="0"/>
              <a:t> on </a:t>
            </a:r>
            <a:r>
              <a:rPr lang="de-DE" dirty="0" err="1"/>
              <a:t>public</a:t>
            </a:r>
            <a:r>
              <a:rPr lang="de-DE" dirty="0"/>
              <a:t> </a:t>
            </a:r>
            <a:r>
              <a:rPr lang="de-DE" dirty="0" err="1"/>
              <a:t>opinion</a:t>
            </a:r>
            <a:r>
              <a:rPr lang="de-DE" dirty="0"/>
              <a:t> and </a:t>
            </a:r>
            <a:r>
              <a:rPr lang="de-DE" dirty="0" err="1"/>
              <a:t>citizens</a:t>
            </a:r>
            <a:r>
              <a:rPr lang="de-DE" dirty="0"/>
              <a:t>' </a:t>
            </a:r>
            <a:r>
              <a:rPr lang="de-DE" dirty="0" err="1"/>
              <a:t>attitudes</a:t>
            </a:r>
            <a:endParaRPr dirty="0"/>
          </a:p>
          <a:p>
            <a:pPr>
              <a:defRPr/>
            </a:pPr>
            <a:endParaRPr lang="de-DE" dirty="0"/>
          </a:p>
          <a:p>
            <a:pPr>
              <a:defRPr/>
            </a:pPr>
            <a:r>
              <a:rPr lang="de-DE" dirty="0"/>
              <a:t>A </a:t>
            </a:r>
            <a:r>
              <a:rPr lang="de-DE" dirty="0" err="1"/>
              <a:t>discussion</a:t>
            </a:r>
            <a:r>
              <a:rPr lang="de-DE" dirty="0"/>
              <a:t> </a:t>
            </a:r>
            <a:r>
              <a:rPr lang="de-DE" dirty="0" err="1"/>
              <a:t>of</a:t>
            </a:r>
            <a:r>
              <a:rPr lang="de-DE" dirty="0"/>
              <a:t> </a:t>
            </a:r>
            <a:r>
              <a:rPr lang="de-DE" dirty="0" err="1"/>
              <a:t>the</a:t>
            </a:r>
            <a:r>
              <a:rPr lang="de-DE" dirty="0"/>
              <a:t> Alan </a:t>
            </a:r>
            <a:r>
              <a:rPr lang="de-DE" dirty="0" err="1"/>
              <a:t>Kurdi</a:t>
            </a:r>
            <a:r>
              <a:rPr lang="de-DE" dirty="0"/>
              <a:t> </a:t>
            </a:r>
            <a:r>
              <a:rPr lang="de-DE" dirty="0" err="1"/>
              <a:t>case</a:t>
            </a:r>
            <a:r>
              <a:rPr lang="de-DE" dirty="0"/>
              <a:t> </a:t>
            </a:r>
            <a:r>
              <a:rPr lang="de-DE" dirty="0" err="1"/>
              <a:t>as</a:t>
            </a:r>
            <a:r>
              <a:rPr lang="de-DE" dirty="0"/>
              <a:t> a </a:t>
            </a:r>
            <a:r>
              <a:rPr lang="de-DE" dirty="0" err="1"/>
              <a:t>specific</a:t>
            </a:r>
            <a:r>
              <a:rPr lang="de-DE" dirty="0"/>
              <a:t> </a:t>
            </a:r>
            <a:r>
              <a:rPr lang="de-DE" dirty="0" err="1"/>
              <a:t>turning</a:t>
            </a:r>
            <a:r>
              <a:rPr lang="de-DE" dirty="0"/>
              <a:t> </a:t>
            </a:r>
            <a:r>
              <a:rPr lang="de-DE" dirty="0" err="1"/>
              <a:t>point</a:t>
            </a:r>
            <a:r>
              <a:rPr lang="de-DE" dirty="0"/>
              <a:t>  </a:t>
            </a:r>
            <a:r>
              <a:rPr lang="de-DE" dirty="0" err="1"/>
              <a:t>of</a:t>
            </a:r>
            <a:r>
              <a:rPr lang="de-DE" dirty="0"/>
              <a:t> </a:t>
            </a:r>
            <a:r>
              <a:rPr lang="de-DE" dirty="0" err="1"/>
              <a:t>news</a:t>
            </a:r>
            <a:r>
              <a:rPr lang="de-DE" dirty="0"/>
              <a:t> </a:t>
            </a:r>
            <a:r>
              <a:rPr lang="de-DE" dirty="0" err="1"/>
              <a:t>coverage</a:t>
            </a:r>
            <a:r>
              <a:rPr lang="de-DE" dirty="0"/>
              <a:t> on </a:t>
            </a:r>
            <a:r>
              <a:rPr lang="de-DE" dirty="0" err="1"/>
              <a:t>forced</a:t>
            </a:r>
            <a:r>
              <a:rPr lang="de-DE" dirty="0"/>
              <a:t> </a:t>
            </a:r>
            <a:r>
              <a:rPr lang="de-DE" dirty="0" err="1"/>
              <a:t>displacement</a:t>
            </a:r>
            <a:endParaRPr lang="de-DE" dirty="0"/>
          </a:p>
          <a:p>
            <a:pPr marL="0" indent="0">
              <a:buNone/>
              <a:defRPr/>
            </a:pPr>
            <a:endParaRPr lang="de-DE" dirty="0"/>
          </a:p>
          <a:p>
            <a:pPr marL="0" indent="0">
              <a:buNone/>
              <a:defRPr/>
            </a:pPr>
            <a:endParaRPr lang="de-DE" dirty="0"/>
          </a:p>
          <a:p>
            <a:pPr>
              <a:defRPr/>
            </a:pPr>
            <a:endParaRPr lang="de-DE" dirty="0"/>
          </a:p>
          <a:p>
            <a:pPr>
              <a:defRPr/>
            </a:pPr>
            <a:endParaRPr lang="de-DE" dirty="0"/>
          </a:p>
          <a:p>
            <a:pPr>
              <a:defRPr/>
            </a:pPr>
            <a:endParaRPr lang="de-DE" dirty="0"/>
          </a:p>
          <a:p>
            <a:pPr marL="0" indent="0">
              <a:buNone/>
              <a:defRPr/>
            </a:pPr>
            <a:endParaRPr lang="de-DE" dirty="0">
              <a:highlight>
                <a:srgbClr val="FFFF00"/>
              </a:highlight>
            </a:endParaRPr>
          </a:p>
        </p:txBody>
      </p:sp>
      <p:pic>
        <p:nvPicPr>
          <p:cNvPr id="5" name="Grafik 4"/>
          <p:cNvPicPr>
            <a:picLocks noChangeAspect="1"/>
          </p:cNvPicPr>
          <p:nvPr/>
        </p:nvPicPr>
        <p:blipFill>
          <a:blip r:embed="rId3"/>
          <a:stretch/>
        </p:blipFill>
        <p:spPr bwMode="auto">
          <a:xfrm>
            <a:off x="7752184" y="3212976"/>
            <a:ext cx="3147840" cy="2060848"/>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8200" y="365125"/>
            <a:ext cx="10515600" cy="4864075"/>
          </a:xfrm>
        </p:spPr>
        <p:txBody>
          <a:bodyPr/>
          <a:lstStyle/>
          <a:p>
            <a:pPr algn="ctr">
              <a:defRPr/>
            </a:pPr>
            <a:r>
              <a:rPr lang="de-DE" dirty="0">
                <a:solidFill>
                  <a:schemeClr val="accent2">
                    <a:lumMod val="50000"/>
                  </a:schemeClr>
                </a:solidFill>
              </a:rPr>
              <a:t>CONTENT OF MEDIA COVERAGE</a:t>
            </a:r>
            <a:endParaRPr lang="hu-HU" dirty="0">
              <a:solidFill>
                <a:schemeClr val="accent2">
                  <a:lumMod val="50000"/>
                </a:schemeClr>
              </a:solidFill>
            </a:endParaRPr>
          </a:p>
        </p:txBody>
      </p:sp>
      <p:pic>
        <p:nvPicPr>
          <p:cNvPr id="5" name="Grafik 4"/>
          <p:cNvPicPr>
            <a:picLocks noChangeAspect="1"/>
          </p:cNvPicPr>
          <p:nvPr/>
        </p:nvPicPr>
        <p:blipFill>
          <a:blip r:embed="rId3"/>
          <a:stretch/>
        </p:blipFill>
        <p:spPr bwMode="auto">
          <a:xfrm>
            <a:off x="3863752" y="3429000"/>
            <a:ext cx="4268434" cy="2845623"/>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STUDYING MIGRATION COVERAGE</a:t>
            </a:r>
            <a:endParaRPr lang="hu-HU"/>
          </a:p>
        </p:txBody>
      </p:sp>
      <p:sp>
        <p:nvSpPr>
          <p:cNvPr id="3" name="Tartalom helye 2"/>
          <p:cNvSpPr>
            <a:spLocks noGrp="1"/>
          </p:cNvSpPr>
          <p:nvPr>
            <p:ph idx="1"/>
          </p:nvPr>
        </p:nvSpPr>
        <p:spPr bwMode="auto">
          <a:xfrm>
            <a:off x="838200" y="1825625"/>
            <a:ext cx="10946432" cy="4351338"/>
          </a:xfrm>
        </p:spPr>
        <p:txBody>
          <a:bodyPr>
            <a:normAutofit/>
          </a:bodyPr>
          <a:lstStyle/>
          <a:p>
            <a:pPr marL="0" indent="0">
              <a:buNone/>
              <a:defRPr/>
            </a:pPr>
            <a:r>
              <a:rPr lang="en-US" sz="2000" b="1"/>
              <a:t>Why assessing media coverage on migration and forced displacement?</a:t>
            </a:r>
            <a:endParaRPr/>
          </a:p>
          <a:p>
            <a:pPr marL="0" indent="0">
              <a:buNone/>
              <a:defRPr/>
            </a:pPr>
            <a:r>
              <a:rPr lang="en-US" sz="1900"/>
              <a:t>“(i) the media provide a source of information about groups or issues related to migration and diversity; (ii) the media convey or construct particular representations of minorities and immigrants, including negative depictions; and (iii) the media act as a space for the participation of migrants and minorities in a public sphere where they can advance their interests and identities.”</a:t>
            </a:r>
            <a:endParaRPr/>
          </a:p>
          <a:p>
            <a:pPr marL="0" indent="0">
              <a:buNone/>
              <a:defRPr/>
            </a:pPr>
            <a:r>
              <a:rPr lang="en-US" sz="1900" i="1" u="sng">
                <a:hlinkClick r:id="rId3" tooltip="https://www.tandfonline.com/doi/abs/10.1080/1369183X.2014.1002197"/>
              </a:rPr>
              <a:t>Bleich et al., 2015, p. 859</a:t>
            </a:r>
            <a:endParaRPr/>
          </a:p>
          <a:p>
            <a:pPr marL="0" indent="0">
              <a:buNone/>
              <a:defRPr/>
            </a:pPr>
            <a:endParaRPr lang="en-US" sz="1900" i="1"/>
          </a:p>
          <a:p>
            <a:pPr marL="0" indent="0">
              <a:buNone/>
              <a:defRPr/>
            </a:pPr>
            <a:r>
              <a:rPr lang="en-US" sz="1900"/>
              <a:t>“To understand public opinion about immigration in Europe, one has to understand the media’s role in it.”</a:t>
            </a:r>
            <a:endParaRPr/>
          </a:p>
          <a:p>
            <a:pPr marL="0" indent="0">
              <a:buNone/>
              <a:defRPr/>
            </a:pPr>
            <a:r>
              <a:rPr lang="en-US" sz="1900" i="1" u="sng">
                <a:hlinkClick r:id="rId4" tooltip="https://www.tandfonline.com/doi/full/10.1080/23808985.2018.1497452"/>
              </a:rPr>
              <a:t>Eberl et al., 2018, p. 207</a:t>
            </a:r>
            <a:r>
              <a:rPr lang="en-US" sz="1900" i="1"/>
              <a:t> </a:t>
            </a:r>
            <a:endParaRPr/>
          </a:p>
          <a:p>
            <a:pPr marL="0" indent="0">
              <a:buNone/>
              <a:defRPr/>
            </a:pPr>
            <a:endParaRPr lang="en-US" sz="1900" i="1"/>
          </a:p>
          <a:p>
            <a:pPr marL="0" indent="0">
              <a:buNone/>
              <a:defRPr/>
            </a:pPr>
            <a:endParaRPr lang="en-US" sz="1900" i="1"/>
          </a:p>
          <a:p>
            <a:pPr marL="0" indent="0">
              <a:buNone/>
              <a:defRPr/>
            </a:pPr>
            <a:endParaRPr lang="en-US" sz="1900" i="1"/>
          </a:p>
          <a:p>
            <a:pPr marL="0" indent="0">
              <a:buNone/>
              <a:defRPr/>
            </a:pPr>
            <a:endParaRPr lang="en-US" sz="1900" i="1"/>
          </a:p>
          <a:p>
            <a:pPr marL="0" indent="0">
              <a:buNone/>
              <a:defRPr/>
            </a:pPr>
            <a:endParaRPr lang="en-US" sz="1900" i="1"/>
          </a:p>
          <a:p>
            <a:pPr marL="0" indent="0">
              <a:buNone/>
              <a:defRPr/>
            </a:pPr>
            <a:endParaRPr lang="en-US" sz="1900"/>
          </a:p>
          <a:p>
            <a:pPr marL="0" indent="0">
              <a:buNone/>
              <a:defRPr/>
            </a:pPr>
            <a:endParaRPr lang="en-US" sz="1900" i="1"/>
          </a:p>
          <a:p>
            <a:pPr marL="0" indent="0">
              <a:buNone/>
              <a:defRPr/>
            </a:pPr>
            <a:endParaRPr lang="en-US" sz="1900"/>
          </a:p>
          <a:p>
            <a:pPr marL="0" indent="0">
              <a:buNone/>
              <a:defRPr/>
            </a:pPr>
            <a:endParaRPr lang="en-US" sz="1900"/>
          </a:p>
          <a:p>
            <a:pPr marL="0" indent="0">
              <a:buNone/>
              <a:defRPr/>
            </a:pPr>
            <a:endParaRPr lang="en-US" sz="1900"/>
          </a:p>
          <a:p>
            <a:pPr marL="0" indent="0">
              <a:buNone/>
              <a:defRPr/>
            </a:pPr>
            <a:endParaRPr lang="en-US" sz="1900"/>
          </a:p>
          <a:p>
            <a:pPr marL="0" indent="0">
              <a:buNone/>
              <a:defRPr/>
            </a:pPr>
            <a:endParaRPr lang="en-US" sz="1900"/>
          </a:p>
          <a:p>
            <a:pPr marL="0" indent="0">
              <a:buNone/>
              <a:defRPr/>
            </a:pPr>
            <a:endParaRPr lang="en-US" sz="2000"/>
          </a:p>
          <a:p>
            <a:pPr marL="0" indent="0">
              <a:buNone/>
              <a:defRPr/>
            </a:pPr>
            <a:endParaRPr lang="en-US" sz="2000"/>
          </a:p>
          <a:p>
            <a:pPr marL="0" indent="0">
              <a:buNone/>
              <a:defRPr/>
            </a:pPr>
            <a:endParaRPr lang="de-DE" sz="2000"/>
          </a:p>
          <a:p>
            <a:pPr marL="0" indent="0">
              <a:buNone/>
              <a:defRPr/>
            </a:pPr>
            <a:endParaRPr lang="de-DE"/>
          </a:p>
          <a:p>
            <a:pPr marL="0" indent="0">
              <a:buNone/>
              <a:defRPr/>
            </a:pPr>
            <a:endParaRPr lang="hu-HU"/>
          </a:p>
        </p:txBody>
      </p:sp>
      <p:sp>
        <p:nvSpPr>
          <p:cNvPr id="7"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Content of media coverage</a:t>
            </a:r>
            <a:endParaRPr sz="4400">
              <a:solidFill>
                <a:srgbClr val="833C0B"/>
              </a:solidFill>
              <a:latin typeface="Calibri"/>
              <a:ea typeface="Calibri"/>
              <a:cs typeface="Calibri"/>
            </a:endParaRPr>
          </a:p>
        </p:txBody>
      </p:sp>
      <p:pic>
        <p:nvPicPr>
          <p:cNvPr id="6" name="Grafik 5"/>
          <p:cNvPicPr>
            <a:picLocks noChangeAspect="1"/>
          </p:cNvPicPr>
          <p:nvPr/>
        </p:nvPicPr>
        <p:blipFill>
          <a:blip r:embed="rId5"/>
          <a:stretch/>
        </p:blipFill>
        <p:spPr bwMode="auto">
          <a:xfrm>
            <a:off x="9840416" y="4971431"/>
            <a:ext cx="2133335" cy="1422223"/>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1314450" y="516192"/>
            <a:ext cx="10515600" cy="1325563"/>
          </a:xfrm>
        </p:spPr>
        <p:txBody>
          <a:bodyPr/>
          <a:lstStyle/>
          <a:p>
            <a:pPr algn="ctr">
              <a:defRPr/>
            </a:pPr>
            <a:r>
              <a:rPr lang="de-DE"/>
              <a:t>A NEED FOR ENHANCED COVERAGE OF MIGRATION AND FORCED DISPLACEMENT?</a:t>
            </a:r>
            <a:endParaRPr lang="hu-HU"/>
          </a:p>
        </p:txBody>
      </p:sp>
      <p:sp>
        <p:nvSpPr>
          <p:cNvPr id="3" name="Tartalom helye 2"/>
          <p:cNvSpPr>
            <a:spLocks noGrp="1"/>
          </p:cNvSpPr>
          <p:nvPr>
            <p:ph idx="1"/>
          </p:nvPr>
        </p:nvSpPr>
        <p:spPr bwMode="auto">
          <a:xfrm>
            <a:off x="838200" y="1690688"/>
            <a:ext cx="10515600" cy="4351338"/>
          </a:xfrm>
        </p:spPr>
        <p:txBody>
          <a:bodyPr>
            <a:normAutofit/>
          </a:bodyPr>
          <a:lstStyle/>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hu-HU"/>
          </a:p>
        </p:txBody>
      </p:sp>
      <p:pic>
        <p:nvPicPr>
          <p:cNvPr id="5" name="Grafik 4" descr="Ein Bild, das draußen, Himmel, Gras, Feld enthält.&#10;&#10;Automatisch generierte Beschreibung"/>
          <p:cNvPicPr>
            <a:picLocks noChangeAspect="1"/>
          </p:cNvPicPr>
          <p:nvPr/>
        </p:nvPicPr>
        <p:blipFill>
          <a:blip r:embed="rId3"/>
          <a:stretch/>
        </p:blipFill>
        <p:spPr bwMode="auto">
          <a:xfrm>
            <a:off x="1274826" y="4395696"/>
            <a:ext cx="2868549" cy="1912366"/>
          </a:xfrm>
          <a:prstGeom prst="rect">
            <a:avLst/>
          </a:prstGeom>
        </p:spPr>
      </p:pic>
      <p:sp>
        <p:nvSpPr>
          <p:cNvPr id="4" name="Textfeld 3"/>
          <p:cNvSpPr txBox="1"/>
          <p:nvPr/>
        </p:nvSpPr>
        <p:spPr bwMode="auto">
          <a:xfrm>
            <a:off x="9172156" y="2551837"/>
            <a:ext cx="2646786" cy="1754326"/>
          </a:xfrm>
          <a:prstGeom prst="rect">
            <a:avLst/>
          </a:prstGeom>
          <a:noFill/>
        </p:spPr>
        <p:txBody>
          <a:bodyPr wrap="square" rtlCol="0">
            <a:spAutoFit/>
          </a:bodyPr>
          <a:lstStyle/>
          <a:p>
            <a:pPr>
              <a:defRPr/>
            </a:pPr>
            <a:r>
              <a:rPr lang="de-DE" sz="1200" dirty="0"/>
              <a:t>„Overall, </a:t>
            </a:r>
            <a:r>
              <a:rPr lang="de-DE" sz="1200" dirty="0" err="1"/>
              <a:t>to</a:t>
            </a:r>
            <a:r>
              <a:rPr lang="de-DE" sz="1200" dirty="0"/>
              <a:t> </a:t>
            </a:r>
            <a:r>
              <a:rPr lang="de-DE" sz="1200" dirty="0" err="1"/>
              <a:t>what</a:t>
            </a:r>
            <a:r>
              <a:rPr lang="de-DE" sz="1200" dirty="0"/>
              <a:t> </a:t>
            </a:r>
            <a:r>
              <a:rPr lang="de-DE" sz="1200" dirty="0" err="1"/>
              <a:t>extent</a:t>
            </a:r>
            <a:r>
              <a:rPr lang="de-DE" sz="1200" dirty="0"/>
              <a:t> do </a:t>
            </a:r>
            <a:r>
              <a:rPr lang="de-DE" sz="1200" dirty="0" err="1"/>
              <a:t>you</a:t>
            </a:r>
            <a:r>
              <a:rPr lang="de-DE" sz="1200" dirty="0"/>
              <a:t> </a:t>
            </a:r>
            <a:r>
              <a:rPr lang="de-DE" sz="1200" dirty="0" err="1"/>
              <a:t>think</a:t>
            </a:r>
            <a:r>
              <a:rPr lang="de-DE" sz="1200" dirty="0"/>
              <a:t> </a:t>
            </a:r>
            <a:r>
              <a:rPr lang="de-DE" sz="1200" dirty="0" err="1"/>
              <a:t>that</a:t>
            </a:r>
            <a:r>
              <a:rPr lang="de-DE" sz="1200" dirty="0"/>
              <a:t> </a:t>
            </a:r>
            <a:r>
              <a:rPr lang="de-DE" sz="1200" dirty="0" err="1"/>
              <a:t>you</a:t>
            </a:r>
            <a:r>
              <a:rPr lang="de-DE" sz="1200" dirty="0"/>
              <a:t> </a:t>
            </a:r>
            <a:r>
              <a:rPr lang="de-DE" sz="1200" dirty="0" err="1"/>
              <a:t>are</a:t>
            </a:r>
            <a:r>
              <a:rPr lang="de-DE" sz="1200" dirty="0"/>
              <a:t> </a:t>
            </a:r>
            <a:r>
              <a:rPr lang="de-DE" sz="1200" dirty="0" err="1"/>
              <a:t>well</a:t>
            </a:r>
            <a:r>
              <a:rPr lang="de-DE" sz="1200" dirty="0"/>
              <a:t> </a:t>
            </a:r>
            <a:r>
              <a:rPr lang="de-DE" sz="1200" dirty="0" err="1"/>
              <a:t>informed</a:t>
            </a:r>
            <a:r>
              <a:rPr lang="de-DE" sz="1200" dirty="0"/>
              <a:t> </a:t>
            </a:r>
            <a:r>
              <a:rPr lang="de-DE" sz="1200" dirty="0" err="1"/>
              <a:t>about</a:t>
            </a:r>
            <a:r>
              <a:rPr lang="de-DE" sz="1200" dirty="0"/>
              <a:t> </a:t>
            </a:r>
            <a:r>
              <a:rPr lang="de-DE" sz="1200" dirty="0" err="1"/>
              <a:t>immigration</a:t>
            </a:r>
            <a:r>
              <a:rPr lang="de-DE" sz="1200" dirty="0"/>
              <a:t> and </a:t>
            </a:r>
            <a:r>
              <a:rPr lang="de-DE" sz="1200" dirty="0" err="1"/>
              <a:t>integration</a:t>
            </a:r>
            <a:r>
              <a:rPr lang="de-DE" sz="1200" dirty="0"/>
              <a:t> </a:t>
            </a:r>
            <a:r>
              <a:rPr lang="de-DE" sz="1200" dirty="0" err="1"/>
              <a:t>related</a:t>
            </a:r>
            <a:r>
              <a:rPr lang="de-DE" sz="1200" dirty="0"/>
              <a:t> </a:t>
            </a:r>
            <a:r>
              <a:rPr lang="de-DE" sz="1200" dirty="0" err="1"/>
              <a:t>matters</a:t>
            </a:r>
            <a:r>
              <a:rPr lang="de-DE" sz="1200" dirty="0"/>
              <a:t>?“ (% - EU </a:t>
            </a:r>
            <a:r>
              <a:rPr lang="de-DE" sz="1200" dirty="0" err="1"/>
              <a:t>level</a:t>
            </a:r>
            <a:r>
              <a:rPr lang="de-DE" sz="1200" dirty="0"/>
              <a:t>) </a:t>
            </a:r>
            <a:endParaRPr dirty="0"/>
          </a:p>
          <a:p>
            <a:pPr>
              <a:defRPr/>
            </a:pPr>
            <a:endParaRPr lang="de-DE" sz="1200" dirty="0"/>
          </a:p>
          <a:p>
            <a:pPr>
              <a:defRPr/>
            </a:pPr>
            <a:r>
              <a:rPr lang="de-DE" sz="1200" dirty="0"/>
              <a:t>Source: European </a:t>
            </a:r>
            <a:r>
              <a:rPr lang="de-DE" sz="1200" dirty="0" err="1"/>
              <a:t>Commission</a:t>
            </a:r>
            <a:r>
              <a:rPr lang="de-DE" sz="1200" dirty="0"/>
              <a:t> (2018, p. 4.)</a:t>
            </a:r>
            <a:endParaRPr dirty="0"/>
          </a:p>
          <a:p>
            <a:pPr>
              <a:defRPr/>
            </a:pPr>
            <a:r>
              <a:rPr lang="de-DE" sz="1200" dirty="0" err="1"/>
              <a:t>Adapted</a:t>
            </a:r>
            <a:r>
              <a:rPr lang="de-DE" sz="1200" dirty="0"/>
              <a:t> </a:t>
            </a:r>
            <a:r>
              <a:rPr lang="de-DE" sz="1200" dirty="0" err="1"/>
              <a:t>from</a:t>
            </a:r>
            <a:r>
              <a:rPr lang="de-DE" sz="1200" dirty="0"/>
              <a:t> Fengler, Lengauer, &amp; Zappe (2021)</a:t>
            </a:r>
            <a:endParaRPr lang="en-US" sz="1200" dirty="0"/>
          </a:p>
        </p:txBody>
      </p:sp>
      <p:graphicFrame>
        <p:nvGraphicFramePr>
          <p:cNvPr id="9" name="Diagramm 8"/>
          <p:cNvGraphicFramePr>
            <a:graphicFrameLocks/>
          </p:cNvGraphicFramePr>
          <p:nvPr>
            <p:extLst>
              <p:ext uri="{D42A27DB-BD31-4B8C-83A1-F6EECF244321}">
                <p14:modId xmlns:p14="http://schemas.microsoft.com/office/powerpoint/2010/main" val="4145766507"/>
              </p:ext>
            </p:extLst>
          </p:nvPr>
        </p:nvGraphicFramePr>
        <p:xfrm>
          <a:off x="5008068" y="1841755"/>
          <a:ext cx="5197475" cy="401721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feld 9"/>
          <p:cNvSpPr txBox="1"/>
          <p:nvPr/>
        </p:nvSpPr>
        <p:spPr bwMode="auto">
          <a:xfrm>
            <a:off x="818054" y="2274838"/>
            <a:ext cx="4341842" cy="1754326"/>
          </a:xfrm>
          <a:prstGeom prst="rect">
            <a:avLst/>
          </a:prstGeom>
          <a:noFill/>
        </p:spPr>
        <p:txBody>
          <a:bodyPr wrap="square" rtlCol="0">
            <a:spAutoFit/>
          </a:bodyPr>
          <a:lstStyle/>
          <a:p>
            <a:pPr algn="just">
              <a:defRPr/>
            </a:pPr>
            <a:r>
              <a:rPr lang="de-DE" dirty="0" err="1"/>
              <a:t>According</a:t>
            </a:r>
            <a:r>
              <a:rPr lang="de-DE" dirty="0"/>
              <a:t> </a:t>
            </a:r>
            <a:r>
              <a:rPr lang="de-DE" dirty="0" err="1"/>
              <a:t>to</a:t>
            </a:r>
            <a:r>
              <a:rPr lang="de-DE" dirty="0"/>
              <a:t> a </a:t>
            </a:r>
            <a:r>
              <a:rPr lang="de-DE" u="sng" dirty="0">
                <a:hlinkClick r:id="rId5" tooltip="https://ec.europa.eu/migrant-integration/library-document/what-do-people-europe-think-about-migrants-special-eurobarometer-survey_de"/>
              </a:rPr>
              <a:t>Eurobarometer </a:t>
            </a:r>
            <a:r>
              <a:rPr lang="de-DE" u="sng" dirty="0" err="1">
                <a:hlinkClick r:id="rId5" tooltip="https://ec.europa.eu/migrant-integration/library-document/what-do-people-europe-think-about-migrants-special-eurobarometer-survey_de"/>
              </a:rPr>
              <a:t>survey</a:t>
            </a:r>
            <a:r>
              <a:rPr lang="de-DE" u="sng" dirty="0">
                <a:hlinkClick r:id="rId5" tooltip="https://ec.europa.eu/migrant-integration/library-document/what-do-people-europe-think-about-migrants-special-eurobarometer-survey_de"/>
              </a:rPr>
              <a:t> </a:t>
            </a:r>
            <a:r>
              <a:rPr lang="de-DE" u="sng" dirty="0" err="1">
                <a:hlinkClick r:id="rId5" tooltip="https://ec.europa.eu/migrant-integration/library-document/what-do-people-europe-think-about-migrants-special-eurobarometer-survey_de"/>
              </a:rPr>
              <a:t>from</a:t>
            </a:r>
            <a:r>
              <a:rPr lang="de-DE" u="sng" dirty="0">
                <a:hlinkClick r:id="rId5" tooltip="https://ec.europa.eu/migrant-integration/library-document/what-do-people-europe-think-about-migrants-special-eurobarometer-survey_de"/>
              </a:rPr>
              <a:t> 2017</a:t>
            </a:r>
            <a:r>
              <a:rPr lang="de-DE" dirty="0"/>
              <a:t> in all </a:t>
            </a:r>
            <a:r>
              <a:rPr lang="de-DE" dirty="0" err="1"/>
              <a:t>then</a:t>
            </a:r>
            <a:r>
              <a:rPr lang="de-DE" dirty="0"/>
              <a:t> EU Member States, </a:t>
            </a:r>
            <a:r>
              <a:rPr lang="de-DE" dirty="0" err="1"/>
              <a:t>Europeans</a:t>
            </a:r>
            <a:r>
              <a:rPr lang="de-DE" dirty="0"/>
              <a:t> </a:t>
            </a:r>
            <a:r>
              <a:rPr lang="de-DE" dirty="0" err="1"/>
              <a:t>are</a:t>
            </a:r>
            <a:r>
              <a:rPr lang="de-DE" dirty="0"/>
              <a:t> not </a:t>
            </a:r>
            <a:r>
              <a:rPr lang="de-DE" dirty="0" err="1"/>
              <a:t>very</a:t>
            </a:r>
            <a:r>
              <a:rPr lang="de-DE" dirty="0"/>
              <a:t> </a:t>
            </a:r>
            <a:r>
              <a:rPr lang="de-DE" dirty="0" err="1"/>
              <a:t>satisfied</a:t>
            </a:r>
            <a:r>
              <a:rPr lang="de-DE" dirty="0"/>
              <a:t> </a:t>
            </a:r>
            <a:r>
              <a:rPr lang="de-DE" dirty="0" err="1"/>
              <a:t>with</a:t>
            </a:r>
            <a:r>
              <a:rPr lang="de-DE" dirty="0"/>
              <a:t> </a:t>
            </a:r>
            <a:r>
              <a:rPr lang="de-DE" dirty="0" err="1"/>
              <a:t>the</a:t>
            </a:r>
            <a:r>
              <a:rPr lang="de-DE" dirty="0"/>
              <a:t> </a:t>
            </a:r>
            <a:r>
              <a:rPr lang="de-DE" dirty="0" err="1"/>
              <a:t>extent</a:t>
            </a:r>
            <a:r>
              <a:rPr lang="de-DE" dirty="0"/>
              <a:t> </a:t>
            </a:r>
            <a:r>
              <a:rPr lang="de-DE" dirty="0" err="1"/>
              <a:t>to</a:t>
            </a:r>
            <a:r>
              <a:rPr lang="de-DE" dirty="0"/>
              <a:t> </a:t>
            </a:r>
            <a:r>
              <a:rPr lang="de-DE" dirty="0" err="1"/>
              <a:t>which</a:t>
            </a:r>
            <a:r>
              <a:rPr lang="de-DE" dirty="0"/>
              <a:t> </a:t>
            </a:r>
            <a:r>
              <a:rPr lang="de-DE" dirty="0" err="1"/>
              <a:t>they</a:t>
            </a:r>
            <a:r>
              <a:rPr lang="de-DE" dirty="0"/>
              <a:t> </a:t>
            </a:r>
            <a:r>
              <a:rPr lang="de-DE" dirty="0" err="1"/>
              <a:t>feel</a:t>
            </a:r>
            <a:r>
              <a:rPr lang="de-DE" dirty="0"/>
              <a:t> </a:t>
            </a:r>
            <a:r>
              <a:rPr lang="de-DE" dirty="0" err="1"/>
              <a:t>informed</a:t>
            </a:r>
            <a:r>
              <a:rPr lang="de-DE" dirty="0"/>
              <a:t> </a:t>
            </a:r>
            <a:r>
              <a:rPr lang="de-DE" dirty="0" err="1"/>
              <a:t>about</a:t>
            </a:r>
            <a:r>
              <a:rPr lang="de-DE" dirty="0"/>
              <a:t> </a:t>
            </a:r>
            <a:r>
              <a:rPr lang="de-DE" dirty="0" err="1"/>
              <a:t>immigration</a:t>
            </a:r>
            <a:r>
              <a:rPr lang="de-DE" dirty="0"/>
              <a:t> and </a:t>
            </a:r>
            <a:r>
              <a:rPr lang="de-DE" dirty="0" err="1"/>
              <a:t>integration</a:t>
            </a:r>
            <a:r>
              <a:rPr lang="de-DE" dirty="0"/>
              <a:t>: </a:t>
            </a:r>
            <a:r>
              <a:rPr lang="de-DE" dirty="0" err="1"/>
              <a:t>Less</a:t>
            </a:r>
            <a:r>
              <a:rPr lang="de-DE" dirty="0"/>
              <a:t> </a:t>
            </a:r>
            <a:r>
              <a:rPr lang="de-DE" dirty="0" err="1"/>
              <a:t>than</a:t>
            </a:r>
            <a:r>
              <a:rPr lang="de-DE" dirty="0"/>
              <a:t> </a:t>
            </a:r>
            <a:r>
              <a:rPr lang="de-DE" dirty="0" err="1"/>
              <a:t>four</a:t>
            </a:r>
            <a:r>
              <a:rPr lang="de-DE" dirty="0"/>
              <a:t> in </a:t>
            </a:r>
            <a:r>
              <a:rPr lang="de-DE" dirty="0" err="1"/>
              <a:t>ten</a:t>
            </a:r>
            <a:r>
              <a:rPr lang="de-DE" dirty="0"/>
              <a:t> </a:t>
            </a:r>
            <a:r>
              <a:rPr lang="de-DE" dirty="0" err="1"/>
              <a:t>perceive</a:t>
            </a:r>
            <a:r>
              <a:rPr lang="de-DE" dirty="0"/>
              <a:t> </a:t>
            </a:r>
            <a:r>
              <a:rPr lang="de-DE" dirty="0" err="1"/>
              <a:t>themselves</a:t>
            </a:r>
            <a:r>
              <a:rPr lang="de-DE" dirty="0"/>
              <a:t> </a:t>
            </a:r>
            <a:r>
              <a:rPr lang="de-DE" dirty="0" err="1"/>
              <a:t>as</a:t>
            </a:r>
            <a:r>
              <a:rPr lang="de-DE" dirty="0"/>
              <a:t> </a:t>
            </a:r>
            <a:r>
              <a:rPr lang="de-DE" dirty="0" err="1"/>
              <a:t>well</a:t>
            </a:r>
            <a:r>
              <a:rPr lang="de-DE" dirty="0"/>
              <a:t> </a:t>
            </a:r>
            <a:r>
              <a:rPr lang="de-DE" dirty="0" err="1"/>
              <a:t>informed</a:t>
            </a:r>
            <a:r>
              <a:rPr lang="de-DE" dirty="0"/>
              <a:t>. </a:t>
            </a:r>
            <a:endParaRPr dirty="0"/>
          </a:p>
        </p:txBody>
      </p:sp>
      <p:sp>
        <p:nvSpPr>
          <p:cNvPr id="13"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Content of media coverage</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normAutofit/>
          </a:bodyPr>
          <a:lstStyle/>
          <a:p>
            <a:pPr algn="ctr">
              <a:defRPr/>
            </a:pPr>
            <a:r>
              <a:rPr lang="de-DE"/>
              <a:t>COMMON SHORTCOMINGS</a:t>
            </a:r>
            <a:endParaRPr lang="hu-HU"/>
          </a:p>
        </p:txBody>
      </p:sp>
      <p:sp>
        <p:nvSpPr>
          <p:cNvPr id="3" name="Tartalom helye 2"/>
          <p:cNvSpPr>
            <a:spLocks noGrp="1"/>
          </p:cNvSpPr>
          <p:nvPr>
            <p:ph idx="1"/>
          </p:nvPr>
        </p:nvSpPr>
        <p:spPr bwMode="auto">
          <a:xfrm>
            <a:off x="551384" y="2212005"/>
            <a:ext cx="11298808" cy="4351338"/>
          </a:xfrm>
        </p:spPr>
        <p:txBody>
          <a:bodyPr>
            <a:noAutofit/>
          </a:bodyPr>
          <a:lstStyle/>
          <a:p>
            <a:pPr marL="0" indent="0" algn="just">
              <a:buNone/>
              <a:defRPr/>
            </a:pPr>
            <a:r>
              <a:rPr lang="en-GB" sz="1200" b="1" dirty="0"/>
              <a:t>Research has identified a range of shortcomings in the way the news media – on average – deal with covering migrants and refugees. These are some main criticisms: </a:t>
            </a:r>
            <a:endParaRPr sz="1200" dirty="0"/>
          </a:p>
          <a:p>
            <a:pPr marL="0" indent="0" algn="just">
              <a:buNone/>
              <a:defRPr/>
            </a:pPr>
            <a:endParaRPr lang="de-DE" sz="1200" dirty="0"/>
          </a:p>
          <a:p>
            <a:pPr marL="0" lvl="0" indent="0" algn="just">
              <a:buNone/>
              <a:defRPr/>
            </a:pPr>
            <a:r>
              <a:rPr lang="en-GB" sz="1200" b="1" dirty="0"/>
              <a:t>Negativity </a:t>
            </a:r>
            <a:endParaRPr lang="de-DE" sz="1200" dirty="0"/>
          </a:p>
          <a:p>
            <a:pPr marL="0" indent="0" algn="just">
              <a:buNone/>
              <a:defRPr/>
            </a:pPr>
            <a:r>
              <a:rPr lang="en-GB" sz="1200" dirty="0"/>
              <a:t>Studies have found that negative frames and narratives of conflict characterize coverage of migrants and refugees in European media. Migrants and refugees are frequently portrayed as a threat to security, spreading </a:t>
            </a:r>
            <a:r>
              <a:rPr lang="en-GB" sz="1200" u="sng" dirty="0">
                <a:hlinkClick r:id="rId3" tooltip="https://spssi.onlinelibrary.wiley.com/doi/abs/10.1111/josi.12027"/>
              </a:rPr>
              <a:t>terrorism or infectious diseases</a:t>
            </a:r>
            <a:r>
              <a:rPr lang="en-GB" sz="1200" dirty="0"/>
              <a:t> (Esses et al., 2013). Further, migration is associated with threats to </a:t>
            </a:r>
            <a:r>
              <a:rPr lang="en-GB" sz="1200" u="sng" dirty="0">
                <a:hlinkClick r:id="rId4" tooltip="https://www.tandfonline.com/doi/abs/10.1080/1369183X.2014.1002199"/>
              </a:rPr>
              <a:t>economic prosperity and cultural identity</a:t>
            </a:r>
            <a:r>
              <a:rPr lang="en-GB" sz="1200" dirty="0"/>
              <a:t> (</a:t>
            </a:r>
            <a:r>
              <a:rPr lang="en-GB" sz="1200" dirty="0" err="1"/>
              <a:t>Caviedes</a:t>
            </a:r>
            <a:r>
              <a:rPr lang="en-GB" sz="1200" dirty="0"/>
              <a:t>, 2015). According to a study comparing political news coverage in 16 Western democracies, the issue </a:t>
            </a:r>
            <a:r>
              <a:rPr lang="en-GB" sz="1200" u="sng" dirty="0">
                <a:hlinkClick r:id="rId5" tooltip="https://www.taylorfrancis.com/chapters/edit/10.4324/9781315622286-15/negativity-frank-esser-sven-engesser-jörg-matthes?context=ubx&amp;refId=96c2b63b-b4ea-44ad-bac3-4a46ba52cc4e"/>
              </a:rPr>
              <a:t>of immigration and integration is the third most negative topic</a:t>
            </a:r>
            <a:r>
              <a:rPr lang="en-GB" sz="1200" dirty="0"/>
              <a:t>. </a:t>
            </a:r>
            <a:r>
              <a:rPr lang="en-US" sz="1200" dirty="0"/>
              <a:t>However, negativity varies between the different groups of migrants and refugees depicted in the news media (</a:t>
            </a:r>
            <a:r>
              <a:rPr lang="en-US" sz="1200" dirty="0" err="1"/>
              <a:t>Esser</a:t>
            </a:r>
            <a:r>
              <a:rPr lang="en-US" sz="1200" dirty="0"/>
              <a:t> et al., 2016). For example, news media often describe intra-EU immigrants more positive than non-EU immigrants.</a:t>
            </a:r>
            <a:endParaRPr lang="de-DE" sz="1200" dirty="0"/>
          </a:p>
          <a:p>
            <a:pPr marL="0" lvl="0" indent="0" algn="just">
              <a:buNone/>
              <a:defRPr/>
            </a:pPr>
            <a:r>
              <a:rPr lang="en-GB" sz="1200" b="1" dirty="0"/>
              <a:t>Representation of migrants and refugees</a:t>
            </a:r>
            <a:endParaRPr lang="de-DE" sz="1200" dirty="0"/>
          </a:p>
          <a:p>
            <a:pPr marL="0" indent="0" algn="just">
              <a:buNone/>
              <a:defRPr/>
            </a:pPr>
            <a:r>
              <a:rPr lang="en-US" sz="1200" dirty="0"/>
              <a:t>The use of </a:t>
            </a:r>
            <a:r>
              <a:rPr lang="en-US" sz="1200" u="sng" dirty="0">
                <a:hlinkClick r:id="rId6" tooltip="https://onlinelibrary.wiley.com/doi/abs/10.1111/1467-9481.00154"/>
              </a:rPr>
              <a:t>water-related metaphors</a:t>
            </a:r>
            <a:r>
              <a:rPr lang="en-US" sz="1200" dirty="0"/>
              <a:t> (El </a:t>
            </a:r>
            <a:r>
              <a:rPr lang="en-US" sz="1200" dirty="0" err="1"/>
              <a:t>Refaie</a:t>
            </a:r>
            <a:r>
              <a:rPr lang="en-US" sz="1200" dirty="0"/>
              <a:t>, 2001) such as “refugee wave” or “flood of immigrants” may lead to a “dehumanization” of migrants and refugees, associating them with language used to describe natural disasters. </a:t>
            </a:r>
            <a:r>
              <a:rPr lang="en-GB" sz="1200" dirty="0"/>
              <a:t>Further, journalists tend to describe migrants and refugees as powerless </a:t>
            </a:r>
            <a:r>
              <a:rPr lang="en-GB" sz="1200" u="sng" dirty="0">
                <a:hlinkClick r:id="rId7" tooltip="https://www.tandfonline.com/doi/abs/10.1080/13183222.2008.11008981"/>
              </a:rPr>
              <a:t>victims</a:t>
            </a:r>
            <a:r>
              <a:rPr lang="en-GB" sz="1200" dirty="0"/>
              <a:t> (</a:t>
            </a:r>
            <a:r>
              <a:rPr lang="en-GB" sz="1200" dirty="0" err="1"/>
              <a:t>Horsti</a:t>
            </a:r>
            <a:r>
              <a:rPr lang="en-GB" sz="1200" dirty="0"/>
              <a:t>, 2008), rather than as </a:t>
            </a:r>
            <a:r>
              <a:rPr lang="en-GB" sz="1200" u="sng" dirty="0">
                <a:hlinkClick r:id="rId8" tooltip="https://journals.sagepub.com/doi/10.1007/s12290-016-0407-5"/>
              </a:rPr>
              <a:t>actors in their own right</a:t>
            </a:r>
            <a:r>
              <a:rPr lang="en-GB" sz="1200" dirty="0"/>
              <a:t> (Fotopoulos &amp; </a:t>
            </a:r>
            <a:r>
              <a:rPr lang="en-GB" sz="1200" dirty="0" err="1"/>
              <a:t>Kaimaklioti</a:t>
            </a:r>
            <a:r>
              <a:rPr lang="en-GB" sz="1200" dirty="0"/>
              <a:t>, 2016). Such “victimization” effects are particularly </a:t>
            </a:r>
            <a:r>
              <a:rPr lang="en-GB" sz="1200" u="sng" dirty="0">
                <a:hlinkClick r:id="rId9" tooltip="https://www.tandfonline.com/doi/full/10.1080/1369183X.2017.1282813"/>
              </a:rPr>
              <a:t>salient during the initial phase</a:t>
            </a:r>
            <a:r>
              <a:rPr lang="en-GB" sz="1200" dirty="0"/>
              <a:t> of news cycles (</a:t>
            </a:r>
            <a:r>
              <a:rPr lang="en-GB" sz="1200" dirty="0" err="1"/>
              <a:t>Greussing</a:t>
            </a:r>
            <a:r>
              <a:rPr lang="en-GB" sz="1200" dirty="0"/>
              <a:t> &amp; </a:t>
            </a:r>
            <a:r>
              <a:rPr lang="en-GB" sz="1200" dirty="0" err="1"/>
              <a:t>Boomgaarden</a:t>
            </a:r>
            <a:r>
              <a:rPr lang="en-GB" sz="1200" dirty="0"/>
              <a:t>, 2017). On the other hand, studies conclude that migrants and refugees are commonly described as criminals, leading to a “</a:t>
            </a:r>
            <a:r>
              <a:rPr lang="en-GB" sz="1200" u="sng" dirty="0">
                <a:hlinkClick r:id="rId10" tooltip="https://journals.sagepub.com/doi/10.1177/0267323116647235"/>
              </a:rPr>
              <a:t>victim or perpetrator</a:t>
            </a:r>
            <a:r>
              <a:rPr lang="en-GB" sz="1200" dirty="0"/>
              <a:t>”-dichotomy (Kroon et al., 2016). Media coverage talks </a:t>
            </a:r>
            <a:r>
              <a:rPr lang="en-GB" sz="1200" i="1" u="sng" dirty="0">
                <a:hlinkClick r:id="rId11" tooltip="https://www.tandfonline.com/doi/abs/10.1080/23743670.2015.1084585"/>
              </a:rPr>
              <a:t>about </a:t>
            </a:r>
            <a:r>
              <a:rPr lang="en-GB" sz="1200" u="sng" dirty="0">
                <a:hlinkClick r:id="rId11" tooltip="https://www.tandfonline.com/doi/abs/10.1080/23743670.2015.1084585"/>
              </a:rPr>
              <a:t>migrants and refugees rather than </a:t>
            </a:r>
            <a:r>
              <a:rPr lang="en-GB" sz="1200" i="1" u="sng" dirty="0">
                <a:hlinkClick r:id="rId11" tooltip="https://www.tandfonline.com/doi/abs/10.1080/23743670.2015.1084585"/>
              </a:rPr>
              <a:t>with </a:t>
            </a:r>
            <a:r>
              <a:rPr lang="en-GB" sz="1200" u="sng" dirty="0">
                <a:hlinkClick r:id="rId11" tooltip="https://www.tandfonline.com/doi/abs/10.1080/23743670.2015.1084585"/>
              </a:rPr>
              <a:t>them</a:t>
            </a:r>
            <a:r>
              <a:rPr lang="en-GB" sz="1200" dirty="0"/>
              <a:t> (</a:t>
            </a:r>
            <a:r>
              <a:rPr lang="en-GB" sz="1200" dirty="0" err="1"/>
              <a:t>Horsti</a:t>
            </a:r>
            <a:r>
              <a:rPr lang="en-GB" sz="1200" dirty="0"/>
              <a:t>, 2016; </a:t>
            </a:r>
            <a:r>
              <a:rPr lang="en-GB" sz="1200" u="sng" dirty="0">
                <a:hlinkClick r:id="rId12" tooltip="https://www.unhcr.org/protection/operations/56bb369c9/press-cover-age-refugee-migrant-crisis-eu-content-analysis-five-european.html"/>
              </a:rPr>
              <a:t>Berry et al., 2015</a:t>
            </a:r>
            <a:r>
              <a:rPr lang="en-GB" sz="1200" dirty="0"/>
              <a:t>). Research has also shown that news media report most frequently about asylum seekers, leading to an </a:t>
            </a:r>
            <a:r>
              <a:rPr lang="en-GB" sz="1200" u="sng" dirty="0">
                <a:hlinkClick r:id="rId13" tooltip="https://onlinelibrary.wiley.com/doi/abs/10.1111/1467-9248.12053"/>
              </a:rPr>
              <a:t>over-representation of this specific group</a:t>
            </a:r>
            <a:r>
              <a:rPr lang="en-GB" sz="1200" dirty="0"/>
              <a:t> (Blinder, 2015), thus </a:t>
            </a:r>
            <a:r>
              <a:rPr lang="en-GB" sz="1200" u="sng" dirty="0">
                <a:hlinkClick r:id="rId14" tooltip="https://www.delmi.se/en/publications/report-and-pb-2017-6-immigration-in-the-media-how-did-swedish-newspapers-report-2010-2015/"/>
              </a:rPr>
              <a:t>neglecting other groups</a:t>
            </a:r>
            <a:r>
              <a:rPr lang="en-GB" sz="1200" dirty="0"/>
              <a:t> such as labour migrants or international students (</a:t>
            </a:r>
            <a:r>
              <a:rPr lang="en-GB" sz="1200" dirty="0" err="1"/>
              <a:t>Strömbäck</a:t>
            </a:r>
            <a:r>
              <a:rPr lang="en-GB" sz="1200" dirty="0"/>
              <a:t> et al., 2017). At the same time, content analyses imply that journalists often </a:t>
            </a:r>
            <a:r>
              <a:rPr lang="en-GB" sz="1200" u="sng" dirty="0">
                <a:hlinkClick r:id="rId15" tooltip="https://www.otto-brenner-stiftung.de/fileadmin/user_data/stiftung/02_Wissenschaftsportal/03_Publikationen/AP39_Migration_EN.pdf"/>
              </a:rPr>
              <a:t>do not handle the terminologies of migration and forced displacement with care</a:t>
            </a:r>
            <a:r>
              <a:rPr lang="en-GB" sz="1200" dirty="0"/>
              <a:t> (</a:t>
            </a:r>
            <a:r>
              <a:rPr lang="en-GB" sz="1200" dirty="0" err="1"/>
              <a:t>Fengler</a:t>
            </a:r>
            <a:r>
              <a:rPr lang="en-GB" sz="1200" dirty="0"/>
              <a:t> &amp; </a:t>
            </a:r>
            <a:r>
              <a:rPr lang="en-GB" sz="1200" dirty="0" err="1"/>
              <a:t>Kreutler</a:t>
            </a:r>
            <a:r>
              <a:rPr lang="en-GB" sz="1200" dirty="0"/>
              <a:t>, 2020). Refugees with their respective rights under the Geneva Convention, and asylum seekers are confounded with other groups. </a:t>
            </a:r>
            <a:endParaRPr sz="1200" dirty="0"/>
          </a:p>
          <a:p>
            <a:pPr marL="0" indent="0">
              <a:buNone/>
              <a:defRPr/>
            </a:pPr>
            <a:endParaRPr lang="en-GB" sz="1200" b="1" dirty="0"/>
          </a:p>
          <a:p>
            <a:pPr marL="0" indent="0">
              <a:buNone/>
              <a:defRPr/>
            </a:pPr>
            <a:endParaRPr lang="en-GB" sz="1000" dirty="0"/>
          </a:p>
        </p:txBody>
      </p:sp>
      <p:pic>
        <p:nvPicPr>
          <p:cNvPr id="5" name="Grafik 4"/>
          <p:cNvPicPr>
            <a:picLocks noChangeAspect="1"/>
          </p:cNvPicPr>
          <p:nvPr/>
        </p:nvPicPr>
        <p:blipFill>
          <a:blip r:embed="rId16"/>
          <a:stretch/>
        </p:blipFill>
        <p:spPr bwMode="auto">
          <a:xfrm>
            <a:off x="9696400" y="330835"/>
            <a:ext cx="2361084" cy="1574056"/>
          </a:xfrm>
          <a:prstGeom prst="rect">
            <a:avLst/>
          </a:prstGeom>
        </p:spPr>
      </p:pic>
      <p:sp>
        <p:nvSpPr>
          <p:cNvPr id="7" name="Google Shape;133;p8"/>
          <p:cNvSpPr txBox="1"/>
          <p:nvPr/>
        </p:nvSpPr>
        <p:spPr bwMode="auto">
          <a:xfrm>
            <a:off x="1129284" y="617119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dirty="0">
                <a:solidFill>
                  <a:srgbClr val="833C0B"/>
                </a:solidFill>
                <a:latin typeface="Calibri"/>
                <a:ea typeface="Calibri"/>
                <a:cs typeface="Calibri"/>
              </a:rPr>
              <a:t>Content </a:t>
            </a:r>
            <a:r>
              <a:rPr lang="de-DE" sz="4400" dirty="0" err="1">
                <a:solidFill>
                  <a:srgbClr val="833C0B"/>
                </a:solidFill>
                <a:latin typeface="Calibri"/>
                <a:ea typeface="Calibri"/>
                <a:cs typeface="Calibri"/>
              </a:rPr>
              <a:t>of</a:t>
            </a:r>
            <a:r>
              <a:rPr lang="de-DE" sz="4400" dirty="0">
                <a:solidFill>
                  <a:srgbClr val="833C0B"/>
                </a:solidFill>
                <a:latin typeface="Calibri"/>
                <a:ea typeface="Calibri"/>
                <a:cs typeface="Calibri"/>
              </a:rPr>
              <a:t> </a:t>
            </a:r>
            <a:r>
              <a:rPr lang="de-DE" sz="4400" dirty="0" err="1">
                <a:solidFill>
                  <a:srgbClr val="833C0B"/>
                </a:solidFill>
                <a:latin typeface="Calibri"/>
                <a:ea typeface="Calibri"/>
                <a:cs typeface="Calibri"/>
              </a:rPr>
              <a:t>media</a:t>
            </a:r>
            <a:r>
              <a:rPr lang="de-DE" sz="4400" dirty="0">
                <a:solidFill>
                  <a:srgbClr val="833C0B"/>
                </a:solidFill>
                <a:latin typeface="Calibri"/>
                <a:ea typeface="Calibri"/>
                <a:cs typeface="Calibri"/>
              </a:rPr>
              <a:t> </a:t>
            </a:r>
            <a:r>
              <a:rPr lang="de-DE" sz="4400" dirty="0" err="1">
                <a:solidFill>
                  <a:srgbClr val="833C0B"/>
                </a:solidFill>
                <a:latin typeface="Calibri"/>
                <a:ea typeface="Calibri"/>
                <a:cs typeface="Calibri"/>
              </a:rPr>
              <a:t>coverage</a:t>
            </a:r>
            <a:endParaRPr sz="4400" dirty="0">
              <a:solidFill>
                <a:srgbClr val="833C0B"/>
              </a:solidFill>
              <a:latin typeface="Calibri"/>
              <a:ea typeface="Calibri"/>
              <a:cs typeface="Calibri"/>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TotalTime>
  <Words>9546</Words>
  <Application>Microsoft Office PowerPoint</Application>
  <DocSecurity>0</DocSecurity>
  <PresentationFormat>Szélesvásznú</PresentationFormat>
  <Paragraphs>546</Paragraphs>
  <Slides>45</Slides>
  <Notes>2</Notes>
  <HiddenSlides>0</HiddenSlides>
  <MMClips>0</MMClips>
  <ScaleCrop>false</ScaleCrop>
  <HeadingPairs>
    <vt:vector size="6" baseType="variant">
      <vt:variant>
        <vt:lpstr>Használt betűtípusok</vt:lpstr>
      </vt:variant>
      <vt:variant>
        <vt:i4>4</vt:i4>
      </vt:variant>
      <vt:variant>
        <vt:lpstr>Téma</vt:lpstr>
      </vt:variant>
      <vt:variant>
        <vt:i4>2</vt:i4>
      </vt:variant>
      <vt:variant>
        <vt:lpstr>Diacímek</vt:lpstr>
      </vt:variant>
      <vt:variant>
        <vt:i4>45</vt:i4>
      </vt:variant>
    </vt:vector>
  </HeadingPairs>
  <TitlesOfParts>
    <vt:vector size="51" baseType="lpstr">
      <vt:lpstr>Arial</vt:lpstr>
      <vt:lpstr>Calibri</vt:lpstr>
      <vt:lpstr>Calibri Light</vt:lpstr>
      <vt:lpstr>Verdana</vt:lpstr>
      <vt:lpstr>Office-téma</vt:lpstr>
      <vt:lpstr>1_Office-téma</vt:lpstr>
      <vt:lpstr>COVERING MIGRATION   </vt:lpstr>
      <vt:lpstr> LESSON3 - MEDIA COVERAGE OF MIGRATION &amp; FORCED DISPLACEMENT</vt:lpstr>
      <vt:lpstr>The Course</vt:lpstr>
      <vt:lpstr>About the authors</vt:lpstr>
      <vt:lpstr>What we are going to discuss</vt:lpstr>
      <vt:lpstr>CONTENT OF MEDIA COVERAGE</vt:lpstr>
      <vt:lpstr>STUDYING MIGRATION COVERAGE</vt:lpstr>
      <vt:lpstr>A NEED FOR ENHANCED COVERAGE OF MIGRATION AND FORCED DISPLACEMENT?</vt:lpstr>
      <vt:lpstr>COMMON SHORTCOMINGS</vt:lpstr>
      <vt:lpstr>COMMON SHORTCOMINGS</vt:lpstr>
      <vt:lpstr>CONTROLLING QUESTIONS</vt:lpstr>
      <vt:lpstr>CONTROLLING QUESTIONS</vt:lpstr>
      <vt:lpstr>SELECTED COMPARATIVE STUDIES</vt:lpstr>
      <vt:lpstr>EXEMPLARY STUDY I</vt:lpstr>
      <vt:lpstr>EXEMPLARY STUDY II</vt:lpstr>
      <vt:lpstr>EXEMPLARY STUDY III</vt:lpstr>
      <vt:lpstr>EXEMPLARY STUDY IV</vt:lpstr>
      <vt:lpstr>EXEMPLARY STUDY IV</vt:lpstr>
      <vt:lpstr>DRAG THE WORDS </vt:lpstr>
      <vt:lpstr>EFFECTS OF MEDIA COVERAGE</vt:lpstr>
      <vt:lpstr>PUBLIC OPINION ON MIGRATION</vt:lpstr>
      <vt:lpstr>MEDIA EFFECTS THEORIES</vt:lpstr>
      <vt:lpstr>MEDIA EFFECTS THEORIES</vt:lpstr>
      <vt:lpstr>SELECTED RESEARCH RESULTS</vt:lpstr>
      <vt:lpstr>CONTROLLING QUESTIONS</vt:lpstr>
      <vt:lpstr>EFFECTS OF MEDIA COVERAGE: A CLOSER LOOK</vt:lpstr>
      <vt:lpstr>PowerPoint-bemutató</vt:lpstr>
      <vt:lpstr>THE CASE OF ALAN KURDI</vt:lpstr>
      <vt:lpstr>THE CASE OF ALAN KURDI</vt:lpstr>
      <vt:lpstr>FOOD FOR THOUGHT </vt:lpstr>
      <vt:lpstr>CONTROLLING QUESTIONS</vt:lpstr>
      <vt:lpstr>PowerPoint-bemutató</vt:lpstr>
      <vt:lpstr>Bibliography, referred works</vt:lpstr>
      <vt:lpstr>Bibliography, referred works</vt:lpstr>
      <vt:lpstr>Bibliography, referred works</vt:lpstr>
      <vt:lpstr>Bibliography, referred works</vt:lpstr>
      <vt:lpstr>Bibliography, referred works</vt:lpstr>
      <vt:lpstr>Bibliography, referred works</vt:lpstr>
      <vt:lpstr>Bibliography, referred works</vt:lpstr>
      <vt:lpstr>Bibliography, referred works</vt:lpstr>
      <vt:lpstr>Bibliography, referred works</vt:lpstr>
      <vt:lpstr>Bibliography, referred works</vt:lpstr>
      <vt:lpstr>Sources of Photos</vt:lpstr>
      <vt:lpstr>Sources of Photos</vt:lpstr>
      <vt:lpstr> Where you can find us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subject/>
  <dc:creator>példa lajos</dc:creator>
  <cp:keywords/>
  <dc:description/>
  <cp:lastModifiedBy>Annamária Torbó</cp:lastModifiedBy>
  <cp:revision>924</cp:revision>
  <dcterms:created xsi:type="dcterms:W3CDTF">2019-01-02T15:11:38Z</dcterms:created>
  <dcterms:modified xsi:type="dcterms:W3CDTF">2023-11-26T18:47:11Z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F5E0AA30-5918-4713-A630-DBDBA2D67324</vt:lpwstr>
  </property>
  <property fmtid="{D5CDD505-2E9C-101B-9397-08002B2CF9AE}" pid="3" name="ArticulatePath">
    <vt:lpwstr>Bemutató1</vt:lpwstr>
  </property>
</Properties>
</file>