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14" r:id="rId3"/>
    <p:sldId id="257" r:id="rId4"/>
    <p:sldId id="372" r:id="rId5"/>
    <p:sldId id="259" r:id="rId6"/>
    <p:sldId id="260" r:id="rId7"/>
    <p:sldId id="261" r:id="rId8"/>
    <p:sldId id="291" r:id="rId9"/>
    <p:sldId id="263" r:id="rId10"/>
    <p:sldId id="315" r:id="rId11"/>
    <p:sldId id="264" r:id="rId12"/>
    <p:sldId id="312" r:id="rId13"/>
    <p:sldId id="316" r:id="rId14"/>
    <p:sldId id="311" r:id="rId15"/>
    <p:sldId id="308" r:id="rId16"/>
    <p:sldId id="317" r:id="rId17"/>
    <p:sldId id="268" r:id="rId18"/>
    <p:sldId id="270" r:id="rId19"/>
    <p:sldId id="318" r:id="rId20"/>
    <p:sldId id="271" r:id="rId21"/>
    <p:sldId id="303" r:id="rId22"/>
    <p:sldId id="296" r:id="rId23"/>
    <p:sldId id="297" r:id="rId24"/>
    <p:sldId id="301" r:id="rId25"/>
    <p:sldId id="272" r:id="rId26"/>
    <p:sldId id="304" r:id="rId27"/>
    <p:sldId id="319" r:id="rId28"/>
    <p:sldId id="305" r:id="rId29"/>
    <p:sldId id="320" r:id="rId30"/>
    <p:sldId id="307" r:id="rId31"/>
    <p:sldId id="321" r:id="rId32"/>
    <p:sldId id="306" r:id="rId33"/>
    <p:sldId id="302" r:id="rId34"/>
    <p:sldId id="313" r:id="rId35"/>
    <p:sldId id="371" r:id="rId36"/>
    <p:sldId id="289" r:id="rId37"/>
    <p:sldId id="285" r:id="rId38"/>
    <p:sldId id="367" r:id="rId39"/>
    <p:sldId id="391" r:id="rId40"/>
  </p:sldIdLst>
  <p:sldSz cx="12192000" cy="6858000"/>
  <p:notesSz cx="12192000" cy="6858000"/>
  <p:custDataLst>
    <p:tags r:id="rId42"/>
  </p:custDataLst>
  <p:defaultText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asmus" initials="E" lastIdx="2" clrIdx="0"/>
  <p:cmAuthor id="2" name="Dominik Speck" initials="DS" lastIdx="23" clrIdx="1">
    <p:extLst>
      <p:ext uri="{19B8F6BF-5375-455C-9EA6-DF929625EA0E}">
        <p15:presenceInfo xmlns:p15="http://schemas.microsoft.com/office/powerpoint/2012/main" userId="f3dfd42029ac596b" providerId="Windows Live"/>
      </p:ext>
    </p:extLst>
  </p:cmAuthor>
  <p:cmAuthor id="3" name="Dominik Speck" initials="DS [2]" lastIdx="17" clrIdx="2">
    <p:extLst>
      <p:ext uri="{19B8F6BF-5375-455C-9EA6-DF929625EA0E}">
        <p15:presenceInfo xmlns:p15="http://schemas.microsoft.com/office/powerpoint/2012/main" userId="Dominik Spe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517CDE-62A5-CAE9-746B-2C75C60FF12F}">
  <a:tblStyle styleId="{6E517CDE-62A5-CAE9-746B-2C75C60FF12F}"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62" autoAdjust="0"/>
  </p:normalViewPr>
  <p:slideViewPr>
    <p:cSldViewPr>
      <p:cViewPr varScale="1">
        <p:scale>
          <a:sx n="56" d="100"/>
          <a:sy n="56" d="100"/>
        </p:scale>
        <p:origin x="976"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7C06405C-D2E9-4D2D-8724-EB9686020DED}" type="datetimeFigureOut">
              <a:rPr lang="de-DE"/>
              <a:t>26.11.2023</a:t>
            </a:fld>
            <a:endParaRPr lang="de-DE"/>
          </a:p>
        </p:txBody>
      </p:sp>
      <p:sp>
        <p:nvSpPr>
          <p:cNvPr id="4" name="Folienbildplatzhalter 3"/>
          <p:cNvSpPr>
            <a:spLocks noGrp="1" noRot="1" noChangeAspec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0D3D86E4-3AC8-4B36-ABE7-D2CC69B0D544}" type="slidenum">
              <a:rPr lang="de-DE"/>
              <a:t>‹#›</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904E0-5EC8-4856-9F82-ADF6BA20FF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9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Noch mehr aus UNESCO-Handbuch? </a:t>
            </a:r>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28</a:t>
            </a:fld>
            <a:endParaRPr lang="de-DE"/>
          </a:p>
        </p:txBody>
      </p:sp>
    </p:spTree>
    <p:extLst>
      <p:ext uri="{BB962C8B-B14F-4D97-AF65-F5344CB8AC3E}">
        <p14:creationId xmlns:p14="http://schemas.microsoft.com/office/powerpoint/2010/main" val="120843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Noch mehr aus UNESCO-Handbuch? </a:t>
            </a:r>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29</a:t>
            </a:fld>
            <a:endParaRPr lang="de-DE"/>
          </a:p>
        </p:txBody>
      </p:sp>
    </p:spTree>
    <p:extLst>
      <p:ext uri="{BB962C8B-B14F-4D97-AF65-F5344CB8AC3E}">
        <p14:creationId xmlns:p14="http://schemas.microsoft.com/office/powerpoint/2010/main" val="43581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Noch mehr aus UNESCO-Handbuch? </a:t>
            </a:r>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30</a:t>
            </a:fld>
            <a:endParaRPr lang="de-DE"/>
          </a:p>
        </p:txBody>
      </p:sp>
    </p:spTree>
    <p:extLst>
      <p:ext uri="{BB962C8B-B14F-4D97-AF65-F5344CB8AC3E}">
        <p14:creationId xmlns:p14="http://schemas.microsoft.com/office/powerpoint/2010/main" val="3027318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33</a:t>
            </a:fld>
            <a:endParaRPr lang="de-DE"/>
          </a:p>
        </p:txBody>
      </p:sp>
    </p:spTree>
    <p:extLst>
      <p:ext uri="{BB962C8B-B14F-4D97-AF65-F5344CB8AC3E}">
        <p14:creationId xmlns:p14="http://schemas.microsoft.com/office/powerpoint/2010/main" val="287629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pPr>
              <a:defRPr/>
            </a:pPr>
            <a:fld id="{0D3D86E4-3AC8-4B36-ABE7-D2CC69B0D544}" type="slidenum">
              <a:rPr lang="de-DE" smtClean="0"/>
              <a:t>34</a:t>
            </a:fld>
            <a:endParaRPr lang="de-DE"/>
          </a:p>
        </p:txBody>
      </p:sp>
    </p:spTree>
    <p:extLst>
      <p:ext uri="{BB962C8B-B14F-4D97-AF65-F5344CB8AC3E}">
        <p14:creationId xmlns:p14="http://schemas.microsoft.com/office/powerpoint/2010/main" val="234599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8E9957F3-BFD1-4B98-AB53-26F40F179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a:extLst>
              <a:ext uri="{FF2B5EF4-FFF2-40B4-BE49-F238E27FC236}">
                <a16:creationId xmlns:a16="http://schemas.microsoft.com/office/drawing/2014/main" id="{8DEED482-333D-432A-809F-602CEE697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u-HU" altLang="hu-HU" dirty="0"/>
          </a:p>
        </p:txBody>
      </p:sp>
      <p:sp>
        <p:nvSpPr>
          <p:cNvPr id="18436" name="Dia számának helye 3">
            <a:extLst>
              <a:ext uri="{FF2B5EF4-FFF2-40B4-BE49-F238E27FC236}">
                <a16:creationId xmlns:a16="http://schemas.microsoft.com/office/drawing/2014/main" id="{7B5FB230-DE45-4E17-805F-3512A93B5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C422E-B8F4-4496-8C1E-318F7A72663E}"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Links</a:t>
            </a:r>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8</a:t>
            </a:fld>
            <a:endParaRPr lang="de-DE"/>
          </a:p>
        </p:txBody>
      </p:sp>
    </p:spTree>
    <p:extLst>
      <p:ext uri="{BB962C8B-B14F-4D97-AF65-F5344CB8AC3E}">
        <p14:creationId xmlns:p14="http://schemas.microsoft.com/office/powerpoint/2010/main" val="347137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9</a:t>
            </a:fld>
            <a:endParaRPr lang="de-DE"/>
          </a:p>
        </p:txBody>
      </p:sp>
    </p:spTree>
    <p:extLst>
      <p:ext uri="{BB962C8B-B14F-4D97-AF65-F5344CB8AC3E}">
        <p14:creationId xmlns:p14="http://schemas.microsoft.com/office/powerpoint/2010/main" val="289884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10</a:t>
            </a:fld>
            <a:endParaRPr lang="de-DE"/>
          </a:p>
        </p:txBody>
      </p:sp>
    </p:spTree>
    <p:extLst>
      <p:ext uri="{BB962C8B-B14F-4D97-AF65-F5344CB8AC3E}">
        <p14:creationId xmlns:p14="http://schemas.microsoft.com/office/powerpoint/2010/main" val="169498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13</a:t>
            </a:fld>
            <a:endParaRPr lang="de-DE"/>
          </a:p>
        </p:txBody>
      </p:sp>
    </p:spTree>
    <p:extLst>
      <p:ext uri="{BB962C8B-B14F-4D97-AF65-F5344CB8AC3E}">
        <p14:creationId xmlns:p14="http://schemas.microsoft.com/office/powerpoint/2010/main" val="14883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15</a:t>
            </a:fld>
            <a:endParaRPr lang="de-DE"/>
          </a:p>
        </p:txBody>
      </p:sp>
    </p:spTree>
    <p:extLst>
      <p:ext uri="{BB962C8B-B14F-4D97-AF65-F5344CB8AC3E}">
        <p14:creationId xmlns:p14="http://schemas.microsoft.com/office/powerpoint/2010/main" val="179010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16</a:t>
            </a:fld>
            <a:endParaRPr lang="de-DE"/>
          </a:p>
        </p:txBody>
      </p:sp>
    </p:spTree>
    <p:extLst>
      <p:ext uri="{BB962C8B-B14F-4D97-AF65-F5344CB8AC3E}">
        <p14:creationId xmlns:p14="http://schemas.microsoft.com/office/powerpoint/2010/main" val="376815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17</a:t>
            </a:fld>
            <a:endParaRPr lang="de-DE"/>
          </a:p>
        </p:txBody>
      </p:sp>
    </p:spTree>
    <p:extLst>
      <p:ext uri="{BB962C8B-B14F-4D97-AF65-F5344CB8AC3E}">
        <p14:creationId xmlns:p14="http://schemas.microsoft.com/office/powerpoint/2010/main" val="3128186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0D3D86E4-3AC8-4B36-ABE7-D2CC69B0D544}" type="slidenum">
              <a:rPr lang="de-DE" smtClean="0"/>
              <a:t>18</a:t>
            </a:fld>
            <a:endParaRPr lang="de-DE"/>
          </a:p>
        </p:txBody>
      </p:sp>
    </p:spTree>
    <p:extLst>
      <p:ext uri="{BB962C8B-B14F-4D97-AF65-F5344CB8AC3E}">
        <p14:creationId xmlns:p14="http://schemas.microsoft.com/office/powerpoint/2010/main" val="332510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Címdia">
    <p:spTree>
      <p:nvGrpSpPr>
        <p:cNvPr id="1" name=""/>
        <p:cNvGrpSpPr/>
        <p:nvPr/>
      </p:nvGrpSpPr>
      <p:grpSpPr bwMode="auto">
        <a:xfrm>
          <a:off x="0" y="0"/>
          <a:ext cx="0" cy="0"/>
          <a:chOff x="0" y="0"/>
          <a:chExt cx="0" cy="0"/>
        </a:xfrm>
      </p:grpSpPr>
      <p:sp>
        <p:nvSpPr>
          <p:cNvPr id="2" name="Cím 1"/>
          <p:cNvSpPr>
            <a:spLocks noGrp="1"/>
          </p:cNvSpPr>
          <p:nvPr>
            <p:ph type="ctrTitle"/>
          </p:nvPr>
        </p:nvSpPr>
        <p:spPr bwMode="auto">
          <a:xfrm>
            <a:off x="1524000" y="1122363"/>
            <a:ext cx="9144000" cy="2387600"/>
          </a:xfrm>
        </p:spPr>
        <p:txBody>
          <a:bodyPr anchor="b"/>
          <a:lstStyle>
            <a:lvl1pPr algn="ctr">
              <a:defRPr sz="6000"/>
            </a:lvl1pPr>
          </a:lstStyle>
          <a:p>
            <a:pPr>
              <a:defRPr/>
            </a:pPr>
            <a:r>
              <a:rPr lang="hu-HU"/>
              <a:t>Mintacím szerkesztése</a:t>
            </a:r>
            <a:endParaRPr/>
          </a:p>
        </p:txBody>
      </p:sp>
      <p:sp>
        <p:nvSpPr>
          <p:cNvPr id="3" name="Alcím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hu-HU"/>
              <a:t>Kattintson ide az alcím mintájának szerkesztéséhez</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Cím és függőleges szöveg">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Függőleges szöveg helye 2"/>
          <p:cNvSpPr>
            <a:spLocks noGrp="1"/>
          </p:cNvSpPr>
          <p:nvPr>
            <p:ph type="body" orient="vert" idx="1"/>
          </p:nvPr>
        </p:nvSpPr>
        <p:spPr bwMode="auto"/>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Függőleges cím és szöveg">
    <p:spTree>
      <p:nvGrpSpPr>
        <p:cNvPr id="1" name=""/>
        <p:cNvGrpSpPr/>
        <p:nvPr/>
      </p:nvGrpSpPr>
      <p:grpSpPr bwMode="auto">
        <a:xfrm>
          <a:off x="0" y="0"/>
          <a:ext cx="0" cy="0"/>
          <a:chOff x="0" y="0"/>
          <a:chExt cx="0" cy="0"/>
        </a:xfrm>
      </p:grpSpPr>
      <p:sp>
        <p:nvSpPr>
          <p:cNvPr id="2" name="Függőleges cím 1"/>
          <p:cNvSpPr>
            <a:spLocks noGrp="1"/>
          </p:cNvSpPr>
          <p:nvPr>
            <p:ph type="title" orient="vert"/>
          </p:nvPr>
        </p:nvSpPr>
        <p:spPr bwMode="auto">
          <a:xfrm>
            <a:off x="8724900" y="365125"/>
            <a:ext cx="2628900" cy="5811838"/>
          </a:xfrm>
        </p:spPr>
        <p:txBody>
          <a:bodyPr vert="eaVert"/>
          <a:lstStyle/>
          <a:p>
            <a:pPr>
              <a:defRPr/>
            </a:pPr>
            <a:r>
              <a:rPr lang="hu-HU"/>
              <a:t>Mintacím szerkesztése</a:t>
            </a:r>
            <a:endParaRPr/>
          </a:p>
        </p:txBody>
      </p:sp>
      <p:sp>
        <p:nvSpPr>
          <p:cNvPr id="3" name="Függőleges szöveg helye 2"/>
          <p:cNvSpPr>
            <a:spLocks noGrp="1"/>
          </p:cNvSpPr>
          <p:nvPr>
            <p:ph type="body" orient="vert" idx="1"/>
          </p:nvPr>
        </p:nvSpPr>
        <p:spPr bwMode="auto">
          <a:xfrm>
            <a:off x="838200" y="365125"/>
            <a:ext cx="7734300" cy="5811838"/>
          </a:xfrm>
        </p:spPr>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C0CC70-1689-4205-8EF0-7CBA36F773C4}"/>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1389006-A36D-43AE-9BD2-A57695B1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17E82D4-8482-471E-8163-3D136BDF8B58}"/>
              </a:ext>
            </a:extLst>
          </p:cNvPr>
          <p:cNvSpPr>
            <a:spLocks noGrp="1"/>
          </p:cNvSpPr>
          <p:nvPr>
            <p:ph type="dt" sz="half" idx="10"/>
          </p:nvPr>
        </p:nvSpPr>
        <p:spPr/>
        <p:txBody>
          <a:bodyPr/>
          <a:lstStyle/>
          <a:p>
            <a:fld id="{81C17BD2-93BC-44B2-AA34-FFDC2DE3639F}" type="datetime1">
              <a:rPr lang="hu-HU" smtClean="0"/>
              <a:t>2023. 11. 26.</a:t>
            </a:fld>
            <a:endParaRPr lang="hu-HU"/>
          </a:p>
        </p:txBody>
      </p:sp>
      <p:sp>
        <p:nvSpPr>
          <p:cNvPr id="5" name="Élőláb helye 4">
            <a:extLst>
              <a:ext uri="{FF2B5EF4-FFF2-40B4-BE49-F238E27FC236}">
                <a16:creationId xmlns:a16="http://schemas.microsoft.com/office/drawing/2014/main" id="{1333C1FF-46D9-456A-B254-3BC157283BDC}"/>
              </a:ext>
            </a:extLst>
          </p:cNvPr>
          <p:cNvSpPr>
            <a:spLocks noGrp="1"/>
          </p:cNvSpPr>
          <p:nvPr>
            <p:ph type="ftr" sz="quarter" idx="11"/>
          </p:nvPr>
        </p:nvSpPr>
        <p:spPr/>
        <p:txBody>
          <a:bodyPr/>
          <a:lstStyle/>
          <a:p>
            <a:r>
              <a:rPr lang="en-US" b="1"/>
              <a:t>New Skills for the Next Generation of Journalists - NEWSREEL</a:t>
            </a:r>
            <a:endParaRPr lang="hu-HU" dirty="0"/>
          </a:p>
        </p:txBody>
      </p:sp>
      <p:sp>
        <p:nvSpPr>
          <p:cNvPr id="6" name="Dia számának helye 5">
            <a:extLst>
              <a:ext uri="{FF2B5EF4-FFF2-40B4-BE49-F238E27FC236}">
                <a16:creationId xmlns:a16="http://schemas.microsoft.com/office/drawing/2014/main" id="{B1959D77-DC1C-4D9D-B42F-5EFBC2D926B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35304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104946-A292-4829-84B1-7B8BE66F9C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1816264-9548-4BCC-A0A1-740359F72AC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69679D-1CF6-45A4-82F9-D6F811162F88}"/>
              </a:ext>
            </a:extLst>
          </p:cNvPr>
          <p:cNvSpPr>
            <a:spLocks noGrp="1"/>
          </p:cNvSpPr>
          <p:nvPr>
            <p:ph type="dt" sz="half" idx="10"/>
          </p:nvPr>
        </p:nvSpPr>
        <p:spPr/>
        <p:txBody>
          <a:bodyPr/>
          <a:lstStyle/>
          <a:p>
            <a:fld id="{F4A28A07-50A9-47FF-BD13-6930F3C7C6D4}" type="datetime1">
              <a:rPr lang="hu-HU" smtClean="0"/>
              <a:t>2023. 11. 26.</a:t>
            </a:fld>
            <a:endParaRPr lang="hu-HU"/>
          </a:p>
        </p:txBody>
      </p:sp>
      <p:sp>
        <p:nvSpPr>
          <p:cNvPr id="5" name="Élőláb helye 4">
            <a:extLst>
              <a:ext uri="{FF2B5EF4-FFF2-40B4-BE49-F238E27FC236}">
                <a16:creationId xmlns:a16="http://schemas.microsoft.com/office/drawing/2014/main" id="{0C502769-7139-426A-8FAA-A71063481138}"/>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E0630CF7-A285-4932-8ADF-A7B3F48A492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340129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D1E411-4F3D-4EC1-AAE0-B7BFF08A095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58C1CF3-94A0-432D-8DC5-A7596B0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ED108FCA-3B08-46EB-8FD7-29F0FCC73EE9}"/>
              </a:ext>
            </a:extLst>
          </p:cNvPr>
          <p:cNvSpPr>
            <a:spLocks noGrp="1"/>
          </p:cNvSpPr>
          <p:nvPr>
            <p:ph type="dt" sz="half" idx="10"/>
          </p:nvPr>
        </p:nvSpPr>
        <p:spPr/>
        <p:txBody>
          <a:bodyPr/>
          <a:lstStyle/>
          <a:p>
            <a:fld id="{95BE89B0-9048-44AE-ABC1-F2FC2E4AA296}" type="datetime1">
              <a:rPr lang="hu-HU" smtClean="0"/>
              <a:t>2023. 11. 26.</a:t>
            </a:fld>
            <a:endParaRPr lang="hu-HU"/>
          </a:p>
        </p:txBody>
      </p:sp>
      <p:sp>
        <p:nvSpPr>
          <p:cNvPr id="5" name="Élőláb helye 4">
            <a:extLst>
              <a:ext uri="{FF2B5EF4-FFF2-40B4-BE49-F238E27FC236}">
                <a16:creationId xmlns:a16="http://schemas.microsoft.com/office/drawing/2014/main" id="{EB7E9CF7-55AB-4851-867B-91D25E44D431}"/>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FE954D85-C77F-4CCF-BD0A-DEC2B5514508}"/>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184099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96F57A-1EC0-4B6C-BEB7-F6A31A00FE6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E5A97C0-E4BD-4799-B4C5-088821D7327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04CB3F4-2EF0-4039-9345-E8308485CDB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B3392E7-38C5-4920-8278-8D5EA9CF3859}"/>
              </a:ext>
            </a:extLst>
          </p:cNvPr>
          <p:cNvSpPr>
            <a:spLocks noGrp="1"/>
          </p:cNvSpPr>
          <p:nvPr>
            <p:ph type="dt" sz="half" idx="10"/>
          </p:nvPr>
        </p:nvSpPr>
        <p:spPr/>
        <p:txBody>
          <a:bodyPr/>
          <a:lstStyle/>
          <a:p>
            <a:fld id="{11729777-8C0C-472A-B7CB-D6FE927A4845}" type="datetime1">
              <a:rPr lang="hu-HU" smtClean="0"/>
              <a:t>2023. 11. 26.</a:t>
            </a:fld>
            <a:endParaRPr lang="hu-HU"/>
          </a:p>
        </p:txBody>
      </p:sp>
      <p:sp>
        <p:nvSpPr>
          <p:cNvPr id="6" name="Élőláb helye 5">
            <a:extLst>
              <a:ext uri="{FF2B5EF4-FFF2-40B4-BE49-F238E27FC236}">
                <a16:creationId xmlns:a16="http://schemas.microsoft.com/office/drawing/2014/main" id="{3AD85503-2E6F-4F2B-B270-2C25B5DB5F6A}"/>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86752766-D4BB-477E-88A5-07F10AA53C3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27799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8BC7E2-85E2-4FF6-B4A0-5071D9D8D4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EAC0F7E-8664-4E76-B9D8-86883DAF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A8F6892C-120A-4C87-BB98-4C36B3E4936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03A4C71F-0767-4FE0-BB60-EC5AC3A77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C5E200A-3FA5-47AA-8F45-44B80CEF458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46543DC-9E0A-4762-8861-04B336EC18E5}"/>
              </a:ext>
            </a:extLst>
          </p:cNvPr>
          <p:cNvSpPr>
            <a:spLocks noGrp="1"/>
          </p:cNvSpPr>
          <p:nvPr>
            <p:ph type="dt" sz="half" idx="10"/>
          </p:nvPr>
        </p:nvSpPr>
        <p:spPr/>
        <p:txBody>
          <a:bodyPr/>
          <a:lstStyle/>
          <a:p>
            <a:fld id="{1AAA4C96-B67F-43CC-A89A-C39900F83994}" type="datetime1">
              <a:rPr lang="hu-HU" smtClean="0"/>
              <a:t>2023. 11. 26.</a:t>
            </a:fld>
            <a:endParaRPr lang="hu-HU"/>
          </a:p>
        </p:txBody>
      </p:sp>
      <p:sp>
        <p:nvSpPr>
          <p:cNvPr id="8" name="Élőláb helye 7">
            <a:extLst>
              <a:ext uri="{FF2B5EF4-FFF2-40B4-BE49-F238E27FC236}">
                <a16:creationId xmlns:a16="http://schemas.microsoft.com/office/drawing/2014/main" id="{B0A44E08-B14E-4F61-8911-CA4FD8E7625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9" name="Dia számának helye 8">
            <a:extLst>
              <a:ext uri="{FF2B5EF4-FFF2-40B4-BE49-F238E27FC236}">
                <a16:creationId xmlns:a16="http://schemas.microsoft.com/office/drawing/2014/main" id="{EDCDCAC3-4C0D-4F0E-A5F6-6D05ED8B328A}"/>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930081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B5BF26-7054-464F-847F-6D18B60E66B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3D84279-1AB0-43D4-9885-927359F9756B}"/>
              </a:ext>
            </a:extLst>
          </p:cNvPr>
          <p:cNvSpPr>
            <a:spLocks noGrp="1"/>
          </p:cNvSpPr>
          <p:nvPr>
            <p:ph type="dt" sz="half" idx="10"/>
          </p:nvPr>
        </p:nvSpPr>
        <p:spPr/>
        <p:txBody>
          <a:bodyPr/>
          <a:lstStyle/>
          <a:p>
            <a:fld id="{0016EE33-742A-45C9-84DC-2BA2ED36E40C}" type="datetime1">
              <a:rPr lang="hu-HU" smtClean="0"/>
              <a:t>2023. 11. 26.</a:t>
            </a:fld>
            <a:endParaRPr lang="hu-HU"/>
          </a:p>
        </p:txBody>
      </p:sp>
      <p:sp>
        <p:nvSpPr>
          <p:cNvPr id="4" name="Élőláb helye 3">
            <a:extLst>
              <a:ext uri="{FF2B5EF4-FFF2-40B4-BE49-F238E27FC236}">
                <a16:creationId xmlns:a16="http://schemas.microsoft.com/office/drawing/2014/main" id="{4EAF7920-0035-411F-A12D-91EB10F6533E}"/>
              </a:ext>
            </a:extLst>
          </p:cNvPr>
          <p:cNvSpPr>
            <a:spLocks noGrp="1"/>
          </p:cNvSpPr>
          <p:nvPr>
            <p:ph type="ftr" sz="quarter" idx="11"/>
          </p:nvPr>
        </p:nvSpPr>
        <p:spPr/>
        <p:txBody>
          <a:bodyPr/>
          <a:lstStyle/>
          <a:p>
            <a:r>
              <a:rPr lang="en-US"/>
              <a:t>New Skills for the Next Generation of Journalists - NEWSREEL</a:t>
            </a:r>
            <a:endParaRPr lang="hu-HU"/>
          </a:p>
        </p:txBody>
      </p:sp>
      <p:sp>
        <p:nvSpPr>
          <p:cNvPr id="5" name="Dia számának helye 4">
            <a:extLst>
              <a:ext uri="{FF2B5EF4-FFF2-40B4-BE49-F238E27FC236}">
                <a16:creationId xmlns:a16="http://schemas.microsoft.com/office/drawing/2014/main" id="{3970F18F-1E91-44EC-8671-ED44864F8341}"/>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606330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74822EC-1818-40E8-83D6-14D2B50303C7}"/>
              </a:ext>
            </a:extLst>
          </p:cNvPr>
          <p:cNvSpPr>
            <a:spLocks noGrp="1"/>
          </p:cNvSpPr>
          <p:nvPr>
            <p:ph type="dt" sz="half" idx="10"/>
          </p:nvPr>
        </p:nvSpPr>
        <p:spPr/>
        <p:txBody>
          <a:bodyPr/>
          <a:lstStyle/>
          <a:p>
            <a:fld id="{D03563C6-FE02-4D0C-99AB-76D279DE4892}" type="datetime1">
              <a:rPr lang="hu-HU" smtClean="0"/>
              <a:t>2023. 11. 26.</a:t>
            </a:fld>
            <a:endParaRPr lang="hu-HU"/>
          </a:p>
        </p:txBody>
      </p:sp>
      <p:sp>
        <p:nvSpPr>
          <p:cNvPr id="3" name="Élőláb helye 2">
            <a:extLst>
              <a:ext uri="{FF2B5EF4-FFF2-40B4-BE49-F238E27FC236}">
                <a16:creationId xmlns:a16="http://schemas.microsoft.com/office/drawing/2014/main" id="{C90EBEF0-ED3B-43B0-967A-973B636488E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4" name="Dia számának helye 3">
            <a:extLst>
              <a:ext uri="{FF2B5EF4-FFF2-40B4-BE49-F238E27FC236}">
                <a16:creationId xmlns:a16="http://schemas.microsoft.com/office/drawing/2014/main" id="{956ADFF4-8FD8-4B6C-B6FE-F19B89125F1F}"/>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745839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BB3EE-3E81-4D71-B16B-1A9AAD2EBDE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85EBD1F-CBE1-4824-89EC-3AD05576D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2E4581-3E55-494F-99CD-837E9BAF1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755F59-999B-4A9D-A873-EAE04C693D65}"/>
              </a:ext>
            </a:extLst>
          </p:cNvPr>
          <p:cNvSpPr>
            <a:spLocks noGrp="1"/>
          </p:cNvSpPr>
          <p:nvPr>
            <p:ph type="dt" sz="half" idx="10"/>
          </p:nvPr>
        </p:nvSpPr>
        <p:spPr/>
        <p:txBody>
          <a:bodyPr/>
          <a:lstStyle/>
          <a:p>
            <a:fld id="{DE74D476-7685-4014-B6FE-7D53F23F8CD3}" type="datetime1">
              <a:rPr lang="hu-HU" smtClean="0"/>
              <a:t>2023. 11. 26.</a:t>
            </a:fld>
            <a:endParaRPr lang="hu-HU"/>
          </a:p>
        </p:txBody>
      </p:sp>
      <p:sp>
        <p:nvSpPr>
          <p:cNvPr id="6" name="Élőláb helye 5">
            <a:extLst>
              <a:ext uri="{FF2B5EF4-FFF2-40B4-BE49-F238E27FC236}">
                <a16:creationId xmlns:a16="http://schemas.microsoft.com/office/drawing/2014/main" id="{251C0C41-51D1-4950-83C9-C858A45C4DE4}"/>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B6E435B6-0DB1-4C3F-AE0F-D87C96605130}"/>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15703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Cím és tartalo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idx="1"/>
          </p:nvPr>
        </p:nvSpPr>
        <p:spPr bwMode="auto"/>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E0EB9-4A6E-4122-910A-CDE6A443BE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1B38E3E-BE84-457B-8DED-39BE3D62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28962E5-83B4-44DA-A4CA-0483BD060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B121F24-F3C1-45FD-A0D0-F70AD4003B1C}"/>
              </a:ext>
            </a:extLst>
          </p:cNvPr>
          <p:cNvSpPr>
            <a:spLocks noGrp="1"/>
          </p:cNvSpPr>
          <p:nvPr>
            <p:ph type="dt" sz="half" idx="10"/>
          </p:nvPr>
        </p:nvSpPr>
        <p:spPr/>
        <p:txBody>
          <a:bodyPr/>
          <a:lstStyle/>
          <a:p>
            <a:fld id="{729F68D8-0053-4F8F-819B-6F1FA9FB00CA}" type="datetime1">
              <a:rPr lang="hu-HU" smtClean="0"/>
              <a:t>2023. 11. 26.</a:t>
            </a:fld>
            <a:endParaRPr lang="hu-HU"/>
          </a:p>
        </p:txBody>
      </p:sp>
      <p:sp>
        <p:nvSpPr>
          <p:cNvPr id="6" name="Élőláb helye 5">
            <a:extLst>
              <a:ext uri="{FF2B5EF4-FFF2-40B4-BE49-F238E27FC236}">
                <a16:creationId xmlns:a16="http://schemas.microsoft.com/office/drawing/2014/main" id="{F328B20F-2E8B-405F-9D4F-E0416220B100}"/>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7A1551F6-B27B-4382-9F11-BCC837CE1D9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055897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49484A-A20B-429F-80D6-DB5A1417EFC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461D6EB-A17A-4478-970C-EE7F1373ED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48F5255-B4E7-4CA5-BA2E-52867DFF4BE4}"/>
              </a:ext>
            </a:extLst>
          </p:cNvPr>
          <p:cNvSpPr>
            <a:spLocks noGrp="1"/>
          </p:cNvSpPr>
          <p:nvPr>
            <p:ph type="dt" sz="half" idx="10"/>
          </p:nvPr>
        </p:nvSpPr>
        <p:spPr/>
        <p:txBody>
          <a:bodyPr/>
          <a:lstStyle/>
          <a:p>
            <a:fld id="{214B2C72-4F30-4E06-8EF9-58A14EAC6D5D}" type="datetime1">
              <a:rPr lang="hu-HU" smtClean="0"/>
              <a:t>2023. 11. 26.</a:t>
            </a:fld>
            <a:endParaRPr lang="hu-HU"/>
          </a:p>
        </p:txBody>
      </p:sp>
      <p:sp>
        <p:nvSpPr>
          <p:cNvPr id="5" name="Élőláb helye 4">
            <a:extLst>
              <a:ext uri="{FF2B5EF4-FFF2-40B4-BE49-F238E27FC236}">
                <a16:creationId xmlns:a16="http://schemas.microsoft.com/office/drawing/2014/main" id="{B2129963-7CD1-4565-A7C0-986125D03185}"/>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4419CBA-BE4C-4F5A-8ED4-9932A6A1671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537957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4863371-AB1D-405B-B4E2-4C0F6ADCDFD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B3507F7-E76D-438B-A140-397149311D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41F80B-F614-45EB-AC0B-27429E01A538}"/>
              </a:ext>
            </a:extLst>
          </p:cNvPr>
          <p:cNvSpPr>
            <a:spLocks noGrp="1"/>
          </p:cNvSpPr>
          <p:nvPr>
            <p:ph type="dt" sz="half" idx="10"/>
          </p:nvPr>
        </p:nvSpPr>
        <p:spPr/>
        <p:txBody>
          <a:bodyPr/>
          <a:lstStyle/>
          <a:p>
            <a:fld id="{5CCB6C14-2430-48F0-98DB-736C494F794B}" type="datetime1">
              <a:rPr lang="hu-HU" smtClean="0"/>
              <a:t>2023. 11. 26.</a:t>
            </a:fld>
            <a:endParaRPr lang="hu-HU"/>
          </a:p>
        </p:txBody>
      </p:sp>
      <p:sp>
        <p:nvSpPr>
          <p:cNvPr id="5" name="Élőláb helye 4">
            <a:extLst>
              <a:ext uri="{FF2B5EF4-FFF2-40B4-BE49-F238E27FC236}">
                <a16:creationId xmlns:a16="http://schemas.microsoft.com/office/drawing/2014/main" id="{93E3C537-4C49-42FF-8036-CD2ADCA3A83B}"/>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4D879A51-2F99-4E0D-997C-83C78895655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50969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zakaszfejléc">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1850" y="1709738"/>
            <a:ext cx="10515600" cy="2852737"/>
          </a:xfrm>
        </p:spPr>
        <p:txBody>
          <a:bodyPr anchor="b"/>
          <a:lstStyle>
            <a:lvl1pPr>
              <a:defRPr sz="6000"/>
            </a:lvl1pPr>
          </a:lstStyle>
          <a:p>
            <a:pPr>
              <a:defRPr/>
            </a:pPr>
            <a:r>
              <a:rPr lang="hu-HU"/>
              <a:t>Mintacím szerkesztése</a:t>
            </a:r>
            <a:endParaRPr/>
          </a:p>
        </p:txBody>
      </p:sp>
      <p:sp>
        <p:nvSpPr>
          <p:cNvPr id="3" name="Szöveg hely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hu-HU"/>
              <a:t>Mintaszöveg szerkesztése</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2 tartalomrész">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sz="half" idx="1"/>
          </p:nvPr>
        </p:nvSpPr>
        <p:spPr bwMode="auto">
          <a:xfrm>
            <a:off x="838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Tartalom helye 3"/>
          <p:cNvSpPr>
            <a:spLocks noGrp="1"/>
          </p:cNvSpPr>
          <p:nvPr>
            <p:ph sz="half" idx="2"/>
          </p:nvPr>
        </p:nvSpPr>
        <p:spPr bwMode="auto">
          <a:xfrm>
            <a:off x="6172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Összehasonlítás">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365125"/>
            <a:ext cx="10515600" cy="1325563"/>
          </a:xfrm>
        </p:spPr>
        <p:txBody>
          <a:bodyPr/>
          <a:lstStyle/>
          <a:p>
            <a:pPr>
              <a:defRPr/>
            </a:pPr>
            <a:r>
              <a:rPr lang="hu-HU"/>
              <a:t>Mintacím szerkesztése</a:t>
            </a:r>
            <a:endParaRPr/>
          </a:p>
        </p:txBody>
      </p:sp>
      <p:sp>
        <p:nvSpPr>
          <p:cNvPr id="3" name="Szöveg hely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4" name="Tartalom helye 3"/>
          <p:cNvSpPr>
            <a:spLocks noGrp="1"/>
          </p:cNvSpPr>
          <p:nvPr>
            <p:ph sz="half" idx="2"/>
          </p:nvPr>
        </p:nvSpPr>
        <p:spPr bwMode="auto">
          <a:xfrm>
            <a:off x="839788" y="2505074"/>
            <a:ext cx="5157787"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Szöveg hely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6" name="Tartalom helye 5"/>
          <p:cNvSpPr>
            <a:spLocks noGrp="1"/>
          </p:cNvSpPr>
          <p:nvPr>
            <p:ph sz="quarter" idx="4"/>
          </p:nvPr>
        </p:nvSpPr>
        <p:spPr bwMode="auto">
          <a:xfrm>
            <a:off x="6172200" y="2505074"/>
            <a:ext cx="5183188"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7" name="Dátum helye 6"/>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8" name="Élőláb helye 7"/>
          <p:cNvSpPr>
            <a:spLocks noGrp="1"/>
          </p:cNvSpPr>
          <p:nvPr>
            <p:ph type="ftr" sz="quarter" idx="11"/>
          </p:nvPr>
        </p:nvSpPr>
        <p:spPr bwMode="auto"/>
        <p:txBody>
          <a:bodyPr/>
          <a:lstStyle/>
          <a:p>
            <a:pPr>
              <a:defRPr/>
            </a:pPr>
            <a:endParaRPr lang="hu-HU"/>
          </a:p>
        </p:txBody>
      </p:sp>
      <p:sp>
        <p:nvSpPr>
          <p:cNvPr id="9" name="Dia számának helye 8"/>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Csak cí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Dátum helye 2"/>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4" name="Élőláb helye 3"/>
          <p:cNvSpPr>
            <a:spLocks noGrp="1"/>
          </p:cNvSpPr>
          <p:nvPr>
            <p:ph type="ftr" sz="quarter" idx="11"/>
          </p:nvPr>
        </p:nvSpPr>
        <p:spPr bwMode="auto"/>
        <p:txBody>
          <a:bodyPr/>
          <a:lstStyle/>
          <a:p>
            <a:pPr>
              <a:defRPr/>
            </a:pPr>
            <a:endParaRPr lang="hu-HU"/>
          </a:p>
        </p:txBody>
      </p:sp>
      <p:sp>
        <p:nvSpPr>
          <p:cNvPr id="5" name="Dia számának helye 4"/>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Üres">
    <p:spTree>
      <p:nvGrpSpPr>
        <p:cNvPr id="1" name=""/>
        <p:cNvGrpSpPr/>
        <p:nvPr/>
      </p:nvGrpSpPr>
      <p:grpSpPr bwMode="auto">
        <a:xfrm>
          <a:off x="0" y="0"/>
          <a:ext cx="0" cy="0"/>
          <a:chOff x="0" y="0"/>
          <a:chExt cx="0" cy="0"/>
        </a:xfrm>
      </p:grpSpPr>
      <p:sp>
        <p:nvSpPr>
          <p:cNvPr id="2" name="Dátum helye 1"/>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3" name="Élőláb helye 2"/>
          <p:cNvSpPr>
            <a:spLocks noGrp="1"/>
          </p:cNvSpPr>
          <p:nvPr>
            <p:ph type="ftr" sz="quarter" idx="11"/>
          </p:nvPr>
        </p:nvSpPr>
        <p:spPr bwMode="auto"/>
        <p:txBody>
          <a:bodyPr/>
          <a:lstStyle/>
          <a:p>
            <a:pPr>
              <a:defRPr/>
            </a:pPr>
            <a:endParaRPr lang="hu-HU"/>
          </a:p>
        </p:txBody>
      </p:sp>
      <p:sp>
        <p:nvSpPr>
          <p:cNvPr id="4" name="Dia számának helye 3"/>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Tartalomrész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Tartalom helye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Kép hely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hu-HU"/>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3E4EE3-1A77-4589-ACFF-672620A5E174}" type="datetimeFigureOut">
              <a:rPr lang="hu-HU"/>
              <a:t>2023. 11. 26.</a:t>
            </a:fld>
            <a:endParaRPr lang="hu-HU"/>
          </a:p>
        </p:txBody>
      </p:sp>
      <p:sp>
        <p:nvSpPr>
          <p:cNvPr id="5" name="Élőláb hely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146BD-4A12-432C-AD50-55033724872F}" type="slidenum">
              <a:rPr lang="hu-HU"/>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EDBB013-C965-40C5-AD5B-6D171F3D5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C033CA1-F37A-4D64-8776-F2A1EA905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F550AE-90FA-44B3-B025-3B87DE65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3408B-CBBA-4A0D-8A15-42ECC6B552D5}" type="datetime1">
              <a:rPr lang="hu-HU" smtClean="0"/>
              <a:t>2023. 11. 26.</a:t>
            </a:fld>
            <a:endParaRPr lang="hu-HU"/>
          </a:p>
        </p:txBody>
      </p:sp>
      <p:sp>
        <p:nvSpPr>
          <p:cNvPr id="5" name="Élőláb helye 4">
            <a:extLst>
              <a:ext uri="{FF2B5EF4-FFF2-40B4-BE49-F238E27FC236}">
                <a16:creationId xmlns:a16="http://schemas.microsoft.com/office/drawing/2014/main" id="{153A619F-0DD5-4986-A407-90E36AE55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6408984-520B-4422-8BEA-2DD43781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D3A0-CE6F-49D2-A784-08D506621889}" type="slidenum">
              <a:rPr lang="hu-HU" smtClean="0"/>
              <a:t>‹#›</a:t>
            </a:fld>
            <a:endParaRPr lang="hu-HU"/>
          </a:p>
        </p:txBody>
      </p:sp>
    </p:spTree>
    <p:extLst>
      <p:ext uri="{BB962C8B-B14F-4D97-AF65-F5344CB8AC3E}">
        <p14:creationId xmlns:p14="http://schemas.microsoft.com/office/powerpoint/2010/main" val="2072425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hyperlink" Target="https://dartcenter.org/content/covering-immigrants-immigration-tips-from-experts" TargetMode="Externa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hyperlink" Target="https://onlinelibrary.wiley.com/doi/epdf/10.1002/9781118841570.iejs0121"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hyperlink" Target="https://link.springer.com/book/10.1007/978-3-658-31771-3"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newsreel.pte.hu/sites/newsreel.pte.hu/files/REPORT/newsreel2_research_report.pdf" TargetMode="Externa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iQvcn3ntbxAhV08rsIHfKQChkQFjABegQIBhAD&amp;url=http%3A%2F%2Feuropeanjournalists.org%2Fwp-content%2Fuploads%2F2017%2F05%2FCharter-of-Idomeni-%25CE%2595%25CE%259D.pdf&amp;usg=AOvVaw2Jjpw1JNskVOQE4IeEWvfW" TargetMode="Externa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fra.europa.eu/en/publication/2020/e-media-toolkit-migration-trainers-manual" TargetMode="External"/><Relationship Id="rId5" Type="http://schemas.openxmlformats.org/officeDocument/2006/relationships/hyperlink" Target="https://ethicaljournalismnetwork.org/ejn-launches-new-migration-reporting-guidelines-gfmd" TargetMode="External"/><Relationship Id="rId4" Type="http://schemas.openxmlformats.org/officeDocument/2006/relationships/hyperlink" Target="http://www.cartadiroma.org/wp-content/uploads/2014/10/CODE-AND-GLOSSARY-ENGLISH.pdf"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sagepub.com/doi/10.1177/0020764009105699" TargetMode="Externa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s://linkinghub.elsevier.com/retrieve/pii/S0749379700002828" TargetMode="External"/><Relationship Id="rId5" Type="http://schemas.openxmlformats.org/officeDocument/2006/relationships/hyperlink" Target="https://www.thelancet.com/journals/lancet/article/PIIS0140-6736(05)61027-6/fulltext" TargetMode="External"/><Relationship Id="rId4" Type="http://schemas.openxmlformats.org/officeDocument/2006/relationships/hyperlink" Target="https://jamanetwork.com/searchresults?author=Zachary+Steel&amp;q=Zachary+Stee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journals.plos.org/plosone/article?id=10.1371/journal.pone.0168692" TargetMode="Externa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hyperlink" Target="https://www.sciencedirect.com/science/article/abs/pii/S0010440X14000236?via%3Dihub"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unesdoc.unesco.org/ark:/48223/pf0000377890" TargetMode="External"/><Relationship Id="rId3" Type="http://schemas.openxmlformats.org/officeDocument/2006/relationships/notesSlide" Target="../notesSlides/notesSlide10.xml"/><Relationship Id="rId7" Type="http://schemas.openxmlformats.org/officeDocument/2006/relationships/hyperlink" Target="https://journalistsresource.org/politics-and-government/10-rules-interviewing-trauma-survivors/" TargetMode="Externa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dartcenter.org/content/tragedies-journalists-6?section=all" TargetMode="External"/><Relationship Id="rId5" Type="http://schemas.openxmlformats.org/officeDocument/2006/relationships/hyperlink" Target="https://dartcenter.org/resources/reporting-refugees-tips-covering-crisis" TargetMode="External"/><Relationship Id="rId4" Type="http://schemas.openxmlformats.org/officeDocument/2006/relationships/hyperlink" Target="https://dartcenter.org/content/working-with-victims-and-survivors#.VUYw-kJhP39" TargetMode="Externa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hyperlink" Target="https://ethicaljournalismnetwork.org/ethical-guidelines-on-migration-reporting" TargetMode="External"/><Relationship Id="rId3" Type="http://schemas.openxmlformats.org/officeDocument/2006/relationships/notesSlide" Target="../notesSlides/notesSlide14.xml"/><Relationship Id="rId7" Type="http://schemas.openxmlformats.org/officeDocument/2006/relationships/hyperlink" Target="https://europeanjournalists.org/blog/2016/11/28/8-practical-tips-for-migration-coverage/" TargetMode="External"/><Relationship Id="rId12" Type="http://schemas.openxmlformats.org/officeDocument/2006/relationships/hyperlink" Target="https://doi.org/10.1016/j.comppsych.2014.02.003"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s://dartcenter.org/content/working-with-victims-and-survivors#.VUYw-kJhP39" TargetMode="External"/><Relationship Id="rId11" Type="http://schemas.openxmlformats.org/officeDocument/2006/relationships/hyperlink" Target="https://dartcenter.org/resources/reporting-refugees-tips-covering-crisis" TargetMode="External"/><Relationship Id="rId5" Type="http://schemas.openxmlformats.org/officeDocument/2006/relationships/hyperlink" Target="https://doi.org/10.1177/0020764009105699" TargetMode="External"/><Relationship Id="rId10" Type="http://schemas.openxmlformats.org/officeDocument/2006/relationships/hyperlink" Target="https://doi.org/10.17877/DE290R-22455" TargetMode="External"/><Relationship Id="rId4" Type="http://schemas.openxmlformats.org/officeDocument/2006/relationships/hyperlink" Target="https://dartcenter.org/content/covering-immigrants-immigration-tips-from-experts" TargetMode="External"/><Relationship Id="rId9" Type="http://schemas.openxmlformats.org/officeDocument/2006/relationships/hyperlink" Target="https://doi.org/10.1016/S0140-6736(05)61027-6"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002/9781118841570.iejs0121" TargetMode="External"/><Relationship Id="rId3" Type="http://schemas.openxmlformats.org/officeDocument/2006/relationships/hyperlink" Target="https://dartcenter.org/content/tragedies-journalists-6?section=all" TargetMode="External"/><Relationship Id="rId7" Type="http://schemas.openxmlformats.org/officeDocument/2006/relationships/hyperlink" Target="https://journalistsresource.org/politics-and-government/10-rules-interviewing-trauma-survivors/" TargetMode="Externa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unesdoc.unesco.org/ark:/48223/pf0000377890" TargetMode="External"/><Relationship Id="rId5" Type="http://schemas.openxmlformats.org/officeDocument/2006/relationships/hyperlink" Target="https://doi.org/10.1016/s0749-3797(00)00282-8" TargetMode="External"/><Relationship Id="rId4" Type="http://schemas.openxmlformats.org/officeDocument/2006/relationships/hyperlink" Target="https://doi.org/10.1007/978-3-658-31771-3" TargetMode="External"/><Relationship Id="rId9" Type="http://schemas.openxmlformats.org/officeDocument/2006/relationships/hyperlink" Target="https://doi.org/10.1001/jama.2009.113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hyperlink" Target="http://www.pixabay.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hyperlink" Target="https://www.pexels.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3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hyperlink" Target="https://www.ilo.org/global/lang--en/index.htm" TargetMode="External"/><Relationship Id="rId3" Type="http://schemas.openxmlformats.org/officeDocument/2006/relationships/notesSlide" Target="../notesSlides/notesSlide2.xml"/><Relationship Id="rId7" Type="http://schemas.openxmlformats.org/officeDocument/2006/relationships/hyperlink" Target="https://www.un.org/Depts/ptd/welcome-united-nations-procurement-division-unpd" TargetMode="External"/><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unstats.un.org/home/" TargetMode="External"/><Relationship Id="rId11" Type="http://schemas.openxmlformats.org/officeDocument/2006/relationships/hyperlink" Target="https://databank.worldbank.org/source/world-development-indicators" TargetMode="External"/><Relationship Id="rId5" Type="http://schemas.openxmlformats.org/officeDocument/2006/relationships/hyperlink" Target="https://unesdoc.unesco.org/ark:/48223/pf0000377890" TargetMode="External"/><Relationship Id="rId10" Type="http://schemas.openxmlformats.org/officeDocument/2006/relationships/hyperlink" Target="https://iom.int/" TargetMode="External"/><Relationship Id="rId4" Type="http://schemas.openxmlformats.org/officeDocument/2006/relationships/hyperlink" Target="https://migrationdataportal.org/" TargetMode="External"/><Relationship Id="rId9" Type="http://schemas.openxmlformats.org/officeDocument/2006/relationships/hyperlink" Target="https://www.unhcr.org/"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hyperlink" Target="https://ethicaljournalismnetwork.org/ethical-guidelines-on-migration-reporting" TargetMode="External"/><Relationship Id="rId4" Type="http://schemas.openxmlformats.org/officeDocument/2006/relationships/hyperlink" Target="https://europeanjournalists.org/blog/2016/11/28/8-practical-tips-for-migration-cover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ép 4">
            <a:extLst>
              <a:ext uri="{FF2B5EF4-FFF2-40B4-BE49-F238E27FC236}">
                <a16:creationId xmlns:a16="http://schemas.microsoft.com/office/drawing/2014/main" id="{FAEE5532-7F5A-4573-8AD7-08E5D674E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88" y="114252"/>
            <a:ext cx="3968015" cy="1130882"/>
          </a:xfrm>
          <a:prstGeom prst="rect">
            <a:avLst/>
          </a:prstGeom>
        </p:spPr>
      </p:pic>
      <p:sp>
        <p:nvSpPr>
          <p:cNvPr id="2" name="Cím 1">
            <a:extLst>
              <a:ext uri="{FF2B5EF4-FFF2-40B4-BE49-F238E27FC236}">
                <a16:creationId xmlns:a16="http://schemas.microsoft.com/office/drawing/2014/main" id="{97D90975-5E20-482C-BBCD-47C031CCB940}"/>
              </a:ext>
            </a:extLst>
          </p:cNvPr>
          <p:cNvSpPr>
            <a:spLocks noGrp="1"/>
          </p:cNvSpPr>
          <p:nvPr>
            <p:ph type="ctrTitle"/>
          </p:nvPr>
        </p:nvSpPr>
        <p:spPr>
          <a:xfrm>
            <a:off x="5733978" y="3682164"/>
            <a:ext cx="6432994" cy="2002938"/>
          </a:xfrm>
        </p:spPr>
        <p:txBody>
          <a:bodyPr anchor="b">
            <a:noAutofit/>
          </a:bodyPr>
          <a:lstStyle/>
          <a:p>
            <a:r>
              <a:rPr kumimoji="0" lang="hu-HU" sz="4400" b="1" i="0" u="none" strike="noStrike" kern="1200" cap="none" spc="0" normalizeH="0" baseline="0" noProof="0">
                <a:ln>
                  <a:noFill/>
                </a:ln>
                <a:effectLst/>
                <a:uLnTx/>
                <a:uFillTx/>
                <a:latin typeface="Calibri Light" panose="020F0302020204030204"/>
                <a:ea typeface="+mj-ea"/>
                <a:cs typeface="+mj-cs"/>
              </a:rPr>
              <a:t>COVERING MIGRATION</a:t>
            </a:r>
            <a:br>
              <a:rPr lang="hu-HU" sz="4400" b="1"/>
            </a:br>
            <a:br>
              <a:rPr lang="hu-HU" sz="4400" b="1"/>
            </a:br>
            <a:br>
              <a:rPr lang="en-US" sz="4400" b="1"/>
            </a:br>
            <a:endParaRPr lang="hu-HU" sz="4400" dirty="0"/>
          </a:p>
        </p:txBody>
      </p:sp>
      <p:sp>
        <p:nvSpPr>
          <p:cNvPr id="6" name="Szövegdoboz 5">
            <a:extLst>
              <a:ext uri="{FF2B5EF4-FFF2-40B4-BE49-F238E27FC236}">
                <a16:creationId xmlns:a16="http://schemas.microsoft.com/office/drawing/2014/main" id="{F6043198-BD77-40A5-A26B-0732C9BB091F}"/>
              </a:ext>
            </a:extLst>
          </p:cNvPr>
          <p:cNvSpPr txBox="1"/>
          <p:nvPr/>
        </p:nvSpPr>
        <p:spPr>
          <a:xfrm>
            <a:off x="117288" y="1141044"/>
            <a:ext cx="642829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F</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unded</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by</a:t>
            </a: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hu-HU"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Erasmus+ </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Programme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of the European Union</a:t>
            </a:r>
            <a:endPar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Kép 12" descr="A képen kültéri látható&#10;&#10;A leírás nagyon megbízható">
            <a:extLst>
              <a:ext uri="{FF2B5EF4-FFF2-40B4-BE49-F238E27FC236}">
                <a16:creationId xmlns:a16="http://schemas.microsoft.com/office/drawing/2014/main" id="{0156EEEB-9DFA-479E-BE33-F901122C5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72" y="2271926"/>
            <a:ext cx="2306669" cy="622800"/>
          </a:xfrm>
          <a:prstGeom prst="rect">
            <a:avLst/>
          </a:prstGeom>
        </p:spPr>
      </p:pic>
      <p:pic>
        <p:nvPicPr>
          <p:cNvPr id="17" name="Kép 16" descr="A képen objektum látható&#10;&#10;A leírás teljesen megbízható">
            <a:extLst>
              <a:ext uri="{FF2B5EF4-FFF2-40B4-BE49-F238E27FC236}">
                <a16:creationId xmlns:a16="http://schemas.microsoft.com/office/drawing/2014/main" id="{CDE6A37D-6370-4404-9DF6-F03DECBC5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02" y="3138536"/>
            <a:ext cx="2204974" cy="492444"/>
          </a:xfrm>
          <a:prstGeom prst="rect">
            <a:avLst/>
          </a:prstGeom>
        </p:spPr>
      </p:pic>
      <p:graphicFrame>
        <p:nvGraphicFramePr>
          <p:cNvPr id="3" name="Táblázat 2">
            <a:extLst>
              <a:ext uri="{FF2B5EF4-FFF2-40B4-BE49-F238E27FC236}">
                <a16:creationId xmlns:a16="http://schemas.microsoft.com/office/drawing/2014/main" id="{F65DDBE2-F763-4879-93A4-366C0EF8B5DB}"/>
              </a:ext>
            </a:extLst>
          </p:cNvPr>
          <p:cNvGraphicFramePr>
            <a:graphicFrameLocks noGrp="1"/>
          </p:cNvGraphicFramePr>
          <p:nvPr/>
        </p:nvGraphicFramePr>
        <p:xfrm>
          <a:off x="110534" y="5738965"/>
          <a:ext cx="4922981" cy="960120"/>
        </p:xfrm>
        <a:graphic>
          <a:graphicData uri="http://schemas.openxmlformats.org/drawingml/2006/table">
            <a:tbl>
              <a:tblPr/>
              <a:tblGrid>
                <a:gridCol w="3786908">
                  <a:extLst>
                    <a:ext uri="{9D8B030D-6E8A-4147-A177-3AD203B41FA5}">
                      <a16:colId xmlns:a16="http://schemas.microsoft.com/office/drawing/2014/main" val="749391775"/>
                    </a:ext>
                  </a:extLst>
                </a:gridCol>
                <a:gridCol w="1136073">
                  <a:extLst>
                    <a:ext uri="{9D8B030D-6E8A-4147-A177-3AD203B41FA5}">
                      <a16:colId xmlns:a16="http://schemas.microsoft.com/office/drawing/2014/main" val="3901970431"/>
                    </a:ext>
                  </a:extLst>
                </a:gridCol>
              </a:tblGrid>
              <a:tr h="0">
                <a:tc>
                  <a:txBody>
                    <a:bodyPr/>
                    <a:lstStyle/>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New Teaching Fields for the</a:t>
                      </a:r>
                      <a:endPar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endParaRPr>
                    </a:p>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Next Generation of Journalists</a:t>
                      </a:r>
                      <a:br>
                        <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br>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2020-1-HU01-KA203-078824</a:t>
                      </a:r>
                      <a:br>
                        <a:rPr lang="en-US" b="1" dirty="0">
                          <a:effectLst/>
                        </a:rPr>
                      </a:br>
                      <a:endParaRPr lang="en-US" dirty="0">
                        <a:effectLst/>
                      </a:endParaRPr>
                    </a:p>
                  </a:txBody>
                  <a:tcPr anchor="ctr">
                    <a:lnL>
                      <a:noFill/>
                    </a:lnL>
                    <a:lnR>
                      <a:noFill/>
                    </a:lnR>
                    <a:lnT>
                      <a:noFill/>
                    </a:lnT>
                    <a:lnB>
                      <a:noFill/>
                    </a:lnB>
                  </a:tcPr>
                </a:tc>
                <a:tc>
                  <a:txBody>
                    <a:bodyPr/>
                    <a:lstStyle/>
                    <a:p>
                      <a:pPr algn="r"/>
                      <a:endParaRPr lang="hu-HU" dirty="0">
                        <a:effectLst/>
                      </a:endParaRPr>
                    </a:p>
                  </a:txBody>
                  <a:tcPr anchor="ctr">
                    <a:lnL>
                      <a:noFill/>
                    </a:lnL>
                    <a:lnR>
                      <a:noFill/>
                    </a:lnR>
                    <a:lnT>
                      <a:noFill/>
                    </a:lnT>
                    <a:lnB>
                      <a:noFill/>
                    </a:lnB>
                  </a:tcPr>
                </a:tc>
                <a:extLst>
                  <a:ext uri="{0D108BD9-81ED-4DB2-BD59-A6C34878D82A}">
                    <a16:rowId xmlns:a16="http://schemas.microsoft.com/office/drawing/2014/main" val="4255824043"/>
                  </a:ext>
                </a:extLst>
              </a:tr>
            </a:tbl>
          </a:graphicData>
        </a:graphic>
      </p:graphicFrame>
      <p:pic>
        <p:nvPicPr>
          <p:cNvPr id="11" name="Kép 10">
            <a:extLst>
              <a:ext uri="{FF2B5EF4-FFF2-40B4-BE49-F238E27FC236}">
                <a16:creationId xmlns:a16="http://schemas.microsoft.com/office/drawing/2014/main" id="{7451D76A-665C-46FE-833F-2C77C67D5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693" y="2818719"/>
            <a:ext cx="2204974" cy="1318976"/>
          </a:xfrm>
          <a:prstGeom prst="rect">
            <a:avLst/>
          </a:prstGeom>
        </p:spPr>
      </p:pic>
      <p:pic>
        <p:nvPicPr>
          <p:cNvPr id="9" name="Kép 8">
            <a:extLst>
              <a:ext uri="{FF2B5EF4-FFF2-40B4-BE49-F238E27FC236}">
                <a16:creationId xmlns:a16="http://schemas.microsoft.com/office/drawing/2014/main" id="{1E341DF1-6419-455F-BDEB-F14F583A24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846" y="2290384"/>
            <a:ext cx="2306669" cy="515156"/>
          </a:xfrm>
          <a:prstGeom prst="rect">
            <a:avLst/>
          </a:prstGeom>
        </p:spPr>
      </p:pic>
      <p:pic>
        <p:nvPicPr>
          <p:cNvPr id="7" name="Kép 6">
            <a:extLst>
              <a:ext uri="{FF2B5EF4-FFF2-40B4-BE49-F238E27FC236}">
                <a16:creationId xmlns:a16="http://schemas.microsoft.com/office/drawing/2014/main" id="{F16E3A69-A7DF-4632-85EA-85036DE6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3323" y="3722780"/>
            <a:ext cx="2093713" cy="960853"/>
          </a:xfrm>
          <a:prstGeom prst="rect">
            <a:avLst/>
          </a:prstGeom>
        </p:spPr>
      </p:pic>
      <p:pic>
        <p:nvPicPr>
          <p:cNvPr id="20" name="Kép 19">
            <a:extLst>
              <a:ext uri="{FF2B5EF4-FFF2-40B4-BE49-F238E27FC236}">
                <a16:creationId xmlns:a16="http://schemas.microsoft.com/office/drawing/2014/main" id="{7BF5E8C5-6257-49C6-859B-6B5FCF574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9" y="3902524"/>
            <a:ext cx="1918760" cy="571463"/>
          </a:xfrm>
          <a:prstGeom prst="rect">
            <a:avLst/>
          </a:prstGeom>
        </p:spPr>
      </p:pic>
    </p:spTree>
    <p:custDataLst>
      <p:tags r:id="rId1"/>
    </p:custDataLst>
    <p:extLst>
      <p:ext uri="{BB962C8B-B14F-4D97-AF65-F5344CB8AC3E}">
        <p14:creationId xmlns:p14="http://schemas.microsoft.com/office/powerpoint/2010/main" val="26776662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br>
              <a:rPr lang="de-DE"/>
            </a:br>
            <a:r>
              <a:rPr lang="de-DE"/>
              <a:t>WORD CHOICE</a:t>
            </a:r>
            <a:endParaRPr lang="hu-HU"/>
          </a:p>
        </p:txBody>
      </p:sp>
      <p:sp>
        <p:nvSpPr>
          <p:cNvPr id="3" name="Tartalom helye 2"/>
          <p:cNvSpPr>
            <a:spLocks noGrp="1"/>
          </p:cNvSpPr>
          <p:nvPr>
            <p:ph idx="1"/>
          </p:nvPr>
        </p:nvSpPr>
        <p:spPr bwMode="auto">
          <a:xfrm>
            <a:off x="850234" y="1998463"/>
            <a:ext cx="10515600" cy="4351338"/>
          </a:xfrm>
        </p:spPr>
        <p:txBody>
          <a:bodyPr>
            <a:noAutofit/>
          </a:bodyPr>
          <a:lstStyle/>
          <a:p>
            <a:pPr marL="0" indent="0" algn="just">
              <a:buNone/>
              <a:defRPr/>
            </a:pPr>
            <a:endParaRPr lang="de-DE" sz="1600" dirty="0"/>
          </a:p>
          <a:p>
            <a:pPr marL="0" indent="0" algn="just">
              <a:buNone/>
              <a:defRPr/>
            </a:pPr>
            <a:r>
              <a:rPr lang="en-US" sz="1600" b="1" dirty="0"/>
              <a:t>Swarms, Floods, and Waves: </a:t>
            </a:r>
            <a:r>
              <a:rPr lang="en-US" sz="1600" dirty="0"/>
              <a:t>In order not to encourage extreme political attitudes, words that can lead to hatred towards migrants and refugees should also be avoided. According to the guide, these include words such as "swarm," "flood" and "waves" that insinuate a mass and/or uncontrollable movement or group. It also warns against the indiscriminate use of terms such as "racism" and "xenophobia."</a:t>
            </a:r>
          </a:p>
          <a:p>
            <a:pPr marL="0" indent="0" algn="just">
              <a:buNone/>
              <a:defRPr/>
            </a:pPr>
            <a:r>
              <a:rPr lang="en-US" sz="1600" b="1" dirty="0"/>
              <a:t>Illegal: </a:t>
            </a:r>
            <a:r>
              <a:rPr lang="en-US" sz="1600" dirty="0"/>
              <a:t>An </a:t>
            </a:r>
            <a:r>
              <a:rPr lang="en-US" sz="1600" dirty="0">
                <a:hlinkClick r:id="rId4"/>
              </a:rPr>
              <a:t>expert interview on immigration reporting</a:t>
            </a:r>
            <a:r>
              <a:rPr lang="en-US" sz="1600" dirty="0"/>
              <a:t> by the Dart Center for Journalism and Trauma (</a:t>
            </a:r>
            <a:r>
              <a:rPr lang="en-US" sz="1600" dirty="0" err="1"/>
              <a:t>Carcamo</a:t>
            </a:r>
            <a:r>
              <a:rPr lang="en-US" sz="1600" dirty="0"/>
              <a:t> et al., 2014) recommends against using terms such as "illegal" or "undocumented." Rather, a person's situation or status should be described and contextualized as accurately as possible. After all, no person is illegal – they are just currently living illegally in a country.</a:t>
            </a:r>
          </a:p>
          <a:p>
            <a:pPr marL="0" indent="0" algn="just">
              <a:buNone/>
              <a:defRPr/>
            </a:pPr>
            <a:r>
              <a:rPr lang="en-US" sz="1600" b="1" dirty="0"/>
              <a:t>Victims: </a:t>
            </a:r>
            <a:r>
              <a:rPr lang="en-US" sz="1600" dirty="0"/>
              <a:t>The same applies to "victimization": migrants or refugees should only be described as victims if that is how they describe themselves. An internal editorial guideline of the Africa News Channel advises that descriptions using victimizing language, i.e. using terms such as "destitute," "devastated," "defenseless," "pathetic," and "tragic," should also be avoided. Such a formulation would portray migrants and refugees as powerless and passive.</a:t>
            </a:r>
          </a:p>
          <a:p>
            <a:pPr marL="0" indent="0" algn="just">
              <a:buNone/>
              <a:defRPr/>
            </a:pPr>
            <a:r>
              <a:rPr lang="de-DE" sz="1600" dirty="0" err="1"/>
              <a:t>For</a:t>
            </a:r>
            <a:r>
              <a:rPr lang="de-DE" sz="1600" dirty="0"/>
              <a:t> </a:t>
            </a:r>
            <a:r>
              <a:rPr lang="de-DE" sz="1600" dirty="0" err="1"/>
              <a:t>more</a:t>
            </a:r>
            <a:r>
              <a:rPr lang="de-DE" sz="1600" dirty="0"/>
              <a:t> </a:t>
            </a:r>
            <a:r>
              <a:rPr lang="de-DE" sz="1600" dirty="0" err="1"/>
              <a:t>input</a:t>
            </a:r>
            <a:r>
              <a:rPr lang="de-DE" sz="1600" dirty="0"/>
              <a:t> on </a:t>
            </a:r>
            <a:r>
              <a:rPr lang="de-DE" sz="1600" dirty="0" err="1"/>
              <a:t>terminologies</a:t>
            </a:r>
            <a:r>
              <a:rPr lang="de-DE" sz="1600" dirty="0"/>
              <a:t> in </a:t>
            </a:r>
            <a:r>
              <a:rPr lang="de-DE" sz="1600" dirty="0" err="1"/>
              <a:t>the</a:t>
            </a:r>
            <a:r>
              <a:rPr lang="de-DE" sz="1600" dirty="0"/>
              <a:t> </a:t>
            </a:r>
            <a:r>
              <a:rPr lang="de-DE" sz="1600" dirty="0" err="1"/>
              <a:t>field</a:t>
            </a:r>
            <a:r>
              <a:rPr lang="de-DE" sz="1600" dirty="0"/>
              <a:t> </a:t>
            </a:r>
            <a:r>
              <a:rPr lang="de-DE" sz="1600" dirty="0" err="1"/>
              <a:t>of</a:t>
            </a:r>
            <a:r>
              <a:rPr lang="de-DE" sz="1600" dirty="0"/>
              <a:t> </a:t>
            </a:r>
            <a:r>
              <a:rPr lang="de-DE" sz="1600" dirty="0" err="1"/>
              <a:t>migration</a:t>
            </a:r>
            <a:r>
              <a:rPr lang="de-DE" sz="1600" dirty="0"/>
              <a:t> and </a:t>
            </a:r>
            <a:r>
              <a:rPr lang="de-DE" sz="1600" dirty="0" err="1"/>
              <a:t>forced</a:t>
            </a:r>
            <a:r>
              <a:rPr lang="de-DE" sz="1600" dirty="0"/>
              <a:t> </a:t>
            </a:r>
            <a:r>
              <a:rPr lang="de-DE" sz="1600" dirty="0" err="1"/>
              <a:t>displacement</a:t>
            </a:r>
            <a:r>
              <a:rPr lang="de-DE" sz="1600" dirty="0"/>
              <a:t>, </a:t>
            </a:r>
            <a:r>
              <a:rPr lang="de-DE" sz="1600" dirty="0" err="1"/>
              <a:t>you</a:t>
            </a:r>
            <a:r>
              <a:rPr lang="de-DE" sz="1600" dirty="0"/>
              <a:t> </a:t>
            </a:r>
            <a:r>
              <a:rPr lang="de-DE" sz="1600" dirty="0" err="1"/>
              <a:t>may</a:t>
            </a:r>
            <a:r>
              <a:rPr lang="de-DE" sz="1600" dirty="0"/>
              <a:t> also </a:t>
            </a:r>
            <a:r>
              <a:rPr lang="de-DE" sz="1600" dirty="0" err="1"/>
              <a:t>take</a:t>
            </a:r>
            <a:r>
              <a:rPr lang="de-DE" sz="1600" dirty="0"/>
              <a:t> a </a:t>
            </a:r>
            <a:r>
              <a:rPr lang="de-DE" sz="1600" dirty="0" err="1"/>
              <a:t>look</a:t>
            </a:r>
            <a:r>
              <a:rPr lang="de-DE" sz="1600" dirty="0"/>
              <a:t> </a:t>
            </a:r>
            <a:r>
              <a:rPr lang="de-DE" sz="1600" dirty="0" err="1"/>
              <a:t>again</a:t>
            </a:r>
            <a:r>
              <a:rPr lang="de-DE" sz="1600" dirty="0"/>
              <a:t> at </a:t>
            </a:r>
            <a:r>
              <a:rPr lang="de-DE" sz="1600" dirty="0" err="1"/>
              <a:t>the</a:t>
            </a:r>
            <a:r>
              <a:rPr lang="de-DE" sz="1600" dirty="0"/>
              <a:t> </a:t>
            </a:r>
            <a:r>
              <a:rPr lang="de-DE" sz="1600" dirty="0" err="1"/>
              <a:t>first</a:t>
            </a:r>
            <a:r>
              <a:rPr lang="de-DE" sz="1600" dirty="0"/>
              <a:t> </a:t>
            </a:r>
            <a:r>
              <a:rPr lang="de-DE" sz="1600" dirty="0" err="1"/>
              <a:t>course</a:t>
            </a:r>
            <a:r>
              <a:rPr lang="de-DE" sz="1600" dirty="0"/>
              <a:t> </a:t>
            </a:r>
            <a:r>
              <a:rPr lang="de-DE" sz="1600" dirty="0" err="1"/>
              <a:t>of</a:t>
            </a:r>
            <a:r>
              <a:rPr lang="de-DE" sz="1600" dirty="0"/>
              <a:t> </a:t>
            </a:r>
            <a:r>
              <a:rPr lang="de-DE" sz="1600" dirty="0" err="1"/>
              <a:t>this</a:t>
            </a:r>
            <a:r>
              <a:rPr lang="de-DE" sz="1600" dirty="0"/>
              <a:t> </a:t>
            </a:r>
            <a:r>
              <a:rPr lang="hu-HU" sz="1600" dirty="0" err="1"/>
              <a:t>teaching</a:t>
            </a:r>
            <a:r>
              <a:rPr lang="hu-HU" sz="1600" dirty="0"/>
              <a:t> </a:t>
            </a:r>
            <a:r>
              <a:rPr lang="hu-HU" sz="1600" dirty="0" err="1"/>
              <a:t>material</a:t>
            </a:r>
            <a:r>
              <a:rPr lang="hu-HU" sz="1600" dirty="0"/>
              <a:t>.</a:t>
            </a:r>
            <a:endParaRPr lang="de-DE" sz="1600" dirty="0"/>
          </a:p>
        </p:txBody>
      </p:sp>
      <p:sp>
        <p:nvSpPr>
          <p:cNvPr id="4" name="Google Shape;133;p8">
            <a:extLst>
              <a:ext uri="{FF2B5EF4-FFF2-40B4-BE49-F238E27FC236}">
                <a16:creationId xmlns:a16="http://schemas.microsoft.com/office/drawing/2014/main" id="{B8B8A411-9D0C-6085-9367-D25C36F531F7}"/>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Sources &amp; Terminologies</a:t>
            </a:r>
            <a:endParaRPr sz="4400">
              <a:solidFill>
                <a:srgbClr val="833C0B"/>
              </a:solidFill>
              <a:latin typeface="Calibri"/>
              <a:ea typeface="Calibri"/>
              <a:cs typeface="Calibri"/>
            </a:endParaRPr>
          </a:p>
        </p:txBody>
      </p:sp>
      <p:pic>
        <p:nvPicPr>
          <p:cNvPr id="5" name="Grafik 5" descr="Ein Bild, das Tastatur, schließen enthält.&#10;&#10;Automatisch generierte Beschreibung">
            <a:extLst>
              <a:ext uri="{FF2B5EF4-FFF2-40B4-BE49-F238E27FC236}">
                <a16:creationId xmlns:a16="http://schemas.microsoft.com/office/drawing/2014/main" id="{F489292D-28D8-FE8C-0913-F22132916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88288" y="271492"/>
            <a:ext cx="2232248" cy="1488165"/>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CONTROLLING QUESTIONS</a:t>
            </a:r>
            <a:endParaRPr/>
          </a:p>
        </p:txBody>
      </p:sp>
      <p:sp>
        <p:nvSpPr>
          <p:cNvPr id="189" name="Google Shape;189;p15"/>
          <p:cNvSpPr txBox="1">
            <a:spLocks noGrp="1"/>
          </p:cNvSpPr>
          <p:nvPr>
            <p:ph type="body" idx="1"/>
          </p:nvPr>
        </p:nvSpPr>
        <p:spPr bwMode="auto">
          <a:xfrm>
            <a:off x="990600" y="1556792"/>
            <a:ext cx="10515600" cy="4351338"/>
          </a:xfrm>
          <a:prstGeom prst="rect">
            <a:avLst/>
          </a:prstGeom>
          <a:noFill/>
          <a:ln>
            <a:noFill/>
          </a:ln>
        </p:spPr>
        <p:txBody>
          <a:bodyPr spcFirstLastPara="1" wrap="square" lIns="91425" tIns="45700" rIns="91425" bIns="45700" anchor="t" anchorCtr="0">
            <a:normAutofit fontScale="25000" lnSpcReduction="20000"/>
          </a:bodyPr>
          <a:lstStyle/>
          <a:p>
            <a:pPr marL="0" lvl="0" indent="0" algn="just">
              <a:lnSpc>
                <a:spcPct val="90000"/>
              </a:lnSpc>
              <a:spcBef>
                <a:spcPts val="1000"/>
              </a:spcBef>
              <a:spcAft>
                <a:spcPts val="0"/>
              </a:spcAft>
              <a:buClr>
                <a:schemeClr val="dk1"/>
              </a:buClr>
              <a:buSzPts val="2000"/>
              <a:buNone/>
              <a:defRPr/>
            </a:pPr>
            <a:endParaRPr lang="en-US" sz="6400" dirty="0"/>
          </a:p>
          <a:p>
            <a:pPr marL="0" lvl="0" indent="0" algn="just">
              <a:lnSpc>
                <a:spcPct val="90000"/>
              </a:lnSpc>
              <a:spcBef>
                <a:spcPts val="1000"/>
              </a:spcBef>
              <a:spcAft>
                <a:spcPts val="0"/>
              </a:spcAft>
              <a:buClr>
                <a:schemeClr val="dk1"/>
              </a:buClr>
              <a:buSzPts val="2000"/>
              <a:buNone/>
              <a:defRPr/>
            </a:pPr>
            <a:r>
              <a:rPr lang="en-US" sz="6400" dirty="0"/>
              <a:t>Just as you finish your research on which terminologies to use, a colleague sends you a text about a current event that he would like to contribute to your dossier. Using your knowledge of ethically responsible word choice, which parts would you suggest him to improve?</a:t>
            </a:r>
          </a:p>
          <a:p>
            <a:pPr marL="0" lvl="0" indent="0" algn="just">
              <a:lnSpc>
                <a:spcPct val="90000"/>
              </a:lnSpc>
              <a:spcBef>
                <a:spcPts val="1000"/>
              </a:spcBef>
              <a:spcAft>
                <a:spcPts val="0"/>
              </a:spcAft>
              <a:buClr>
                <a:schemeClr val="dk1"/>
              </a:buClr>
              <a:buSzPts val="2000"/>
              <a:buNone/>
              <a:defRPr/>
            </a:pPr>
            <a:endParaRPr lang="en-US" sz="6400" dirty="0"/>
          </a:p>
          <a:p>
            <a:pPr marL="0" lvl="0" indent="0" algn="just">
              <a:lnSpc>
                <a:spcPct val="90000"/>
              </a:lnSpc>
              <a:spcBef>
                <a:spcPts val="1000"/>
              </a:spcBef>
              <a:spcAft>
                <a:spcPts val="0"/>
              </a:spcAft>
              <a:buClr>
                <a:schemeClr val="dk1"/>
              </a:buClr>
              <a:buSzPts val="2000"/>
              <a:buNone/>
              <a:defRPr/>
            </a:pPr>
            <a:r>
              <a:rPr lang="en-US" sz="6400" dirty="0"/>
              <a:t>Headline: Dramatic death on the Mediterranean</a:t>
            </a:r>
          </a:p>
          <a:p>
            <a:pPr marL="0" lvl="0" indent="0" algn="just">
              <a:lnSpc>
                <a:spcPct val="90000"/>
              </a:lnSpc>
              <a:spcBef>
                <a:spcPts val="1000"/>
              </a:spcBef>
              <a:spcAft>
                <a:spcPts val="0"/>
              </a:spcAft>
              <a:buClr>
                <a:schemeClr val="dk1"/>
              </a:buClr>
              <a:buSzPts val="2000"/>
              <a:buNone/>
              <a:defRPr/>
            </a:pPr>
            <a:endParaRPr lang="en-US" sz="6400" dirty="0"/>
          </a:p>
          <a:p>
            <a:pPr marL="0" lvl="0" indent="0" algn="just">
              <a:lnSpc>
                <a:spcPct val="90000"/>
              </a:lnSpc>
              <a:spcBef>
                <a:spcPts val="1000"/>
              </a:spcBef>
              <a:spcAft>
                <a:spcPts val="0"/>
              </a:spcAft>
              <a:buClr>
                <a:schemeClr val="dk1"/>
              </a:buClr>
              <a:buSzPts val="2000"/>
              <a:buNone/>
              <a:defRPr/>
            </a:pPr>
            <a:r>
              <a:rPr lang="en-US" sz="6400" dirty="0">
                <a:highlight>
                  <a:srgbClr val="FFFF00"/>
                </a:highlight>
              </a:rPr>
              <a:t>Should be improved</a:t>
            </a:r>
          </a:p>
          <a:p>
            <a:pPr marL="0" lvl="0" indent="0" algn="just">
              <a:lnSpc>
                <a:spcPct val="90000"/>
              </a:lnSpc>
              <a:spcBef>
                <a:spcPts val="1000"/>
              </a:spcBef>
              <a:spcAft>
                <a:spcPts val="0"/>
              </a:spcAft>
              <a:buClr>
                <a:schemeClr val="dk1"/>
              </a:buClr>
              <a:buSzPts val="2000"/>
              <a:buNone/>
              <a:defRPr/>
            </a:pPr>
            <a:r>
              <a:rPr lang="en-US" sz="6400" dirty="0"/>
              <a:t>Should not be improved</a:t>
            </a:r>
          </a:p>
          <a:p>
            <a:pPr marL="0" lvl="0" indent="0" algn="just">
              <a:lnSpc>
                <a:spcPct val="90000"/>
              </a:lnSpc>
              <a:spcBef>
                <a:spcPts val="1000"/>
              </a:spcBef>
              <a:spcAft>
                <a:spcPts val="0"/>
              </a:spcAft>
              <a:buClr>
                <a:schemeClr val="dk1"/>
              </a:buClr>
              <a:buSzPts val="2000"/>
              <a:buNone/>
              <a:defRPr/>
            </a:pPr>
            <a:endParaRPr lang="en-US" sz="6400" dirty="0"/>
          </a:p>
          <a:p>
            <a:pPr marL="0" lvl="0" indent="0" algn="just">
              <a:lnSpc>
                <a:spcPct val="90000"/>
              </a:lnSpc>
              <a:spcBef>
                <a:spcPts val="1000"/>
              </a:spcBef>
              <a:spcAft>
                <a:spcPts val="0"/>
              </a:spcAft>
              <a:buClr>
                <a:schemeClr val="dk1"/>
              </a:buClr>
              <a:buSzPts val="2000"/>
              <a:buNone/>
              <a:defRPr/>
            </a:pPr>
            <a:r>
              <a:rPr lang="en-US" sz="6400" dirty="0"/>
              <a:t>At least seven people have drowned in a boat accident off the coast of the Italian island of Lampedusa. The number of people fleeing across the Mediterranean has increased significantly this year. Experts suspect that Europe is heading for a new peak in the refugee crisis. </a:t>
            </a:r>
          </a:p>
          <a:p>
            <a:pPr marL="0" lvl="0" indent="0" algn="just">
              <a:lnSpc>
                <a:spcPct val="90000"/>
              </a:lnSpc>
              <a:spcBef>
                <a:spcPts val="1000"/>
              </a:spcBef>
              <a:spcAft>
                <a:spcPts val="0"/>
              </a:spcAft>
              <a:buClr>
                <a:schemeClr val="dk1"/>
              </a:buClr>
              <a:buSzPts val="2000"/>
              <a:buNone/>
              <a:defRPr/>
            </a:pPr>
            <a:endParaRPr lang="en-US" sz="6400" dirty="0"/>
          </a:p>
          <a:p>
            <a:pPr marL="0" lvl="0" indent="0" algn="just">
              <a:lnSpc>
                <a:spcPct val="90000"/>
              </a:lnSpc>
              <a:spcBef>
                <a:spcPts val="1000"/>
              </a:spcBef>
              <a:spcAft>
                <a:spcPts val="0"/>
              </a:spcAft>
              <a:buClr>
                <a:schemeClr val="dk1"/>
              </a:buClr>
              <a:buSzPts val="2000"/>
              <a:buNone/>
              <a:defRPr/>
            </a:pPr>
            <a:r>
              <a:rPr lang="en-US" sz="6400" dirty="0">
                <a:highlight>
                  <a:srgbClr val="FFFF00"/>
                </a:highlight>
              </a:rPr>
              <a:t>Should be improved</a:t>
            </a:r>
          </a:p>
          <a:p>
            <a:pPr marL="0" lvl="0" indent="0" algn="l">
              <a:lnSpc>
                <a:spcPct val="90000"/>
              </a:lnSpc>
              <a:spcBef>
                <a:spcPts val="1000"/>
              </a:spcBef>
              <a:spcAft>
                <a:spcPts val="0"/>
              </a:spcAft>
              <a:buClr>
                <a:schemeClr val="dk1"/>
              </a:buClr>
              <a:buSzPts val="2000"/>
              <a:buNone/>
              <a:defRPr/>
            </a:pPr>
            <a:r>
              <a:rPr lang="en-US" sz="6400" dirty="0"/>
              <a:t>Should not be improved</a:t>
            </a:r>
          </a:p>
          <a:p>
            <a:pPr marL="0" lvl="0" indent="0" algn="l">
              <a:lnSpc>
                <a:spcPct val="90000"/>
              </a:lnSpc>
              <a:spcBef>
                <a:spcPts val="1000"/>
              </a:spcBef>
              <a:spcAft>
                <a:spcPts val="0"/>
              </a:spcAft>
              <a:buClr>
                <a:schemeClr val="dk1"/>
              </a:buClr>
              <a:buSzPts val="2000"/>
              <a:buNone/>
              <a:defRPr/>
            </a:pPr>
            <a:endParaRPr lang="en-US" sz="64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800"/>
              <a:buNone/>
              <a:defRPr/>
            </a:pPr>
            <a:endParaRPr dirty="0"/>
          </a:p>
          <a:p>
            <a:pPr marL="0" lvl="0" indent="0" algn="l">
              <a:lnSpc>
                <a:spcPct val="90000"/>
              </a:lnSpc>
              <a:spcBef>
                <a:spcPts val="1000"/>
              </a:spcBef>
              <a:spcAft>
                <a:spcPts val="0"/>
              </a:spcAft>
              <a:buClr>
                <a:schemeClr val="dk1"/>
              </a:buClr>
              <a:buSzPts val="2800"/>
              <a:buNone/>
              <a:defRPr/>
            </a:pPr>
            <a:endParaRPr dirty="0"/>
          </a:p>
        </p:txBody>
      </p:sp>
      <p:sp>
        <p:nvSpPr>
          <p:cNvPr id="2" name="Google Shape;133;p8">
            <a:extLst>
              <a:ext uri="{FF2B5EF4-FFF2-40B4-BE49-F238E27FC236}">
                <a16:creationId xmlns:a16="http://schemas.microsoft.com/office/drawing/2014/main" id="{F1975CFE-65D6-8373-DA90-B0698D10C422}"/>
              </a:ext>
            </a:extLst>
          </p:cNvPr>
          <p:cNvSpPr txBox="1"/>
          <p:nvPr/>
        </p:nvSpPr>
        <p:spPr bwMode="auto">
          <a:xfrm>
            <a:off x="1281684" y="63235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Sources &amp; Terminologies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317213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CONTROLLING QUESTIONS</a:t>
            </a:r>
            <a:endParaRPr/>
          </a:p>
        </p:txBody>
      </p:sp>
      <p:sp>
        <p:nvSpPr>
          <p:cNvPr id="189" name="Google Shape;189;p15"/>
          <p:cNvSpPr txBox="1">
            <a:spLocks noGrp="1"/>
          </p:cNvSpPr>
          <p:nvPr>
            <p:ph type="body" idx="1"/>
          </p:nvPr>
        </p:nvSpPr>
        <p:spPr bwMode="auto">
          <a:xfrm>
            <a:off x="838200" y="1673893"/>
            <a:ext cx="10515600" cy="4351338"/>
          </a:xfrm>
          <a:prstGeom prst="rect">
            <a:avLst/>
          </a:prstGeom>
          <a:noFill/>
          <a:ln>
            <a:noFill/>
          </a:ln>
        </p:spPr>
        <p:txBody>
          <a:bodyPr spcFirstLastPara="1" wrap="square" lIns="91425" tIns="45700" rIns="91425" bIns="45700" anchor="t" anchorCtr="0">
            <a:normAutofit fontScale="55000" lnSpcReduction="20000"/>
          </a:bodyPr>
          <a:lstStyle/>
          <a:p>
            <a:pPr marL="0" lvl="0" indent="0" algn="l">
              <a:lnSpc>
                <a:spcPct val="90000"/>
              </a:lnSpc>
              <a:spcBef>
                <a:spcPts val="1000"/>
              </a:spcBef>
              <a:spcAft>
                <a:spcPts val="0"/>
              </a:spcAft>
              <a:buClr>
                <a:schemeClr val="dk1"/>
              </a:buClr>
              <a:buSzPts val="2000"/>
              <a:buNone/>
              <a:defRPr/>
            </a:pPr>
            <a:endParaRPr lang="en-US" sz="2000" dirty="0"/>
          </a:p>
          <a:p>
            <a:pPr marL="0" lvl="0" indent="0" algn="just">
              <a:lnSpc>
                <a:spcPct val="90000"/>
              </a:lnSpc>
              <a:spcBef>
                <a:spcPts val="1000"/>
              </a:spcBef>
              <a:spcAft>
                <a:spcPts val="0"/>
              </a:spcAft>
              <a:buClr>
                <a:schemeClr val="dk1"/>
              </a:buClr>
              <a:buSzPts val="2000"/>
              <a:buNone/>
              <a:defRPr/>
            </a:pPr>
            <a:endParaRPr lang="en-US" sz="2900" dirty="0"/>
          </a:p>
          <a:p>
            <a:pPr marL="0" indent="0" algn="just">
              <a:buClr>
                <a:schemeClr val="dk1"/>
              </a:buClr>
              <a:buSzPts val="2000"/>
              <a:buNone/>
              <a:defRPr/>
            </a:pPr>
            <a:r>
              <a:rPr lang="en-US" sz="2900" dirty="0"/>
              <a:t>In the morning, the Italian coast guard received a distress call from a boat, according to a press release. However, as several news agencies reported, the boat capsized just before a rescue ship came to the rescue. Seven of the occupants could only be recovered dead from the sea by the coast guard. Five migrants had to be resuscitated. Particularly dramatic: Among them was a helpless pregnant woman. The search for missing persons is still ongoing.</a:t>
            </a:r>
          </a:p>
          <a:p>
            <a:pPr marL="0" indent="0" algn="just">
              <a:buClr>
                <a:schemeClr val="dk1"/>
              </a:buClr>
              <a:buSzPts val="2000"/>
              <a:buNone/>
              <a:defRPr/>
            </a:pPr>
            <a:endParaRPr lang="en-US" sz="2900" dirty="0"/>
          </a:p>
          <a:p>
            <a:pPr marL="0" lvl="0" indent="0" algn="just">
              <a:lnSpc>
                <a:spcPct val="90000"/>
              </a:lnSpc>
              <a:spcBef>
                <a:spcPts val="1000"/>
              </a:spcBef>
              <a:spcAft>
                <a:spcPts val="0"/>
              </a:spcAft>
              <a:buClr>
                <a:schemeClr val="dk1"/>
              </a:buClr>
              <a:buSzPts val="2000"/>
              <a:buNone/>
              <a:defRPr/>
            </a:pPr>
            <a:r>
              <a:rPr lang="en-US" sz="2900" dirty="0">
                <a:highlight>
                  <a:srgbClr val="FFFF00"/>
                </a:highlight>
              </a:rPr>
              <a:t>Should be improved</a:t>
            </a:r>
          </a:p>
          <a:p>
            <a:pPr marL="0" lvl="0" indent="0" algn="just">
              <a:lnSpc>
                <a:spcPct val="90000"/>
              </a:lnSpc>
              <a:spcBef>
                <a:spcPts val="1000"/>
              </a:spcBef>
              <a:spcAft>
                <a:spcPts val="0"/>
              </a:spcAft>
              <a:buClr>
                <a:schemeClr val="dk1"/>
              </a:buClr>
              <a:buSzPts val="2000"/>
              <a:buNone/>
              <a:defRPr/>
            </a:pPr>
            <a:r>
              <a:rPr lang="en-US" sz="2900" dirty="0"/>
              <a:t>Should not be improved</a:t>
            </a:r>
          </a:p>
          <a:p>
            <a:pPr marL="0" lvl="0" indent="0" algn="just">
              <a:lnSpc>
                <a:spcPct val="90000"/>
              </a:lnSpc>
              <a:spcBef>
                <a:spcPts val="1000"/>
              </a:spcBef>
              <a:spcAft>
                <a:spcPts val="0"/>
              </a:spcAft>
              <a:buClr>
                <a:schemeClr val="dk1"/>
              </a:buClr>
              <a:buSzPts val="2000"/>
              <a:buNone/>
              <a:defRPr/>
            </a:pPr>
            <a:endParaRPr lang="en-US" sz="2900" dirty="0"/>
          </a:p>
          <a:p>
            <a:pPr marL="0" lvl="0" indent="0" algn="just">
              <a:lnSpc>
                <a:spcPct val="90000"/>
              </a:lnSpc>
              <a:spcBef>
                <a:spcPts val="1000"/>
              </a:spcBef>
              <a:spcAft>
                <a:spcPts val="0"/>
              </a:spcAft>
              <a:buClr>
                <a:schemeClr val="dk1"/>
              </a:buClr>
              <a:buSzPts val="2000"/>
              <a:buNone/>
              <a:defRPr/>
            </a:pPr>
            <a:r>
              <a:rPr lang="en-US" sz="2900" dirty="0"/>
              <a:t>Where the boat came from and from which countries the refugees originate, is not yet known. For weeks, more and more boats have been reaching the Italian Mediterranean island of Lampedusa, halfway between North Africa and Sicily. Experts see a renewed wave of refugees approaching Europe. Authorities in Europe consider it problematic that many of the people are illegal.</a:t>
            </a:r>
          </a:p>
          <a:p>
            <a:pPr marL="0" lvl="0" indent="0" algn="just">
              <a:lnSpc>
                <a:spcPct val="90000"/>
              </a:lnSpc>
              <a:spcBef>
                <a:spcPts val="1000"/>
              </a:spcBef>
              <a:spcAft>
                <a:spcPts val="0"/>
              </a:spcAft>
              <a:buClr>
                <a:schemeClr val="dk1"/>
              </a:buClr>
              <a:buSzPts val="2000"/>
              <a:buNone/>
              <a:defRPr/>
            </a:pPr>
            <a:r>
              <a:rPr lang="en-US" sz="2900" dirty="0">
                <a:highlight>
                  <a:srgbClr val="FFFF00"/>
                </a:highlight>
              </a:rPr>
              <a:t>Should be improved</a:t>
            </a:r>
          </a:p>
          <a:p>
            <a:pPr marL="0" lvl="0" indent="0" algn="just">
              <a:lnSpc>
                <a:spcPct val="90000"/>
              </a:lnSpc>
              <a:spcBef>
                <a:spcPts val="1000"/>
              </a:spcBef>
              <a:spcAft>
                <a:spcPts val="0"/>
              </a:spcAft>
              <a:buClr>
                <a:schemeClr val="dk1"/>
              </a:buClr>
              <a:buSzPts val="2000"/>
              <a:buNone/>
              <a:defRPr/>
            </a:pPr>
            <a:r>
              <a:rPr lang="en-US" sz="2900" dirty="0"/>
              <a:t>Should not be improved</a:t>
            </a:r>
          </a:p>
          <a:p>
            <a:pPr marL="0" lvl="0" indent="0" algn="l">
              <a:lnSpc>
                <a:spcPct val="90000"/>
              </a:lnSpc>
              <a:spcBef>
                <a:spcPts val="1000"/>
              </a:spcBef>
              <a:spcAft>
                <a:spcPts val="0"/>
              </a:spcAft>
              <a:buClr>
                <a:schemeClr val="dk1"/>
              </a:buClr>
              <a:buSzPts val="2000"/>
              <a:buNone/>
              <a:defRPr/>
            </a:pPr>
            <a:endParaRPr dirty="0"/>
          </a:p>
          <a:p>
            <a:pPr marL="0" lvl="0" indent="0" algn="l">
              <a:lnSpc>
                <a:spcPct val="90000"/>
              </a:lnSpc>
              <a:spcBef>
                <a:spcPts val="1000"/>
              </a:spcBef>
              <a:spcAft>
                <a:spcPts val="0"/>
              </a:spcAft>
              <a:buClr>
                <a:schemeClr val="dk1"/>
              </a:buClr>
              <a:buSzPts val="2000"/>
              <a:buNone/>
              <a:defRPr/>
            </a:pPr>
            <a:endParaRPr lang="en-US" sz="2000" dirty="0">
              <a:highlight>
                <a:srgbClr val="FFFF00"/>
              </a:highlight>
            </a:endParaRPr>
          </a:p>
          <a:p>
            <a:pPr marL="0" lvl="0" indent="0" algn="l">
              <a:lnSpc>
                <a:spcPct val="90000"/>
              </a:lnSpc>
              <a:spcBef>
                <a:spcPts val="1000"/>
              </a:spcBef>
              <a:spcAft>
                <a:spcPts val="0"/>
              </a:spcAft>
              <a:buClr>
                <a:schemeClr val="dk1"/>
              </a:buClr>
              <a:buSzPts val="2000"/>
              <a:buNone/>
              <a:defRPr/>
            </a:pPr>
            <a:endParaRPr dirty="0"/>
          </a:p>
          <a:p>
            <a:pPr marL="0" lvl="0" indent="0" algn="l">
              <a:lnSpc>
                <a:spcPct val="90000"/>
              </a:lnSpc>
              <a:spcBef>
                <a:spcPts val="1000"/>
              </a:spcBef>
              <a:spcAft>
                <a:spcPts val="0"/>
              </a:spcAft>
              <a:buClr>
                <a:schemeClr val="dk1"/>
              </a:buClr>
              <a:buSzPts val="2000"/>
              <a:buNone/>
              <a:defRPr/>
            </a:pPr>
            <a:endParaRPr lang="en-US" sz="2000" dirty="0"/>
          </a:p>
          <a:p>
            <a:pPr marL="0" lvl="0" indent="0" algn="l">
              <a:lnSpc>
                <a:spcPct val="90000"/>
              </a:lnSpc>
              <a:spcBef>
                <a:spcPts val="1000"/>
              </a:spcBef>
              <a:spcAft>
                <a:spcPts val="0"/>
              </a:spcAft>
              <a:buClr>
                <a:schemeClr val="dk1"/>
              </a:buClr>
              <a:buSzPts val="2000"/>
              <a:buNone/>
              <a:defRPr/>
            </a:pPr>
            <a:endParaRPr lang="en-US" sz="2000" dirty="0"/>
          </a:p>
          <a:p>
            <a:pPr marL="0" lvl="0" indent="0" algn="l">
              <a:lnSpc>
                <a:spcPct val="90000"/>
              </a:lnSpc>
              <a:spcBef>
                <a:spcPts val="1000"/>
              </a:spcBef>
              <a:spcAft>
                <a:spcPts val="0"/>
              </a:spcAft>
              <a:buClr>
                <a:schemeClr val="dk1"/>
              </a:buClr>
              <a:buSzPts val="2000"/>
              <a:buNone/>
              <a:defRPr/>
            </a:pPr>
            <a:endParaRPr lang="en-US" sz="2000" dirty="0"/>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highlight>
                <a:srgbClr val="FFFF00"/>
              </a:highlight>
            </a:endParaRPr>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800"/>
              <a:buNone/>
              <a:defRPr/>
            </a:pPr>
            <a:endParaRPr dirty="0"/>
          </a:p>
          <a:p>
            <a:pPr marL="0" lvl="0" indent="0" algn="l">
              <a:lnSpc>
                <a:spcPct val="90000"/>
              </a:lnSpc>
              <a:spcBef>
                <a:spcPts val="1000"/>
              </a:spcBef>
              <a:spcAft>
                <a:spcPts val="0"/>
              </a:spcAft>
              <a:buClr>
                <a:schemeClr val="dk1"/>
              </a:buClr>
              <a:buSzPts val="2800"/>
              <a:buNone/>
              <a:defRPr/>
            </a:pPr>
            <a:endParaRPr dirty="0"/>
          </a:p>
        </p:txBody>
      </p:sp>
      <p:sp>
        <p:nvSpPr>
          <p:cNvPr id="2" name="Google Shape;133;p8">
            <a:extLst>
              <a:ext uri="{FF2B5EF4-FFF2-40B4-BE49-F238E27FC236}">
                <a16:creationId xmlns:a16="http://schemas.microsoft.com/office/drawing/2014/main" id="{F1975CFE-65D6-8373-DA90-B0698D10C422}"/>
              </a:ext>
            </a:extLst>
          </p:cNvPr>
          <p:cNvSpPr txBox="1"/>
          <p:nvPr/>
        </p:nvSpPr>
        <p:spPr bwMode="auto">
          <a:xfrm>
            <a:off x="1281684" y="63235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dirty="0" err="1">
                <a:solidFill>
                  <a:srgbClr val="833C0B"/>
                </a:solidFill>
                <a:latin typeface="Calibri"/>
                <a:ea typeface="Calibri"/>
                <a:cs typeface="Calibri"/>
              </a:rPr>
              <a:t>Choosing</a:t>
            </a:r>
            <a:r>
              <a:rPr lang="de-DE" sz="4400" dirty="0">
                <a:solidFill>
                  <a:srgbClr val="833C0B"/>
                </a:solidFill>
                <a:latin typeface="Calibri"/>
                <a:ea typeface="Calibri"/>
                <a:cs typeface="Calibri"/>
              </a:rPr>
              <a:t> Sources &amp; </a:t>
            </a:r>
            <a:r>
              <a:rPr lang="de-DE" sz="4400" dirty="0" err="1">
                <a:solidFill>
                  <a:srgbClr val="833C0B"/>
                </a:solidFill>
                <a:latin typeface="Calibri"/>
                <a:ea typeface="Calibri"/>
                <a:cs typeface="Calibri"/>
              </a:rPr>
              <a:t>Terminologies</a:t>
            </a:r>
            <a:endParaRPr sz="4400" dirty="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24095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FOOD FOR THOUGHT</a:t>
            </a:r>
            <a:endParaRPr/>
          </a:p>
        </p:txBody>
      </p:sp>
      <p:sp>
        <p:nvSpPr>
          <p:cNvPr id="189" name="Google Shape;189;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1000"/>
              </a:spcBef>
              <a:spcAft>
                <a:spcPts val="0"/>
              </a:spcAft>
              <a:buClr>
                <a:schemeClr val="dk1"/>
              </a:buClr>
              <a:buSzPts val="2000"/>
              <a:buNone/>
              <a:defRPr/>
            </a:pPr>
            <a:endParaRPr lang="en-US" sz="2000">
              <a:highlight>
                <a:srgbClr val="FFFF00"/>
              </a:highlight>
            </a:endParaRPr>
          </a:p>
          <a:p>
            <a:pPr marL="0" lvl="0" indent="0" algn="l">
              <a:lnSpc>
                <a:spcPct val="90000"/>
              </a:lnSpc>
              <a:spcBef>
                <a:spcPts val="1000"/>
              </a:spcBef>
              <a:spcAft>
                <a:spcPts val="0"/>
              </a:spcAft>
              <a:buClr>
                <a:schemeClr val="dk1"/>
              </a:buClr>
              <a:buSzPts val="2000"/>
              <a:buNone/>
              <a:defRPr/>
            </a:pPr>
            <a:endParaRPr/>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6" name="Google Shape;133;p8">
            <a:extLst>
              <a:ext uri="{FF2B5EF4-FFF2-40B4-BE49-F238E27FC236}">
                <a16:creationId xmlns:a16="http://schemas.microsoft.com/office/drawing/2014/main" id="{D7AD5620-5C66-4BE2-CC19-EB444E55BB2E}"/>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dirty="0">
                <a:solidFill>
                  <a:srgbClr val="833C0B"/>
                </a:solidFill>
                <a:latin typeface="Calibri"/>
                <a:ea typeface="Calibri"/>
                <a:cs typeface="Calibri"/>
              </a:rPr>
              <a:t>Contents </a:t>
            </a:r>
            <a:r>
              <a:rPr lang="de-DE" sz="4400" dirty="0" err="1">
                <a:solidFill>
                  <a:srgbClr val="833C0B"/>
                </a:solidFill>
                <a:latin typeface="Calibri"/>
                <a:ea typeface="Calibri"/>
                <a:cs typeface="Calibri"/>
              </a:rPr>
              <a:t>of</a:t>
            </a:r>
            <a:r>
              <a:rPr lang="de-DE" sz="4400">
                <a:solidFill>
                  <a:srgbClr val="833C0B"/>
                </a:solidFill>
                <a:latin typeface="Calibri"/>
                <a:ea typeface="Calibri"/>
                <a:cs typeface="Calibri"/>
              </a:rPr>
              <a:t> media coverage</a:t>
            </a:r>
            <a:endParaRPr sz="4400">
              <a:solidFill>
                <a:srgbClr val="833C0B"/>
              </a:solidFill>
              <a:latin typeface="Calibri"/>
              <a:ea typeface="Calibri"/>
              <a:cs typeface="Calibri"/>
            </a:endParaRPr>
          </a:p>
        </p:txBody>
      </p:sp>
      <p:sp>
        <p:nvSpPr>
          <p:cNvPr id="2" name="Google Shape;189;p15">
            <a:extLst>
              <a:ext uri="{FF2B5EF4-FFF2-40B4-BE49-F238E27FC236}">
                <a16:creationId xmlns:a16="http://schemas.microsoft.com/office/drawing/2014/main" id="{B5ADE0DA-A623-2F0D-7F2B-E197488FEC19}"/>
              </a:ext>
            </a:extLst>
          </p:cNvPr>
          <p:cNvSpPr txBox="1">
            <a:spLocks/>
          </p:cNvSpPr>
          <p:nvPr/>
        </p:nvSpPr>
        <p:spPr bwMode="auto">
          <a:xfrm>
            <a:off x="990600" y="1978025"/>
            <a:ext cx="10515600" cy="3822809"/>
          </a:xfrm>
          <a:prstGeom prst="rect">
            <a:avLst/>
          </a:prstGeom>
          <a:noFill/>
          <a:ln>
            <a:noFill/>
          </a:ln>
        </p:spPr>
        <p:txBody>
          <a:bodyPr spcFirstLastPara="1" vert="horz" wrap="square" lIns="91425" tIns="45700" rIns="91425" bIns="45700" rtlCol="0" anchor="t" anchorCtr="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Clr>
                <a:schemeClr val="dk1"/>
              </a:buClr>
              <a:buSzPts val="2000"/>
              <a:buFont typeface="Arial"/>
              <a:buNone/>
              <a:defRPr/>
            </a:pPr>
            <a:r>
              <a:rPr lang="en-US" sz="1400" dirty="0"/>
              <a:t>Please reflect again on the text your colleague has sent you (see the full text below) and your answers on what should be improved. Why do you think it should be improved? Explain your decisions (max. 300 words). </a:t>
            </a:r>
          </a:p>
          <a:p>
            <a:pPr marL="0" indent="0" algn="just">
              <a:buClr>
                <a:schemeClr val="dk1"/>
              </a:buClr>
              <a:buSzPts val="2000"/>
              <a:buFont typeface="Arial"/>
              <a:buNone/>
              <a:defRPr/>
            </a:pPr>
            <a:endParaRPr lang="en-US" sz="1400" dirty="0"/>
          </a:p>
          <a:p>
            <a:pPr marL="0" indent="0" algn="just">
              <a:buClr>
                <a:schemeClr val="dk1"/>
              </a:buClr>
              <a:buSzPts val="2000"/>
              <a:buFont typeface="Arial"/>
              <a:buNone/>
              <a:defRPr/>
            </a:pPr>
            <a:r>
              <a:rPr lang="en-US" sz="1400" b="1" dirty="0"/>
              <a:t>Dramatic death on the Mediterranean</a:t>
            </a:r>
          </a:p>
          <a:p>
            <a:pPr marL="0" indent="0" algn="just">
              <a:buClr>
                <a:schemeClr val="dk1"/>
              </a:buClr>
              <a:buSzPts val="2000"/>
              <a:buFont typeface="Arial"/>
              <a:buNone/>
              <a:defRPr/>
            </a:pPr>
            <a:r>
              <a:rPr lang="en-US" sz="1400" dirty="0"/>
              <a:t>At least seven people have drowned in a boat accident off the coast of the Italian island of Lampedusa. The number of people fleeing across the Mediterranean has increased significantly this year. Experts suspect that Europe is heading for a new peak in the refugee crisis. </a:t>
            </a:r>
          </a:p>
          <a:p>
            <a:pPr marL="0" indent="0" algn="just">
              <a:buClr>
                <a:schemeClr val="dk1"/>
              </a:buClr>
              <a:buSzPts val="2000"/>
              <a:buFont typeface="Arial"/>
              <a:buNone/>
              <a:defRPr/>
            </a:pPr>
            <a:endParaRPr lang="en-US" sz="1400" dirty="0"/>
          </a:p>
          <a:p>
            <a:pPr marL="0" indent="0" algn="just">
              <a:buClr>
                <a:schemeClr val="dk1"/>
              </a:buClr>
              <a:buSzPts val="2000"/>
              <a:buFont typeface="Arial"/>
              <a:buNone/>
              <a:defRPr/>
            </a:pPr>
            <a:r>
              <a:rPr lang="en-US" sz="1400" dirty="0"/>
              <a:t>In the morning, the Italian coast guard received a distress call from a boat, according to a press release. However, as several news agencies reported, the boat capsized just before a rescue ship came to the rescue. Seven of the occupants could only be recovered dead from the sea by the coast guard. Five migrants had to be resuscitated. Particularly dramatic: Among them was a helpless pregnant woman. The search for missing persons is still ongoing.</a:t>
            </a:r>
          </a:p>
          <a:p>
            <a:pPr marL="0" indent="0" algn="just">
              <a:buClr>
                <a:schemeClr val="dk1"/>
              </a:buClr>
              <a:buSzPts val="2000"/>
              <a:buFont typeface="Arial"/>
              <a:buNone/>
              <a:defRPr/>
            </a:pPr>
            <a:endParaRPr lang="en-US" sz="1400" dirty="0"/>
          </a:p>
          <a:p>
            <a:pPr marL="0" indent="0" algn="just">
              <a:buClr>
                <a:schemeClr val="dk1"/>
              </a:buClr>
              <a:buSzPts val="2000"/>
              <a:buFont typeface="Arial"/>
              <a:buNone/>
              <a:defRPr/>
            </a:pPr>
            <a:r>
              <a:rPr lang="en-US" sz="1400" dirty="0"/>
              <a:t>It is not yet known where the boat came from and from which countries the refugees originate. For weeks, more and more boats have been reaching the Italian Mediterranean island of Lampedusa, halfway between North Africa and Sicily. Experts see a renewed wave of refugees approaching Europe. Authorities in Europe consider it problematic that many of the people are illegal.</a:t>
            </a:r>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p>
          <a:p>
            <a:pPr marL="0" indent="0">
              <a:buClr>
                <a:schemeClr val="dk1"/>
              </a:buClr>
              <a:buSzPts val="2000"/>
              <a:buFont typeface="Arial"/>
              <a:buNone/>
              <a:defRPr/>
            </a:pPr>
            <a:endParaRPr lang="en-US" sz="1400" dirty="0">
              <a:highlight>
                <a:srgbClr val="FFFF00"/>
              </a:highlight>
            </a:endParaRPr>
          </a:p>
          <a:p>
            <a:pPr marL="0" indent="0">
              <a:buClr>
                <a:schemeClr val="dk1"/>
              </a:buClr>
              <a:buSzPts val="2000"/>
              <a:buFont typeface="Arial"/>
              <a:buNone/>
              <a:defRPr/>
            </a:pPr>
            <a:endParaRPr lang="en-US" sz="1400" dirty="0">
              <a:highlight>
                <a:srgbClr val="FFFF00"/>
              </a:highlight>
            </a:endParaRPr>
          </a:p>
          <a:p>
            <a:pPr marL="0" indent="0">
              <a:buClr>
                <a:schemeClr val="dk1"/>
              </a:buClr>
              <a:buSzPts val="2000"/>
              <a:buFont typeface="Arial"/>
              <a:buNone/>
              <a:defRPr/>
            </a:pPr>
            <a:endParaRPr lang="en-US" sz="1400" dirty="0"/>
          </a:p>
          <a:p>
            <a:pPr marL="0" indent="0">
              <a:buClr>
                <a:schemeClr val="dk1"/>
              </a:buClr>
              <a:buSzPts val="2800"/>
              <a:buFont typeface="Arial"/>
              <a:buNone/>
              <a:defRPr/>
            </a:pPr>
            <a:endParaRPr lang="en-US" sz="1400" dirty="0"/>
          </a:p>
          <a:p>
            <a:pPr marL="0" indent="0">
              <a:buClr>
                <a:schemeClr val="dk1"/>
              </a:buClr>
              <a:buSzPts val="2800"/>
              <a:buFont typeface="Arial"/>
              <a:buNone/>
              <a:defRPr/>
            </a:pPr>
            <a:endParaRPr lang="en-US" sz="1400" dirty="0"/>
          </a:p>
        </p:txBody>
      </p:sp>
      <p:pic>
        <p:nvPicPr>
          <p:cNvPr id="4" name="Grafik 3" descr="Ein Bild, das Wasser, draußen, Wasserfahrzeug, Ozean enthält.&#10;&#10;Automatisch generierte Beschreibung">
            <a:extLst>
              <a:ext uri="{FF2B5EF4-FFF2-40B4-BE49-F238E27FC236}">
                <a16:creationId xmlns:a16="http://schemas.microsoft.com/office/drawing/2014/main" id="{9437C75F-EC07-C253-EF2B-015A8DD9E8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2639616" cy="1759744"/>
          </a:xfrm>
          <a:prstGeom prst="rect">
            <a:avLst/>
          </a:prstGeom>
        </p:spPr>
      </p:pic>
    </p:spTree>
    <p:custDataLst>
      <p:tags r:id="rId1"/>
    </p:custDataLst>
    <p:extLst>
      <p:ext uri="{BB962C8B-B14F-4D97-AF65-F5344CB8AC3E}">
        <p14:creationId xmlns:p14="http://schemas.microsoft.com/office/powerpoint/2010/main" val="953648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4367808" y="365125"/>
            <a:ext cx="6985992" cy="6153241"/>
          </a:xfrm>
        </p:spPr>
        <p:txBody>
          <a:bodyPr/>
          <a:lstStyle/>
          <a:p>
            <a:pPr algn="ctr">
              <a:defRPr/>
            </a:pPr>
            <a:r>
              <a:rPr lang="de-DE" dirty="0">
                <a:solidFill>
                  <a:schemeClr val="accent2">
                    <a:lumMod val="50000"/>
                  </a:schemeClr>
                </a:solidFill>
              </a:rPr>
              <a:t>CHOOSING VARIOUS PERSPECTIVES </a:t>
            </a:r>
            <a:endParaRPr lang="hu-HU" dirty="0">
              <a:solidFill>
                <a:schemeClr val="accent2">
                  <a:lumMod val="50000"/>
                </a:schemeClr>
              </a:solidFill>
            </a:endParaRPr>
          </a:p>
        </p:txBody>
      </p:sp>
      <p:pic>
        <p:nvPicPr>
          <p:cNvPr id="4" name="Grafik 3" descr="Ein Bild, das Gebäude, bedeckt, Graffiti enthält.&#10;&#10;Automatisch generierte Beschreibung">
            <a:extLst>
              <a:ext uri="{FF2B5EF4-FFF2-40B4-BE49-F238E27FC236}">
                <a16:creationId xmlns:a16="http://schemas.microsoft.com/office/drawing/2014/main" id="{42EC00EA-368E-F922-B93D-0728157DE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1404634"/>
            <a:ext cx="2736304" cy="4074221"/>
          </a:xfrm>
          <a:prstGeom prst="rect">
            <a:avLst/>
          </a:prstGeom>
        </p:spPr>
      </p:pic>
    </p:spTree>
    <p:custDataLst>
      <p:tags r:id="rId1"/>
    </p:custDataLst>
    <p:extLst>
      <p:ext uri="{BB962C8B-B14F-4D97-AF65-F5344CB8AC3E}">
        <p14:creationId xmlns:p14="http://schemas.microsoft.com/office/powerpoint/2010/main" val="238338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CONSTRUCTIVE JOURNALISM</a:t>
            </a:r>
            <a:endParaRPr lang="hu-HU"/>
          </a:p>
        </p:txBody>
      </p:sp>
      <p:sp>
        <p:nvSpPr>
          <p:cNvPr id="3" name="Tartalom helye 2"/>
          <p:cNvSpPr>
            <a:spLocks noGrp="1"/>
          </p:cNvSpPr>
          <p:nvPr>
            <p:ph idx="1"/>
          </p:nvPr>
        </p:nvSpPr>
        <p:spPr bwMode="auto">
          <a:xfrm>
            <a:off x="843541" y="2004833"/>
            <a:ext cx="10515600" cy="4351338"/>
          </a:xfrm>
        </p:spPr>
        <p:txBody>
          <a:bodyPr>
            <a:normAutofit/>
          </a:bodyPr>
          <a:lstStyle/>
          <a:p>
            <a:pPr marL="0" indent="0" algn="just">
              <a:buNone/>
              <a:defRPr/>
            </a:pPr>
            <a:r>
              <a:rPr lang="en-US" sz="1600" dirty="0"/>
              <a:t>In addition to the words you suggested for improvement in your colleague's text, you reflect about the perspective on the topic that your colleague chose. Often, the news media focus only on specific, dramatic events and tragedies. Thus, migration and forced displacement tend to be reported from a conflict-oriented perspective, and migrants and refugees tend to be stereotyped as a "problem“.</a:t>
            </a:r>
          </a:p>
          <a:p>
            <a:pPr marL="0" indent="0" algn="just">
              <a:buNone/>
              <a:defRPr/>
            </a:pPr>
            <a:r>
              <a:rPr lang="en-US" sz="1600" dirty="0"/>
              <a:t>An alternative approach can also give a story a broader perspective - away from the conflict- or problem-oriented focus often used. One option you might think of is constructive journalism, often called solution-oriented journalism as well. This points to solutions rather than just reporting on problems and drama. Facts should be presented with explanatory context in this style of storytelling and reporting.</a:t>
            </a:r>
          </a:p>
          <a:p>
            <a:pPr marL="0" indent="0" algn="just">
              <a:buNone/>
              <a:defRPr/>
            </a:pPr>
            <a:r>
              <a:rPr lang="en-US" sz="1600" b="1" dirty="0"/>
              <a:t>Definition Constructive Journalism: </a:t>
            </a:r>
          </a:p>
          <a:p>
            <a:pPr marL="0" indent="0" algn="just">
              <a:buNone/>
              <a:defRPr/>
            </a:pPr>
            <a:r>
              <a:rPr lang="en-US" sz="1600" dirty="0"/>
              <a:t>“Constructive journalism is an emerging form of reporting that takes distance from the negativity bias in the news. Based on the ideas of positive psychology, constructive news stories focus on solutions and include positive emotions. The goal of this technique is to enhance audiences' interest in the news and, that way, to energize and inspire them to prosocial behavior. Constructive reporting matches the social responsibility function of journalism and can be located in its normative tradition” (</a:t>
            </a:r>
            <a:r>
              <a:rPr lang="en-US" sz="1600" dirty="0" err="1">
                <a:hlinkClick r:id="rId4"/>
              </a:rPr>
              <a:t>Nölleke</a:t>
            </a:r>
            <a:r>
              <a:rPr lang="en-US" sz="1600" dirty="0">
                <a:hlinkClick r:id="rId4"/>
              </a:rPr>
              <a:t>, 2019</a:t>
            </a:r>
            <a:r>
              <a:rPr lang="en-US" sz="1600" dirty="0"/>
              <a:t>). When it comes to the topic of migration and forced displacement, a constructive angle may include, for example, looking at the resilience of people who are survivors of human trafficking, or looking at possible long-term answers to migration policy questions.</a:t>
            </a:r>
          </a:p>
          <a:p>
            <a:pPr marL="0" indent="0" algn="just">
              <a:buNone/>
              <a:defRPr/>
            </a:pPr>
            <a:endParaRPr lang="en-US" sz="1600" dirty="0"/>
          </a:p>
          <a:p>
            <a:pPr marL="0" indent="0" algn="just">
              <a:buNone/>
              <a:defRPr/>
            </a:pPr>
            <a:endParaRPr lang="en-US" sz="1600" dirty="0"/>
          </a:p>
          <a:p>
            <a:pPr marL="0" indent="0" algn="just">
              <a:buNone/>
              <a:defRPr/>
            </a:pPr>
            <a:endParaRPr lang="en-US" sz="1600" dirty="0"/>
          </a:p>
          <a:p>
            <a:pPr algn="just">
              <a:defRPr/>
            </a:pPr>
            <a:endParaRPr lang="en-US" sz="1600" dirty="0"/>
          </a:p>
          <a:p>
            <a:pPr algn="just">
              <a:defRPr/>
            </a:pPr>
            <a:endParaRPr lang="en-US" sz="1600" dirty="0"/>
          </a:p>
          <a:p>
            <a:pPr marL="0" indent="0" algn="just">
              <a:buNone/>
              <a:defRPr/>
            </a:pPr>
            <a:endParaRPr lang="hu-HU" sz="1600" dirty="0"/>
          </a:p>
        </p:txBody>
      </p:sp>
      <p:pic>
        <p:nvPicPr>
          <p:cNvPr id="5" name="Grafik 4" descr="Ein Bild, das Person, computer, sitzend, drinnen enthält.&#10;&#10;Automatisch generierte Beschreibung">
            <a:extLst>
              <a:ext uri="{FF2B5EF4-FFF2-40B4-BE49-F238E27FC236}">
                <a16:creationId xmlns:a16="http://schemas.microsoft.com/office/drawing/2014/main" id="{43C7C133-6108-ACB1-216D-D099EFBEA8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392" y="197198"/>
            <a:ext cx="2374559" cy="1583039"/>
          </a:xfrm>
          <a:prstGeom prst="rect">
            <a:avLst/>
          </a:prstGeom>
        </p:spPr>
      </p:pic>
      <p:sp>
        <p:nvSpPr>
          <p:cNvPr id="6" name="Google Shape;133;p8">
            <a:extLst>
              <a:ext uri="{FF2B5EF4-FFF2-40B4-BE49-F238E27FC236}">
                <a16:creationId xmlns:a16="http://schemas.microsoft.com/office/drawing/2014/main" id="{88F31F63-4168-EE65-13CC-2C0011562E89}"/>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372038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CONSTRUCTIVE JOURNALISM</a:t>
            </a:r>
            <a:endParaRPr lang="hu-HU"/>
          </a:p>
        </p:txBody>
      </p:sp>
      <p:sp>
        <p:nvSpPr>
          <p:cNvPr id="3" name="Tartalom helye 2"/>
          <p:cNvSpPr>
            <a:spLocks noGrp="1"/>
          </p:cNvSpPr>
          <p:nvPr>
            <p:ph idx="1"/>
          </p:nvPr>
        </p:nvSpPr>
        <p:spPr bwMode="auto">
          <a:xfrm>
            <a:off x="838200" y="2316060"/>
            <a:ext cx="10515600" cy="4351338"/>
          </a:xfrm>
        </p:spPr>
        <p:txBody>
          <a:bodyPr>
            <a:normAutofit/>
          </a:bodyPr>
          <a:lstStyle/>
          <a:p>
            <a:pPr marL="0" indent="0" algn="just">
              <a:buNone/>
              <a:defRPr/>
            </a:pPr>
            <a:endParaRPr lang="en-US" sz="1600" dirty="0"/>
          </a:p>
          <a:p>
            <a:pPr marL="0" indent="0" algn="just">
              <a:buNone/>
              <a:defRPr/>
            </a:pPr>
            <a:r>
              <a:rPr lang="en-US" sz="1600" b="1" dirty="0"/>
              <a:t>Effects of Constructive Journalism</a:t>
            </a:r>
          </a:p>
          <a:p>
            <a:pPr marL="0" indent="0" algn="just">
              <a:buNone/>
              <a:defRPr/>
            </a:pPr>
            <a:r>
              <a:rPr lang="en-US" sz="1600" dirty="0"/>
              <a:t>Such constructive reporting can, as argued by </a:t>
            </a:r>
            <a:r>
              <a:rPr lang="en-US" sz="1600" dirty="0" err="1">
                <a:hlinkClick r:id="rId4"/>
              </a:rPr>
              <a:t>Hooffacker</a:t>
            </a:r>
            <a:r>
              <a:rPr lang="en-US" sz="1600" dirty="0">
                <a:hlinkClick r:id="rId4"/>
              </a:rPr>
              <a:t> (2020)</a:t>
            </a:r>
            <a:r>
              <a:rPr lang="en-US" sz="1600" dirty="0"/>
              <a:t>, have the effect that</a:t>
            </a:r>
          </a:p>
          <a:p>
            <a:pPr algn="just">
              <a:buFontTx/>
              <a:buChar char="-"/>
              <a:defRPr/>
            </a:pPr>
            <a:r>
              <a:rPr lang="en-US" sz="1600" dirty="0"/>
              <a:t>readers, viewers, listeners and users feel better after the reception by consciously perceiving positive perspectives or solutions and not only being burdened with problems</a:t>
            </a:r>
          </a:p>
          <a:p>
            <a:pPr algn="just">
              <a:buFontTx/>
              <a:buChar char="-"/>
              <a:defRPr/>
            </a:pPr>
            <a:r>
              <a:rPr lang="en-US" sz="1600" dirty="0"/>
              <a:t>media companies achieve a better retention of the audience, i.e. reading times and reach increase.</a:t>
            </a:r>
          </a:p>
          <a:p>
            <a:pPr algn="just">
              <a:buFontTx/>
              <a:buChar char="-"/>
              <a:defRPr/>
            </a:pPr>
            <a:r>
              <a:rPr lang="en-US" sz="1600" dirty="0"/>
              <a:t>the solutions and perspectives presented bring about progress in society. By presenting role models and solutions, others may feel encouraged to become socially engaged.</a:t>
            </a:r>
          </a:p>
          <a:p>
            <a:pPr marL="0" indent="0" algn="just">
              <a:buNone/>
              <a:defRPr/>
            </a:pPr>
            <a:r>
              <a:rPr lang="en-US" sz="1600" dirty="0"/>
              <a:t>In the specific case of migration and refugee reporting, this also means that recipients can develop more understanding for migrants and people with refugee experience through constructive journalism.</a:t>
            </a:r>
          </a:p>
          <a:p>
            <a:pPr marL="0" indent="0">
              <a:buNone/>
              <a:defRPr/>
            </a:pPr>
            <a:endParaRPr lang="en-US" sz="1300" dirty="0"/>
          </a:p>
          <a:p>
            <a:pPr marL="0" indent="0">
              <a:buNone/>
              <a:defRPr/>
            </a:pPr>
            <a:endParaRPr lang="en-US" sz="2000" dirty="0"/>
          </a:p>
          <a:p>
            <a:pPr>
              <a:defRPr/>
            </a:pPr>
            <a:endParaRPr lang="en-US" sz="2000" dirty="0"/>
          </a:p>
          <a:p>
            <a:pPr>
              <a:defRPr/>
            </a:pPr>
            <a:endParaRPr lang="en-US" sz="2000" dirty="0"/>
          </a:p>
          <a:p>
            <a:pPr marL="0" indent="0">
              <a:buNone/>
              <a:defRPr/>
            </a:pPr>
            <a:endParaRPr lang="hu-HU" dirty="0"/>
          </a:p>
        </p:txBody>
      </p:sp>
      <p:sp>
        <p:nvSpPr>
          <p:cNvPr id="6" name="Google Shape;133;p8">
            <a:extLst>
              <a:ext uri="{FF2B5EF4-FFF2-40B4-BE49-F238E27FC236}">
                <a16:creationId xmlns:a16="http://schemas.microsoft.com/office/drawing/2014/main" id="{88F31F63-4168-EE65-13CC-2C0011562E89}"/>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pic>
        <p:nvPicPr>
          <p:cNvPr id="4" name="Grafik 4" descr="Ein Bild, das Person, computer, sitzend, drinnen enthält.&#10;&#10;Automatisch generierte Beschreibung">
            <a:extLst>
              <a:ext uri="{FF2B5EF4-FFF2-40B4-BE49-F238E27FC236}">
                <a16:creationId xmlns:a16="http://schemas.microsoft.com/office/drawing/2014/main" id="{BC829BF3-8034-555B-1B60-BFD8E48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9624392" y="197198"/>
            <a:ext cx="2374559" cy="1583039"/>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WORD CLOUDS</a:t>
            </a:r>
            <a:endParaRPr lang="hu-HU"/>
          </a:p>
        </p:txBody>
      </p:sp>
      <p:sp>
        <p:nvSpPr>
          <p:cNvPr id="3" name="Tartalom helye 2"/>
          <p:cNvSpPr>
            <a:spLocks noGrp="1"/>
          </p:cNvSpPr>
          <p:nvPr>
            <p:ph idx="1"/>
          </p:nvPr>
        </p:nvSpPr>
        <p:spPr bwMode="auto"/>
        <p:txBody>
          <a:bodyPr>
            <a:normAutofit/>
          </a:bodyPr>
          <a:lstStyle/>
          <a:p>
            <a:pPr marL="0" indent="0" algn="just">
              <a:buNone/>
              <a:defRPr/>
            </a:pPr>
            <a:r>
              <a:rPr lang="en-US" sz="1600" dirty="0"/>
              <a:t>The "glasses" through which one views the topic of migration and forced displacement may also influence how it is presented. The following word cloud is a collection of terms from a European perspective on the topic of migration. This word cloud is identifiable by the destination countries' perspective on the issue, with keywords such as "labor," "policy," "economic influence," "asylum," "legal situation," "minority," etc. </a:t>
            </a:r>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buNone/>
              <a:defRPr/>
            </a:pPr>
            <a:endParaRPr lang="en-US" sz="1200" dirty="0"/>
          </a:p>
          <a:p>
            <a:pPr marL="0" indent="0" algn="ctr">
              <a:buNone/>
              <a:defRPr/>
            </a:pPr>
            <a:r>
              <a:rPr lang="en-US" sz="1200" dirty="0"/>
              <a:t>.</a:t>
            </a:r>
          </a:p>
          <a:p>
            <a:pPr>
              <a:defRPr/>
            </a:pPr>
            <a:endParaRPr lang="en-US" sz="2000" dirty="0"/>
          </a:p>
          <a:p>
            <a:pPr>
              <a:defRPr/>
            </a:pPr>
            <a:endParaRPr lang="en-US" sz="2000" dirty="0"/>
          </a:p>
          <a:p>
            <a:pPr marL="0" indent="0">
              <a:buNone/>
              <a:defRPr/>
            </a:pPr>
            <a:endParaRPr lang="hu-HU" dirty="0"/>
          </a:p>
        </p:txBody>
      </p:sp>
      <p:pic>
        <p:nvPicPr>
          <p:cNvPr id="4" name="Grafik 3">
            <a:extLst>
              <a:ext uri="{FF2B5EF4-FFF2-40B4-BE49-F238E27FC236}">
                <a16:creationId xmlns:a16="http://schemas.microsoft.com/office/drawing/2014/main" id="{F83DEF57-9609-896C-D2E9-801B6C112250}"/>
              </a:ext>
            </a:extLst>
          </p:cNvPr>
          <p:cNvPicPr>
            <a:picLocks noChangeAspect="1"/>
          </p:cNvPicPr>
          <p:nvPr/>
        </p:nvPicPr>
        <p:blipFill>
          <a:blip r:embed="rId4"/>
          <a:stretch>
            <a:fillRect/>
          </a:stretch>
        </p:blipFill>
        <p:spPr>
          <a:xfrm>
            <a:off x="2783632" y="2794632"/>
            <a:ext cx="7775721" cy="3241621"/>
          </a:xfrm>
          <a:prstGeom prst="rect">
            <a:avLst/>
          </a:prstGeom>
        </p:spPr>
      </p:pic>
      <p:pic>
        <p:nvPicPr>
          <p:cNvPr id="9" name="Grafik 8">
            <a:extLst>
              <a:ext uri="{FF2B5EF4-FFF2-40B4-BE49-F238E27FC236}">
                <a16:creationId xmlns:a16="http://schemas.microsoft.com/office/drawing/2014/main" id="{FD080E7D-A1C6-1B9A-FA00-BD9A829FBCF6}"/>
              </a:ext>
            </a:extLst>
          </p:cNvPr>
          <p:cNvPicPr>
            <a:picLocks noChangeAspect="1"/>
          </p:cNvPicPr>
          <p:nvPr/>
        </p:nvPicPr>
        <p:blipFill>
          <a:blip r:embed="rId5"/>
          <a:stretch>
            <a:fillRect/>
          </a:stretch>
        </p:blipFill>
        <p:spPr>
          <a:xfrm>
            <a:off x="1129284" y="144152"/>
            <a:ext cx="1898169" cy="1355190"/>
          </a:xfrm>
          <a:prstGeom prst="rect">
            <a:avLst/>
          </a:prstGeom>
        </p:spPr>
      </p:pic>
      <p:sp>
        <p:nvSpPr>
          <p:cNvPr id="5" name="Google Shape;133;p8">
            <a:extLst>
              <a:ext uri="{FF2B5EF4-FFF2-40B4-BE49-F238E27FC236}">
                <a16:creationId xmlns:a16="http://schemas.microsoft.com/office/drawing/2014/main" id="{591A6541-7EC1-913D-8830-01A776CBD6DA}"/>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WORD CLOUDS</a:t>
            </a:r>
            <a:endParaRPr lang="hu-HU"/>
          </a:p>
        </p:txBody>
      </p:sp>
      <p:sp>
        <p:nvSpPr>
          <p:cNvPr id="3" name="Tartalom helye 2"/>
          <p:cNvSpPr>
            <a:spLocks noGrp="1"/>
          </p:cNvSpPr>
          <p:nvPr>
            <p:ph idx="1"/>
          </p:nvPr>
        </p:nvSpPr>
        <p:spPr bwMode="auto">
          <a:xfrm>
            <a:off x="1296785" y="2007916"/>
            <a:ext cx="6140831" cy="4351338"/>
          </a:xfrm>
        </p:spPr>
        <p:txBody>
          <a:bodyPr>
            <a:normAutofit/>
          </a:bodyPr>
          <a:lstStyle/>
          <a:p>
            <a:pPr marL="0" indent="0">
              <a:buNone/>
              <a:defRPr/>
            </a:pPr>
            <a:endParaRPr lang="en-US" sz="1200" dirty="0"/>
          </a:p>
          <a:p>
            <a:pPr marL="0" indent="0" algn="just">
              <a:buNone/>
              <a:defRPr/>
            </a:pPr>
            <a:r>
              <a:rPr lang="en-US" sz="1600" dirty="0"/>
              <a:t>Looking at the second </a:t>
            </a:r>
            <a:r>
              <a:rPr lang="en-US" sz="1600" dirty="0" err="1"/>
              <a:t>wordcloud</a:t>
            </a:r>
            <a:r>
              <a:rPr lang="en-US" sz="1600" dirty="0"/>
              <a:t>, which was created during a workshop with journalists in the West African country Ivory Coast, makes the difference to the European perspective clear. Because in the second word cloud, which was created in a country of origin of migrants, completely different terms appear - "hunger", "hope", "war", "poverty", etc.</a:t>
            </a:r>
          </a:p>
          <a:p>
            <a:pPr marL="0" indent="0">
              <a:buNone/>
              <a:defRPr/>
            </a:pPr>
            <a:endParaRPr lang="en-US" sz="1200" dirty="0"/>
          </a:p>
          <a:p>
            <a:pPr marL="0" indent="0" algn="ctr">
              <a:buNone/>
              <a:defRPr/>
            </a:pPr>
            <a:endParaRPr lang="en-US" sz="1200" dirty="0"/>
          </a:p>
          <a:p>
            <a:pPr marL="0" indent="0" algn="ctr">
              <a:buNone/>
              <a:defRPr/>
            </a:pPr>
            <a:endParaRPr lang="en-US" sz="1200" dirty="0"/>
          </a:p>
          <a:p>
            <a:pPr marL="0" indent="0" algn="ctr">
              <a:buNone/>
              <a:defRPr/>
            </a:pPr>
            <a:endParaRPr lang="hu-HU" sz="1200" dirty="0"/>
          </a:p>
          <a:p>
            <a:pPr marL="0" indent="0" algn="ctr">
              <a:buNone/>
              <a:defRPr/>
            </a:pPr>
            <a:endParaRPr lang="en-US" sz="1200" dirty="0"/>
          </a:p>
          <a:p>
            <a:pPr marL="0" indent="0" algn="r">
              <a:buNone/>
              <a:defRPr/>
            </a:pPr>
            <a:r>
              <a:rPr lang="en-US" sz="1200" dirty="0"/>
              <a:t>Source: Mack, J. (2018). </a:t>
            </a:r>
            <a:r>
              <a:rPr lang="en-US" sz="1200" dirty="0" err="1"/>
              <a:t>Wordcloud</a:t>
            </a:r>
            <a:r>
              <a:rPr lang="en-US" sz="1200" dirty="0"/>
              <a:t>. Ivory Coast. Internal Document.</a:t>
            </a:r>
          </a:p>
          <a:p>
            <a:pPr>
              <a:defRPr/>
            </a:pPr>
            <a:endParaRPr lang="en-US" sz="2000" dirty="0"/>
          </a:p>
          <a:p>
            <a:pPr>
              <a:defRPr/>
            </a:pPr>
            <a:endParaRPr lang="en-US" sz="2000" dirty="0"/>
          </a:p>
          <a:p>
            <a:pPr marL="0" indent="0">
              <a:buNone/>
              <a:defRPr/>
            </a:pPr>
            <a:endParaRPr lang="hu-HU" dirty="0"/>
          </a:p>
        </p:txBody>
      </p:sp>
      <p:pic>
        <p:nvPicPr>
          <p:cNvPr id="8" name="Grafik 7">
            <a:extLst>
              <a:ext uri="{FF2B5EF4-FFF2-40B4-BE49-F238E27FC236}">
                <a16:creationId xmlns:a16="http://schemas.microsoft.com/office/drawing/2014/main" id="{374A7836-F119-03BC-48E0-048EDF5E69D5}"/>
              </a:ext>
            </a:extLst>
          </p:cNvPr>
          <p:cNvPicPr>
            <a:picLocks noChangeAspect="1"/>
          </p:cNvPicPr>
          <p:nvPr/>
        </p:nvPicPr>
        <p:blipFill>
          <a:blip r:embed="rId4"/>
          <a:stretch>
            <a:fillRect/>
          </a:stretch>
        </p:blipFill>
        <p:spPr>
          <a:xfrm>
            <a:off x="7896200" y="1600677"/>
            <a:ext cx="4083685" cy="4601223"/>
          </a:xfrm>
          <a:prstGeom prst="rect">
            <a:avLst/>
          </a:prstGeom>
        </p:spPr>
      </p:pic>
      <p:pic>
        <p:nvPicPr>
          <p:cNvPr id="9" name="Grafik 8">
            <a:extLst>
              <a:ext uri="{FF2B5EF4-FFF2-40B4-BE49-F238E27FC236}">
                <a16:creationId xmlns:a16="http://schemas.microsoft.com/office/drawing/2014/main" id="{FD080E7D-A1C6-1B9A-FA00-BD9A829FBCF6}"/>
              </a:ext>
            </a:extLst>
          </p:cNvPr>
          <p:cNvPicPr>
            <a:picLocks noChangeAspect="1"/>
          </p:cNvPicPr>
          <p:nvPr/>
        </p:nvPicPr>
        <p:blipFill>
          <a:blip r:embed="rId5"/>
          <a:stretch>
            <a:fillRect/>
          </a:stretch>
        </p:blipFill>
        <p:spPr>
          <a:xfrm>
            <a:off x="1135598" y="365125"/>
            <a:ext cx="1898169" cy="1355190"/>
          </a:xfrm>
          <a:prstGeom prst="rect">
            <a:avLst/>
          </a:prstGeom>
        </p:spPr>
      </p:pic>
      <p:sp>
        <p:nvSpPr>
          <p:cNvPr id="5" name="Google Shape;133;p8">
            <a:extLst>
              <a:ext uri="{FF2B5EF4-FFF2-40B4-BE49-F238E27FC236}">
                <a16:creationId xmlns:a16="http://schemas.microsoft.com/office/drawing/2014/main" id="{591A6541-7EC1-913D-8830-01A776CBD6DA}"/>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232725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MULTIPLE PERSPECTIVES: </a:t>
            </a:r>
            <a:br>
              <a:rPr lang="de-DE"/>
            </a:br>
            <a:r>
              <a:rPr lang="de-DE"/>
              <a:t>A JOURNALIST'S VIEW</a:t>
            </a:r>
            <a:endParaRPr lang="hu-HU"/>
          </a:p>
        </p:txBody>
      </p:sp>
      <p:sp>
        <p:nvSpPr>
          <p:cNvPr id="3" name="Tartalom helye 2"/>
          <p:cNvSpPr>
            <a:spLocks noGrp="1"/>
          </p:cNvSpPr>
          <p:nvPr>
            <p:ph idx="1"/>
          </p:nvPr>
        </p:nvSpPr>
        <p:spPr bwMode="auto">
          <a:xfrm>
            <a:off x="3575720" y="2195981"/>
            <a:ext cx="8276777" cy="4351338"/>
          </a:xfrm>
        </p:spPr>
        <p:txBody>
          <a:bodyPr>
            <a:noAutofit/>
          </a:bodyPr>
          <a:lstStyle/>
          <a:p>
            <a:pPr marL="0" indent="0" algn="just">
              <a:buNone/>
              <a:defRPr/>
            </a:pPr>
            <a:r>
              <a:rPr lang="en-US" sz="2000" dirty="0"/>
              <a:t>To show the story from different places. To write about what’s happening in a Bavarian village that welcomes refugees, but also to go to Lesbos and see what’s going on </a:t>
            </a:r>
            <a:r>
              <a:rPr lang="en-US" sz="2000" dirty="0" err="1"/>
              <a:t>on</a:t>
            </a:r>
            <a:r>
              <a:rPr lang="en-US" sz="2000" dirty="0"/>
              <a:t> that island. And then also to go to Turkey, and write a reportage about Syrians in Istanbul for example. When it comes to the fact that people who come to Europe are not only refugees from war-torn countries, then you could go to Senegal. A country that is rather democratic in an African context, and relatively wealthy. And at the same time, a lot of people are leaving from there. Why? How does the Senegalese discussion on migration actually look like. Do they, for example local academics, see this exodus of young people as something helping or rather hurting their country?</a:t>
            </a:r>
          </a:p>
          <a:p>
            <a:pPr marL="0" indent="0" algn="just">
              <a:buNone/>
              <a:defRPr/>
            </a:pPr>
            <a:r>
              <a:rPr lang="en-US" sz="1400" dirty="0" err="1"/>
              <a:t>Tomáš</a:t>
            </a:r>
            <a:r>
              <a:rPr lang="en-US" sz="1400" dirty="0"/>
              <a:t> Lindner, Editor, </a:t>
            </a:r>
            <a:r>
              <a:rPr lang="en-US" sz="1400" dirty="0" err="1"/>
              <a:t>Respekt</a:t>
            </a:r>
            <a:r>
              <a:rPr lang="en-US" sz="1400" dirty="0"/>
              <a:t> (Czech News Magazine), </a:t>
            </a:r>
            <a:r>
              <a:rPr lang="en-US" sz="1400" dirty="0">
                <a:hlinkClick r:id="rId3"/>
              </a:rPr>
              <a:t>quoted in </a:t>
            </a:r>
            <a:r>
              <a:rPr lang="en-US" sz="1400" dirty="0" err="1">
                <a:hlinkClick r:id="rId3"/>
              </a:rPr>
              <a:t>Fengler</a:t>
            </a:r>
            <a:r>
              <a:rPr lang="en-US" sz="1400" dirty="0">
                <a:hlinkClick r:id="rId3"/>
              </a:rPr>
              <a:t> et al. (2021)</a:t>
            </a:r>
            <a:endParaRPr lang="en-US" sz="1400" dirty="0"/>
          </a:p>
        </p:txBody>
      </p:sp>
      <p:pic>
        <p:nvPicPr>
          <p:cNvPr id="5" name="Grafik 4" descr="Ein Bild, das schließen, Nahaufnahme, Kameraobjektiv, verschwommen enthält.&#10;&#10;Automatisch generierte Beschreibung">
            <a:extLst>
              <a:ext uri="{FF2B5EF4-FFF2-40B4-BE49-F238E27FC236}">
                <a16:creationId xmlns:a16="http://schemas.microsoft.com/office/drawing/2014/main" id="{E006579D-B714-9C72-9A16-692D4186D5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2852936"/>
            <a:ext cx="2711597" cy="1800200"/>
          </a:xfrm>
          <a:prstGeom prst="rect">
            <a:avLst/>
          </a:prstGeom>
        </p:spPr>
      </p:pic>
      <p:sp>
        <p:nvSpPr>
          <p:cNvPr id="4" name="Google Shape;133;p8">
            <a:extLst>
              <a:ext uri="{FF2B5EF4-FFF2-40B4-BE49-F238E27FC236}">
                <a16:creationId xmlns:a16="http://schemas.microsoft.com/office/drawing/2014/main" id="{461427F1-BAC8-8438-53A7-F94956109ED6}"/>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4071987"/>
          </a:xfrm>
        </p:spPr>
        <p:txBody>
          <a:bodyPr/>
          <a:lstStyle/>
          <a:p>
            <a:pPr algn="ctr">
              <a:defRPr/>
            </a:pPr>
            <a:br>
              <a:rPr lang="de-DE" dirty="0">
                <a:solidFill>
                  <a:schemeClr val="accent2">
                    <a:lumMod val="50000"/>
                  </a:schemeClr>
                </a:solidFill>
              </a:rPr>
            </a:br>
            <a:r>
              <a:rPr lang="hu-HU" dirty="0">
                <a:solidFill>
                  <a:schemeClr val="accent2">
                    <a:lumMod val="50000"/>
                  </a:schemeClr>
                </a:solidFill>
              </a:rPr>
              <a:t>LESSON4 - </a:t>
            </a:r>
            <a:r>
              <a:rPr lang="de-DE" dirty="0">
                <a:solidFill>
                  <a:schemeClr val="accent2">
                    <a:lumMod val="50000"/>
                  </a:schemeClr>
                </a:solidFill>
              </a:rPr>
              <a:t>THE ETHICS OF REPORTING ON </a:t>
            </a:r>
            <a:br>
              <a:rPr lang="de-DE" dirty="0">
                <a:solidFill>
                  <a:schemeClr val="accent2">
                    <a:lumMod val="50000"/>
                  </a:schemeClr>
                </a:solidFill>
              </a:rPr>
            </a:br>
            <a:r>
              <a:rPr lang="de-DE" dirty="0">
                <a:solidFill>
                  <a:schemeClr val="accent2">
                    <a:lumMod val="50000"/>
                  </a:schemeClr>
                </a:solidFill>
              </a:rPr>
              <a:t>MIGRATION &amp; FORCED DISPLACEMENT</a:t>
            </a:r>
            <a:endParaRPr lang="hu-HU" dirty="0">
              <a:solidFill>
                <a:schemeClr val="accent2">
                  <a:lumMod val="50000"/>
                </a:schemeClr>
              </a:solidFill>
            </a:endParaRPr>
          </a:p>
        </p:txBody>
      </p:sp>
      <p:pic>
        <p:nvPicPr>
          <p:cNvPr id="3" name="Grafik 2">
            <a:extLst>
              <a:ext uri="{FF2B5EF4-FFF2-40B4-BE49-F238E27FC236}">
                <a16:creationId xmlns:a16="http://schemas.microsoft.com/office/drawing/2014/main" id="{DC5B127A-BFE5-E0C6-DCFB-CF9F32B53CF5}"/>
              </a:ext>
            </a:extLst>
          </p:cNvPr>
          <p:cNvPicPr>
            <a:picLocks noChangeAspect="1"/>
          </p:cNvPicPr>
          <p:nvPr/>
        </p:nvPicPr>
        <p:blipFill>
          <a:blip r:embed="rId3"/>
          <a:stretch>
            <a:fillRect/>
          </a:stretch>
        </p:blipFill>
        <p:spPr>
          <a:xfrm>
            <a:off x="3944857" y="3603590"/>
            <a:ext cx="4302285" cy="286819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TO-DO-LIST: MULTIDIMENSIONALITY IN REPORTING</a:t>
            </a:r>
            <a:endParaRPr lang="hu-HU"/>
          </a:p>
        </p:txBody>
      </p:sp>
      <p:sp>
        <p:nvSpPr>
          <p:cNvPr id="3" name="Tartalom helye 2"/>
          <p:cNvSpPr>
            <a:spLocks noGrp="1"/>
          </p:cNvSpPr>
          <p:nvPr>
            <p:ph idx="1"/>
          </p:nvPr>
        </p:nvSpPr>
        <p:spPr bwMode="auto">
          <a:xfrm>
            <a:off x="407368" y="2007916"/>
            <a:ext cx="9650288" cy="4351338"/>
          </a:xfrm>
        </p:spPr>
        <p:txBody>
          <a:bodyPr>
            <a:normAutofit fontScale="85000" lnSpcReduction="20000"/>
          </a:bodyPr>
          <a:lstStyle/>
          <a:p>
            <a:pPr marL="0" indent="0" algn="just">
              <a:buNone/>
              <a:defRPr/>
            </a:pPr>
            <a:r>
              <a:rPr lang="en-US" sz="1900" dirty="0"/>
              <a:t>To approach issues from migration and forced displacement from multiple angles, journalists need to prepare thoroughly. Here is a to-do-list you may use to ensure a multidimensional perspective: </a:t>
            </a:r>
          </a:p>
          <a:p>
            <a:pPr marL="0" indent="0" algn="just">
              <a:buNone/>
              <a:defRPr/>
            </a:pPr>
            <a:endParaRPr lang="en-US" sz="1900" dirty="0"/>
          </a:p>
          <a:p>
            <a:pPr marL="0" indent="0" algn="just">
              <a:buNone/>
              <a:defRPr/>
            </a:pPr>
            <a:r>
              <a:rPr lang="en-US" sz="1900" b="1" dirty="0"/>
              <a:t>Review of media coverage: </a:t>
            </a:r>
            <a:r>
              <a:rPr lang="en-US" sz="1900" dirty="0"/>
              <a:t>Review previous coverage by different media to get a general overview</a:t>
            </a:r>
          </a:p>
          <a:p>
            <a:pPr marL="0" indent="0" algn="just">
              <a:buNone/>
              <a:defRPr/>
            </a:pPr>
            <a:r>
              <a:rPr lang="en-US" sz="1900" b="1" dirty="0"/>
              <a:t>Context factors: </a:t>
            </a:r>
            <a:r>
              <a:rPr lang="en-US" sz="1900" dirty="0"/>
              <a:t>Research and be aware of political, cultural and social contexts of specific migration and refugee movements</a:t>
            </a:r>
          </a:p>
          <a:p>
            <a:pPr marL="0" indent="0" algn="just">
              <a:buNone/>
              <a:defRPr/>
            </a:pPr>
            <a:r>
              <a:rPr lang="en-US" sz="1900" b="1" dirty="0"/>
              <a:t>Data sources: </a:t>
            </a:r>
            <a:r>
              <a:rPr lang="en-US" sz="1900" dirty="0"/>
              <a:t>Research and evaluate relevant data from international, national and local organizations</a:t>
            </a:r>
          </a:p>
          <a:p>
            <a:pPr marL="0" indent="0" algn="just">
              <a:buNone/>
              <a:defRPr/>
            </a:pPr>
            <a:r>
              <a:rPr lang="en-US" sz="1900" b="1" dirty="0"/>
              <a:t>Organizations: </a:t>
            </a:r>
            <a:r>
              <a:rPr lang="en-US" sz="1900" dirty="0"/>
              <a:t>Know activities of institutions and non-governmental organizations (NGOs) concerned with the topic, and critically reflect on their work</a:t>
            </a:r>
          </a:p>
          <a:p>
            <a:pPr marL="0" indent="0" algn="just">
              <a:buNone/>
              <a:defRPr/>
            </a:pPr>
            <a:r>
              <a:rPr lang="en-US" sz="1900" b="1" dirty="0"/>
              <a:t>Social media: </a:t>
            </a:r>
            <a:r>
              <a:rPr lang="en-US" sz="1900" dirty="0"/>
              <a:t>Follow social media postings from different sources on the topic</a:t>
            </a:r>
          </a:p>
          <a:p>
            <a:pPr marL="0" indent="0" algn="just">
              <a:buNone/>
              <a:defRPr/>
            </a:pPr>
            <a:r>
              <a:rPr lang="en-US" sz="1900" b="1" dirty="0"/>
              <a:t>Politics: </a:t>
            </a:r>
            <a:r>
              <a:rPr lang="en-US" sz="1900" dirty="0"/>
              <a:t>Know statements of politicians on the topic as well as the implications of their respective policies</a:t>
            </a:r>
          </a:p>
          <a:p>
            <a:pPr marL="0" indent="0" algn="just">
              <a:buNone/>
              <a:defRPr/>
            </a:pPr>
            <a:r>
              <a:rPr lang="en-US" sz="1900" b="1" dirty="0"/>
              <a:t>Expert knowledge: </a:t>
            </a:r>
            <a:r>
              <a:rPr lang="en-US" sz="1900" dirty="0"/>
              <a:t>Talk to migration and forced displacement experts</a:t>
            </a:r>
          </a:p>
          <a:p>
            <a:pPr marL="0" indent="0">
              <a:buNone/>
              <a:defRPr/>
            </a:pPr>
            <a:r>
              <a:rPr lang="en-US" sz="1900" b="1" dirty="0"/>
              <a:t>Variety of sources: </a:t>
            </a:r>
            <a:r>
              <a:rPr lang="en-US" sz="1900" dirty="0"/>
              <a:t>Use NGOs as well as established sources such as governments, political parties, judicial authorities, police authorities, local governments, business organizations, trade unions, churches, international actors and many more as sources</a:t>
            </a:r>
          </a:p>
          <a:p>
            <a:pPr marL="0" indent="0">
              <a:buNone/>
              <a:defRPr/>
            </a:pPr>
            <a:r>
              <a:rPr lang="en-US" sz="1900" b="1" dirty="0"/>
              <a:t>Always: </a:t>
            </a:r>
            <a:r>
              <a:rPr lang="en-US" sz="1900" dirty="0"/>
              <a:t>Conduct comprehensive source research</a:t>
            </a:r>
          </a:p>
          <a:p>
            <a:pPr marL="0" indent="0">
              <a:buNone/>
              <a:defRPr/>
            </a:pPr>
            <a:endParaRPr lang="en-US" sz="1900" i="1" dirty="0"/>
          </a:p>
          <a:p>
            <a:pPr marL="0" indent="0">
              <a:buNone/>
              <a:defRPr/>
            </a:pPr>
            <a:endParaRPr lang="en-US" sz="1900" dirty="0"/>
          </a:p>
          <a:p>
            <a:pPr marL="0" indent="0">
              <a:buNone/>
              <a:defRPr/>
            </a:pPr>
            <a:endParaRPr lang="en-US" sz="1900" i="1"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2000" dirty="0"/>
          </a:p>
          <a:p>
            <a:pPr marL="0" indent="0">
              <a:buNone/>
              <a:defRPr/>
            </a:pPr>
            <a:endParaRPr lang="en-US" sz="2000" dirty="0"/>
          </a:p>
          <a:p>
            <a:pPr marL="0" indent="0">
              <a:buNone/>
              <a:defRPr/>
            </a:pPr>
            <a:endParaRPr lang="de-DE" sz="2000" dirty="0"/>
          </a:p>
          <a:p>
            <a:pPr marL="0" indent="0">
              <a:buNone/>
              <a:defRPr/>
            </a:pPr>
            <a:endParaRPr lang="de-DE" dirty="0"/>
          </a:p>
          <a:p>
            <a:pPr marL="0" indent="0">
              <a:buNone/>
              <a:defRPr/>
            </a:pPr>
            <a:endParaRPr lang="hu-HU" dirty="0"/>
          </a:p>
        </p:txBody>
      </p:sp>
      <p:pic>
        <p:nvPicPr>
          <p:cNvPr id="4" name="Grafik 3">
            <a:extLst>
              <a:ext uri="{FF2B5EF4-FFF2-40B4-BE49-F238E27FC236}">
                <a16:creationId xmlns:a16="http://schemas.microsoft.com/office/drawing/2014/main" id="{484D4B1F-4573-63D5-06B3-7EA93D224983}"/>
              </a:ext>
            </a:extLst>
          </p:cNvPr>
          <p:cNvPicPr>
            <a:picLocks noChangeAspect="1"/>
          </p:cNvPicPr>
          <p:nvPr/>
        </p:nvPicPr>
        <p:blipFill>
          <a:blip r:embed="rId3"/>
          <a:stretch>
            <a:fillRect/>
          </a:stretch>
        </p:blipFill>
        <p:spPr>
          <a:xfrm>
            <a:off x="9806907" y="5267938"/>
            <a:ext cx="2385093" cy="1590062"/>
          </a:xfrm>
          <a:prstGeom prst="rect">
            <a:avLst/>
          </a:prstGeom>
        </p:spPr>
      </p:pic>
      <p:sp>
        <p:nvSpPr>
          <p:cNvPr id="5" name="Google Shape;133;p8">
            <a:extLst>
              <a:ext uri="{FF2B5EF4-FFF2-40B4-BE49-F238E27FC236}">
                <a16:creationId xmlns:a16="http://schemas.microsoft.com/office/drawing/2014/main" id="{708F7E98-AAA6-2384-D8B4-1CBDFEA6C108}"/>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383558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1919536" y="312704"/>
            <a:ext cx="10515600" cy="1325563"/>
          </a:xfrm>
        </p:spPr>
        <p:txBody>
          <a:bodyPr/>
          <a:lstStyle/>
          <a:p>
            <a:pPr algn="ctr">
              <a:defRPr/>
            </a:pPr>
            <a:r>
              <a:rPr lang="de-DE"/>
              <a:t>APPLICATION: MULTI-PERSPECTIVE VIEW</a:t>
            </a:r>
            <a:endParaRPr lang="hu-HU"/>
          </a:p>
        </p:txBody>
      </p:sp>
      <p:sp>
        <p:nvSpPr>
          <p:cNvPr id="3" name="Tartalom helye 2"/>
          <p:cNvSpPr>
            <a:spLocks noGrp="1"/>
          </p:cNvSpPr>
          <p:nvPr>
            <p:ph idx="1"/>
          </p:nvPr>
        </p:nvSpPr>
        <p:spPr bwMode="auto">
          <a:xfrm>
            <a:off x="838200" y="1825625"/>
            <a:ext cx="10515600" cy="4351338"/>
          </a:xfrm>
        </p:spPr>
        <p:txBody>
          <a:bodyPr>
            <a:noAutofit/>
          </a:bodyPr>
          <a:lstStyle/>
          <a:p>
            <a:pPr marL="0" indent="0" algn="just">
              <a:lnSpc>
                <a:spcPct val="107000"/>
              </a:lnSpc>
              <a:spcAft>
                <a:spcPts val="8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You would like to take a multi-perspective, global view of topics for your story, rather than just reporting from local or national perspectives. Jot down ideas on how you might report on the following topics in a multi-perspective way. You can find some ideas by clicking on the fictional headlines below.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Study: What attitudes do the </a:t>
            </a:r>
            <a:r>
              <a:rPr lang="en-GB" sz="1400" b="1" dirty="0">
                <a:latin typeface="Calibri" panose="020F0502020204030204" pitchFamily="34" charset="0"/>
                <a:ea typeface="Calibri" panose="020F0502020204030204" pitchFamily="34" charset="0"/>
                <a:cs typeface="Times New Roman" panose="02020603050405020304" pitchFamily="18" charset="0"/>
              </a:rPr>
              <a:t>citizens of Brno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have toward refugees?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Instead of only using a local perspective on Brno, an outlook on other regions of the Czech Republic or even international comparisons could broaden the view. In this way, local attitudes can be contextualized with national and international statistics, and it becomes clear whether attitudes are actually comparatively positive or negative, for example.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More people than ever fleeing to Italy</a:t>
            </a:r>
          </a:p>
          <a:p>
            <a:pPr marL="0" indent="0" algn="just">
              <a:lnSpc>
                <a:spcPct val="107000"/>
              </a:lnSpc>
              <a:spcAft>
                <a:spcPts val="8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Here, it makes sense not only to look at the effects of rising refugee numbers in Italy, but also to shed light on the causes in the countries of origin. In addition, the statistics could be classified: What data sources exist for the figure that more people than ever are fleeing to Italy, and how reliable are they?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Still this week the decision is to fall whether a blind asylum seeker from Syria may remain in Germany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It makes sense, for example, to also look at Syria in this context: How many people are being returned to Syria from which countries? What awaits the people there?</a:t>
            </a:r>
          </a:p>
          <a:p>
            <a:pPr marL="0" indent="0">
              <a:lnSpc>
                <a:spcPct val="107000"/>
              </a:lnSpc>
              <a:spcAft>
                <a:spcPts val="800"/>
              </a:spcAft>
              <a:buNone/>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descr="Ein Bild, das Person, Hand enthält.&#10;&#10;Automatisch generierte Beschreibung">
            <a:extLst>
              <a:ext uri="{FF2B5EF4-FFF2-40B4-BE49-F238E27FC236}">
                <a16:creationId xmlns:a16="http://schemas.microsoft.com/office/drawing/2014/main" id="{752BA511-116E-F0F5-C257-44B03E297B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225491"/>
            <a:ext cx="2119164" cy="1412776"/>
          </a:xfrm>
          <a:prstGeom prst="rect">
            <a:avLst/>
          </a:prstGeom>
        </p:spPr>
      </p:pic>
      <p:sp>
        <p:nvSpPr>
          <p:cNvPr id="4" name="Google Shape;133;p8">
            <a:extLst>
              <a:ext uri="{FF2B5EF4-FFF2-40B4-BE49-F238E27FC236}">
                <a16:creationId xmlns:a16="http://schemas.microsoft.com/office/drawing/2014/main" id="{43B14595-1A7C-A22C-5402-1E477022A3AB}"/>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132528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CHOOSING PROTAGONISTS </a:t>
            </a:r>
            <a:endParaRPr lang="hu-HU"/>
          </a:p>
        </p:txBody>
      </p:sp>
      <p:sp>
        <p:nvSpPr>
          <p:cNvPr id="3" name="Tartalom helye 2"/>
          <p:cNvSpPr>
            <a:spLocks noGrp="1"/>
          </p:cNvSpPr>
          <p:nvPr>
            <p:ph idx="1"/>
          </p:nvPr>
        </p:nvSpPr>
        <p:spPr bwMode="auto">
          <a:xfrm>
            <a:off x="335360" y="1819852"/>
            <a:ext cx="8498160" cy="4351338"/>
          </a:xfrm>
        </p:spPr>
        <p:txBody>
          <a:bodyPr>
            <a:noAutofit/>
          </a:bodyPr>
          <a:lstStyle/>
          <a:p>
            <a:pPr marL="0" indent="0" algn="just">
              <a:lnSpc>
                <a:spcPct val="107000"/>
              </a:lnSpc>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Ethically sound </a:t>
            </a:r>
            <a:r>
              <a:rPr lang="en-US" sz="1800" dirty="0">
                <a:effectLst/>
                <a:latin typeface="Calibri" panose="020F0502020204030204" pitchFamily="34" charset="0"/>
                <a:ea typeface="Calibri" panose="020F0502020204030204" pitchFamily="34" charset="0"/>
                <a:cs typeface="Times New Roman" panose="02020603050405020304" pitchFamily="18" charset="0"/>
              </a:rPr>
              <a:t>reporting also requires you to be responsible in your choice of protagonists and sources.</a:t>
            </a:r>
          </a:p>
          <a:p>
            <a:pPr marL="0" indent="0" algn="just">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have learned in the course “Media Coverage on Migration and Forced Displacement", politicians are often the protagonists of the reporting. If the article is about political actions and decisions, this is unquestionably obvious. Nevertheless, even here the citizens, migrants and refugees affected by the decisions and the spokespersons of NGOs can have their say.</a:t>
            </a:r>
          </a:p>
          <a:p>
            <a:pPr marL="0" indent="0" algn="just">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take it upon yourself to approach the issues with a truly open mind and let people have their say. That way, you'll hear many more perspectives on an issue. You also want to spend enough time with people to understand the complexity of their situation, their personal stories, the socio-political situation of the countries they are moving through, and the contexts.</a:t>
            </a:r>
          </a:p>
          <a:p>
            <a:pPr marL="0" indent="0">
              <a:lnSpc>
                <a:spcPct val="107000"/>
              </a:lnSpc>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descr="Ein Bild, das draußen, Menge, Personen, Steigung enthält.&#10;&#10;Automatisch generierte Beschreibung">
            <a:extLst>
              <a:ext uri="{FF2B5EF4-FFF2-40B4-BE49-F238E27FC236}">
                <a16:creationId xmlns:a16="http://schemas.microsoft.com/office/drawing/2014/main" id="{65FE30EE-8EFF-9FE7-4107-C27D2505D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183" y="2924944"/>
            <a:ext cx="3032473" cy="2025860"/>
          </a:xfrm>
          <a:prstGeom prst="rect">
            <a:avLst/>
          </a:prstGeom>
        </p:spPr>
      </p:pic>
      <p:sp>
        <p:nvSpPr>
          <p:cNvPr id="4" name="Google Shape;133;p8">
            <a:extLst>
              <a:ext uri="{FF2B5EF4-FFF2-40B4-BE49-F238E27FC236}">
                <a16:creationId xmlns:a16="http://schemas.microsoft.com/office/drawing/2014/main" id="{C05973C4-CA8B-F61B-0EBA-003582B4EC5F}"/>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409758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GUIDELINES</a:t>
            </a:r>
            <a:endParaRPr>
              <a:solidFill>
                <a:srgbClr val="833C0B"/>
              </a:solidFill>
            </a:endParaRPr>
          </a:p>
        </p:txBody>
      </p:sp>
      <p:sp>
        <p:nvSpPr>
          <p:cNvPr id="280" name="Google Shape;280;p27"/>
          <p:cNvSpPr txBox="1">
            <a:spLocks noGrp="1"/>
          </p:cNvSpPr>
          <p:nvPr>
            <p:ph type="body" idx="1"/>
          </p:nvPr>
        </p:nvSpPr>
        <p:spPr bwMode="auto">
          <a:xfrm>
            <a:off x="838200" y="1825625"/>
            <a:ext cx="10946432"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r>
              <a:rPr lang="en-US" sz="2000"/>
              <a:t>There are important codes for reporting on migrants and refugees that you can use as a guide:</a:t>
            </a:r>
          </a:p>
          <a:p>
            <a:pPr marL="0" lvl="0" indent="0" algn="l">
              <a:lnSpc>
                <a:spcPct val="90000"/>
              </a:lnSpc>
              <a:spcBef>
                <a:spcPts val="0"/>
              </a:spcBef>
              <a:spcAft>
                <a:spcPts val="0"/>
              </a:spcAft>
              <a:buClr>
                <a:schemeClr val="dk1"/>
              </a:buClr>
              <a:buSzPts val="2000"/>
              <a:buNone/>
              <a:defRPr/>
            </a:pPr>
            <a:endParaRPr lang="en-US" sz="2000"/>
          </a:p>
          <a:p>
            <a:pPr marL="0" lvl="0" indent="0" algn="l">
              <a:lnSpc>
                <a:spcPct val="90000"/>
              </a:lnSpc>
              <a:spcBef>
                <a:spcPts val="0"/>
              </a:spcBef>
              <a:spcAft>
                <a:spcPts val="0"/>
              </a:spcAft>
              <a:buClr>
                <a:schemeClr val="dk1"/>
              </a:buClr>
              <a:buSzPts val="2000"/>
              <a:buNone/>
              <a:defRPr/>
            </a:pPr>
            <a:r>
              <a:rPr lang="en-US" sz="2000"/>
              <a:t>-	</a:t>
            </a:r>
            <a:r>
              <a:rPr lang="en-US" sz="2000">
                <a:hlinkClick r:id="rId3"/>
              </a:rPr>
              <a:t>Charter of Idomeni</a:t>
            </a:r>
            <a:r>
              <a:rPr lang="en-US" sz="2000"/>
              <a:t> </a:t>
            </a:r>
          </a:p>
          <a:p>
            <a:pPr marL="0" lvl="0" indent="0" algn="l">
              <a:lnSpc>
                <a:spcPct val="90000"/>
              </a:lnSpc>
              <a:spcBef>
                <a:spcPts val="0"/>
              </a:spcBef>
              <a:spcAft>
                <a:spcPts val="0"/>
              </a:spcAft>
              <a:buClr>
                <a:schemeClr val="dk1"/>
              </a:buClr>
              <a:buSzPts val="2000"/>
              <a:buNone/>
              <a:defRPr/>
            </a:pPr>
            <a:r>
              <a:rPr lang="en-US" sz="2000"/>
              <a:t>-	</a:t>
            </a:r>
            <a:r>
              <a:rPr lang="en-US" sz="2000">
                <a:hlinkClick r:id="rId4"/>
              </a:rPr>
              <a:t>Charter of Rome</a:t>
            </a:r>
            <a:endParaRPr lang="en-US" sz="2000"/>
          </a:p>
          <a:p>
            <a:pPr marL="0" lvl="0" indent="0" algn="l">
              <a:lnSpc>
                <a:spcPct val="90000"/>
              </a:lnSpc>
              <a:spcBef>
                <a:spcPts val="0"/>
              </a:spcBef>
              <a:spcAft>
                <a:spcPts val="0"/>
              </a:spcAft>
              <a:buClr>
                <a:schemeClr val="dk1"/>
              </a:buClr>
              <a:buSzPts val="2000"/>
              <a:buNone/>
              <a:defRPr/>
            </a:pPr>
            <a:r>
              <a:rPr lang="en-US" sz="2000"/>
              <a:t>-	</a:t>
            </a:r>
            <a:r>
              <a:rPr lang="en-US" sz="2000">
                <a:hlinkClick r:id="rId5"/>
              </a:rPr>
              <a:t>Guidelines of the international Ethical Journalism Network on migration reporting</a:t>
            </a:r>
            <a:endParaRPr lang="en-US" sz="2000"/>
          </a:p>
          <a:p>
            <a:pPr marL="0" lvl="0" indent="0" algn="l">
              <a:lnSpc>
                <a:spcPct val="90000"/>
              </a:lnSpc>
              <a:spcBef>
                <a:spcPts val="0"/>
              </a:spcBef>
              <a:spcAft>
                <a:spcPts val="0"/>
              </a:spcAft>
              <a:buClr>
                <a:schemeClr val="dk1"/>
              </a:buClr>
              <a:buSzPts val="2000"/>
              <a:buNone/>
              <a:defRPr/>
            </a:pPr>
            <a:r>
              <a:rPr lang="en-US" sz="2000"/>
              <a:t>-	</a:t>
            </a:r>
            <a:r>
              <a:rPr lang="en-US" sz="2000">
                <a:hlinkClick r:id="rId6"/>
              </a:rPr>
              <a:t>E-Media Toolkit of the European Union Agency for Fundamental Rights</a:t>
            </a:r>
            <a:endParaRPr lang="en-US" sz="2000"/>
          </a:p>
          <a:p>
            <a:pPr marL="0" lvl="0" indent="0" algn="l">
              <a:lnSpc>
                <a:spcPct val="90000"/>
              </a:lnSpc>
              <a:spcBef>
                <a:spcPts val="0"/>
              </a:spcBef>
              <a:spcAft>
                <a:spcPts val="0"/>
              </a:spcAft>
              <a:buClr>
                <a:schemeClr val="dk1"/>
              </a:buClr>
              <a:buSzPts val="2000"/>
              <a:buNone/>
              <a:defRPr/>
            </a:pPr>
            <a:endParaRPr lang="en-US" sz="2000"/>
          </a:p>
          <a:p>
            <a:pPr marL="0" lvl="0" indent="0" algn="l">
              <a:lnSpc>
                <a:spcPct val="90000"/>
              </a:lnSpc>
              <a:spcBef>
                <a:spcPts val="0"/>
              </a:spcBef>
              <a:spcAft>
                <a:spcPts val="0"/>
              </a:spcAft>
              <a:buClr>
                <a:schemeClr val="dk1"/>
              </a:buClr>
              <a:buSzPts val="2000"/>
              <a:buNone/>
              <a:defRPr/>
            </a:pPr>
            <a:r>
              <a:rPr lang="en-US" sz="2000"/>
              <a:t>Please take some time to read and reflect on these guidelines. </a:t>
            </a:r>
          </a:p>
          <a:p>
            <a:pPr marL="0" lvl="0" indent="0" algn="l">
              <a:lnSpc>
                <a:spcPct val="90000"/>
              </a:lnSpc>
              <a:spcBef>
                <a:spcPts val="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Ein Bild, das Gras, Straße, Baum, draußen enthält.&#10;&#10;Automatisch generierte Beschreibung">
            <a:extLst>
              <a:ext uri="{FF2B5EF4-FFF2-40B4-BE49-F238E27FC236}">
                <a16:creationId xmlns:a16="http://schemas.microsoft.com/office/drawing/2014/main" id="{CD6F860C-876C-FBE7-774C-AB213A319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3054" y="3785974"/>
            <a:ext cx="3431704" cy="2576167"/>
          </a:xfrm>
          <a:prstGeom prst="rect">
            <a:avLst/>
          </a:prstGeom>
        </p:spPr>
      </p:pic>
      <p:sp>
        <p:nvSpPr>
          <p:cNvPr id="2" name="Google Shape;133;p8">
            <a:extLst>
              <a:ext uri="{FF2B5EF4-FFF2-40B4-BE49-F238E27FC236}">
                <a16:creationId xmlns:a16="http://schemas.microsoft.com/office/drawing/2014/main" id="{EE6E6624-8A4E-9B2F-924A-B9A33FD0B800}"/>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Various Perspectives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426615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DRAG THE WORDS</a:t>
            </a:r>
            <a:endParaRPr>
              <a:solidFill>
                <a:srgbClr val="833C0B"/>
              </a:solidFill>
            </a:endParaRPr>
          </a:p>
        </p:txBody>
      </p:sp>
      <p:sp>
        <p:nvSpPr>
          <p:cNvPr id="280" name="Google Shape;280;p27"/>
          <p:cNvSpPr txBox="1">
            <a:spLocks noGrp="1"/>
          </p:cNvSpPr>
          <p:nvPr>
            <p:ph type="body" idx="1"/>
          </p:nvPr>
        </p:nvSpPr>
        <p:spPr bwMode="auto">
          <a:xfrm>
            <a:off x="838200" y="1825625"/>
            <a:ext cx="4038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graphicFrame>
        <p:nvGraphicFramePr>
          <p:cNvPr id="281" name="Google Shape;281;p27"/>
          <p:cNvGraphicFramePr>
            <a:graphicFrameLocks/>
          </p:cNvGraphicFramePr>
          <p:nvPr>
            <p:extLst>
              <p:ext uri="{D42A27DB-BD31-4B8C-83A1-F6EECF244321}">
                <p14:modId xmlns:p14="http://schemas.microsoft.com/office/powerpoint/2010/main" val="4003270845"/>
              </p:ext>
            </p:extLst>
          </p:nvPr>
        </p:nvGraphicFramePr>
        <p:xfrm>
          <a:off x="1703512" y="1405585"/>
          <a:ext cx="8784976" cy="4395249"/>
        </p:xfrm>
        <a:graphic>
          <a:graphicData uri="http://schemas.openxmlformats.org/drawingml/2006/table">
            <a:tbl>
              <a:tblPr firstRow="1" bandRow="1">
                <a:noFill/>
              </a:tblPr>
              <a:tblGrid>
                <a:gridCol w="5769067">
                  <a:extLst>
                    <a:ext uri="{9D8B030D-6E8A-4147-A177-3AD203B41FA5}">
                      <a16:colId xmlns:a16="http://schemas.microsoft.com/office/drawing/2014/main" val="20000"/>
                    </a:ext>
                  </a:extLst>
                </a:gridCol>
                <a:gridCol w="3015909">
                  <a:extLst>
                    <a:ext uri="{9D8B030D-6E8A-4147-A177-3AD203B41FA5}">
                      <a16:colId xmlns:a16="http://schemas.microsoft.com/office/drawing/2014/main" val="20001"/>
                    </a:ext>
                  </a:extLst>
                </a:gridCol>
              </a:tblGrid>
              <a:tr h="702825">
                <a:tc>
                  <a:txBody>
                    <a:bodyPr/>
                    <a:lstStyle/>
                    <a:p>
                      <a:pPr marL="0" marR="0" lvl="0" indent="0" algn="l">
                        <a:spcBef>
                          <a:spcPts val="0"/>
                        </a:spcBef>
                        <a:spcAft>
                          <a:spcPts val="0"/>
                        </a:spcAft>
                        <a:buNone/>
                        <a:defRPr/>
                      </a:pPr>
                      <a:r>
                        <a:rPr lang="de-DE"/>
                        <a:t>One way to tackle negativity bias in reporting is called...</a:t>
                      </a:r>
                      <a:endParaRPr/>
                    </a:p>
                  </a:txBody>
                  <a:tcPr marL="91450" marR="91450" marT="45725" marB="45725">
                    <a:lnL w="12700" algn="ctr">
                      <a:solidFill>
                        <a:schemeClr val="dk1"/>
                      </a:solidFill>
                    </a:lnL>
                    <a:lnT w="12700" algn="ctr">
                      <a:solidFill>
                        <a:schemeClr val="dk1"/>
                      </a:solidFill>
                    </a:lnT>
                  </a:tcPr>
                </a:tc>
                <a:tc>
                  <a:txBody>
                    <a:bodyPr/>
                    <a:lstStyle/>
                    <a:p>
                      <a:pPr marL="0" marR="0" lvl="0" indent="0" algn="l">
                        <a:spcBef>
                          <a:spcPts val="0"/>
                        </a:spcBef>
                        <a:spcAft>
                          <a:spcPts val="0"/>
                        </a:spcAft>
                        <a:buNone/>
                        <a:defRPr/>
                      </a:pPr>
                      <a:r>
                        <a:rPr lang="de-DE"/>
                        <a:t>constructive journalism</a:t>
                      </a:r>
                      <a:endParaRPr/>
                    </a:p>
                  </a:txBody>
                  <a:tcPr marL="91450" marR="91450" marT="45725" marB="45725">
                    <a:lnR w="12700" algn="ctr">
                      <a:solidFill>
                        <a:schemeClr val="dk1"/>
                      </a:solidFill>
                    </a:lnR>
                    <a:lnT w="12700" algn="ctr">
                      <a:solidFill>
                        <a:schemeClr val="dk1"/>
                      </a:solidFill>
                    </a:lnT>
                  </a:tcPr>
                </a:tc>
                <a:extLst>
                  <a:ext uri="{0D108BD9-81ED-4DB2-BD59-A6C34878D82A}">
                    <a16:rowId xmlns:a16="http://schemas.microsoft.com/office/drawing/2014/main" val="10000"/>
                  </a:ext>
                </a:extLst>
              </a:tr>
              <a:tr h="913675">
                <a:tc>
                  <a:txBody>
                    <a:bodyPr/>
                    <a:lstStyle/>
                    <a:p>
                      <a:pPr marL="0" marR="0" lvl="0" indent="0" algn="l">
                        <a:lnSpc>
                          <a:spcPct val="100000"/>
                        </a:lnSpc>
                        <a:spcBef>
                          <a:spcPts val="0"/>
                        </a:spcBef>
                        <a:spcAft>
                          <a:spcPts val="0"/>
                        </a:spcAft>
                        <a:buClr>
                          <a:schemeClr val="dk1"/>
                        </a:buClr>
                        <a:buSzPts val="1800"/>
                        <a:buFont typeface="Calibri"/>
                        <a:buNone/>
                        <a:defRPr/>
                      </a:pPr>
                      <a:r>
                        <a:rPr lang="de-DE" sz="1800"/>
                        <a:t>As a journalist, it is important to know political and economic... of migration and forced displacement</a:t>
                      </a:r>
                      <a:endParaRPr sz="1800"/>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a:t>context factors </a:t>
                      </a:r>
                      <a:endParaRPr/>
                    </a:p>
                  </a:txBody>
                  <a:tcPr marL="91450" marR="91450" marT="45725" marB="45725">
                    <a:lnR w="12700" algn="ctr">
                      <a:solidFill>
                        <a:schemeClr val="dk1"/>
                      </a:solidFill>
                    </a:lnR>
                  </a:tcPr>
                </a:tc>
                <a:extLst>
                  <a:ext uri="{0D108BD9-81ED-4DB2-BD59-A6C34878D82A}">
                    <a16:rowId xmlns:a16="http://schemas.microsoft.com/office/drawing/2014/main" val="10001"/>
                  </a:ext>
                </a:extLst>
              </a:tr>
              <a:tr h="702825">
                <a:tc>
                  <a:txBody>
                    <a:bodyPr/>
                    <a:lstStyle/>
                    <a:p>
                      <a:pPr marL="0" marR="0" lvl="0" indent="0" algn="l">
                        <a:spcBef>
                          <a:spcPts val="0"/>
                        </a:spcBef>
                        <a:spcAft>
                          <a:spcPts val="0"/>
                        </a:spcAft>
                        <a:buNone/>
                        <a:defRPr/>
                      </a:pPr>
                      <a:r>
                        <a:rPr lang="de-DE"/>
                        <a:t>A multidimensional approach to reporting migration and forced displacement may imply taking on the perspective of...</a:t>
                      </a:r>
                      <a:endParaRPr/>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a:t>countries of origin</a:t>
                      </a:r>
                      <a:endParaRPr/>
                    </a:p>
                  </a:txBody>
                  <a:tcPr marL="91450" marR="91450" marT="45725" marB="45725">
                    <a:lnR w="12700" algn="ctr">
                      <a:solidFill>
                        <a:schemeClr val="dk1"/>
                      </a:solidFill>
                    </a:lnR>
                  </a:tcPr>
                </a:tc>
                <a:extLst>
                  <a:ext uri="{0D108BD9-81ED-4DB2-BD59-A6C34878D82A}">
                    <a16:rowId xmlns:a16="http://schemas.microsoft.com/office/drawing/2014/main" val="10002"/>
                  </a:ext>
                </a:extLst>
              </a:tr>
              <a:tr h="1224249">
                <a:tc>
                  <a:txBody>
                    <a:bodyPr/>
                    <a:lstStyle/>
                    <a:p>
                      <a:pPr marL="0" marR="0" lvl="0" indent="0" algn="l">
                        <a:spcBef>
                          <a:spcPts val="0"/>
                        </a:spcBef>
                        <a:spcAft>
                          <a:spcPts val="0"/>
                        </a:spcAft>
                        <a:buNone/>
                        <a:defRPr/>
                      </a:pPr>
                      <a:r>
                        <a:rPr lang="de-DE" dirty="0" err="1"/>
                        <a:t>It</a:t>
                      </a:r>
                      <a:r>
                        <a:rPr lang="de-DE" dirty="0"/>
                        <a:t> </a:t>
                      </a:r>
                      <a:r>
                        <a:rPr lang="de-DE" dirty="0" err="1"/>
                        <a:t>is</a:t>
                      </a:r>
                      <a:r>
                        <a:rPr lang="de-DE" dirty="0"/>
                        <a:t> </a:t>
                      </a:r>
                      <a:r>
                        <a:rPr lang="de-DE" dirty="0" err="1"/>
                        <a:t>important</a:t>
                      </a:r>
                      <a:r>
                        <a:rPr lang="de-DE" dirty="0"/>
                        <a:t> </a:t>
                      </a:r>
                      <a:r>
                        <a:rPr lang="de-DE" dirty="0" err="1"/>
                        <a:t>to</a:t>
                      </a:r>
                      <a:r>
                        <a:rPr lang="de-DE" dirty="0"/>
                        <a:t> </a:t>
                      </a:r>
                      <a:r>
                        <a:rPr lang="de-DE" dirty="0" err="1"/>
                        <a:t>know</a:t>
                      </a:r>
                      <a:r>
                        <a:rPr lang="de-DE" dirty="0"/>
                        <a:t> </a:t>
                      </a:r>
                      <a:r>
                        <a:rPr lang="de-DE" dirty="0" err="1"/>
                        <a:t>about</a:t>
                      </a:r>
                      <a:r>
                        <a:rPr lang="de-DE" dirty="0"/>
                        <a:t> </a:t>
                      </a:r>
                      <a:r>
                        <a:rPr lang="de-DE" dirty="0" err="1"/>
                        <a:t>the</a:t>
                      </a:r>
                      <a:r>
                        <a:rPr lang="de-DE" dirty="0"/>
                        <a:t> </a:t>
                      </a:r>
                      <a:r>
                        <a:rPr lang="de-DE" dirty="0" err="1"/>
                        <a:t>activities</a:t>
                      </a:r>
                      <a:r>
                        <a:rPr lang="de-DE" dirty="0"/>
                        <a:t> </a:t>
                      </a:r>
                      <a:r>
                        <a:rPr lang="de-DE" dirty="0" err="1"/>
                        <a:t>of</a:t>
                      </a:r>
                      <a:r>
                        <a:rPr lang="de-DE" dirty="0"/>
                        <a:t>... </a:t>
                      </a:r>
                      <a:r>
                        <a:rPr lang="de-DE" dirty="0" err="1"/>
                        <a:t>concerned</a:t>
                      </a:r>
                      <a:r>
                        <a:rPr lang="de-DE" dirty="0"/>
                        <a:t> </a:t>
                      </a:r>
                      <a:r>
                        <a:rPr lang="de-DE" dirty="0" err="1"/>
                        <a:t>with</a:t>
                      </a:r>
                      <a:r>
                        <a:rPr lang="de-DE" dirty="0"/>
                        <a:t> </a:t>
                      </a:r>
                      <a:r>
                        <a:rPr lang="de-DE" dirty="0" err="1"/>
                        <a:t>the</a:t>
                      </a:r>
                      <a:r>
                        <a:rPr lang="de-DE" dirty="0"/>
                        <a:t> </a:t>
                      </a:r>
                      <a:r>
                        <a:rPr lang="de-DE" dirty="0" err="1"/>
                        <a:t>topic</a:t>
                      </a:r>
                      <a:r>
                        <a:rPr lang="de-DE" dirty="0"/>
                        <a:t> and </a:t>
                      </a:r>
                      <a:r>
                        <a:rPr lang="de-DE" dirty="0" err="1"/>
                        <a:t>critically</a:t>
                      </a:r>
                      <a:r>
                        <a:rPr lang="de-DE" dirty="0"/>
                        <a:t> </a:t>
                      </a:r>
                      <a:r>
                        <a:rPr lang="de-DE" dirty="0" err="1"/>
                        <a:t>reflect</a:t>
                      </a:r>
                      <a:r>
                        <a:rPr lang="de-DE" dirty="0"/>
                        <a:t> on </a:t>
                      </a:r>
                      <a:r>
                        <a:rPr lang="de-DE" dirty="0" err="1"/>
                        <a:t>them</a:t>
                      </a:r>
                      <a:r>
                        <a:rPr lang="de-DE" dirty="0"/>
                        <a:t>. </a:t>
                      </a:r>
                      <a:endParaRPr dirty="0"/>
                    </a:p>
                  </a:txBody>
                  <a:tcPr marL="91450" marR="91450" marT="45725" marB="45725">
                    <a:lnL w="12700" algn="ctr">
                      <a:solidFill>
                        <a:schemeClr val="dk1"/>
                      </a:solidFill>
                    </a:ln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a:t>NGOs</a:t>
                      </a:r>
                      <a:endParaRPr/>
                    </a:p>
                  </a:txBody>
                  <a:tcPr marL="91450" marR="91450" marT="45725" marB="45725">
                    <a:lnR w="12700" algn="ctr">
                      <a:solidFill>
                        <a:schemeClr val="dk1"/>
                      </a:solidFill>
                    </a:lnR>
                  </a:tcPr>
                </a:tc>
                <a:extLst>
                  <a:ext uri="{0D108BD9-81ED-4DB2-BD59-A6C34878D82A}">
                    <a16:rowId xmlns:a16="http://schemas.microsoft.com/office/drawing/2014/main" val="10003"/>
                  </a:ext>
                </a:extLst>
              </a:tr>
              <a:tr h="285025">
                <a:tc>
                  <a:txBody>
                    <a:bodyPr/>
                    <a:lstStyle/>
                    <a:p>
                      <a:pPr marL="0" marR="0" lvl="0" indent="0" algn="l">
                        <a:spcBef>
                          <a:spcPts val="0"/>
                        </a:spcBef>
                        <a:spcAft>
                          <a:spcPts val="0"/>
                        </a:spcAft>
                        <a:buNone/>
                        <a:defRPr/>
                      </a:pPr>
                      <a:r>
                        <a:rPr lang="de-DE" sz="1800"/>
                        <a:t>A multi-perpective view also implies talking to... themselves.</a:t>
                      </a:r>
                      <a:endParaRPr sz="1800"/>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sz="1800" dirty="0" err="1"/>
                        <a:t>migrants</a:t>
                      </a:r>
                      <a:r>
                        <a:rPr lang="de-DE" sz="1800" dirty="0"/>
                        <a:t> and </a:t>
                      </a:r>
                      <a:r>
                        <a:rPr lang="de-DE" sz="1800" dirty="0" err="1"/>
                        <a:t>refugees</a:t>
                      </a:r>
                      <a:r>
                        <a:rPr lang="de-DE" sz="1800" dirty="0"/>
                        <a:t> </a:t>
                      </a:r>
                      <a:endParaRPr sz="1800" dirty="0"/>
                    </a:p>
                  </a:txBody>
                  <a:tcPr marL="91450" marR="91450" marT="45725" marB="45725">
                    <a:lnR w="12700" algn="ctr">
                      <a:solidFill>
                        <a:schemeClr val="dk1"/>
                      </a:solidFill>
                    </a:lnR>
                  </a:tcPr>
                </a:tc>
                <a:extLst>
                  <a:ext uri="{0D108BD9-81ED-4DB2-BD59-A6C34878D82A}">
                    <a16:rowId xmlns:a16="http://schemas.microsoft.com/office/drawing/2014/main" val="10004"/>
                  </a:ext>
                </a:extLst>
              </a:tr>
            </a:tbl>
          </a:graphicData>
        </a:graphic>
      </p:graphicFrame>
      <p:sp>
        <p:nvSpPr>
          <p:cNvPr id="2" name="Google Shape;133;p8">
            <a:extLst>
              <a:ext uri="{FF2B5EF4-FFF2-40B4-BE49-F238E27FC236}">
                <a16:creationId xmlns:a16="http://schemas.microsoft.com/office/drawing/2014/main" id="{B60B85C9-0F89-9E04-F277-B063F2380214}"/>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dirty="0" err="1">
                <a:solidFill>
                  <a:srgbClr val="833C0B"/>
                </a:solidFill>
                <a:latin typeface="Calibri"/>
                <a:ea typeface="Calibri"/>
                <a:cs typeface="Calibri"/>
              </a:rPr>
              <a:t>Choosing</a:t>
            </a:r>
            <a:r>
              <a:rPr lang="de-DE" sz="4400" dirty="0">
                <a:solidFill>
                  <a:srgbClr val="833C0B"/>
                </a:solidFill>
                <a:latin typeface="Calibri"/>
                <a:ea typeface="Calibri"/>
                <a:cs typeface="Calibri"/>
              </a:rPr>
              <a:t> </a:t>
            </a:r>
            <a:r>
              <a:rPr lang="de-DE" sz="4400" dirty="0" err="1">
                <a:solidFill>
                  <a:srgbClr val="833C0B"/>
                </a:solidFill>
                <a:latin typeface="Calibri"/>
                <a:ea typeface="Calibri"/>
                <a:cs typeface="Calibri"/>
              </a:rPr>
              <a:t>Various</a:t>
            </a:r>
            <a:r>
              <a:rPr lang="de-DE" sz="4400" dirty="0">
                <a:solidFill>
                  <a:srgbClr val="833C0B"/>
                </a:solidFill>
                <a:latin typeface="Calibri"/>
                <a:ea typeface="Calibri"/>
                <a:cs typeface="Calibri"/>
              </a:rPr>
              <a:t> </a:t>
            </a:r>
            <a:r>
              <a:rPr lang="de-DE" sz="4400" dirty="0" err="1">
                <a:solidFill>
                  <a:srgbClr val="833C0B"/>
                </a:solidFill>
                <a:latin typeface="Calibri"/>
                <a:ea typeface="Calibri"/>
                <a:cs typeface="Calibri"/>
              </a:rPr>
              <a:t>Perspectives</a:t>
            </a:r>
            <a:endParaRPr sz="4400" dirty="0">
              <a:solidFill>
                <a:srgbClr val="833C0B"/>
              </a:solidFill>
              <a:latin typeface="Calibri"/>
              <a:ea typeface="Calibri"/>
              <a:cs typeface="Calibri"/>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4648051"/>
          </a:xfrm>
        </p:spPr>
        <p:txBody>
          <a:bodyPr/>
          <a:lstStyle/>
          <a:p>
            <a:pPr algn="ctr">
              <a:defRPr/>
            </a:pPr>
            <a:r>
              <a:rPr lang="de-DE" dirty="0">
                <a:solidFill>
                  <a:schemeClr val="accent2">
                    <a:lumMod val="50000"/>
                  </a:schemeClr>
                </a:solidFill>
              </a:rPr>
              <a:t>DEALING WITH TRAUMA</a:t>
            </a:r>
            <a:endParaRPr lang="hu-HU" dirty="0">
              <a:solidFill>
                <a:schemeClr val="accent2">
                  <a:lumMod val="50000"/>
                </a:schemeClr>
              </a:solidFill>
            </a:endParaRPr>
          </a:p>
        </p:txBody>
      </p:sp>
      <p:pic>
        <p:nvPicPr>
          <p:cNvPr id="3" name="Grafik 2">
            <a:extLst>
              <a:ext uri="{FF2B5EF4-FFF2-40B4-BE49-F238E27FC236}">
                <a16:creationId xmlns:a16="http://schemas.microsoft.com/office/drawing/2014/main" id="{1788BBA7-13BF-C019-50A6-37732119D6C0}"/>
              </a:ext>
            </a:extLst>
          </p:cNvPr>
          <p:cNvPicPr>
            <a:picLocks noChangeAspect="1"/>
          </p:cNvPicPr>
          <p:nvPr/>
        </p:nvPicPr>
        <p:blipFill>
          <a:blip r:embed="rId3"/>
          <a:stretch>
            <a:fillRect/>
          </a:stretch>
        </p:blipFill>
        <p:spPr>
          <a:xfrm>
            <a:off x="4557903" y="3446445"/>
            <a:ext cx="3076194" cy="2194993"/>
          </a:xfrm>
          <a:prstGeom prst="rect">
            <a:avLst/>
          </a:prstGeom>
        </p:spPr>
      </p:pic>
    </p:spTree>
    <p:custDataLst>
      <p:tags r:id="rId1"/>
    </p:custDataLst>
    <p:extLst>
      <p:ext uri="{BB962C8B-B14F-4D97-AF65-F5344CB8AC3E}">
        <p14:creationId xmlns:p14="http://schemas.microsoft.com/office/powerpoint/2010/main" val="2370961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STUDY RESULTS </a:t>
            </a:r>
            <a:endParaRPr>
              <a:solidFill>
                <a:srgbClr val="833C0B"/>
              </a:solidFill>
            </a:endParaRPr>
          </a:p>
        </p:txBody>
      </p:sp>
      <p:sp>
        <p:nvSpPr>
          <p:cNvPr id="280" name="Google Shape;280;p27"/>
          <p:cNvSpPr txBox="1">
            <a:spLocks noGrp="1"/>
          </p:cNvSpPr>
          <p:nvPr>
            <p:ph type="body" idx="1"/>
          </p:nvPr>
        </p:nvSpPr>
        <p:spPr bwMode="auto">
          <a:xfrm>
            <a:off x="836701" y="1898173"/>
            <a:ext cx="10946432" cy="4351338"/>
          </a:xfrm>
          <a:prstGeom prst="rect">
            <a:avLst/>
          </a:prstGeom>
          <a:noFill/>
          <a:ln>
            <a:noFill/>
          </a:ln>
        </p:spPr>
        <p:txBody>
          <a:bodyPr spcFirstLastPara="1" wrap="square" lIns="91425" tIns="45700" rIns="91425" bIns="45700" anchor="t" anchorCtr="0">
            <a:normAutofit fontScale="85000" lnSpcReduction="20000"/>
          </a:bodyPr>
          <a:lstStyle/>
          <a:p>
            <a:pPr marL="0" indent="0" algn="just">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People who have experienced forced displacement and migration may be traumatized, which can make interviews and reporting difficult. To get an overview of the issue, you browse through some </a:t>
            </a:r>
            <a:r>
              <a:rPr lang="en-GB" sz="1800" dirty="0">
                <a:effectLst/>
                <a:latin typeface="Calibri" panose="020F0502020204030204" pitchFamily="34" charset="0"/>
                <a:ea typeface="Calibri" panose="020F0502020204030204" pitchFamily="34" charset="0"/>
                <a:cs typeface="Times New Roman" panose="02020603050405020304" pitchFamily="18" charset="0"/>
              </a:rPr>
              <a:t>study results to get a better sense of the links between trauma and migration/</a:t>
            </a:r>
            <a:r>
              <a:rPr lang="en-GB" sz="1800" dirty="0">
                <a:latin typeface="Calibri" panose="020F0502020204030204" pitchFamily="34" charset="0"/>
                <a:ea typeface="Calibri" panose="020F0502020204030204" pitchFamily="34" charset="0"/>
                <a:cs typeface="Times New Roman" panose="02020603050405020304" pitchFamily="18" charset="0"/>
              </a:rPr>
              <a:t>forced displacement. </a:t>
            </a:r>
            <a:r>
              <a:rPr lang="de-DE" sz="1800" dirty="0" err="1">
                <a:latin typeface="Calibri" panose="020F0502020204030204" pitchFamily="34" charset="0"/>
                <a:ea typeface="Calibri" panose="020F0502020204030204" pitchFamily="34" charset="0"/>
                <a:cs typeface="Times New Roman" panose="02020603050405020304" pitchFamily="18" charset="0"/>
              </a:rPr>
              <a:t>For</a:t>
            </a:r>
            <a:r>
              <a:rPr lang="de-DE" sz="1800" dirty="0">
                <a:latin typeface="Calibri" panose="020F0502020204030204" pitchFamily="34" charset="0"/>
                <a:ea typeface="Calibri" panose="020F0502020204030204" pitchFamily="34" charset="0"/>
                <a:cs typeface="Times New Roman" panose="02020603050405020304" pitchFamily="18" charset="0"/>
              </a:rPr>
              <a:t> </a:t>
            </a:r>
            <a:r>
              <a:rPr lang="de-DE" sz="1800" dirty="0" err="1">
                <a:latin typeface="Calibri" panose="020F0502020204030204" pitchFamily="34" charset="0"/>
                <a:ea typeface="Calibri" panose="020F0502020204030204" pitchFamily="34" charset="0"/>
                <a:cs typeface="Times New Roman" panose="02020603050405020304" pitchFamily="18" charset="0"/>
              </a:rPr>
              <a:t>example</a:t>
            </a:r>
            <a:r>
              <a:rPr lang="de-DE"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hlinkClick r:id="rId3"/>
              </a:rPr>
              <a:t>Carswell et al. (2011) </a:t>
            </a:r>
            <a:r>
              <a:rPr lang="en-US" sz="1800" dirty="0">
                <a:latin typeface="Calibri" panose="020F0502020204030204" pitchFamily="34" charset="0"/>
                <a:ea typeface="Calibri" panose="020F0502020204030204" pitchFamily="34" charset="0"/>
                <a:cs typeface="Times New Roman" panose="02020603050405020304" pitchFamily="18" charset="0"/>
              </a:rPr>
              <a:t>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4"/>
              </a:rPr>
              <a:t>Steel et al. (2009) </a:t>
            </a:r>
            <a:r>
              <a:rPr lang="en-US" sz="1800" dirty="0">
                <a:latin typeface="Calibri" panose="020F0502020204030204" pitchFamily="34" charset="0"/>
                <a:ea typeface="Calibri" panose="020F0502020204030204" pitchFamily="34" charset="0"/>
                <a:cs typeface="Times New Roman" panose="02020603050405020304" pitchFamily="18" charset="0"/>
              </a:rPr>
              <a:t>which concluded that increased symptoms of post-traumatic stress disorder (PTSD) were associated with higher levels of trauma among refugees and asylum seekers.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As you do so, consider: in what ways might traumatic experiences and trauma differ among different groups of migrants and refugees?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PTSD among refugees in Western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5"/>
              </a:rPr>
              <a:t>study</a:t>
            </a:r>
            <a:r>
              <a:rPr lang="en-GB" sz="1800" dirty="0">
                <a:effectLst/>
                <a:latin typeface="Calibri" panose="020F0502020204030204" pitchFamily="34" charset="0"/>
                <a:ea typeface="Calibri" panose="020F0502020204030204" pitchFamily="34" charset="0"/>
                <a:cs typeface="Times New Roman" panose="02020603050405020304" pitchFamily="18" charset="0"/>
              </a:rPr>
              <a:t> looking at mental disorders in about 7,000 refugees in seven Western countries found PTSD (9%) and major depression (5%) in refugees. The researchers concluded that refugees are about ten times more likely to suffer from PTSD than the general population in these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PTSD among migrants in China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6"/>
              </a:rPr>
              <a:t>study</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trauma experiences and mental illness among 170 North Korean migrants in China shows that all interviewees were exposed to traumatic events, with food and water shortages (93%) and illnesses without access to medical care (89%) being the most commonly cited trauma experiences. Researchers suspected PTSD in 56% of respondents. Scores above the threshold for anxiety and depression were found in 90% and 81% of cases, respectively.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90000"/>
              </a:lnSpc>
              <a:spcBef>
                <a:spcPts val="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800"/>
              <a:buNone/>
              <a:defRPr/>
            </a:pPr>
            <a:endParaRPr dirty="0"/>
          </a:p>
          <a:p>
            <a:pPr marL="0" lvl="0" indent="0" algn="l">
              <a:lnSpc>
                <a:spcPct val="90000"/>
              </a:lnSpc>
              <a:spcBef>
                <a:spcPts val="1000"/>
              </a:spcBef>
              <a:spcAft>
                <a:spcPts val="0"/>
              </a:spcAft>
              <a:buClr>
                <a:schemeClr val="dk1"/>
              </a:buClr>
              <a:buSzPts val="2800"/>
              <a:buNone/>
              <a:defRPr/>
            </a:pPr>
            <a:endParaRPr dirty="0"/>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Ein Bild, das Text enthält.&#10;&#10;Automatisch generierte Beschreibung">
            <a:extLst>
              <a:ext uri="{FF2B5EF4-FFF2-40B4-BE49-F238E27FC236}">
                <a16:creationId xmlns:a16="http://schemas.microsoft.com/office/drawing/2014/main" id="{2704AC5C-4F52-5F14-7836-870B2937D0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0" y="-34889"/>
            <a:ext cx="1277853" cy="1913230"/>
          </a:xfrm>
          <a:prstGeom prst="rect">
            <a:avLst/>
          </a:prstGeom>
        </p:spPr>
      </p:pic>
      <p:sp>
        <p:nvSpPr>
          <p:cNvPr id="6" name="Google Shape;133;p8">
            <a:extLst>
              <a:ext uri="{FF2B5EF4-FFF2-40B4-BE49-F238E27FC236}">
                <a16:creationId xmlns:a16="http://schemas.microsoft.com/office/drawing/2014/main" id="{4E8E0191-F8D1-566F-3D47-A00E9F9CE689}"/>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181998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STUDY RESULTS </a:t>
            </a:r>
            <a:endParaRPr>
              <a:solidFill>
                <a:srgbClr val="833C0B"/>
              </a:solidFill>
            </a:endParaRPr>
          </a:p>
        </p:txBody>
      </p:sp>
      <p:sp>
        <p:nvSpPr>
          <p:cNvPr id="280" name="Google Shape;280;p27"/>
          <p:cNvSpPr txBox="1">
            <a:spLocks noGrp="1"/>
          </p:cNvSpPr>
          <p:nvPr>
            <p:ph type="body" idx="1"/>
          </p:nvPr>
        </p:nvSpPr>
        <p:spPr bwMode="auto">
          <a:xfrm>
            <a:off x="838200" y="1825625"/>
            <a:ext cx="10946432" cy="4351338"/>
          </a:xfrm>
          <a:prstGeom prst="rect">
            <a:avLst/>
          </a:prstGeom>
          <a:noFill/>
          <a:ln>
            <a:noFill/>
          </a:ln>
        </p:spPr>
        <p:txBody>
          <a:bodyPr spcFirstLastPara="1" wrap="square" lIns="91425" tIns="45700" rIns="91425" bIns="45700" anchor="t" anchorCtr="0">
            <a:normAutofit/>
          </a:bodyPr>
          <a:lstStyle/>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PTSD among migrants in the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t>
            </a:r>
            <a:r>
              <a:rPr lang="en-GB" sz="1800" dirty="0">
                <a:latin typeface="Calibri" panose="020F0502020204030204" pitchFamily="34" charset="0"/>
                <a:ea typeface="Calibri" panose="020F0502020204030204" pitchFamily="34" charset="0"/>
                <a:cs typeface="Times New Roman" panose="02020603050405020304" pitchFamily="18" charset="0"/>
              </a:rPr>
              <a:t>this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study</a:t>
            </a:r>
            <a:r>
              <a:rPr lang="en-GB" sz="1800" dirty="0">
                <a:effectLst/>
                <a:latin typeface="Calibri" panose="020F0502020204030204" pitchFamily="34" charset="0"/>
                <a:ea typeface="Calibri" panose="020F0502020204030204" pitchFamily="34" charset="0"/>
                <a:cs typeface="Times New Roman" panose="02020603050405020304" pitchFamily="18" charset="0"/>
              </a:rPr>
              <a:t>, migrants from Central America, specifically Honduras, El Salvador, and Guatemala, were interviewed at the U.S. border in Texas. Based on symptom checklists that migrants self-completed, diagnostic criteria were met for PTSD (32%), depression (24%), and for a mixture of PTSD and depression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PTSD among diverse groups in Switzerland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4"/>
              </a:rPr>
              <a:t>comparative study</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the mental health of various groups of immigrants and natives in Switzerland shows that respondents met the criteria for PTSD to varying degrees: Asylum seekers (54%) and refugees (41%) were most frequently affected; illegal migrants were significantly less likely (6%). Labor migrants were also affected to a lesser extent; the comparable figure for native-born Swiss was only 8%. These figures may lead to the conclusion that the residence status and/or the reason for leaving the home country may already be an indicator for PTSD.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90000"/>
              </a:lnSpc>
              <a:spcBef>
                <a:spcPts val="0"/>
              </a:spcBef>
              <a:spcAft>
                <a:spcPts val="0"/>
              </a:spcAft>
              <a:buClr>
                <a:schemeClr val="dk1"/>
              </a:buClr>
              <a:buSzPts val="2000"/>
              <a:buNone/>
              <a:defRPr/>
            </a:pPr>
            <a:endParaRPr lang="en-US" sz="2000" dirty="0"/>
          </a:p>
          <a:p>
            <a:pPr marL="0" lvl="0" indent="0" algn="l">
              <a:lnSpc>
                <a:spcPct val="90000"/>
              </a:lnSpc>
              <a:spcBef>
                <a:spcPts val="0"/>
              </a:spcBef>
              <a:spcAft>
                <a:spcPts val="0"/>
              </a:spcAft>
              <a:buClr>
                <a:schemeClr val="dk1"/>
              </a:buClr>
              <a:buSzPts val="2000"/>
              <a:buNone/>
              <a:defRPr/>
            </a:pPr>
            <a:endParaRPr lang="en-US" sz="2000" dirty="0"/>
          </a:p>
          <a:p>
            <a:pPr marL="0" lvl="0" indent="0" algn="l">
              <a:lnSpc>
                <a:spcPct val="90000"/>
              </a:lnSpc>
              <a:spcBef>
                <a:spcPts val="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800"/>
              <a:buNone/>
              <a:defRPr/>
            </a:pPr>
            <a:endParaRPr dirty="0"/>
          </a:p>
          <a:p>
            <a:pPr marL="0" lvl="0" indent="0" algn="l">
              <a:lnSpc>
                <a:spcPct val="90000"/>
              </a:lnSpc>
              <a:spcBef>
                <a:spcPts val="1000"/>
              </a:spcBef>
              <a:spcAft>
                <a:spcPts val="0"/>
              </a:spcAft>
              <a:buClr>
                <a:schemeClr val="dk1"/>
              </a:buClr>
              <a:buSzPts val="2800"/>
              <a:buNone/>
              <a:defRPr/>
            </a:pPr>
            <a:endParaRPr dirty="0"/>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Ein Bild, das Text enthält.&#10;&#10;Automatisch generierte Beschreibung">
            <a:extLst>
              <a:ext uri="{FF2B5EF4-FFF2-40B4-BE49-F238E27FC236}">
                <a16:creationId xmlns:a16="http://schemas.microsoft.com/office/drawing/2014/main" id="{2704AC5C-4F52-5F14-7836-870B2937D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0" y="-34889"/>
            <a:ext cx="1277853" cy="1913230"/>
          </a:xfrm>
          <a:prstGeom prst="rect">
            <a:avLst/>
          </a:prstGeom>
        </p:spPr>
      </p:pic>
      <p:sp>
        <p:nvSpPr>
          <p:cNvPr id="6" name="Google Shape;133;p8">
            <a:extLst>
              <a:ext uri="{FF2B5EF4-FFF2-40B4-BE49-F238E27FC236}">
                <a16:creationId xmlns:a16="http://schemas.microsoft.com/office/drawing/2014/main" id="{4E8E0191-F8D1-566F-3D47-A00E9F9CE689}"/>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400010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TIIM MODEL</a:t>
            </a:r>
            <a:endParaRPr>
              <a:solidFill>
                <a:srgbClr val="833C0B"/>
              </a:solidFill>
            </a:endParaRPr>
          </a:p>
        </p:txBody>
      </p:sp>
      <p:sp>
        <p:nvSpPr>
          <p:cNvPr id="280" name="Google Shape;280;p27"/>
          <p:cNvSpPr txBox="1">
            <a:spLocks noGrp="1"/>
          </p:cNvSpPr>
          <p:nvPr>
            <p:ph type="body" idx="1"/>
          </p:nvPr>
        </p:nvSpPr>
        <p:spPr bwMode="auto">
          <a:xfrm>
            <a:off x="623392" y="1721194"/>
            <a:ext cx="7704856"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0"/>
              </a:spcBef>
              <a:spcAft>
                <a:spcPts val="0"/>
              </a:spcAft>
              <a:buClr>
                <a:schemeClr val="dk1"/>
              </a:buClr>
              <a:buSzPts val="2000"/>
              <a:buNone/>
              <a:defRPr/>
            </a:pPr>
            <a:r>
              <a:rPr lang="en-US" sz="1400" dirty="0"/>
              <a:t>You are back from an interview with a refugee. In some moments you were not sure if you did the right thing.</a:t>
            </a:r>
          </a:p>
          <a:p>
            <a:pPr marL="0" lvl="0" indent="0" algn="just">
              <a:lnSpc>
                <a:spcPct val="90000"/>
              </a:lnSpc>
              <a:spcBef>
                <a:spcPts val="0"/>
              </a:spcBef>
              <a:spcAft>
                <a:spcPts val="0"/>
              </a:spcAft>
              <a:buClr>
                <a:schemeClr val="dk1"/>
              </a:buClr>
              <a:buSzPts val="2000"/>
              <a:buNone/>
              <a:defRPr/>
            </a:pPr>
            <a:r>
              <a:rPr lang="en-US" sz="1400" dirty="0"/>
              <a:t>You come across so called </a:t>
            </a:r>
            <a:r>
              <a:rPr lang="en-US" sz="1400" i="1" dirty="0"/>
              <a:t>TIIM – Trauma Informed Interviews with Migrants  - model </a:t>
            </a:r>
            <a:r>
              <a:rPr lang="en-US" sz="1400" dirty="0"/>
              <a:t>that provides you with eight categories of what to take care of when talking to people who might have suffered trauma.</a:t>
            </a:r>
          </a:p>
          <a:p>
            <a:pPr marL="0" lvl="0" indent="0" algn="just">
              <a:lnSpc>
                <a:spcPct val="90000"/>
              </a:lnSpc>
              <a:spcBef>
                <a:spcPts val="0"/>
              </a:spcBef>
              <a:spcAft>
                <a:spcPts val="0"/>
              </a:spcAft>
              <a:buClr>
                <a:schemeClr val="dk1"/>
              </a:buClr>
              <a:buSzPts val="2000"/>
              <a:buNone/>
              <a:defRPr/>
            </a:pPr>
            <a:r>
              <a:rPr lang="en-US" sz="1400" dirty="0"/>
              <a:t>It is based on recommendations by </a:t>
            </a:r>
            <a:r>
              <a:rPr lang="en-US" sz="1400" dirty="0">
                <a:hlinkClick r:id="rId4"/>
              </a:rPr>
              <a:t>Dart Center</a:t>
            </a:r>
            <a:r>
              <a:rPr lang="en-US" sz="1400" dirty="0"/>
              <a:t> (2011), </a:t>
            </a:r>
            <a:r>
              <a:rPr lang="en-US" sz="1400" dirty="0" err="1">
                <a:hlinkClick r:id="rId5"/>
              </a:rPr>
              <a:t>Hanaford</a:t>
            </a:r>
            <a:r>
              <a:rPr lang="en-US" sz="1400" dirty="0">
                <a:hlinkClick r:id="rId5"/>
              </a:rPr>
              <a:t> et al.</a:t>
            </a:r>
            <a:r>
              <a:rPr lang="en-US" sz="1400" dirty="0"/>
              <a:t> (2016), </a:t>
            </a:r>
            <a:r>
              <a:rPr lang="en-US" sz="1400" dirty="0">
                <a:hlinkClick r:id="rId6"/>
              </a:rPr>
              <a:t>Hight &amp; Smyth</a:t>
            </a:r>
            <a:r>
              <a:rPr lang="en-US" sz="1400" dirty="0"/>
              <a:t> (2009), and </a:t>
            </a:r>
            <a:r>
              <a:rPr lang="en-US" sz="1400" dirty="0">
                <a:hlinkClick r:id="rId7"/>
              </a:rPr>
              <a:t>Nobel</a:t>
            </a:r>
            <a:r>
              <a:rPr lang="en-US" sz="1400" dirty="0"/>
              <a:t> (2018). The model has been published in the UNESCO Handbook "Reporting on Migrants and Refugees“ (</a:t>
            </a:r>
            <a:r>
              <a:rPr lang="en-US" sz="1400" dirty="0" err="1">
                <a:hlinkClick r:id="rId8"/>
              </a:rPr>
              <a:t>Zappe</a:t>
            </a:r>
            <a:r>
              <a:rPr lang="en-US" sz="1400" dirty="0">
                <a:hlinkClick r:id="rId8"/>
              </a:rPr>
              <a:t>, 2021, pp. 267-269</a:t>
            </a:r>
            <a:r>
              <a:rPr lang="en-US" sz="1400" dirty="0"/>
              <a:t>). </a:t>
            </a:r>
          </a:p>
          <a:p>
            <a:pPr marL="0" lvl="0" indent="0" algn="just">
              <a:lnSpc>
                <a:spcPct val="90000"/>
              </a:lnSpc>
              <a:spcBef>
                <a:spcPts val="0"/>
              </a:spcBef>
              <a:spcAft>
                <a:spcPts val="0"/>
              </a:spcAft>
              <a:buClr>
                <a:schemeClr val="dk1"/>
              </a:buClr>
              <a:buSzPts val="2000"/>
              <a:buNone/>
              <a:defRPr/>
            </a:pPr>
            <a:endParaRPr lang="en-US" sz="1400" dirty="0"/>
          </a:p>
          <a:p>
            <a:pPr marL="0" lvl="0" indent="0" algn="just">
              <a:lnSpc>
                <a:spcPct val="90000"/>
              </a:lnSpc>
              <a:spcBef>
                <a:spcPts val="0"/>
              </a:spcBef>
              <a:spcAft>
                <a:spcPts val="0"/>
              </a:spcAft>
              <a:buClr>
                <a:schemeClr val="dk1"/>
              </a:buClr>
              <a:buSzPts val="2000"/>
              <a:buNone/>
              <a:defRPr/>
            </a:pPr>
            <a:r>
              <a:rPr lang="en-US" sz="1400" b="1" dirty="0"/>
              <a:t>Preparation – Thoroughly prepare interviews</a:t>
            </a:r>
          </a:p>
          <a:p>
            <a:pPr marL="0" lvl="0" indent="0" algn="just">
              <a:lnSpc>
                <a:spcPct val="90000"/>
              </a:lnSpc>
              <a:spcBef>
                <a:spcPts val="0"/>
              </a:spcBef>
              <a:spcAft>
                <a:spcPts val="0"/>
              </a:spcAft>
              <a:buClr>
                <a:schemeClr val="dk1"/>
              </a:buClr>
              <a:buSzPts val="2000"/>
              <a:buNone/>
              <a:defRPr/>
            </a:pPr>
            <a:r>
              <a:rPr lang="en-US" sz="1400" dirty="0"/>
              <a:t>Besides particular skills (e. g. interview techniques) and understanding of immigration law, statistics about migrants and refugees as well as migration</a:t>
            </a:r>
          </a:p>
          <a:p>
            <a:pPr marL="0" lvl="0" indent="0" algn="just">
              <a:lnSpc>
                <a:spcPct val="90000"/>
              </a:lnSpc>
              <a:spcBef>
                <a:spcPts val="0"/>
              </a:spcBef>
              <a:spcAft>
                <a:spcPts val="0"/>
              </a:spcAft>
              <a:buClr>
                <a:schemeClr val="dk1"/>
              </a:buClr>
              <a:buSzPts val="2000"/>
              <a:buNone/>
              <a:defRPr/>
            </a:pPr>
            <a:r>
              <a:rPr lang="en-US" sz="1400" dirty="0"/>
              <a:t>backgrounds, journalists should be aware about trauma aspects. If journalists know about the potential presence of trauma and have informed themselves about it, they have taken an</a:t>
            </a:r>
          </a:p>
          <a:p>
            <a:pPr marL="0" lvl="0" indent="0" algn="just">
              <a:lnSpc>
                <a:spcPct val="90000"/>
              </a:lnSpc>
              <a:spcBef>
                <a:spcPts val="0"/>
              </a:spcBef>
              <a:spcAft>
                <a:spcPts val="0"/>
              </a:spcAft>
              <a:buClr>
                <a:schemeClr val="dk1"/>
              </a:buClr>
              <a:buSzPts val="2000"/>
              <a:buNone/>
              <a:defRPr/>
            </a:pPr>
            <a:r>
              <a:rPr lang="en-US" sz="1400" dirty="0"/>
              <a:t>important step in preparation.	</a:t>
            </a:r>
          </a:p>
          <a:p>
            <a:pPr marL="0" lvl="0" indent="0" algn="just">
              <a:lnSpc>
                <a:spcPct val="90000"/>
              </a:lnSpc>
              <a:spcBef>
                <a:spcPts val="0"/>
              </a:spcBef>
              <a:spcAft>
                <a:spcPts val="0"/>
              </a:spcAft>
              <a:buClr>
                <a:schemeClr val="dk1"/>
              </a:buClr>
              <a:buSzPts val="2000"/>
              <a:buNone/>
              <a:defRPr/>
            </a:pPr>
            <a:endParaRPr lang="en-US" sz="1400" dirty="0"/>
          </a:p>
          <a:p>
            <a:pPr marL="0" lvl="0" indent="0" algn="just">
              <a:lnSpc>
                <a:spcPct val="90000"/>
              </a:lnSpc>
              <a:spcBef>
                <a:spcPts val="0"/>
              </a:spcBef>
              <a:spcAft>
                <a:spcPts val="0"/>
              </a:spcAft>
              <a:buClr>
                <a:schemeClr val="dk1"/>
              </a:buClr>
              <a:buSzPts val="2000"/>
              <a:buNone/>
              <a:defRPr/>
            </a:pPr>
            <a:r>
              <a:rPr lang="en-US" sz="1400" b="1" dirty="0"/>
              <a:t>Identification – Be honest and transparent right from the beginning</a:t>
            </a:r>
          </a:p>
          <a:p>
            <a:pPr marL="0" lvl="0" indent="0" algn="just">
              <a:lnSpc>
                <a:spcPct val="90000"/>
              </a:lnSpc>
              <a:spcBef>
                <a:spcPts val="0"/>
              </a:spcBef>
              <a:spcAft>
                <a:spcPts val="0"/>
              </a:spcAft>
              <a:buClr>
                <a:schemeClr val="dk1"/>
              </a:buClr>
              <a:buSzPts val="2000"/>
              <a:buNone/>
              <a:defRPr/>
            </a:pPr>
            <a:r>
              <a:rPr lang="en-US" sz="1400" dirty="0"/>
              <a:t>Before asking the first questions, journalists should introduce themselves and their role: “My name is John Doe and I would like to report about migration for the Daily Magazine.” Journalist may receive an abrupt insensitive reaction. But they should not respond in a like manner and keep in mind that the reaction may be due to a traumatization. If a potential interviewee does not agree to the interview,</a:t>
            </a:r>
          </a:p>
          <a:p>
            <a:pPr marL="0" lvl="0" indent="0" algn="just">
              <a:lnSpc>
                <a:spcPct val="90000"/>
              </a:lnSpc>
              <a:spcBef>
                <a:spcPts val="0"/>
              </a:spcBef>
              <a:spcAft>
                <a:spcPts val="0"/>
              </a:spcAft>
              <a:buClr>
                <a:schemeClr val="dk1"/>
              </a:buClr>
              <a:buSzPts val="2000"/>
              <a:buNone/>
              <a:defRPr/>
            </a:pPr>
            <a:r>
              <a:rPr lang="en-US" sz="1400" dirty="0"/>
              <a:t>journalists could leave a contact card and suggest to talk later.</a:t>
            </a:r>
          </a:p>
          <a:p>
            <a:pPr marL="0" lvl="0" indent="0" algn="l">
              <a:lnSpc>
                <a:spcPct val="90000"/>
              </a:lnSpc>
              <a:spcBef>
                <a:spcPts val="0"/>
              </a:spcBef>
              <a:spcAft>
                <a:spcPts val="0"/>
              </a:spcAft>
              <a:buClr>
                <a:schemeClr val="dk1"/>
              </a:buClr>
              <a:buSzPts val="2000"/>
              <a:buNone/>
              <a:defRPr/>
            </a:pPr>
            <a:endParaRPr lang="en-US" sz="1400" dirty="0"/>
          </a:p>
          <a:p>
            <a:pPr marL="0" lvl="0" indent="0" algn="l">
              <a:lnSpc>
                <a:spcPct val="90000"/>
              </a:lnSpc>
              <a:spcBef>
                <a:spcPts val="0"/>
              </a:spcBef>
              <a:spcAft>
                <a:spcPts val="0"/>
              </a:spcAft>
              <a:buClr>
                <a:schemeClr val="dk1"/>
              </a:buClr>
              <a:buSzPts val="2000"/>
              <a:buNone/>
              <a:defRPr/>
            </a:pPr>
            <a:endParaRPr lang="en-US" sz="1000" dirty="0"/>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fik 1">
            <a:extLst>
              <a:ext uri="{FF2B5EF4-FFF2-40B4-BE49-F238E27FC236}">
                <a16:creationId xmlns:a16="http://schemas.microsoft.com/office/drawing/2014/main" id="{82AAEC2D-3EC2-5520-0174-2FACB9DC55FC}"/>
              </a:ext>
            </a:extLst>
          </p:cNvPr>
          <p:cNvPicPr>
            <a:picLocks noChangeAspect="1"/>
          </p:cNvPicPr>
          <p:nvPr/>
        </p:nvPicPr>
        <p:blipFill>
          <a:blip r:embed="rId9"/>
          <a:stretch>
            <a:fillRect/>
          </a:stretch>
        </p:blipFill>
        <p:spPr>
          <a:xfrm>
            <a:off x="8328248" y="2780928"/>
            <a:ext cx="3855376" cy="1880370"/>
          </a:xfrm>
          <a:prstGeom prst="rect">
            <a:avLst/>
          </a:prstGeom>
        </p:spPr>
      </p:pic>
      <p:sp>
        <p:nvSpPr>
          <p:cNvPr id="3" name="Google Shape;133;p8">
            <a:extLst>
              <a:ext uri="{FF2B5EF4-FFF2-40B4-BE49-F238E27FC236}">
                <a16:creationId xmlns:a16="http://schemas.microsoft.com/office/drawing/2014/main" id="{4CAA74B4-DFC9-64C0-D08D-299AFBCFD906}"/>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423897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TIIM MODEL</a:t>
            </a:r>
            <a:endParaRPr>
              <a:solidFill>
                <a:srgbClr val="833C0B"/>
              </a:solidFill>
            </a:endParaRPr>
          </a:p>
        </p:txBody>
      </p:sp>
      <p:sp>
        <p:nvSpPr>
          <p:cNvPr id="280" name="Google Shape;280;p27"/>
          <p:cNvSpPr txBox="1">
            <a:spLocks noGrp="1"/>
          </p:cNvSpPr>
          <p:nvPr>
            <p:ph type="body" idx="1"/>
          </p:nvPr>
        </p:nvSpPr>
        <p:spPr bwMode="auto">
          <a:xfrm>
            <a:off x="3791744" y="1491283"/>
            <a:ext cx="7920881"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0"/>
              </a:spcBef>
              <a:spcAft>
                <a:spcPts val="0"/>
              </a:spcAft>
              <a:buClr>
                <a:schemeClr val="dk1"/>
              </a:buClr>
              <a:buSzPts val="2000"/>
              <a:buNone/>
              <a:defRPr/>
            </a:pPr>
            <a:r>
              <a:rPr lang="en-US" sz="1400" b="1" dirty="0"/>
              <a:t>Explanation – Keep in mind that your interviewees are rarely media experts</a:t>
            </a:r>
          </a:p>
          <a:p>
            <a:pPr marL="0" lvl="0" indent="0" algn="just">
              <a:lnSpc>
                <a:spcPct val="90000"/>
              </a:lnSpc>
              <a:spcBef>
                <a:spcPts val="0"/>
              </a:spcBef>
              <a:spcAft>
                <a:spcPts val="0"/>
              </a:spcAft>
              <a:buClr>
                <a:schemeClr val="dk1"/>
              </a:buClr>
              <a:buSzPts val="2000"/>
              <a:buNone/>
              <a:defRPr/>
            </a:pPr>
            <a:r>
              <a:rPr lang="en-US" sz="1400" dirty="0"/>
              <a:t>Journalist should know that migrants or refugees might come from a media culture different to theirs. They should try to explain the media process in their region and how their story, photo and/or footage is likely to be used. Journalists should also explain that the material could be edited before or after publication, may be used several times or may not be used at all. Above all, journalists should</a:t>
            </a:r>
          </a:p>
          <a:p>
            <a:pPr marL="0" lvl="0" indent="0" algn="just">
              <a:lnSpc>
                <a:spcPct val="90000"/>
              </a:lnSpc>
              <a:spcBef>
                <a:spcPts val="0"/>
              </a:spcBef>
              <a:spcAft>
                <a:spcPts val="0"/>
              </a:spcAft>
              <a:buClr>
                <a:schemeClr val="dk1"/>
              </a:buClr>
              <a:buSzPts val="2000"/>
              <a:buNone/>
              <a:defRPr/>
            </a:pPr>
            <a:r>
              <a:rPr lang="en-US" sz="1400" dirty="0"/>
              <a:t>refrain from giving abused people the additional burden of an (exclusive) contract. Media contracts are relatively unknown to most and negotiating such a contract – as a traumatized person</a:t>
            </a:r>
          </a:p>
          <a:p>
            <a:pPr marL="0" lvl="0" indent="0" algn="just">
              <a:lnSpc>
                <a:spcPct val="90000"/>
              </a:lnSpc>
              <a:spcBef>
                <a:spcPts val="0"/>
              </a:spcBef>
              <a:spcAft>
                <a:spcPts val="0"/>
              </a:spcAft>
              <a:buClr>
                <a:schemeClr val="dk1"/>
              </a:buClr>
              <a:buSzPts val="2000"/>
              <a:buNone/>
              <a:defRPr/>
            </a:pPr>
            <a:r>
              <a:rPr lang="en-US" sz="1400" dirty="0"/>
              <a:t>– can be a burden.</a:t>
            </a:r>
          </a:p>
          <a:p>
            <a:pPr marL="0" lvl="0" indent="0" algn="just">
              <a:lnSpc>
                <a:spcPct val="90000"/>
              </a:lnSpc>
              <a:spcBef>
                <a:spcPts val="0"/>
              </a:spcBef>
              <a:spcAft>
                <a:spcPts val="0"/>
              </a:spcAft>
              <a:buClr>
                <a:schemeClr val="dk1"/>
              </a:buClr>
              <a:buSzPts val="2000"/>
              <a:buNone/>
              <a:defRPr/>
            </a:pPr>
            <a:endParaRPr lang="en-US" sz="1400" dirty="0"/>
          </a:p>
          <a:p>
            <a:pPr marL="0" lvl="0" indent="0" algn="just">
              <a:lnSpc>
                <a:spcPct val="90000"/>
              </a:lnSpc>
              <a:spcBef>
                <a:spcPts val="0"/>
              </a:spcBef>
              <a:spcAft>
                <a:spcPts val="0"/>
              </a:spcAft>
              <a:buClr>
                <a:schemeClr val="dk1"/>
              </a:buClr>
              <a:buSzPts val="2000"/>
              <a:buNone/>
              <a:defRPr/>
            </a:pPr>
            <a:r>
              <a:rPr lang="en-US" sz="1400" b="1" dirty="0"/>
              <a:t>Respect – Always treat the interviewees with dignity</a:t>
            </a:r>
          </a:p>
          <a:p>
            <a:pPr marL="0" lvl="0" indent="0" algn="just">
              <a:lnSpc>
                <a:spcPct val="90000"/>
              </a:lnSpc>
              <a:spcBef>
                <a:spcPts val="0"/>
              </a:spcBef>
              <a:spcAft>
                <a:spcPts val="0"/>
              </a:spcAft>
              <a:buClr>
                <a:schemeClr val="dk1"/>
              </a:buClr>
              <a:buSzPts val="2000"/>
              <a:buNone/>
              <a:defRPr/>
            </a:pPr>
            <a:r>
              <a:rPr lang="en-US" sz="1400" dirty="0"/>
              <a:t>Journalists should respect the rights of migrants and refugees not to be interviewed, filmed and/or photographed – this means that people should always be asked in advance. Thus, traumatized migrants or refugees may be unable to be interviewed, filmed or photographed – and unable to give informed consent to an interview. Journalists should take that into consideration. People suffering from traumatic </a:t>
            </a:r>
            <a:r>
              <a:rPr lang="en-US" sz="1400" dirty="0" err="1"/>
              <a:t>situations´might</a:t>
            </a:r>
            <a:r>
              <a:rPr lang="en-US" sz="1400" dirty="0"/>
              <a:t> not want to talk about their experiences but do so about other issues. Journalists should not press people into an interview, by saying they would help others.</a:t>
            </a:r>
          </a:p>
          <a:p>
            <a:pPr marL="0" lvl="0" indent="0" algn="just">
              <a:lnSpc>
                <a:spcPct val="90000"/>
              </a:lnSpc>
              <a:spcBef>
                <a:spcPts val="0"/>
              </a:spcBef>
              <a:spcAft>
                <a:spcPts val="0"/>
              </a:spcAft>
              <a:buClr>
                <a:schemeClr val="dk1"/>
              </a:buClr>
              <a:buSzPts val="2000"/>
              <a:buNone/>
              <a:defRPr/>
            </a:pPr>
            <a:endParaRPr lang="en-US" sz="1400" dirty="0"/>
          </a:p>
          <a:p>
            <a:pPr marL="0" indent="0" algn="just">
              <a:buNone/>
            </a:pPr>
            <a:r>
              <a:rPr lang="en-US" sz="1400" b="1" i="0" u="none" strike="noStrike" baseline="0" dirty="0">
                <a:latin typeface="TradeGothicLTStd-Bd2"/>
              </a:rPr>
              <a:t>Setting – Feel responsible for a safe space for the interview</a:t>
            </a:r>
          </a:p>
          <a:p>
            <a:pPr marL="0" indent="0" algn="just">
              <a:buNone/>
            </a:pPr>
            <a:r>
              <a:rPr lang="en-US" sz="1400" b="0" i="0" u="none" strike="noStrike" baseline="0" dirty="0">
                <a:latin typeface="TradeGothicLTStd"/>
              </a:rPr>
              <a:t>Traumatized people do need to talk about their trauma(s) without unwanted listeners or disturbance. Moreover, journalists should </a:t>
            </a:r>
            <a:r>
              <a:rPr lang="en-US" sz="1400" b="0" i="0" u="none" strike="noStrike" baseline="0" dirty="0" err="1">
                <a:latin typeface="TradeGothicLTStd"/>
              </a:rPr>
              <a:t>endeavour</a:t>
            </a:r>
            <a:r>
              <a:rPr lang="en-US" sz="1400" b="0" i="0" u="none" strike="noStrike" baseline="0" dirty="0">
                <a:latin typeface="TradeGothicLTStd"/>
              </a:rPr>
              <a:t> to give some control to the interviewees. Create an atmosphere in which migrants or refugees understand that they do not have to answer all questions or tell (traumatic) details and that the interview can be ended at any time in case they do not want to talk anymore.</a:t>
            </a:r>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fik 1">
            <a:extLst>
              <a:ext uri="{FF2B5EF4-FFF2-40B4-BE49-F238E27FC236}">
                <a16:creationId xmlns:a16="http://schemas.microsoft.com/office/drawing/2014/main" id="{82AAEC2D-3EC2-5520-0174-2FACB9DC55FC}"/>
              </a:ext>
            </a:extLst>
          </p:cNvPr>
          <p:cNvPicPr>
            <a:picLocks noChangeAspect="1"/>
          </p:cNvPicPr>
          <p:nvPr/>
        </p:nvPicPr>
        <p:blipFill>
          <a:blip r:embed="rId4"/>
          <a:stretch>
            <a:fillRect/>
          </a:stretch>
        </p:blipFill>
        <p:spPr>
          <a:xfrm>
            <a:off x="222920" y="2924944"/>
            <a:ext cx="3379364" cy="1648206"/>
          </a:xfrm>
          <a:prstGeom prst="rect">
            <a:avLst/>
          </a:prstGeom>
        </p:spPr>
      </p:pic>
      <p:sp>
        <p:nvSpPr>
          <p:cNvPr id="3" name="Google Shape;133;p8">
            <a:extLst>
              <a:ext uri="{FF2B5EF4-FFF2-40B4-BE49-F238E27FC236}">
                <a16:creationId xmlns:a16="http://schemas.microsoft.com/office/drawing/2014/main" id="{4CAA74B4-DFC9-64C0-D08D-299AFBCFD906}"/>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1692194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30835"/>
            <a:ext cx="10515600" cy="1325563"/>
          </a:xfrm>
        </p:spPr>
        <p:txBody>
          <a:bodyPr/>
          <a:lstStyle/>
          <a:p>
            <a:pPr>
              <a:defRPr/>
            </a:pPr>
            <a:r>
              <a:rPr lang="hu-HU"/>
              <a:t>The Course</a:t>
            </a:r>
          </a:p>
        </p:txBody>
      </p:sp>
      <p:sp>
        <p:nvSpPr>
          <p:cNvPr id="3" name="Tartalom helye 2"/>
          <p:cNvSpPr>
            <a:spLocks noGrp="1"/>
          </p:cNvSpPr>
          <p:nvPr>
            <p:ph idx="1"/>
          </p:nvPr>
        </p:nvSpPr>
        <p:spPr bwMode="auto">
          <a:xfrm>
            <a:off x="983432" y="2141537"/>
            <a:ext cx="10515600" cy="4351338"/>
          </a:xfrm>
        </p:spPr>
        <p:txBody>
          <a:bodyPr/>
          <a:lstStyle/>
          <a:p>
            <a:pPr>
              <a:defRPr/>
            </a:pPr>
            <a:r>
              <a:rPr lang="hu-HU" dirty="0" err="1"/>
              <a:t>Lesson</a:t>
            </a:r>
            <a:r>
              <a:rPr lang="hu-HU" dirty="0"/>
              <a:t> 1 - </a:t>
            </a:r>
            <a:r>
              <a:rPr lang="de-DE" dirty="0" err="1"/>
              <a:t>Terminologies</a:t>
            </a:r>
            <a:r>
              <a:rPr lang="de-DE" dirty="0"/>
              <a:t>, legal </a:t>
            </a:r>
            <a:r>
              <a:rPr lang="de-DE" dirty="0" err="1"/>
              <a:t>frameworks</a:t>
            </a:r>
            <a:r>
              <a:rPr lang="de-DE" dirty="0"/>
              <a:t>, </a:t>
            </a:r>
            <a:r>
              <a:rPr lang="de-DE" dirty="0" err="1"/>
              <a:t>actors</a:t>
            </a:r>
            <a:endParaRPr lang="de-DE" dirty="0"/>
          </a:p>
          <a:p>
            <a:pPr>
              <a:defRPr/>
            </a:pPr>
            <a:r>
              <a:rPr lang="hu-HU" dirty="0" err="1"/>
              <a:t>Lesson</a:t>
            </a:r>
            <a:r>
              <a:rPr lang="hu-HU" dirty="0"/>
              <a:t> 2 - </a:t>
            </a:r>
            <a:r>
              <a:rPr lang="de-DE" dirty="0" err="1"/>
              <a:t>Context</a:t>
            </a:r>
            <a:r>
              <a:rPr lang="de-DE" dirty="0"/>
              <a:t> </a:t>
            </a:r>
            <a:r>
              <a:rPr lang="de-DE" dirty="0" err="1"/>
              <a:t>factors</a:t>
            </a:r>
            <a:r>
              <a:rPr lang="de-DE" dirty="0"/>
              <a:t> &amp; </a:t>
            </a:r>
            <a:r>
              <a:rPr lang="de-DE" dirty="0" err="1"/>
              <a:t>geographies</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dirty="0" err="1"/>
              <a:t>Lesson</a:t>
            </a:r>
            <a:r>
              <a:rPr lang="hu-HU" dirty="0"/>
              <a:t> 3 - </a:t>
            </a:r>
            <a:r>
              <a:rPr lang="de-DE" dirty="0"/>
              <a:t>Media </a:t>
            </a:r>
            <a:r>
              <a:rPr lang="de-DE" dirty="0" err="1"/>
              <a:t>coverage</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b="1" dirty="0" err="1"/>
              <a:t>Lesson</a:t>
            </a:r>
            <a:r>
              <a:rPr lang="hu-HU" b="1" dirty="0"/>
              <a:t> 4 - </a:t>
            </a:r>
            <a:r>
              <a:rPr lang="de-DE" b="1" dirty="0"/>
              <a:t>The </a:t>
            </a:r>
            <a:r>
              <a:rPr lang="de-DE" b="1" dirty="0" err="1"/>
              <a:t>ethics</a:t>
            </a:r>
            <a:r>
              <a:rPr lang="de-DE" b="1" dirty="0"/>
              <a:t> </a:t>
            </a:r>
            <a:r>
              <a:rPr lang="de-DE" b="1" dirty="0" err="1"/>
              <a:t>of</a:t>
            </a:r>
            <a:r>
              <a:rPr lang="de-DE" b="1" dirty="0"/>
              <a:t> </a:t>
            </a:r>
            <a:r>
              <a:rPr lang="de-DE" b="1" dirty="0" err="1"/>
              <a:t>covering</a:t>
            </a:r>
            <a:r>
              <a:rPr lang="de-DE" b="1" dirty="0"/>
              <a:t> </a:t>
            </a:r>
            <a:r>
              <a:rPr lang="de-DE" b="1" dirty="0" err="1"/>
              <a:t>migration</a:t>
            </a:r>
            <a:r>
              <a:rPr lang="de-DE" b="1" dirty="0"/>
              <a:t> &amp; </a:t>
            </a:r>
            <a:r>
              <a:rPr lang="de-DE" b="1" dirty="0" err="1"/>
              <a:t>forced</a:t>
            </a:r>
            <a:r>
              <a:rPr lang="de-DE" b="1" dirty="0"/>
              <a:t> </a:t>
            </a:r>
            <a:r>
              <a:rPr lang="de-DE" b="1" dirty="0" err="1"/>
              <a:t>displacement</a:t>
            </a:r>
            <a:endParaRPr lang="de-DE" b="1"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dirty="0">
                <a:solidFill>
                  <a:srgbClr val="833C0B"/>
                </a:solidFill>
              </a:rPr>
              <a:t>TIIM MODEL</a:t>
            </a:r>
            <a:endParaRPr dirty="0">
              <a:solidFill>
                <a:srgbClr val="833C0B"/>
              </a:solidFill>
            </a:endParaRPr>
          </a:p>
        </p:txBody>
      </p:sp>
      <p:sp>
        <p:nvSpPr>
          <p:cNvPr id="280" name="Google Shape;280;p27"/>
          <p:cNvSpPr txBox="1">
            <a:spLocks noGrp="1"/>
          </p:cNvSpPr>
          <p:nvPr>
            <p:ph type="body" idx="1"/>
          </p:nvPr>
        </p:nvSpPr>
        <p:spPr bwMode="auto">
          <a:xfrm>
            <a:off x="485254" y="1253331"/>
            <a:ext cx="8419058" cy="4351338"/>
          </a:xfrm>
          <a:prstGeom prst="rect">
            <a:avLst/>
          </a:prstGeom>
          <a:noFill/>
          <a:ln>
            <a:noFill/>
          </a:ln>
        </p:spPr>
        <p:txBody>
          <a:bodyPr spcFirstLastPara="1" wrap="square" lIns="91425" tIns="45700" rIns="91425" bIns="45700" anchor="t" anchorCtr="0">
            <a:noAutofit/>
          </a:bodyPr>
          <a:lstStyle/>
          <a:p>
            <a:pPr marL="0" indent="0" algn="just">
              <a:buNone/>
            </a:pPr>
            <a:r>
              <a:rPr lang="en-US" sz="1400" b="1" dirty="0">
                <a:latin typeface="TradeGothicLTStd"/>
              </a:rPr>
              <a:t>Words -  Pay attention to your choice of words</a:t>
            </a:r>
          </a:p>
          <a:p>
            <a:pPr marL="0" indent="0" algn="just">
              <a:buNone/>
            </a:pPr>
            <a:r>
              <a:rPr lang="en-US" sz="1400" dirty="0">
                <a:latin typeface="TradeGothicLTStd"/>
              </a:rPr>
              <a:t>Journalists should not feign compassion but use considerate terms. The supportive phrase “I’m sorry for what happened to you” rather than </a:t>
            </a:r>
            <a:r>
              <a:rPr lang="en-US" sz="1400" dirty="0" err="1">
                <a:latin typeface="TradeGothicLTStd"/>
              </a:rPr>
              <a:t>thebluntly</a:t>
            </a:r>
            <a:r>
              <a:rPr lang="en-US" sz="1400" dirty="0">
                <a:latin typeface="TradeGothicLTStd"/>
              </a:rPr>
              <a:t> “How do you feel?” Journalists should also avoid saying “I understand how you feel.” No matter how well-prepared journalists are, they do not “understand” what a traumatized migrant or refugee has experienced. Moreover, journalists should prefer the term “survivor” instead of “victim.” Migrants or refugees are not “victims” unless they describe themselves with the word “victim”. In addition, journalists should avoid the language of blame: They should be careful of asking “why” questions, “devil’s advocate” questions or questions that suggests that the interviewee could have (re-)act in another way, because refugees or migrants might feel </a:t>
            </a:r>
            <a:r>
              <a:rPr lang="en-US" sz="1400" dirty="0" err="1">
                <a:latin typeface="TradeGothicLTStd"/>
              </a:rPr>
              <a:t>selfblame</a:t>
            </a:r>
            <a:r>
              <a:rPr lang="en-US" sz="1400" dirty="0">
                <a:latin typeface="TradeGothicLTStd"/>
              </a:rPr>
              <a:t>, guilt and shame. </a:t>
            </a:r>
          </a:p>
          <a:p>
            <a:pPr marL="0" indent="0" algn="just">
              <a:buNone/>
            </a:pPr>
            <a:r>
              <a:rPr lang="en-US" sz="1400" b="1" dirty="0">
                <a:latin typeface="TradeGothicLTStd"/>
              </a:rPr>
              <a:t>Time – Take enough time for the interview</a:t>
            </a:r>
          </a:p>
          <a:p>
            <a:pPr marL="0" indent="0" algn="just">
              <a:buNone/>
            </a:pPr>
            <a:r>
              <a:rPr lang="en-US" sz="1400" dirty="0">
                <a:latin typeface="TradeGothicLTStd"/>
              </a:rPr>
              <a:t>For migrants or refugees, their (potentially traumatic) experience is very intense and personal. Thus, journalists should spend enough time with them. Then migrants or refugees can develop a sense of trust in journalists. That means journalists also need time to listen – actively and non-judgmentally. Over time, the interviewee might be more likely to reveal aspects, about which journalists would not have asked. </a:t>
            </a:r>
          </a:p>
          <a:p>
            <a:pPr marL="0" indent="0" algn="just">
              <a:buNone/>
            </a:pPr>
            <a:r>
              <a:rPr lang="en-US" sz="1400" b="1" dirty="0">
                <a:latin typeface="TradeGothicLTStd"/>
              </a:rPr>
              <a:t>Reaction – Be prepared to respond to emotional incidents</a:t>
            </a:r>
          </a:p>
          <a:p>
            <a:pPr marL="0" indent="0" algn="just">
              <a:buNone/>
            </a:pPr>
            <a:r>
              <a:rPr lang="en-US" sz="1400" dirty="0">
                <a:latin typeface="TradeGothicLTStd"/>
              </a:rPr>
              <a:t>During an interview, journalists may inadvertently mention a detail that triggers a flashback or other stressful memories. The interviewee could become desperate, collapse emotionally or distance themself. If they show a traumatic reaction, journalists should give the migrant or refugee time to recover. An advice is: “Try to stay calm and keep your actions predictable” (Hannaford et al., 2016). Journalists should offer help, reassure the migrants or refugees that it is a safe situation in a safe location and remind them who they are. After a while, when the interviewee has gathered, journalists can ask: “Are you ready to move on with the interview?” It is also possible to cancel the interview after a collapse.</a:t>
            </a:r>
          </a:p>
          <a:p>
            <a:pPr marL="0" indent="0" algn="just">
              <a:buNone/>
            </a:pPr>
            <a:r>
              <a:rPr lang="en-US" sz="1400" dirty="0">
                <a:latin typeface="TradeGothicLTStd"/>
              </a:rPr>
              <a:t>Source: </a:t>
            </a:r>
            <a:r>
              <a:rPr lang="en-US" sz="1400" dirty="0" err="1">
                <a:latin typeface="TradeGothicLTStd"/>
              </a:rPr>
              <a:t>Zappe</a:t>
            </a:r>
            <a:r>
              <a:rPr lang="en-US" sz="1400" dirty="0">
                <a:latin typeface="TradeGothicLTStd"/>
              </a:rPr>
              <a:t>, 2021 </a:t>
            </a:r>
          </a:p>
          <a:p>
            <a:pPr marL="0" indent="0" algn="l">
              <a:buNone/>
            </a:pPr>
            <a:endParaRPr lang="en-US" sz="1000" dirty="0">
              <a:latin typeface="TradeGothicLTStd"/>
            </a:endParaRPr>
          </a:p>
          <a:p>
            <a:pPr marL="0" indent="0" algn="l">
              <a:buNone/>
            </a:pPr>
            <a:endParaRPr lang="en-US" sz="1000" dirty="0">
              <a:latin typeface="TradeGothicLTStd"/>
            </a:endParaRPr>
          </a:p>
          <a:p>
            <a:pPr marL="0" indent="0" algn="l">
              <a:buNone/>
            </a:pPr>
            <a:endParaRPr lang="en-US" sz="1000" dirty="0">
              <a:latin typeface="TradeGothicLTStd"/>
            </a:endParaRPr>
          </a:p>
          <a:p>
            <a:pPr marL="0" indent="0" algn="l">
              <a:buNone/>
            </a:pPr>
            <a:endParaRPr lang="en-US" sz="1000" dirty="0">
              <a:latin typeface="TradeGothicLTStd"/>
            </a:endParaRPr>
          </a:p>
          <a:p>
            <a:pPr marL="0" indent="0" algn="l">
              <a:buNone/>
            </a:pPr>
            <a:endParaRPr lang="en-US" sz="1000" dirty="0">
              <a:latin typeface="TradeGothicLTStd"/>
            </a:endParaRPr>
          </a:p>
          <a:p>
            <a:pPr marL="0" indent="0" algn="l">
              <a:buNone/>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a:p>
            <a:pPr marL="0" lvl="0" indent="0" algn="l">
              <a:lnSpc>
                <a:spcPct val="90000"/>
              </a:lnSpc>
              <a:spcBef>
                <a:spcPts val="0"/>
              </a:spcBef>
              <a:spcAft>
                <a:spcPts val="0"/>
              </a:spcAft>
              <a:buClr>
                <a:schemeClr val="dk1"/>
              </a:buClr>
              <a:buSzPts val="2000"/>
              <a:buNone/>
              <a:defRPr/>
            </a:pPr>
            <a:endParaRPr lang="en-US" sz="1000" dirty="0"/>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fik 1">
            <a:extLst>
              <a:ext uri="{FF2B5EF4-FFF2-40B4-BE49-F238E27FC236}">
                <a16:creationId xmlns:a16="http://schemas.microsoft.com/office/drawing/2014/main" id="{82AAEC2D-3EC2-5520-0174-2FACB9DC55FC}"/>
              </a:ext>
            </a:extLst>
          </p:cNvPr>
          <p:cNvPicPr>
            <a:picLocks noChangeAspect="1"/>
          </p:cNvPicPr>
          <p:nvPr/>
        </p:nvPicPr>
        <p:blipFill>
          <a:blip r:embed="rId4"/>
          <a:stretch>
            <a:fillRect/>
          </a:stretch>
        </p:blipFill>
        <p:spPr>
          <a:xfrm>
            <a:off x="8904312" y="3195923"/>
            <a:ext cx="3096344" cy="1510169"/>
          </a:xfrm>
          <a:prstGeom prst="rect">
            <a:avLst/>
          </a:prstGeom>
        </p:spPr>
      </p:pic>
      <p:sp>
        <p:nvSpPr>
          <p:cNvPr id="3" name="Google Shape;133;p8">
            <a:extLst>
              <a:ext uri="{FF2B5EF4-FFF2-40B4-BE49-F238E27FC236}">
                <a16:creationId xmlns:a16="http://schemas.microsoft.com/office/drawing/2014/main" id="{4CAA74B4-DFC9-64C0-D08D-299AFBCFD906}"/>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2432532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CONTROLLING QUESTIONS</a:t>
            </a:r>
            <a:endParaRPr>
              <a:solidFill>
                <a:srgbClr val="833C0B"/>
              </a:solidFill>
            </a:endParaRPr>
          </a:p>
        </p:txBody>
      </p:sp>
      <p:sp>
        <p:nvSpPr>
          <p:cNvPr id="280" name="Google Shape;280;p27"/>
          <p:cNvSpPr txBox="1">
            <a:spLocks noGrp="1"/>
          </p:cNvSpPr>
          <p:nvPr>
            <p:ph type="body" idx="1"/>
          </p:nvPr>
        </p:nvSpPr>
        <p:spPr bwMode="auto">
          <a:xfrm>
            <a:off x="838200" y="1825625"/>
            <a:ext cx="10946432"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a:lnSpc>
                <a:spcPct val="90000"/>
              </a:lnSpc>
              <a:spcBef>
                <a:spcPts val="0"/>
              </a:spcBef>
              <a:spcAft>
                <a:spcPts val="0"/>
              </a:spcAft>
              <a:buClr>
                <a:schemeClr val="dk1"/>
              </a:buClr>
              <a:buSzPts val="2000"/>
              <a:buNone/>
              <a:defRPr/>
            </a:pPr>
            <a:r>
              <a:rPr lang="de-DE" sz="2000"/>
              <a:t>Which of the following aspects is </a:t>
            </a:r>
            <a:r>
              <a:rPr lang="de-DE" sz="2000" u="sng"/>
              <a:t>not</a:t>
            </a:r>
            <a:r>
              <a:rPr lang="de-DE" sz="2000"/>
              <a:t> a category of the TIIM model?</a:t>
            </a:r>
          </a:p>
          <a:p>
            <a:pPr marL="0" lvl="0" indent="0" algn="l">
              <a:lnSpc>
                <a:spcPct val="90000"/>
              </a:lnSpc>
              <a:spcBef>
                <a:spcPts val="0"/>
              </a:spcBef>
              <a:spcAft>
                <a:spcPts val="0"/>
              </a:spcAft>
              <a:buClr>
                <a:schemeClr val="dk1"/>
              </a:buClr>
              <a:buSzPts val="2000"/>
              <a:buNone/>
              <a:defRPr/>
            </a:pPr>
            <a:endParaRPr lang="de-DE" sz="2000"/>
          </a:p>
          <a:p>
            <a:pPr marL="0" lvl="0" indent="0" algn="l">
              <a:lnSpc>
                <a:spcPct val="90000"/>
              </a:lnSpc>
              <a:spcBef>
                <a:spcPts val="0"/>
              </a:spcBef>
              <a:spcAft>
                <a:spcPts val="0"/>
              </a:spcAft>
              <a:buClr>
                <a:schemeClr val="dk1"/>
              </a:buClr>
              <a:buSzPts val="2000"/>
              <a:buNone/>
              <a:defRPr/>
            </a:pPr>
            <a:r>
              <a:rPr lang="de-DE" sz="2000"/>
              <a:t>Preparation</a:t>
            </a:r>
          </a:p>
          <a:p>
            <a:pPr marL="0" lvl="0" indent="0" algn="l">
              <a:lnSpc>
                <a:spcPct val="90000"/>
              </a:lnSpc>
              <a:spcBef>
                <a:spcPts val="0"/>
              </a:spcBef>
              <a:spcAft>
                <a:spcPts val="0"/>
              </a:spcAft>
              <a:buClr>
                <a:schemeClr val="dk1"/>
              </a:buClr>
              <a:buSzPts val="2000"/>
              <a:buNone/>
              <a:defRPr/>
            </a:pPr>
            <a:r>
              <a:rPr lang="de-DE" sz="2000"/>
              <a:t>Respect</a:t>
            </a:r>
          </a:p>
          <a:p>
            <a:pPr marL="0" lvl="0" indent="0" algn="l">
              <a:lnSpc>
                <a:spcPct val="90000"/>
              </a:lnSpc>
              <a:spcBef>
                <a:spcPts val="0"/>
              </a:spcBef>
              <a:spcAft>
                <a:spcPts val="0"/>
              </a:spcAft>
              <a:buClr>
                <a:schemeClr val="dk1"/>
              </a:buClr>
              <a:buSzPts val="2000"/>
              <a:buNone/>
              <a:defRPr/>
            </a:pPr>
            <a:r>
              <a:rPr lang="de-DE" sz="2000"/>
              <a:t>Words</a:t>
            </a:r>
          </a:p>
          <a:p>
            <a:pPr marL="0" lvl="0" indent="0" algn="l">
              <a:lnSpc>
                <a:spcPct val="90000"/>
              </a:lnSpc>
              <a:spcBef>
                <a:spcPts val="0"/>
              </a:spcBef>
              <a:spcAft>
                <a:spcPts val="0"/>
              </a:spcAft>
              <a:buClr>
                <a:schemeClr val="dk1"/>
              </a:buClr>
              <a:buSzPts val="2000"/>
              <a:buNone/>
              <a:defRPr/>
            </a:pPr>
            <a:r>
              <a:rPr lang="de-DE" sz="2000">
                <a:highlight>
                  <a:srgbClr val="FFFF00"/>
                </a:highlight>
              </a:rPr>
              <a:t>Pictures</a:t>
            </a:r>
          </a:p>
          <a:p>
            <a:pPr marL="0" lvl="0" indent="0" algn="l">
              <a:lnSpc>
                <a:spcPct val="90000"/>
              </a:lnSpc>
              <a:spcBef>
                <a:spcPts val="0"/>
              </a:spcBef>
              <a:spcAft>
                <a:spcPts val="0"/>
              </a:spcAft>
              <a:buClr>
                <a:schemeClr val="dk1"/>
              </a:buClr>
              <a:buSzPts val="2000"/>
              <a:buNone/>
              <a:defRPr/>
            </a:pPr>
            <a:endParaRPr lang="de-DE" sz="2000">
              <a:highlight>
                <a:srgbClr val="FFFF00"/>
              </a:highlight>
            </a:endParaRPr>
          </a:p>
          <a:p>
            <a:pPr marL="0" lvl="0" indent="0" algn="l">
              <a:lnSpc>
                <a:spcPct val="90000"/>
              </a:lnSpc>
              <a:spcBef>
                <a:spcPts val="0"/>
              </a:spcBef>
              <a:spcAft>
                <a:spcPts val="0"/>
              </a:spcAft>
              <a:buClr>
                <a:schemeClr val="dk1"/>
              </a:buClr>
              <a:buSzPts val="2000"/>
              <a:buNone/>
              <a:defRPr/>
            </a:pPr>
            <a:r>
              <a:rPr lang="de-DE" sz="2000"/>
              <a:t>Which of the following aspects </a:t>
            </a:r>
            <a:r>
              <a:rPr lang="de-DE" sz="2000" u="sng"/>
              <a:t>is</a:t>
            </a:r>
            <a:r>
              <a:rPr lang="de-DE" sz="2000"/>
              <a:t> a category of the TIIM model?</a:t>
            </a:r>
          </a:p>
          <a:p>
            <a:pPr marL="0" lvl="0" indent="0" algn="l">
              <a:lnSpc>
                <a:spcPct val="90000"/>
              </a:lnSpc>
              <a:spcBef>
                <a:spcPts val="0"/>
              </a:spcBef>
              <a:spcAft>
                <a:spcPts val="0"/>
              </a:spcAft>
              <a:buClr>
                <a:schemeClr val="dk1"/>
              </a:buClr>
              <a:buSzPts val="2000"/>
              <a:buNone/>
              <a:defRPr/>
            </a:pPr>
            <a:r>
              <a:rPr lang="de-DE" sz="2000"/>
              <a:t>Interaction</a:t>
            </a:r>
          </a:p>
          <a:p>
            <a:pPr marL="0" lvl="0" indent="0" algn="l">
              <a:lnSpc>
                <a:spcPct val="90000"/>
              </a:lnSpc>
              <a:spcBef>
                <a:spcPts val="0"/>
              </a:spcBef>
              <a:spcAft>
                <a:spcPts val="0"/>
              </a:spcAft>
              <a:buClr>
                <a:schemeClr val="dk1"/>
              </a:buClr>
              <a:buSzPts val="2000"/>
              <a:buNone/>
              <a:defRPr/>
            </a:pPr>
            <a:r>
              <a:rPr lang="de-DE" sz="2000">
                <a:highlight>
                  <a:srgbClr val="FFFF00"/>
                </a:highlight>
              </a:rPr>
              <a:t>Identification </a:t>
            </a:r>
          </a:p>
          <a:p>
            <a:pPr marL="0" lvl="0" indent="0" algn="l">
              <a:lnSpc>
                <a:spcPct val="90000"/>
              </a:lnSpc>
              <a:spcBef>
                <a:spcPts val="0"/>
              </a:spcBef>
              <a:spcAft>
                <a:spcPts val="0"/>
              </a:spcAft>
              <a:buClr>
                <a:schemeClr val="dk1"/>
              </a:buClr>
              <a:buSzPts val="2000"/>
              <a:buNone/>
              <a:defRPr/>
            </a:pPr>
            <a:r>
              <a:rPr lang="de-DE" sz="2000"/>
              <a:t>Identity</a:t>
            </a:r>
          </a:p>
          <a:p>
            <a:pPr marL="0" lvl="0" indent="0" algn="l">
              <a:lnSpc>
                <a:spcPct val="90000"/>
              </a:lnSpc>
              <a:spcBef>
                <a:spcPts val="0"/>
              </a:spcBef>
              <a:spcAft>
                <a:spcPts val="0"/>
              </a:spcAft>
              <a:buClr>
                <a:schemeClr val="dk1"/>
              </a:buClr>
              <a:buSzPts val="2000"/>
              <a:buNone/>
              <a:defRPr/>
            </a:pPr>
            <a:r>
              <a:rPr lang="de-DE" sz="2000"/>
              <a:t>Ideology </a:t>
            </a:r>
          </a:p>
          <a:p>
            <a:pPr marL="0" lvl="0" indent="0" algn="l">
              <a:lnSpc>
                <a:spcPct val="90000"/>
              </a:lnSpc>
              <a:spcBef>
                <a:spcPts val="0"/>
              </a:spcBef>
              <a:spcAft>
                <a:spcPts val="0"/>
              </a:spcAft>
              <a:buClr>
                <a:schemeClr val="dk1"/>
              </a:buClr>
              <a:buSzPts val="2000"/>
              <a:buNone/>
              <a:defRPr/>
            </a:pPr>
            <a:endParaRPr lang="de-DE" sz="2000">
              <a:highlight>
                <a:srgbClr val="FFFF00"/>
              </a:highlight>
            </a:endParaRPr>
          </a:p>
          <a:p>
            <a:pPr marL="0" lvl="0" indent="0" algn="l">
              <a:lnSpc>
                <a:spcPct val="90000"/>
              </a:lnSpc>
              <a:spcBef>
                <a:spcPts val="0"/>
              </a:spcBef>
              <a:spcAft>
                <a:spcPts val="0"/>
              </a:spcAft>
              <a:buClr>
                <a:schemeClr val="dk1"/>
              </a:buClr>
              <a:buSzPts val="2000"/>
              <a:buNone/>
              <a:defRPr/>
            </a:pPr>
            <a:r>
              <a:rPr lang="de-DE" sz="2000"/>
              <a:t>Journalists should avoid saying „I understand how you feel“.</a:t>
            </a:r>
          </a:p>
          <a:p>
            <a:pPr marL="0" lvl="0" indent="0" algn="l">
              <a:lnSpc>
                <a:spcPct val="90000"/>
              </a:lnSpc>
              <a:spcBef>
                <a:spcPts val="0"/>
              </a:spcBef>
              <a:spcAft>
                <a:spcPts val="0"/>
              </a:spcAft>
              <a:buClr>
                <a:schemeClr val="dk1"/>
              </a:buClr>
              <a:buSzPts val="2000"/>
              <a:buNone/>
              <a:defRPr/>
            </a:pPr>
            <a:r>
              <a:rPr lang="de-DE" sz="2000">
                <a:highlight>
                  <a:srgbClr val="FFFF00"/>
                </a:highlight>
              </a:rPr>
              <a:t>True</a:t>
            </a:r>
          </a:p>
          <a:p>
            <a:pPr marL="0" lvl="0" indent="0" algn="l">
              <a:lnSpc>
                <a:spcPct val="90000"/>
              </a:lnSpc>
              <a:spcBef>
                <a:spcPts val="0"/>
              </a:spcBef>
              <a:spcAft>
                <a:spcPts val="0"/>
              </a:spcAft>
              <a:buClr>
                <a:schemeClr val="dk1"/>
              </a:buClr>
              <a:buSzPts val="2000"/>
              <a:buNone/>
              <a:defRPr/>
            </a:pPr>
            <a:r>
              <a:rPr lang="de-DE" sz="2000"/>
              <a:t>False</a:t>
            </a:r>
          </a:p>
          <a:p>
            <a:pPr marL="0" lvl="0" indent="0" algn="l">
              <a:lnSpc>
                <a:spcPct val="90000"/>
              </a:lnSpc>
              <a:spcBef>
                <a:spcPts val="0"/>
              </a:spcBef>
              <a:spcAft>
                <a:spcPts val="0"/>
              </a:spcAft>
              <a:buClr>
                <a:schemeClr val="dk1"/>
              </a:buClr>
              <a:buSzPts val="2000"/>
              <a:buNone/>
              <a:defRPr/>
            </a:pPr>
            <a:endParaRPr lang="de-DE" sz="2000"/>
          </a:p>
          <a:p>
            <a:pPr marL="0" lvl="0" indent="0" algn="l">
              <a:lnSpc>
                <a:spcPct val="90000"/>
              </a:lnSpc>
              <a:spcBef>
                <a:spcPts val="0"/>
              </a:spcBef>
              <a:spcAft>
                <a:spcPts val="0"/>
              </a:spcAft>
              <a:buClr>
                <a:schemeClr val="dk1"/>
              </a:buClr>
              <a:buSzPts val="2000"/>
              <a:buNone/>
              <a:defRPr/>
            </a:pPr>
            <a:r>
              <a:rPr lang="de-DE" sz="2000"/>
              <a:t>When interviewing migrants and refugees, journalists should not show any compassion at all.</a:t>
            </a:r>
          </a:p>
          <a:p>
            <a:pPr marL="0" lvl="0" indent="0" algn="l">
              <a:lnSpc>
                <a:spcPct val="90000"/>
              </a:lnSpc>
              <a:spcBef>
                <a:spcPts val="0"/>
              </a:spcBef>
              <a:spcAft>
                <a:spcPts val="0"/>
              </a:spcAft>
              <a:buClr>
                <a:schemeClr val="dk1"/>
              </a:buClr>
              <a:buSzPts val="2000"/>
              <a:buNone/>
              <a:defRPr/>
            </a:pPr>
            <a:r>
              <a:rPr lang="de-DE" sz="2000"/>
              <a:t>True</a:t>
            </a:r>
          </a:p>
          <a:p>
            <a:pPr marL="0" lvl="0" indent="0" algn="l">
              <a:lnSpc>
                <a:spcPct val="90000"/>
              </a:lnSpc>
              <a:spcBef>
                <a:spcPts val="0"/>
              </a:spcBef>
              <a:spcAft>
                <a:spcPts val="0"/>
              </a:spcAft>
              <a:buClr>
                <a:schemeClr val="dk1"/>
              </a:buClr>
              <a:buSzPts val="2000"/>
              <a:buNone/>
              <a:defRPr/>
            </a:pPr>
            <a:r>
              <a:rPr lang="de-DE" sz="2000">
                <a:highlight>
                  <a:srgbClr val="FFFF00"/>
                </a:highlight>
              </a:rPr>
              <a:t>False</a:t>
            </a:r>
          </a:p>
          <a:p>
            <a:pPr marL="0" lvl="0" indent="0" algn="l">
              <a:lnSpc>
                <a:spcPct val="90000"/>
              </a:lnSpc>
              <a:spcBef>
                <a:spcPts val="0"/>
              </a:spcBef>
              <a:spcAft>
                <a:spcPts val="0"/>
              </a:spcAft>
              <a:buClr>
                <a:schemeClr val="dk1"/>
              </a:buClr>
              <a:buSzPts val="2000"/>
              <a:buNone/>
              <a:defRPr/>
            </a:pPr>
            <a:endParaRPr lang="de-DE" sz="2000">
              <a:highlight>
                <a:srgbClr val="FFFF00"/>
              </a:highlight>
            </a:endParaRPr>
          </a:p>
          <a:p>
            <a:pPr marL="0" lvl="0" indent="0" algn="l">
              <a:lnSpc>
                <a:spcPct val="90000"/>
              </a:lnSpc>
              <a:spcBef>
                <a:spcPts val="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33;p8">
            <a:extLst>
              <a:ext uri="{FF2B5EF4-FFF2-40B4-BE49-F238E27FC236}">
                <a16:creationId xmlns:a16="http://schemas.microsoft.com/office/drawing/2014/main" id="{962A89AC-EDE3-45B1-031C-10A7D0D06245}"/>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Dealing with Trauma</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400097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CONCLUSIONS</a:t>
            </a:r>
            <a:endParaRPr>
              <a:solidFill>
                <a:srgbClr val="833C0B"/>
              </a:solidFill>
            </a:endParaRPr>
          </a:p>
        </p:txBody>
      </p:sp>
      <p:sp>
        <p:nvSpPr>
          <p:cNvPr id="280" name="Google Shape;280;p27"/>
          <p:cNvSpPr txBox="1">
            <a:spLocks noGrp="1"/>
          </p:cNvSpPr>
          <p:nvPr>
            <p:ph type="body" idx="1"/>
          </p:nvPr>
        </p:nvSpPr>
        <p:spPr bwMode="auto">
          <a:xfrm>
            <a:off x="838200" y="1825625"/>
            <a:ext cx="10946432"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4" name="Tartalom helye 2">
            <a:extLst>
              <a:ext uri="{FF2B5EF4-FFF2-40B4-BE49-F238E27FC236}">
                <a16:creationId xmlns:a16="http://schemas.microsoft.com/office/drawing/2014/main" id="{CAAE7FCD-7478-DFA1-C632-AFA7875FECFE}"/>
              </a:ext>
            </a:extLst>
          </p:cNvPr>
          <p:cNvSpPr txBox="1">
            <a:spLocks/>
          </p:cNvSpPr>
          <p:nvPr/>
        </p:nvSpPr>
        <p:spPr bwMode="auto">
          <a:xfrm>
            <a:off x="838200" y="1825625"/>
            <a:ext cx="10515600" cy="435133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7000"/>
              </a:lnSpc>
              <a:spcAft>
                <a:spcPts val="800"/>
              </a:spcAft>
              <a:buFont typeface="Arial"/>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80;p27">
            <a:extLst>
              <a:ext uri="{FF2B5EF4-FFF2-40B4-BE49-F238E27FC236}">
                <a16:creationId xmlns:a16="http://schemas.microsoft.com/office/drawing/2014/main" id="{42D7584B-C39C-7C2B-4905-4112B4A2F126}"/>
              </a:ext>
            </a:extLst>
          </p:cNvPr>
          <p:cNvSpPr txBox="1">
            <a:spLocks/>
          </p:cNvSpPr>
          <p:nvPr/>
        </p:nvSpPr>
        <p:spPr bwMode="auto">
          <a:xfrm>
            <a:off x="715643" y="2298629"/>
            <a:ext cx="10946432"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spcBef>
                <a:spcPts val="0"/>
              </a:spcBef>
              <a:buClr>
                <a:schemeClr val="dk1"/>
              </a:buClr>
              <a:buSzPts val="2000"/>
              <a:buFont typeface="Arial"/>
              <a:buNone/>
              <a:defRPr/>
            </a:pPr>
            <a:r>
              <a:rPr lang="en-US" sz="2000" dirty="0"/>
              <a:t>This course has confronted you with research techniques and sources, criteria for choosing perspectives and protagonists, forms of presentation, criteria for choosing words and images, as well as knowledge of ethical guidelines and considering the role of trauma.</a:t>
            </a:r>
          </a:p>
          <a:p>
            <a:pPr marL="0" indent="0" algn="just">
              <a:spcBef>
                <a:spcPts val="0"/>
              </a:spcBef>
              <a:buClr>
                <a:schemeClr val="dk1"/>
              </a:buClr>
              <a:buSzPts val="2000"/>
              <a:buFont typeface="Arial"/>
              <a:buNone/>
              <a:defRPr/>
            </a:pPr>
            <a:endParaRPr lang="en-US" sz="2000" dirty="0"/>
          </a:p>
          <a:p>
            <a:pPr marL="0" indent="0" algn="just">
              <a:spcBef>
                <a:spcPts val="0"/>
              </a:spcBef>
              <a:buClr>
                <a:schemeClr val="dk1"/>
              </a:buClr>
              <a:buSzPts val="2000"/>
              <a:buFont typeface="Arial"/>
              <a:buNone/>
              <a:defRPr/>
            </a:pPr>
            <a:r>
              <a:rPr lang="en-US" sz="2000" dirty="0"/>
              <a:t>Important insights are:</a:t>
            </a:r>
          </a:p>
          <a:p>
            <a:pPr marL="0" indent="0" algn="just">
              <a:spcBef>
                <a:spcPts val="0"/>
              </a:spcBef>
              <a:buClr>
                <a:schemeClr val="dk1"/>
              </a:buClr>
              <a:buSzPts val="2000"/>
              <a:buFont typeface="Arial"/>
              <a:buNone/>
              <a:defRPr/>
            </a:pPr>
            <a:r>
              <a:rPr lang="en-US" sz="2000" dirty="0"/>
              <a:t>-	Narratives have contexts: Think carefully about your terminology.</a:t>
            </a:r>
          </a:p>
          <a:p>
            <a:pPr marL="0" indent="0" algn="just">
              <a:spcBef>
                <a:spcPts val="0"/>
              </a:spcBef>
              <a:buClr>
                <a:schemeClr val="dk1"/>
              </a:buClr>
              <a:buSzPts val="2000"/>
              <a:buFont typeface="Arial"/>
              <a:buNone/>
              <a:defRPr/>
            </a:pPr>
            <a:r>
              <a:rPr lang="en-US" sz="2000" dirty="0"/>
              <a:t>-	Facts and emotions are part of the story: Use both in a balanced way.</a:t>
            </a:r>
          </a:p>
          <a:p>
            <a:pPr marL="0" indent="0" algn="just">
              <a:spcBef>
                <a:spcPts val="0"/>
              </a:spcBef>
              <a:buClr>
                <a:schemeClr val="dk1"/>
              </a:buClr>
              <a:buSzPts val="2000"/>
              <a:buFont typeface="Arial"/>
              <a:buNone/>
              <a:defRPr/>
            </a:pPr>
            <a:r>
              <a:rPr lang="en-US" sz="2000" dirty="0"/>
              <a:t>-	With migration and forced displacement being a truly global issue, there is more than the national perspective: keep this in mind - even for local stories.</a:t>
            </a:r>
          </a:p>
          <a:p>
            <a:pPr marL="0" indent="0" algn="just">
              <a:spcBef>
                <a:spcPts val="0"/>
              </a:spcBef>
              <a:buClr>
                <a:schemeClr val="dk1"/>
              </a:buClr>
              <a:buSzPts val="2000"/>
              <a:buFont typeface="Arial"/>
              <a:buNone/>
              <a:defRPr/>
            </a:pPr>
            <a:r>
              <a:rPr lang="en-US" sz="2000" dirty="0"/>
              <a:t>-	Migrants are (more than) actors in articles and reports, they are people - with individual stories and feelings. They are not passive masses, but active individuals. Present them as such.</a:t>
            </a:r>
          </a:p>
          <a:p>
            <a:pPr marL="0" indent="0" algn="just">
              <a:spcBef>
                <a:spcPts val="0"/>
              </a:spcBef>
              <a:buClr>
                <a:schemeClr val="dk1"/>
              </a:buClr>
              <a:buSzPts val="2000"/>
              <a:buFont typeface="Arial"/>
              <a:buNone/>
              <a:defRPr/>
            </a:pPr>
            <a:r>
              <a:rPr lang="en-US" sz="2000" dirty="0"/>
              <a:t>-	As a journalist and in public relations, you can help shape public opinion on migration and forced displacement: Think about the potential impact of your reporting.</a:t>
            </a:r>
          </a:p>
        </p:txBody>
      </p:sp>
      <p:pic>
        <p:nvPicPr>
          <p:cNvPr id="6" name="Grafik 5" descr="Ein Bild, das Text, drinnen, Briefpapier, Dokument enthält.&#10;&#10;Automatisch generierte Beschreibung">
            <a:extLst>
              <a:ext uri="{FF2B5EF4-FFF2-40B4-BE49-F238E27FC236}">
                <a16:creationId xmlns:a16="http://schemas.microsoft.com/office/drawing/2014/main" id="{01A00FF3-C556-F3B0-05C7-9DBD7508C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61154"/>
            <a:ext cx="2575614" cy="1933504"/>
          </a:xfrm>
          <a:prstGeom prst="rect">
            <a:avLst/>
          </a:prstGeom>
        </p:spPr>
      </p:pic>
      <p:sp>
        <p:nvSpPr>
          <p:cNvPr id="3" name="Google Shape;133;p8">
            <a:extLst>
              <a:ext uri="{FF2B5EF4-FFF2-40B4-BE49-F238E27FC236}">
                <a16:creationId xmlns:a16="http://schemas.microsoft.com/office/drawing/2014/main" id="{E57C6D6C-0603-F657-D86C-6EA479F90D4C}"/>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Conclusions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3252211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FOOD FOR THOUGHT</a:t>
            </a:r>
            <a:endParaRPr lang="hu-HU"/>
          </a:p>
        </p:txBody>
      </p:sp>
      <p:sp>
        <p:nvSpPr>
          <p:cNvPr id="3" name="Tartalom helye 2"/>
          <p:cNvSpPr>
            <a:spLocks noGrp="1"/>
          </p:cNvSpPr>
          <p:nvPr>
            <p:ph idx="1"/>
          </p:nvPr>
        </p:nvSpPr>
        <p:spPr bwMode="auto">
          <a:xfrm>
            <a:off x="551384" y="2007916"/>
            <a:ext cx="8316511" cy="4351338"/>
          </a:xfrm>
        </p:spPr>
        <p:txBody>
          <a:bodyPr>
            <a:noAutofit/>
          </a:bodyPr>
          <a:lstStyle/>
          <a:p>
            <a:pPr marL="0" indent="0" algn="just">
              <a:lnSpc>
                <a:spcPct val="107000"/>
              </a:lnSpc>
              <a:spcAft>
                <a:spcPts val="800"/>
              </a:spcAft>
              <a:buNone/>
            </a:pPr>
            <a:r>
              <a:rPr lang="de-DE" sz="1800" dirty="0" err="1">
                <a:effectLst/>
                <a:latin typeface="Calibri" panose="020F0502020204030204" pitchFamily="34" charset="0"/>
                <a:ea typeface="Calibri" panose="020F0502020204030204" pitchFamily="34" charset="0"/>
                <a:cs typeface="Times New Roman" panose="02020603050405020304" pitchFamily="18" charset="0"/>
              </a:rPr>
              <a:t>Please</a:t>
            </a:r>
            <a:r>
              <a:rPr lang="de-DE" sz="1800" dirty="0">
                <a:effectLst/>
                <a:latin typeface="Calibri" panose="020F0502020204030204" pitchFamily="34" charset="0"/>
                <a:ea typeface="Calibri" panose="020F0502020204030204" pitchFamily="34" charset="0"/>
                <a:cs typeface="Times New Roman" panose="02020603050405020304" pitchFamily="18" charset="0"/>
              </a:rPr>
              <a:t> browse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headlines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one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particular</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news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media</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outlet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dirty="0">
                <a:effectLst/>
                <a:latin typeface="Calibri" panose="020F0502020204030204" pitchFamily="34" charset="0"/>
                <a:ea typeface="Calibri" panose="020F0502020204030204" pitchFamily="34" charset="0"/>
                <a:cs typeface="Times New Roman" panose="02020603050405020304" pitchFamily="18" charset="0"/>
              </a:rPr>
              <a:t> a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week</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looking</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reports</a:t>
            </a:r>
            <a:r>
              <a:rPr lang="de-DE" sz="1800" dirty="0">
                <a:effectLst/>
                <a:latin typeface="Calibri" panose="020F0502020204030204" pitchFamily="34" charset="0"/>
                <a:ea typeface="Calibri" panose="020F0502020204030204" pitchFamily="34" charset="0"/>
                <a:cs typeface="Times New Roman" panose="02020603050405020304" pitchFamily="18" charset="0"/>
              </a:rPr>
              <a:t> 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issues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related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migration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forced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displacement</a:t>
            </a:r>
            <a:r>
              <a:rPr lang="de-DE" sz="1800" dirty="0">
                <a:effectLst/>
                <a:latin typeface="Calibri" panose="020F0502020204030204" pitchFamily="34" charset="0"/>
                <a:ea typeface="Calibri" panose="020F0502020204030204" pitchFamily="34" charset="0"/>
                <a:cs typeface="Times New Roman" panose="02020603050405020304" pitchFamily="18" charset="0"/>
              </a:rPr>
              <a:t> (e.g.,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events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related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migration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forced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displacement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coverage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policies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related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migration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forced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displacement</a:t>
            </a:r>
            <a:r>
              <a:rPr lang="de-DE" sz="1800" dirty="0">
                <a:effectLst/>
                <a:latin typeface="Calibri" panose="020F0502020204030204" pitchFamily="34" charset="0"/>
                <a:ea typeface="Calibri" panose="020F0502020204030204" pitchFamily="34" charset="0"/>
                <a:cs typeface="Times New Roman" panose="02020603050405020304" pitchFamily="18" charset="0"/>
              </a:rPr>
              <a:t>, etc.). Take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one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particular</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issue</a:t>
            </a:r>
            <a:r>
              <a:rPr lang="de-DE" sz="18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reflect</a:t>
            </a:r>
            <a:r>
              <a:rPr lang="de-DE" sz="1800" dirty="0">
                <a:effectLst/>
                <a:latin typeface="Calibri" panose="020F0502020204030204" pitchFamily="34" charset="0"/>
                <a:ea typeface="Calibri" panose="020F0502020204030204" pitchFamily="34" charset="0"/>
                <a:cs typeface="Times New Roman" panose="02020603050405020304" pitchFamily="18" charset="0"/>
              </a:rPr>
              <a:t> 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following</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questions</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Which sources were used for reporting? (max. 150 words)</a:t>
            </a:r>
          </a:p>
          <a:p>
            <a:pPr algn="just">
              <a:lnSpc>
                <a:spcPct val="107000"/>
              </a:lnSpc>
              <a:spcAft>
                <a:spcPts val="800"/>
              </a:spcAf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Which protagonists did you recognize? (max. 150 words)</a:t>
            </a:r>
          </a:p>
          <a:p>
            <a:pPr algn="just">
              <a:lnSpc>
                <a:spcPct val="107000"/>
              </a:lnSpc>
              <a:spcAft>
                <a:spcPts val="800"/>
              </a:spcAf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Which perspectives did the news outlet take in its reporting? (max. 250 words)</a:t>
            </a:r>
          </a:p>
          <a:p>
            <a:pPr algn="just">
              <a:lnSpc>
                <a:spcPct val="107000"/>
              </a:lnSpc>
              <a:spcAft>
                <a:spcPts val="800"/>
              </a:spcAf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Think of ways to broaden the perspective of covering the issue. Suggest potential additional sources, protagonists, and perspectives that could have been used, and explain your choices. (max. 300 words)</a:t>
            </a:r>
            <a:endParaRPr lang="de-DE"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descr="Ein Bild, das Text, Himmel, draußen, bemalt enthält.&#10;&#10;Automatisch generierte Beschreibung">
            <a:extLst>
              <a:ext uri="{FF2B5EF4-FFF2-40B4-BE49-F238E27FC236}">
                <a16:creationId xmlns:a16="http://schemas.microsoft.com/office/drawing/2014/main" id="{8C833638-D973-484F-AAA8-1100F437B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8560" y="3140968"/>
            <a:ext cx="2764654" cy="2069651"/>
          </a:xfrm>
          <a:prstGeom prst="rect">
            <a:avLst/>
          </a:prstGeom>
        </p:spPr>
      </p:pic>
      <p:sp>
        <p:nvSpPr>
          <p:cNvPr id="4" name="Google Shape;133;p8">
            <a:extLst>
              <a:ext uri="{FF2B5EF4-FFF2-40B4-BE49-F238E27FC236}">
                <a16:creationId xmlns:a16="http://schemas.microsoft.com/office/drawing/2014/main" id="{5C42082E-F72C-4163-45D2-6387BFC9769A}"/>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Conclusions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2933034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188640"/>
            <a:ext cx="10515600" cy="543595"/>
          </a:xfrm>
        </p:spPr>
        <p:txBody>
          <a:bodyPr>
            <a:normAutofit fontScale="90000"/>
          </a:bodyPr>
          <a:lstStyle/>
          <a:p>
            <a:pPr>
              <a:defRPr/>
            </a:pPr>
            <a:r>
              <a:rPr lang="hu-HU" dirty="0" err="1"/>
              <a:t>Bibliography</a:t>
            </a:r>
            <a:r>
              <a:rPr lang="hu-HU" dirty="0"/>
              <a:t>, </a:t>
            </a:r>
            <a:r>
              <a:rPr lang="hu-HU" dirty="0" err="1"/>
              <a:t>referred</a:t>
            </a:r>
            <a:r>
              <a:rPr lang="hu-HU" dirty="0"/>
              <a:t> </a:t>
            </a:r>
            <a:r>
              <a:rPr lang="hu-HU" dirty="0" err="1"/>
              <a:t>works</a:t>
            </a:r>
            <a:endParaRPr dirty="0"/>
          </a:p>
        </p:txBody>
      </p:sp>
      <p:sp>
        <p:nvSpPr>
          <p:cNvPr id="3" name="Tartalom helye 2"/>
          <p:cNvSpPr>
            <a:spLocks noGrp="1"/>
          </p:cNvSpPr>
          <p:nvPr>
            <p:ph idx="1"/>
          </p:nvPr>
        </p:nvSpPr>
        <p:spPr bwMode="auto">
          <a:xfrm>
            <a:off x="351364" y="912178"/>
            <a:ext cx="11840636" cy="5101590"/>
          </a:xfrm>
        </p:spPr>
        <p:txBody>
          <a:bodyPr>
            <a:noAutofit/>
          </a:bodyPr>
          <a:lstStyle/>
          <a:p>
            <a:pPr marL="0" indent="0" algn="just">
              <a:lnSpc>
                <a:spcPct val="107000"/>
              </a:lnSpc>
              <a:spcAft>
                <a:spcPts val="800"/>
              </a:spcAft>
              <a:buNone/>
            </a:pPr>
            <a:r>
              <a:rPr lang="en-US" sz="1400" dirty="0" err="1">
                <a:effectLst/>
              </a:rPr>
              <a:t>Carcamo</a:t>
            </a:r>
            <a:r>
              <a:rPr lang="en-US" sz="1400" dirty="0">
                <a:effectLst/>
              </a:rPr>
              <a:t>, C., Matza, M., Pierre-Pierre, G., </a:t>
            </a:r>
            <a:r>
              <a:rPr lang="en-US" sz="1400" dirty="0" err="1">
                <a:effectLst/>
              </a:rPr>
              <a:t>Sacchetti</a:t>
            </a:r>
            <a:r>
              <a:rPr lang="en-US" sz="1400" dirty="0">
                <a:effectLst/>
              </a:rPr>
              <a:t>, M., &amp; </a:t>
            </a:r>
            <a:r>
              <a:rPr lang="en-US" sz="1400" dirty="0" err="1">
                <a:effectLst/>
              </a:rPr>
              <a:t>Ritchin</a:t>
            </a:r>
            <a:r>
              <a:rPr lang="en-US" sz="1400" dirty="0">
                <a:effectLst/>
              </a:rPr>
              <a:t>, A. (2014, January 6). </a:t>
            </a:r>
            <a:r>
              <a:rPr lang="en-US" sz="1400" i="1" dirty="0">
                <a:effectLst/>
              </a:rPr>
              <a:t>Covering Immigrants &amp; Immigration: Tips from Experts.</a:t>
            </a:r>
            <a:r>
              <a:rPr lang="en-US" sz="1400" dirty="0">
                <a:effectLst/>
              </a:rPr>
              <a:t> </a:t>
            </a:r>
            <a:r>
              <a:rPr lang="en-US" sz="1400" dirty="0">
                <a:effectLst/>
                <a:hlinkClick r:id="rId4"/>
              </a:rPr>
              <a:t>https://dartcenter.org/content/covering-immigrants-immigration-tips-from-experts</a:t>
            </a:r>
            <a:r>
              <a:rPr lang="en-US" sz="1400" dirty="0">
                <a:effectLst/>
              </a:rPr>
              <a:t> </a:t>
            </a:r>
            <a:endParaRPr lang="en-US" sz="1400" i="1" dirty="0"/>
          </a:p>
          <a:p>
            <a:pPr marL="0" indent="0" algn="just">
              <a:lnSpc>
                <a:spcPct val="107000"/>
              </a:lnSpc>
              <a:spcAft>
                <a:spcPts val="800"/>
              </a:spcAft>
              <a:buNone/>
            </a:pPr>
            <a:r>
              <a:rPr lang="en-US" sz="1400" dirty="0">
                <a:effectLst/>
              </a:rPr>
              <a:t>Carswell, K., Blackburn, P., &amp; Barker, C. (2011). The relationship between trauma, post-migration problems and the psychological well-being of refugees and asylum seekers. </a:t>
            </a:r>
            <a:r>
              <a:rPr lang="en-US" sz="1400" i="1" dirty="0">
                <a:effectLst/>
              </a:rPr>
              <a:t>The International Journal of Social Psychiatry, 57</a:t>
            </a:r>
            <a:r>
              <a:rPr lang="en-US" sz="1400" dirty="0">
                <a:effectLst/>
              </a:rPr>
              <a:t>(2), 107–119. </a:t>
            </a:r>
            <a:r>
              <a:rPr lang="en-US" sz="1400" dirty="0">
                <a:effectLst/>
                <a:hlinkClick r:id="rId5"/>
              </a:rPr>
              <a:t>https://doi.org/10.1177/0020764009105699</a:t>
            </a:r>
            <a:r>
              <a:rPr lang="en-US" sz="1400" dirty="0">
                <a:effectLst/>
              </a:rPr>
              <a:t> </a:t>
            </a:r>
          </a:p>
          <a:p>
            <a:pPr marL="0" indent="0" algn="just">
              <a:lnSpc>
                <a:spcPct val="107000"/>
              </a:lnSpc>
              <a:spcAft>
                <a:spcPts val="800"/>
              </a:spcAft>
              <a:buNone/>
            </a:pPr>
            <a:r>
              <a:rPr lang="en-US" sz="1400" dirty="0"/>
              <a:t>Dart Center for Journalism &amp; Trauma (2011). </a:t>
            </a:r>
            <a:r>
              <a:rPr lang="en-US" sz="1400" i="1" dirty="0"/>
              <a:t>Working With Victims and Survivors. </a:t>
            </a:r>
            <a:r>
              <a:rPr lang="en-US" sz="1400" dirty="0">
                <a:hlinkClick r:id="rId6"/>
              </a:rPr>
              <a:t>https://dartcenter.org/content/working-with-victims-and-survivors#.VUYw-kJhP39</a:t>
            </a:r>
            <a:r>
              <a:rPr lang="en-US" sz="1400" dirty="0"/>
              <a:t> </a:t>
            </a:r>
            <a:endParaRPr lang="en-US" sz="1400" dirty="0">
              <a:effectLst/>
            </a:endParaRPr>
          </a:p>
          <a:p>
            <a:pPr marL="0" indent="0" algn="just">
              <a:lnSpc>
                <a:spcPct val="107000"/>
              </a:lnSpc>
              <a:spcAft>
                <a:spcPts val="800"/>
              </a:spcAft>
              <a:buNone/>
            </a:pPr>
            <a:r>
              <a:rPr lang="en-US" sz="1400" dirty="0"/>
              <a:t>European Federation of Journalists (EJF) (2016). </a:t>
            </a:r>
            <a:r>
              <a:rPr lang="en-US" sz="1400" i="1" dirty="0"/>
              <a:t>8 tips for migration coverage</a:t>
            </a:r>
            <a:r>
              <a:rPr lang="en-US" sz="1400" dirty="0"/>
              <a:t>. </a:t>
            </a:r>
            <a:r>
              <a:rPr lang="en-US" sz="1400" dirty="0">
                <a:hlinkClick r:id="rId7"/>
              </a:rPr>
              <a:t>https://europeanjournalists.org/blog/2016/11/28/8-practical-tips-for-migration-coverage/</a:t>
            </a:r>
            <a:r>
              <a:rPr lang="en-US" sz="1400" dirty="0"/>
              <a:t> </a:t>
            </a:r>
            <a:endParaRPr lang="en-US" sz="1400" dirty="0">
              <a:effectLst/>
            </a:endParaRPr>
          </a:p>
          <a:p>
            <a:pPr marL="0" indent="0" algn="just">
              <a:lnSpc>
                <a:spcPct val="107000"/>
              </a:lnSpc>
              <a:spcAft>
                <a:spcPts val="800"/>
              </a:spcAft>
              <a:buNone/>
            </a:pPr>
            <a:r>
              <a:rPr lang="en-US" sz="1400" dirty="0"/>
              <a:t>Ethical Journalism Network (n.d.) </a:t>
            </a:r>
            <a:r>
              <a:rPr lang="en-US" sz="1400" i="1" dirty="0"/>
              <a:t>Five-point guide for migration reporting. </a:t>
            </a:r>
            <a:r>
              <a:rPr lang="en-US" sz="1400" dirty="0">
                <a:hlinkClick r:id="rId8"/>
              </a:rPr>
              <a:t>https://ethicaljournalismnetwork.org/ethical-guidelines-on-migration-reporting</a:t>
            </a:r>
            <a:r>
              <a:rPr lang="en-US" sz="1400" dirty="0"/>
              <a:t> </a:t>
            </a:r>
            <a:endParaRPr lang="en-US" sz="1400" dirty="0">
              <a:effectLst/>
            </a:endParaRPr>
          </a:p>
          <a:p>
            <a:pPr marL="0" indent="0" algn="just">
              <a:lnSpc>
                <a:spcPct val="107000"/>
              </a:lnSpc>
              <a:spcAft>
                <a:spcPts val="800"/>
              </a:spcAft>
              <a:buNone/>
            </a:pPr>
            <a:r>
              <a:rPr lang="en-US" sz="1400" dirty="0">
                <a:effectLst/>
              </a:rPr>
              <a:t>Fazel, M., Wheeler, J., &amp; </a:t>
            </a:r>
            <a:r>
              <a:rPr lang="en-US" sz="1400" dirty="0" err="1">
                <a:effectLst/>
              </a:rPr>
              <a:t>Danesh</a:t>
            </a:r>
            <a:r>
              <a:rPr lang="en-US" sz="1400" dirty="0">
                <a:effectLst/>
              </a:rPr>
              <a:t>, J. (2005). Prevalence of serious mental disorder in 7000 refugees resettled in western countries: A systematic review. </a:t>
            </a:r>
            <a:r>
              <a:rPr lang="en-US" sz="1400" i="1" dirty="0">
                <a:effectLst/>
              </a:rPr>
              <a:t>Lancet, 365(</a:t>
            </a:r>
            <a:r>
              <a:rPr lang="en-US" sz="1400" dirty="0">
                <a:effectLst/>
              </a:rPr>
              <a:t>9467), 1309–1314. </a:t>
            </a:r>
            <a:r>
              <a:rPr lang="en-US" sz="1400" dirty="0">
                <a:effectLst/>
                <a:hlinkClick r:id="rId9"/>
              </a:rPr>
              <a:t>https://doi.org/10.1016/S0140-6736(05)61027-6</a:t>
            </a:r>
            <a:r>
              <a:rPr lang="en-US" sz="1400" dirty="0">
                <a:effectLst/>
              </a:rPr>
              <a:t> </a:t>
            </a:r>
          </a:p>
          <a:p>
            <a:pPr marL="0" indent="0" algn="just">
              <a:lnSpc>
                <a:spcPct val="107000"/>
              </a:lnSpc>
              <a:spcAft>
                <a:spcPts val="800"/>
              </a:spcAft>
              <a:buNone/>
            </a:pPr>
            <a:r>
              <a:rPr lang="en-US" sz="1400" dirty="0" err="1">
                <a:effectLst/>
              </a:rPr>
              <a:t>Fengler</a:t>
            </a:r>
            <a:r>
              <a:rPr lang="en-US" sz="1400" dirty="0">
                <a:effectLst/>
              </a:rPr>
              <a:t>, S., Speck, D., </a:t>
            </a:r>
            <a:r>
              <a:rPr lang="en-US" sz="1400" dirty="0" err="1">
                <a:effectLst/>
              </a:rPr>
              <a:t>Kreutler</a:t>
            </a:r>
            <a:r>
              <a:rPr lang="en-US" sz="1400" dirty="0">
                <a:effectLst/>
              </a:rPr>
              <a:t>, M., </a:t>
            </a:r>
            <a:r>
              <a:rPr lang="en-US" sz="1400" dirty="0" err="1">
                <a:effectLst/>
              </a:rPr>
              <a:t>Lengauer</a:t>
            </a:r>
            <a:r>
              <a:rPr lang="en-US" sz="1400" dirty="0">
                <a:effectLst/>
              </a:rPr>
              <a:t>, M., &amp; </a:t>
            </a:r>
            <a:r>
              <a:rPr lang="en-US" sz="1400" dirty="0" err="1">
                <a:effectLst/>
              </a:rPr>
              <a:t>Zappe</a:t>
            </a:r>
            <a:r>
              <a:rPr lang="en-US" sz="1400" dirty="0">
                <a:effectLst/>
              </a:rPr>
              <a:t>, A.-C. (2021). Covering Migration. In The Newsreel Project Consortium (Ed.), </a:t>
            </a:r>
            <a:r>
              <a:rPr lang="en-US" sz="1400" i="1" dirty="0">
                <a:effectLst/>
              </a:rPr>
              <a:t>Newsreel2. New Teaching Fields for the Next Generation of Journalist</a:t>
            </a:r>
            <a:r>
              <a:rPr lang="en-US" sz="1400" dirty="0">
                <a:effectLst/>
              </a:rPr>
              <a:t>s. </a:t>
            </a:r>
            <a:r>
              <a:rPr lang="en-US" sz="1400" i="1" dirty="0">
                <a:effectLst/>
              </a:rPr>
              <a:t>Research report </a:t>
            </a:r>
            <a:r>
              <a:rPr lang="en-US" sz="1400" dirty="0">
                <a:effectLst/>
              </a:rPr>
              <a:t>(pp. 54–73). </a:t>
            </a:r>
            <a:r>
              <a:rPr lang="en-US" sz="1400" dirty="0">
                <a:effectLst/>
                <a:hlinkClick r:id="rId10"/>
              </a:rPr>
              <a:t>https://doi.org/10.17877/DE290R-22455</a:t>
            </a:r>
            <a:r>
              <a:rPr lang="en-US" sz="1400" dirty="0">
                <a:effectLst/>
              </a:rPr>
              <a:t> </a:t>
            </a:r>
          </a:p>
          <a:p>
            <a:pPr marL="0" indent="0" algn="just">
              <a:lnSpc>
                <a:spcPct val="107000"/>
              </a:lnSpc>
              <a:spcAft>
                <a:spcPts val="800"/>
              </a:spcAft>
              <a:buNone/>
            </a:pPr>
            <a:r>
              <a:rPr lang="en-US" sz="1400" dirty="0" err="1"/>
              <a:t>Hanaford</a:t>
            </a:r>
            <a:r>
              <a:rPr lang="en-US" sz="1400" dirty="0"/>
              <a:t>, A., Hurd, J., Parkinson, J., </a:t>
            </a:r>
            <a:r>
              <a:rPr lang="en-US" sz="1400" dirty="0" err="1"/>
              <a:t>Robjant</a:t>
            </a:r>
            <a:r>
              <a:rPr lang="en-US" sz="1400" dirty="0"/>
              <a:t>, K., </a:t>
            </a:r>
            <a:r>
              <a:rPr lang="en-US" sz="1400" dirty="0" err="1"/>
              <a:t>Salloum</a:t>
            </a:r>
            <a:r>
              <a:rPr lang="en-US" sz="1400" dirty="0"/>
              <a:t>, R., &amp; Gearing, J. (2016, February 26). </a:t>
            </a:r>
            <a:r>
              <a:rPr lang="en-US" sz="1400" i="1" dirty="0"/>
              <a:t>Reporting on Refugees: Tips on Covering the Crisis</a:t>
            </a:r>
            <a:r>
              <a:rPr lang="en-US" sz="1400" dirty="0"/>
              <a:t>. </a:t>
            </a:r>
            <a:r>
              <a:rPr lang="en-US" sz="1400" dirty="0">
                <a:hlinkClick r:id="rId11"/>
              </a:rPr>
              <a:t>https://dartcenter.org/resources/reporting-refugees-tips-covering-crisis</a:t>
            </a:r>
            <a:r>
              <a:rPr lang="en-US" sz="1400" dirty="0"/>
              <a:t> </a:t>
            </a:r>
            <a:endParaRPr lang="en-US" sz="1400" dirty="0">
              <a:effectLst/>
            </a:endParaRPr>
          </a:p>
          <a:p>
            <a:pPr marL="0" indent="0" algn="just">
              <a:lnSpc>
                <a:spcPct val="107000"/>
              </a:lnSpc>
              <a:spcAft>
                <a:spcPts val="800"/>
              </a:spcAft>
              <a:buNone/>
            </a:pPr>
            <a:r>
              <a:rPr lang="en-US" sz="1400" dirty="0" err="1">
                <a:effectLst/>
              </a:rPr>
              <a:t>Heeren</a:t>
            </a:r>
            <a:r>
              <a:rPr lang="en-US" sz="1400" dirty="0">
                <a:effectLst/>
              </a:rPr>
              <a:t>, M., Wittmann, L., Ehlert, U., Schnyder, U., Maier, T., &amp; Müller, J. (2014). Psychopathology and resident status - comparing asylum seekers, refugees, illegal migrants, labor migrants, and residents. </a:t>
            </a:r>
            <a:r>
              <a:rPr lang="en-US" sz="1400" i="1" dirty="0">
                <a:effectLst/>
              </a:rPr>
              <a:t>Comprehensive Psychiatry, 55</a:t>
            </a:r>
            <a:r>
              <a:rPr lang="en-US" sz="1400" dirty="0">
                <a:effectLst/>
              </a:rPr>
              <a:t>(4), 818–825. </a:t>
            </a:r>
            <a:r>
              <a:rPr lang="en-US" sz="1400" dirty="0">
                <a:effectLst/>
                <a:hlinkClick r:id="rId12"/>
              </a:rPr>
              <a:t>https://doi.org/10.1016/j.comppsych.2014.02.003</a:t>
            </a:r>
            <a:r>
              <a:rPr lang="en-US" sz="1400" dirty="0">
                <a:effectLst/>
              </a:rPr>
              <a:t> </a:t>
            </a:r>
          </a:p>
        </p:txBody>
      </p:sp>
    </p:spTree>
    <p:custDataLst>
      <p:tags r:id="rId1"/>
    </p:custDataLst>
    <p:extLst>
      <p:ext uri="{BB962C8B-B14F-4D97-AF65-F5344CB8AC3E}">
        <p14:creationId xmlns:p14="http://schemas.microsoft.com/office/powerpoint/2010/main" val="372440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346199"/>
          </a:xfrm>
        </p:spPr>
        <p:txBody>
          <a:bodyPr>
            <a:normAutofit fontScale="90000"/>
          </a:bodyPr>
          <a:lstStyle/>
          <a:p>
            <a:pPr>
              <a:defRPr/>
            </a:pPr>
            <a:r>
              <a:rPr lang="hu-HU" dirty="0" err="1"/>
              <a:t>Bibliography</a:t>
            </a:r>
            <a:r>
              <a:rPr lang="hu-HU" dirty="0"/>
              <a:t>, </a:t>
            </a:r>
            <a:r>
              <a:rPr lang="hu-HU" dirty="0" err="1"/>
              <a:t>referred</a:t>
            </a:r>
            <a:r>
              <a:rPr lang="hu-HU" dirty="0"/>
              <a:t> </a:t>
            </a:r>
            <a:r>
              <a:rPr lang="hu-HU" dirty="0" err="1"/>
              <a:t>works</a:t>
            </a:r>
            <a:endParaRPr dirty="0"/>
          </a:p>
        </p:txBody>
      </p:sp>
      <p:sp>
        <p:nvSpPr>
          <p:cNvPr id="3" name="Tartalom helye 2"/>
          <p:cNvSpPr>
            <a:spLocks noGrp="1"/>
          </p:cNvSpPr>
          <p:nvPr>
            <p:ph idx="1"/>
          </p:nvPr>
        </p:nvSpPr>
        <p:spPr bwMode="auto">
          <a:xfrm>
            <a:off x="423372" y="1045086"/>
            <a:ext cx="11768628" cy="5101590"/>
          </a:xfrm>
        </p:spPr>
        <p:txBody>
          <a:bodyPr>
            <a:noAutofit/>
          </a:bodyPr>
          <a:lstStyle/>
          <a:p>
            <a:pPr marL="0" indent="0" algn="just">
              <a:lnSpc>
                <a:spcPct val="107000"/>
              </a:lnSpc>
              <a:spcAft>
                <a:spcPts val="800"/>
              </a:spcAft>
              <a:buNone/>
            </a:pPr>
            <a:r>
              <a:rPr lang="en-US" sz="1400" dirty="0"/>
              <a:t>Hight, J., &amp; Smyth, F. (2009, February 17). </a:t>
            </a:r>
            <a:r>
              <a:rPr lang="en-US" sz="1400" i="1" dirty="0"/>
              <a:t>Tragedies &amp; Journalists. </a:t>
            </a:r>
            <a:r>
              <a:rPr lang="en-US" sz="1400" dirty="0">
                <a:hlinkClick r:id="rId3"/>
              </a:rPr>
              <a:t>https://dartcenter.org/content/tragedies-journalists-6?section=all</a:t>
            </a:r>
            <a:r>
              <a:rPr lang="en-US" sz="1400" dirty="0"/>
              <a:t> </a:t>
            </a:r>
            <a:endParaRPr lang="en-US" sz="1400" dirty="0">
              <a:effectLst/>
            </a:endParaRPr>
          </a:p>
          <a:p>
            <a:pPr marL="0" indent="0" algn="just">
              <a:lnSpc>
                <a:spcPct val="107000"/>
              </a:lnSpc>
              <a:spcAft>
                <a:spcPts val="800"/>
              </a:spcAft>
              <a:buNone/>
            </a:pPr>
            <a:r>
              <a:rPr lang="en-US" sz="1400" dirty="0" err="1">
                <a:effectLst/>
              </a:rPr>
              <a:t>Hooffacker</a:t>
            </a:r>
            <a:r>
              <a:rPr lang="en-US" sz="1400" dirty="0">
                <a:effectLst/>
              </a:rPr>
              <a:t>, G. (2020). </a:t>
            </a:r>
            <a:r>
              <a:rPr lang="en-US" sz="1400" i="1" dirty="0" err="1">
                <a:effectLst/>
              </a:rPr>
              <a:t>Journalistische</a:t>
            </a:r>
            <a:r>
              <a:rPr lang="en-US" sz="1400" i="1" dirty="0">
                <a:effectLst/>
              </a:rPr>
              <a:t> Praxis: </a:t>
            </a:r>
            <a:r>
              <a:rPr lang="en-US" sz="1400" i="1" dirty="0" err="1">
                <a:effectLst/>
              </a:rPr>
              <a:t>Konstruktiver</a:t>
            </a:r>
            <a:r>
              <a:rPr lang="en-US" sz="1400" i="1" dirty="0">
                <a:effectLst/>
              </a:rPr>
              <a:t> </a:t>
            </a:r>
            <a:r>
              <a:rPr lang="en-US" sz="1400" i="1" dirty="0" err="1">
                <a:effectLst/>
              </a:rPr>
              <a:t>Journalismus</a:t>
            </a:r>
            <a:r>
              <a:rPr lang="en-US" sz="1400" dirty="0">
                <a:effectLst/>
              </a:rPr>
              <a:t>. Springer </a:t>
            </a:r>
            <a:r>
              <a:rPr lang="en-US" sz="1400" dirty="0" err="1">
                <a:effectLst/>
              </a:rPr>
              <a:t>Fachmedien</a:t>
            </a:r>
            <a:r>
              <a:rPr lang="en-US" sz="1400" dirty="0">
                <a:effectLst/>
              </a:rPr>
              <a:t>. </a:t>
            </a:r>
            <a:r>
              <a:rPr lang="en-US" sz="1400" dirty="0">
                <a:effectLst/>
                <a:hlinkClick r:id="rId4"/>
              </a:rPr>
              <a:t>https://doi.org/10.1007/978-3-658-31771-3</a:t>
            </a:r>
            <a:r>
              <a:rPr lang="en-US" sz="1400" dirty="0">
                <a:effectLst/>
              </a:rPr>
              <a:t> </a:t>
            </a:r>
          </a:p>
          <a:p>
            <a:pPr marL="0" indent="0" algn="just">
              <a:lnSpc>
                <a:spcPct val="107000"/>
              </a:lnSpc>
              <a:spcAft>
                <a:spcPts val="800"/>
              </a:spcAft>
              <a:buNone/>
            </a:pPr>
            <a:r>
              <a:rPr lang="en-US" sz="1400" dirty="0">
                <a:effectLst/>
              </a:rPr>
              <a:t>Lee, Y., Lee, M. K., Chun, K. H., Lee, Y. K., &amp; Yoon, S. J. (2001). Trauma experience of North Korean refugees in China. </a:t>
            </a:r>
            <a:r>
              <a:rPr lang="en-US" sz="1400" i="1" dirty="0">
                <a:effectLst/>
              </a:rPr>
              <a:t>American Journal of Preventive Medicine, 20</a:t>
            </a:r>
            <a:r>
              <a:rPr lang="en-US" sz="1400" dirty="0">
                <a:effectLst/>
              </a:rPr>
              <a:t>(3), 225–229. </a:t>
            </a:r>
            <a:r>
              <a:rPr lang="en-US" sz="1400" dirty="0">
                <a:effectLst/>
                <a:hlinkClick r:id="rId5"/>
              </a:rPr>
              <a:t>https://doi.org/10.1016/s0749-3797(00)00282-8</a:t>
            </a:r>
            <a:r>
              <a:rPr lang="en-US" sz="1400" dirty="0">
                <a:effectLst/>
              </a:rPr>
              <a:t> </a:t>
            </a:r>
            <a:endParaRPr lang="en-US" sz="1400" dirty="0"/>
          </a:p>
          <a:p>
            <a:pPr marL="0" indent="0" algn="just">
              <a:lnSpc>
                <a:spcPct val="107000"/>
              </a:lnSpc>
              <a:spcAft>
                <a:spcPts val="800"/>
              </a:spcAft>
              <a:buNone/>
            </a:pPr>
            <a:r>
              <a:rPr lang="en-US" sz="1400" dirty="0" err="1">
                <a:effectLst/>
              </a:rPr>
              <a:t>Lengauer</a:t>
            </a:r>
            <a:r>
              <a:rPr lang="en-US" sz="1400" dirty="0">
                <a:effectLst/>
              </a:rPr>
              <a:t>, M. (2021). Module 2: Key Sources, Key Facts, Key Terms and Numbers. In S. </a:t>
            </a:r>
            <a:r>
              <a:rPr lang="en-US" sz="1400" dirty="0" err="1">
                <a:effectLst/>
              </a:rPr>
              <a:t>Fengler</a:t>
            </a:r>
            <a:r>
              <a:rPr lang="en-US" sz="1400" dirty="0">
                <a:effectLst/>
              </a:rPr>
              <a:t>, M. </a:t>
            </a:r>
            <a:r>
              <a:rPr lang="en-US" sz="1400" dirty="0" err="1">
                <a:effectLst/>
              </a:rPr>
              <a:t>Lengauer</a:t>
            </a:r>
            <a:r>
              <a:rPr lang="en-US" sz="1400" dirty="0">
                <a:effectLst/>
              </a:rPr>
              <a:t>, &amp; A.C-</a:t>
            </a:r>
            <a:r>
              <a:rPr lang="en-US" sz="1400" dirty="0" err="1">
                <a:effectLst/>
              </a:rPr>
              <a:t>Zappe</a:t>
            </a:r>
            <a:r>
              <a:rPr lang="en-US" sz="1400" dirty="0">
                <a:effectLst/>
              </a:rPr>
              <a:t> (Eds.), </a:t>
            </a:r>
            <a:r>
              <a:rPr lang="en-US" sz="1400" i="1" dirty="0"/>
              <a:t>Reporting on Migrants and Refugees. Handbook for Journalism Educators </a:t>
            </a:r>
            <a:r>
              <a:rPr lang="en-US" sz="1400" dirty="0"/>
              <a:t>(pp. 29-53). UNESCO. </a:t>
            </a:r>
            <a:r>
              <a:rPr lang="en-US" sz="1400" dirty="0">
                <a:hlinkClick r:id="rId6"/>
              </a:rPr>
              <a:t>https://unesdoc.unesco.org/ark:/48223/pf0000377890</a:t>
            </a:r>
            <a:r>
              <a:rPr lang="en-US" sz="1400" dirty="0"/>
              <a:t> </a:t>
            </a:r>
            <a:endParaRPr lang="en-US" sz="1400" dirty="0">
              <a:effectLst/>
            </a:endParaRPr>
          </a:p>
          <a:p>
            <a:pPr marL="0" indent="0" algn="just">
              <a:lnSpc>
                <a:spcPct val="107000"/>
              </a:lnSpc>
              <a:spcAft>
                <a:spcPts val="800"/>
              </a:spcAft>
              <a:buNone/>
            </a:pPr>
            <a:r>
              <a:rPr lang="en-US" sz="1400" dirty="0">
                <a:effectLst/>
              </a:rPr>
              <a:t>McAuliffe, M., Pedrotti, M., &amp; Weerasinghe, S. (2017). Migration research and analysis: Growth, reach and recent contributions. In IOM (Ed</a:t>
            </a:r>
            <a:r>
              <a:rPr lang="en-US" sz="1400" i="1" dirty="0">
                <a:effectLst/>
              </a:rPr>
              <a:t>.</a:t>
            </a:r>
            <a:r>
              <a:rPr lang="en-US" sz="1400" dirty="0">
                <a:effectLst/>
              </a:rPr>
              <a:t>),</a:t>
            </a:r>
            <a:r>
              <a:rPr lang="en-US" sz="1400" i="1" dirty="0">
                <a:effectLst/>
              </a:rPr>
              <a:t> World Migration Report 2018</a:t>
            </a:r>
            <a:r>
              <a:rPr lang="en-US" sz="1400" dirty="0">
                <a:effectLst/>
              </a:rPr>
              <a:t>. </a:t>
            </a:r>
          </a:p>
          <a:p>
            <a:pPr marL="0" indent="0" algn="just">
              <a:lnSpc>
                <a:spcPct val="107000"/>
              </a:lnSpc>
              <a:spcAft>
                <a:spcPts val="800"/>
              </a:spcAft>
              <a:buNone/>
            </a:pPr>
            <a:r>
              <a:rPr lang="en-US" sz="1400" dirty="0">
                <a:effectLst/>
              </a:rPr>
              <a:t>Nobel, C. (2018, August 9). </a:t>
            </a:r>
            <a:r>
              <a:rPr lang="en-US" sz="1400" i="1" dirty="0">
                <a:effectLst/>
              </a:rPr>
              <a:t>10 rules for reporting on war trauma survivors. </a:t>
            </a:r>
            <a:r>
              <a:rPr lang="en-US" sz="1400" dirty="0">
                <a:effectLst/>
                <a:hlinkClick r:id="rId7"/>
              </a:rPr>
              <a:t>https://journalistsresource.org/politics-and-government/10-rules-interviewing-trauma-survivors/</a:t>
            </a:r>
            <a:r>
              <a:rPr lang="en-US" sz="1400" dirty="0">
                <a:effectLst/>
              </a:rPr>
              <a:t> </a:t>
            </a:r>
          </a:p>
          <a:p>
            <a:pPr marL="0" indent="0" algn="just">
              <a:lnSpc>
                <a:spcPct val="107000"/>
              </a:lnSpc>
              <a:spcAft>
                <a:spcPts val="800"/>
              </a:spcAft>
              <a:buNone/>
            </a:pPr>
            <a:r>
              <a:rPr lang="en-US" sz="1400" dirty="0" err="1">
                <a:effectLst/>
              </a:rPr>
              <a:t>Nölleke</a:t>
            </a:r>
            <a:r>
              <a:rPr lang="en-US" sz="1400" dirty="0">
                <a:effectLst/>
              </a:rPr>
              <a:t>, D. (2019). Constructive Journalism. In T. P. Vos, F. </a:t>
            </a:r>
            <a:r>
              <a:rPr lang="en-US" sz="1400" dirty="0" err="1">
                <a:effectLst/>
              </a:rPr>
              <a:t>Hanusch</a:t>
            </a:r>
            <a:r>
              <a:rPr lang="en-US" sz="1400" dirty="0">
                <a:effectLst/>
              </a:rPr>
              <a:t>, &amp; A. </a:t>
            </a:r>
            <a:r>
              <a:rPr lang="en-US" sz="1400" dirty="0" err="1">
                <a:effectLst/>
              </a:rPr>
              <a:t>Sehl</a:t>
            </a:r>
            <a:r>
              <a:rPr lang="en-US" sz="1400" dirty="0">
                <a:effectLst/>
              </a:rPr>
              <a:t> (Eds.), </a:t>
            </a:r>
            <a:r>
              <a:rPr lang="en-US" sz="1400" i="1" dirty="0">
                <a:effectLst/>
              </a:rPr>
              <a:t>The international encyclopedia of journalism studies</a:t>
            </a:r>
            <a:r>
              <a:rPr lang="en-US" sz="1400" dirty="0">
                <a:effectLst/>
              </a:rPr>
              <a:t>. John Wiley &amp; Sons Ltd. </a:t>
            </a:r>
            <a:r>
              <a:rPr lang="en-US" sz="1400" dirty="0">
                <a:effectLst/>
                <a:hlinkClick r:id="rId8"/>
              </a:rPr>
              <a:t>https://doi.org/10.1002/9781118841570.iejs0121</a:t>
            </a:r>
            <a:endParaRPr lang="en-US" sz="1400" dirty="0">
              <a:effectLst/>
            </a:endParaRPr>
          </a:p>
          <a:p>
            <a:pPr marL="0" indent="0" algn="just">
              <a:lnSpc>
                <a:spcPct val="107000"/>
              </a:lnSpc>
              <a:spcAft>
                <a:spcPts val="800"/>
              </a:spcAft>
              <a:buNone/>
            </a:pPr>
            <a:r>
              <a:rPr lang="en-US" sz="1400" dirty="0">
                <a:effectLst/>
              </a:rPr>
              <a:t>Steel, Z., Chey, T., </a:t>
            </a:r>
            <a:r>
              <a:rPr lang="en-US" sz="1400" dirty="0" err="1">
                <a:effectLst/>
              </a:rPr>
              <a:t>Silove</a:t>
            </a:r>
            <a:r>
              <a:rPr lang="en-US" sz="1400" dirty="0">
                <a:effectLst/>
              </a:rPr>
              <a:t>, D., Marnane, C., Bryant, R. A., &amp; van Ommeren, M. (2009). Association of torture and other potentially traumatic events with mental health outcomes among populations exposed to mass conflict and displacement: A systematic review and meta-analysis. </a:t>
            </a:r>
            <a:r>
              <a:rPr lang="en-US" sz="1400" i="1" dirty="0">
                <a:effectLst/>
              </a:rPr>
              <a:t>JAMA, 302</a:t>
            </a:r>
            <a:r>
              <a:rPr lang="en-US" sz="1400" dirty="0">
                <a:effectLst/>
              </a:rPr>
              <a:t>(5), 537–549. </a:t>
            </a:r>
            <a:r>
              <a:rPr lang="en-US" sz="1400" dirty="0">
                <a:effectLst/>
                <a:hlinkClick r:id="rId9"/>
              </a:rPr>
              <a:t>https://doi.org/10.1001/jama.2009.1132</a:t>
            </a:r>
            <a:r>
              <a:rPr lang="en-US" sz="1400" dirty="0">
                <a:effectLst/>
              </a:rPr>
              <a:t> </a:t>
            </a:r>
          </a:p>
          <a:p>
            <a:pPr marL="0" indent="0" algn="just">
              <a:lnSpc>
                <a:spcPct val="107000"/>
              </a:lnSpc>
              <a:spcAft>
                <a:spcPts val="800"/>
              </a:spcAft>
              <a:buNone/>
            </a:pPr>
            <a:r>
              <a:rPr lang="en-US" sz="1400" dirty="0" err="1"/>
              <a:t>Zappe</a:t>
            </a:r>
            <a:r>
              <a:rPr lang="en-US" sz="1400" dirty="0"/>
              <a:t>, A.-C. (2021). Module 11: Reporting on Migrants and Refugees: Dealing with Trauma. In </a:t>
            </a:r>
            <a:r>
              <a:rPr lang="en-US" sz="1400" dirty="0">
                <a:effectLst/>
              </a:rPr>
              <a:t>S. </a:t>
            </a:r>
            <a:r>
              <a:rPr lang="en-US" sz="1400" dirty="0" err="1">
                <a:effectLst/>
              </a:rPr>
              <a:t>Fengler</a:t>
            </a:r>
            <a:r>
              <a:rPr lang="en-US" sz="1400" dirty="0">
                <a:effectLst/>
              </a:rPr>
              <a:t>, M. </a:t>
            </a:r>
            <a:r>
              <a:rPr lang="en-US" sz="1400" dirty="0" err="1">
                <a:effectLst/>
              </a:rPr>
              <a:t>Lengauer</a:t>
            </a:r>
            <a:r>
              <a:rPr lang="en-US" sz="1400" dirty="0">
                <a:effectLst/>
              </a:rPr>
              <a:t>, &amp; A.C-</a:t>
            </a:r>
            <a:r>
              <a:rPr lang="en-US" sz="1400" dirty="0" err="1">
                <a:effectLst/>
              </a:rPr>
              <a:t>Zappe</a:t>
            </a:r>
            <a:r>
              <a:rPr lang="en-US" sz="1400" dirty="0">
                <a:effectLst/>
              </a:rPr>
              <a:t> (Eds.)</a:t>
            </a:r>
            <a:r>
              <a:rPr lang="en-US" sz="1400" dirty="0"/>
              <a:t> , </a:t>
            </a:r>
            <a:r>
              <a:rPr lang="en-US" sz="1400" i="1" dirty="0"/>
              <a:t>Reporting on Migrants and Refugees. Handbook for Journalism Educators </a:t>
            </a:r>
            <a:r>
              <a:rPr lang="en-US" sz="1400" dirty="0"/>
              <a:t>(pp. 243-262). UNESCO. </a:t>
            </a:r>
            <a:r>
              <a:rPr lang="en-US" sz="1400" dirty="0">
                <a:hlinkClick r:id="rId6"/>
              </a:rPr>
              <a:t>https://unesdoc.unesco.org/ark:/48223/pf0000377890</a:t>
            </a:r>
            <a:r>
              <a:rPr lang="en-US" sz="1400" dirty="0"/>
              <a:t> </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fontScale="77500" lnSpcReduction="20000"/>
          </a:bodyPr>
          <a:lstStyle/>
          <a:p>
            <a:pPr marL="0" indent="0">
              <a:buNone/>
              <a:defRPr/>
            </a:pPr>
            <a:r>
              <a:rPr lang="de-DE" b="1" dirty="0"/>
              <a:t>Illustration </a:t>
            </a:r>
            <a:r>
              <a:rPr lang="de-DE" b="1" dirty="0" err="1"/>
              <a:t>pictures</a:t>
            </a:r>
            <a:r>
              <a:rPr lang="de-DE" b="1" dirty="0"/>
              <a:t>:</a:t>
            </a:r>
            <a:endParaRPr dirty="0"/>
          </a:p>
          <a:p>
            <a:pPr marL="0" indent="0">
              <a:buNone/>
              <a:defRPr/>
            </a:pPr>
            <a:endParaRPr lang="de-DE" dirty="0"/>
          </a:p>
          <a:p>
            <a:pPr marL="0" indent="0">
              <a:buNone/>
              <a:defRPr/>
            </a:pPr>
            <a:r>
              <a:rPr lang="de-DE" dirty="0" err="1"/>
              <a:t>Articulate</a:t>
            </a:r>
            <a:r>
              <a:rPr lang="de-DE" dirty="0"/>
              <a:t> Content Library 360</a:t>
            </a:r>
            <a:endParaRPr dirty="0"/>
          </a:p>
          <a:p>
            <a:pPr marL="0" indent="0">
              <a:buNone/>
              <a:defRPr/>
            </a:pPr>
            <a:endParaRPr lang="de-DE" dirty="0"/>
          </a:p>
          <a:p>
            <a:pPr marL="0" indent="0">
              <a:buNone/>
              <a:defRPr/>
            </a:pPr>
            <a:r>
              <a:rPr lang="de-DE" dirty="0" err="1"/>
              <a:t>Unsplash</a:t>
            </a:r>
            <a:r>
              <a:rPr lang="de-DE" dirty="0"/>
              <a:t>:</a:t>
            </a:r>
            <a:endParaRPr dirty="0"/>
          </a:p>
          <a:p>
            <a:pPr marL="0" indent="0">
              <a:buNone/>
              <a:defRPr/>
            </a:pPr>
            <a:r>
              <a:rPr lang="de-DE" dirty="0"/>
              <a:t>All </a:t>
            </a:r>
            <a:r>
              <a:rPr lang="de-DE" dirty="0" err="1"/>
              <a:t>photos</a:t>
            </a:r>
            <a:r>
              <a:rPr lang="de-DE" dirty="0"/>
              <a:t> </a:t>
            </a:r>
            <a:r>
              <a:rPr lang="de-DE" dirty="0" err="1"/>
              <a:t>published</a:t>
            </a:r>
            <a:r>
              <a:rPr lang="de-DE" dirty="0"/>
              <a:t> on </a:t>
            </a:r>
            <a:r>
              <a:rPr lang="de-DE" dirty="0" err="1"/>
              <a:t>Unsplash</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them</a:t>
            </a:r>
            <a:r>
              <a:rPr lang="de-DE" dirty="0"/>
              <a:t> </a:t>
            </a:r>
            <a:r>
              <a:rPr lang="de-DE" dirty="0" err="1"/>
              <a:t>for</a:t>
            </a:r>
            <a:r>
              <a:rPr lang="de-DE" dirty="0"/>
              <a:t> </a:t>
            </a:r>
            <a:r>
              <a:rPr lang="de-DE" dirty="0" err="1"/>
              <a:t>commercian</a:t>
            </a:r>
            <a:r>
              <a:rPr lang="de-DE" dirty="0"/>
              <a:t> and non-commercial </a:t>
            </a:r>
            <a:r>
              <a:rPr lang="de-DE" dirty="0" err="1"/>
              <a:t>purposes</a:t>
            </a:r>
            <a:r>
              <a:rPr lang="de-DE" dirty="0"/>
              <a:t>.</a:t>
            </a:r>
            <a:endParaRPr dirty="0"/>
          </a:p>
          <a:p>
            <a:pPr marL="0" indent="0">
              <a:buNone/>
              <a:defRPr/>
            </a:pPr>
            <a:r>
              <a:rPr lang="de-DE" u="sng" dirty="0">
                <a:hlinkClick r:id="rId3" tooltip="https://unsplash.com/license"/>
              </a:rPr>
              <a:t>https://unsplash.com/license</a:t>
            </a:r>
            <a:endParaRPr lang="de-DE" dirty="0"/>
          </a:p>
          <a:p>
            <a:pPr marL="0" indent="0">
              <a:buNone/>
              <a:defRPr/>
            </a:pPr>
            <a:endParaRPr lang="de-DE" dirty="0"/>
          </a:p>
          <a:p>
            <a:pPr marL="0" indent="0">
              <a:buNone/>
              <a:defRPr/>
            </a:pPr>
            <a:r>
              <a:rPr lang="de-DE" dirty="0" err="1"/>
              <a:t>Pixabay</a:t>
            </a:r>
            <a:r>
              <a:rPr lang="de-DE" dirty="0"/>
              <a:t>:</a:t>
            </a:r>
            <a:endParaRPr dirty="0"/>
          </a:p>
          <a:p>
            <a:pPr marL="0" indent="0">
              <a:buNone/>
              <a:defRPr/>
            </a:pPr>
            <a:r>
              <a:rPr lang="de-DE" dirty="0"/>
              <a:t>CCO 1.0 Universal (CC0 1.0) Public Domain </a:t>
            </a:r>
            <a:r>
              <a:rPr lang="de-DE" dirty="0" err="1"/>
              <a:t>Dedication</a:t>
            </a:r>
            <a:endParaRPr dirty="0"/>
          </a:p>
          <a:p>
            <a:pPr marL="0" indent="0">
              <a:buNone/>
              <a:defRPr/>
            </a:pPr>
            <a:r>
              <a:rPr lang="de-DE" u="sng" dirty="0">
                <a:hlinkClick r:id="rId4" tooltip="http://www.pixabay.com/"/>
              </a:rPr>
              <a:t>http://www.pixabay.com</a:t>
            </a:r>
            <a:r>
              <a:rPr lang="de-DE" dirty="0"/>
              <a:t> </a:t>
            </a:r>
            <a:endParaRPr lang="hu-HU" dirty="0"/>
          </a:p>
          <a:p>
            <a:pPr marL="0" indent="0">
              <a:buNone/>
              <a:defRPr/>
            </a:pPr>
            <a:endParaRPr lang="hu-HU" dirty="0"/>
          </a:p>
          <a:p>
            <a:pPr marL="0" indent="0">
              <a:buNone/>
              <a:defRPr/>
            </a:pPr>
            <a:endParaRPr lang="de-DE" dirty="0"/>
          </a:p>
          <a:p>
            <a:pPr marL="0" indent="0">
              <a:buNone/>
              <a:defRPr/>
            </a:pPr>
            <a:endParaRPr lang="hu-HU" dirty="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a:bodyPr>
          <a:lstStyle/>
          <a:p>
            <a:pPr marL="0" indent="0">
              <a:buNone/>
              <a:defRPr/>
            </a:pPr>
            <a:endParaRPr lang="hu-HU" sz="2200" b="1" dirty="0"/>
          </a:p>
          <a:p>
            <a:pPr marL="0" indent="0">
              <a:buNone/>
              <a:defRPr/>
            </a:pPr>
            <a:r>
              <a:rPr lang="en-US" sz="2200" dirty="0" err="1"/>
              <a:t>Freepik</a:t>
            </a:r>
            <a:r>
              <a:rPr lang="en-US" sz="2200" dirty="0"/>
              <a:t>: </a:t>
            </a:r>
            <a:br>
              <a:rPr lang="en-US" sz="2200" dirty="0"/>
            </a:br>
            <a:r>
              <a:rPr lang="en-US" sz="2200" dirty="0">
                <a:hlinkClick r:id="rId3"/>
              </a:rPr>
              <a:t>https://www.freepik.com/</a:t>
            </a:r>
            <a:endParaRPr lang="hu-HU" sz="2200" dirty="0"/>
          </a:p>
          <a:p>
            <a:pPr marL="0" indent="0">
              <a:buNone/>
              <a:defRPr/>
            </a:pPr>
            <a:endParaRPr lang="hu-HU" sz="2200" dirty="0"/>
          </a:p>
          <a:p>
            <a:pPr marL="0" indent="0">
              <a:buNone/>
              <a:defRPr/>
            </a:pPr>
            <a:r>
              <a:rPr lang="en-US" sz="2200" dirty="0" err="1"/>
              <a:t>Pexels</a:t>
            </a:r>
            <a:r>
              <a:rPr lang="en-US" sz="2200" dirty="0"/>
              <a:t>:</a:t>
            </a:r>
            <a:br>
              <a:rPr lang="hu-HU" sz="2200" dirty="0"/>
            </a:br>
            <a:br>
              <a:rPr lang="hu-HU" sz="2200" dirty="0"/>
            </a:br>
            <a:r>
              <a:rPr lang="en-US" sz="2200" dirty="0"/>
              <a:t>All pho</a:t>
            </a:r>
            <a:r>
              <a:rPr lang="hu-HU" sz="2200" dirty="0" err="1"/>
              <a:t>to</a:t>
            </a:r>
            <a:r>
              <a:rPr lang="en-US" sz="2200" dirty="0"/>
              <a:t>s on </a:t>
            </a:r>
            <a:r>
              <a:rPr lang="en-US" sz="2200" dirty="0" err="1"/>
              <a:t>Pexels</a:t>
            </a:r>
            <a:r>
              <a:rPr lang="en-US" sz="2200" dirty="0"/>
              <a:t> can be used for free</a:t>
            </a:r>
            <a:r>
              <a:rPr lang="hu-HU" sz="2200" dirty="0"/>
              <a:t>.</a:t>
            </a:r>
            <a:br>
              <a:rPr lang="hu-HU" sz="2200" dirty="0"/>
            </a:br>
            <a:r>
              <a:rPr lang="en-US" sz="2200" dirty="0">
                <a:hlinkClick r:id="rId4"/>
              </a:rPr>
              <a:t>https://www.pexels.com</a:t>
            </a:r>
            <a:endParaRPr lang="de-DE" sz="2200" dirty="0"/>
          </a:p>
          <a:p>
            <a:pPr marL="0" indent="0">
              <a:buNone/>
              <a:defRPr/>
            </a:pPr>
            <a:endParaRPr lang="hu-HU" sz="2200" dirty="0"/>
          </a:p>
          <a:p>
            <a:pPr marL="0" indent="0">
              <a:buNone/>
              <a:defRPr/>
            </a:pPr>
            <a:r>
              <a:rPr lang="hu-HU" sz="2200" dirty="0"/>
              <a:t>Microsoft </a:t>
            </a:r>
            <a:r>
              <a:rPr lang="hu-HU" sz="2200" dirty="0" err="1"/>
              <a:t>Powerpoint</a:t>
            </a:r>
            <a:r>
              <a:rPr lang="hu-HU" sz="2200" dirty="0"/>
              <a:t> Stock </a:t>
            </a:r>
            <a:r>
              <a:rPr lang="hu-HU" sz="2200" dirty="0" err="1"/>
              <a:t>Photos</a:t>
            </a:r>
            <a:endParaRPr lang="hu-HU" sz="2200" dirty="0"/>
          </a:p>
        </p:txBody>
      </p:sp>
    </p:spTree>
    <p:custDataLst>
      <p:tags r:id="rId1"/>
    </p:custDataLst>
    <p:extLst>
      <p:ext uri="{BB962C8B-B14F-4D97-AF65-F5344CB8AC3E}">
        <p14:creationId xmlns:p14="http://schemas.microsoft.com/office/powerpoint/2010/main" val="1516021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708381-493B-49CD-BA19-2A290F9EE586}"/>
              </a:ext>
            </a:extLst>
          </p:cNvPr>
          <p:cNvSpPr>
            <a:spLocks noGrp="1"/>
          </p:cNvSpPr>
          <p:nvPr>
            <p:ph type="ctrTitle"/>
          </p:nvPr>
        </p:nvSpPr>
        <p:spPr>
          <a:xfrm>
            <a:off x="398463" y="247650"/>
            <a:ext cx="10152062" cy="719138"/>
          </a:xfrm>
        </p:spPr>
        <p:txBody>
          <a:bodyPr rtlCol="0">
            <a:normAutofit fontScale="90000"/>
          </a:bodyPr>
          <a:lstStyle/>
          <a:p>
            <a:pPr algn="l" fontAlgn="auto">
              <a:spcAft>
                <a:spcPts val="0"/>
              </a:spcAft>
              <a:defRPr/>
            </a:pPr>
            <a:br>
              <a:rPr lang="hu-HU" sz="3700" b="1" dirty="0">
                <a:solidFill>
                  <a:schemeClr val="bg1"/>
                </a:solidFill>
              </a:rPr>
            </a:br>
            <a:r>
              <a:rPr lang="hu-HU" sz="3300" b="1" dirty="0" err="1">
                <a:solidFill>
                  <a:schemeClr val="bg1"/>
                </a:solidFill>
                <a:latin typeface="+mn-lt"/>
              </a:rPr>
              <a:t>Where</a:t>
            </a:r>
            <a:r>
              <a:rPr lang="hu-HU" sz="3300" b="1" dirty="0">
                <a:solidFill>
                  <a:schemeClr val="bg1"/>
                </a:solidFill>
                <a:latin typeface="+mn-lt"/>
              </a:rPr>
              <a:t> </a:t>
            </a:r>
            <a:r>
              <a:rPr lang="hu-HU" sz="3300" b="1" dirty="0" err="1">
                <a:solidFill>
                  <a:schemeClr val="bg1"/>
                </a:solidFill>
                <a:latin typeface="+mn-lt"/>
              </a:rPr>
              <a:t>you</a:t>
            </a:r>
            <a:r>
              <a:rPr lang="hu-HU" sz="3300" b="1" dirty="0">
                <a:solidFill>
                  <a:schemeClr val="bg1"/>
                </a:solidFill>
                <a:latin typeface="+mn-lt"/>
              </a:rPr>
              <a:t> </a:t>
            </a:r>
            <a:r>
              <a:rPr lang="hu-HU" sz="3300" b="1" dirty="0" err="1">
                <a:solidFill>
                  <a:schemeClr val="bg1"/>
                </a:solidFill>
                <a:latin typeface="+mn-lt"/>
              </a:rPr>
              <a:t>can</a:t>
            </a:r>
            <a:r>
              <a:rPr lang="hu-HU" sz="3300" b="1" dirty="0">
                <a:solidFill>
                  <a:schemeClr val="bg1"/>
                </a:solidFill>
                <a:latin typeface="+mn-lt"/>
              </a:rPr>
              <a:t> </a:t>
            </a:r>
            <a:r>
              <a:rPr lang="hu-HU" sz="3300" b="1" dirty="0" err="1">
                <a:solidFill>
                  <a:schemeClr val="bg1"/>
                </a:solidFill>
                <a:latin typeface="+mn-lt"/>
              </a:rPr>
              <a:t>find</a:t>
            </a:r>
            <a:r>
              <a:rPr lang="hu-HU" sz="3300" b="1" dirty="0">
                <a:solidFill>
                  <a:schemeClr val="bg1"/>
                </a:solidFill>
                <a:latin typeface="+mn-lt"/>
              </a:rPr>
              <a:t> </a:t>
            </a:r>
            <a:r>
              <a:rPr lang="hu-HU" sz="3300" b="1" dirty="0" err="1">
                <a:solidFill>
                  <a:schemeClr val="bg1"/>
                </a:solidFill>
                <a:latin typeface="+mn-lt"/>
              </a:rPr>
              <a:t>us</a:t>
            </a:r>
            <a:endParaRPr lang="hu-HU" sz="3300" b="1" dirty="0">
              <a:solidFill>
                <a:schemeClr val="bg1"/>
              </a:solidFill>
              <a:latin typeface="+mn-lt"/>
            </a:endParaRPr>
          </a:p>
        </p:txBody>
      </p:sp>
      <p:sp>
        <p:nvSpPr>
          <p:cNvPr id="17411" name="Szövegdoboz 5">
            <a:extLst>
              <a:ext uri="{FF2B5EF4-FFF2-40B4-BE49-F238E27FC236}">
                <a16:creationId xmlns:a16="http://schemas.microsoft.com/office/drawing/2014/main" id="{E09F61B1-72B4-4294-9783-ADC111806A65}"/>
              </a:ext>
            </a:extLst>
          </p:cNvPr>
          <p:cNvSpPr txBox="1">
            <a:spLocks noChangeArrowheads="1"/>
          </p:cNvSpPr>
          <p:nvPr/>
        </p:nvSpPr>
        <p:spPr bwMode="auto">
          <a:xfrm>
            <a:off x="2462319" y="1829058"/>
            <a:ext cx="76448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p:txBody>
      </p:sp>
      <p:pic>
        <p:nvPicPr>
          <p:cNvPr id="17412" name="Kép 21">
            <a:extLst>
              <a:ext uri="{FF2B5EF4-FFF2-40B4-BE49-F238E27FC236}">
                <a16:creationId xmlns:a16="http://schemas.microsoft.com/office/drawing/2014/main" id="{5D6897DB-2009-45A6-9DC3-2E1F1F74C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913" y="0"/>
            <a:ext cx="42560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a:extLst>
              <a:ext uri="{FF2B5EF4-FFF2-40B4-BE49-F238E27FC236}">
                <a16:creationId xmlns:a16="http://schemas.microsoft.com/office/drawing/2014/main" id="{4CEEC519-2040-4DD8-82D6-11C2A14AD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1294"/>
            <a:ext cx="12192000" cy="1591375"/>
          </a:xfrm>
          <a:prstGeom prst="rect">
            <a:avLst/>
          </a:prstGeom>
        </p:spPr>
      </p:pic>
      <p:pic>
        <p:nvPicPr>
          <p:cNvPr id="10" name="Kép 9">
            <a:extLst>
              <a:ext uri="{FF2B5EF4-FFF2-40B4-BE49-F238E27FC236}">
                <a16:creationId xmlns:a16="http://schemas.microsoft.com/office/drawing/2014/main" id="{0D9EC603-7131-4694-B193-2DEDEF1EB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687" y="5777564"/>
            <a:ext cx="352628" cy="352628"/>
          </a:xfrm>
          <a:prstGeom prst="rect">
            <a:avLst/>
          </a:prstGeom>
        </p:spPr>
      </p:pic>
      <p:pic>
        <p:nvPicPr>
          <p:cNvPr id="12" name="Kép 11">
            <a:extLst>
              <a:ext uri="{FF2B5EF4-FFF2-40B4-BE49-F238E27FC236}">
                <a16:creationId xmlns:a16="http://schemas.microsoft.com/office/drawing/2014/main" id="{1673220D-B425-4329-BD6C-3E6599C6C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779" y="4680773"/>
            <a:ext cx="352628" cy="352628"/>
          </a:xfrm>
          <a:prstGeom prst="rect">
            <a:avLst/>
          </a:prstGeom>
        </p:spPr>
      </p:pic>
      <p:pic>
        <p:nvPicPr>
          <p:cNvPr id="14" name="Kép 13">
            <a:extLst>
              <a:ext uri="{FF2B5EF4-FFF2-40B4-BE49-F238E27FC236}">
                <a16:creationId xmlns:a16="http://schemas.microsoft.com/office/drawing/2014/main" id="{346AA1F8-5ED2-4FFD-B127-61EC2139DF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687" y="5201905"/>
            <a:ext cx="352628" cy="352628"/>
          </a:xfrm>
          <a:prstGeom prst="rect">
            <a:avLst/>
          </a:prstGeom>
        </p:spPr>
      </p:pic>
      <p:sp>
        <p:nvSpPr>
          <p:cNvPr id="15" name="Szövegdoboz 14">
            <a:extLst>
              <a:ext uri="{FF2B5EF4-FFF2-40B4-BE49-F238E27FC236}">
                <a16:creationId xmlns:a16="http://schemas.microsoft.com/office/drawing/2014/main" id="{29F43C42-5EA6-4DAA-8577-5388D32FC76A}"/>
              </a:ext>
            </a:extLst>
          </p:cNvPr>
          <p:cNvSpPr txBox="1"/>
          <p:nvPr/>
        </p:nvSpPr>
        <p:spPr>
          <a:xfrm>
            <a:off x="5357315" y="4700004"/>
            <a:ext cx="615335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err="1">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@newsreelproject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Szövegdoboz 2">
            <a:extLst>
              <a:ext uri="{FF2B5EF4-FFF2-40B4-BE49-F238E27FC236}">
                <a16:creationId xmlns:a16="http://schemas.microsoft.com/office/drawing/2014/main" id="{D059520A-7364-C750-5422-0E604973B5A7}"/>
              </a:ext>
            </a:extLst>
          </p:cNvPr>
          <p:cNvSpPr txBox="1"/>
          <p:nvPr/>
        </p:nvSpPr>
        <p:spPr>
          <a:xfrm>
            <a:off x="8433994" y="5649259"/>
            <a:ext cx="3656842"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Arial"/>
              </a:rPr>
              <a:t>The project was funded by the European Commission. The views expressed in this publication do not necessarily reflect those of the European Commission.</a:t>
            </a:r>
            <a:endParaRPr kumimoji="0" lang="hu-HU" sz="1600" b="1" i="1"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About the author</a:t>
            </a:r>
            <a:r>
              <a:rPr lang="de-DE"/>
              <a:t>s</a:t>
            </a:r>
            <a:endParaRPr/>
          </a:p>
        </p:txBody>
      </p:sp>
      <p:sp>
        <p:nvSpPr>
          <p:cNvPr id="3" name="Tartalom helye 2"/>
          <p:cNvSpPr>
            <a:spLocks noGrp="1"/>
          </p:cNvSpPr>
          <p:nvPr>
            <p:ph idx="1"/>
          </p:nvPr>
        </p:nvSpPr>
        <p:spPr bwMode="auto">
          <a:xfrm>
            <a:off x="1919536" y="2276872"/>
            <a:ext cx="10153128" cy="4351338"/>
          </a:xfrm>
        </p:spPr>
        <p:txBody>
          <a:bodyPr>
            <a:normAutofit fontScale="55000" lnSpcReduction="20000"/>
          </a:bodyPr>
          <a:lstStyle/>
          <a:p>
            <a:pPr marL="0" indent="0">
              <a:buNone/>
              <a:defRPr/>
            </a:pPr>
            <a:r>
              <a:rPr lang="en-US" dirty="0"/>
              <a:t>Anna-Carina </a:t>
            </a:r>
            <a:r>
              <a:rPr lang="en-US" dirty="0" err="1"/>
              <a:t>Zappe</a:t>
            </a:r>
            <a:endParaRPr lang="en-US" dirty="0"/>
          </a:p>
          <a:p>
            <a:pPr>
              <a:defRPr/>
            </a:pPr>
            <a:r>
              <a:rPr lang="en-US" dirty="0"/>
              <a:t>Fields of Research: Reporting about migration and forced displacement in an international context, media ethics</a:t>
            </a:r>
          </a:p>
          <a:p>
            <a:pPr marL="0" indent="0">
              <a:buNone/>
              <a:defRPr/>
            </a:pPr>
            <a:r>
              <a:rPr lang="en-US" dirty="0"/>
              <a:t>Anna-Carina </a:t>
            </a:r>
            <a:r>
              <a:rPr lang="en-US" dirty="0" err="1"/>
              <a:t>Zappe</a:t>
            </a:r>
            <a:r>
              <a:rPr lang="en-US" dirty="0"/>
              <a:t> is a senior researcher at the Institute of Journalism and the Erich </a:t>
            </a:r>
            <a:r>
              <a:rPr lang="en-US" dirty="0" err="1"/>
              <a:t>Brost</a:t>
            </a:r>
            <a:r>
              <a:rPr lang="en-US" dirty="0"/>
              <a:t> Institute for International Journalism (EBI) at TU Dortmund University, Germany, as well as a practicing TV journalist and a Ph.D. </a:t>
            </a:r>
            <a:r>
              <a:rPr lang="en-US" dirty="0" err="1"/>
              <a:t>cadidate</a:t>
            </a:r>
            <a:r>
              <a:rPr lang="en-US" dirty="0"/>
              <a:t> at TU Dortmund University, Germany. As a researcher, she is particularly involved in understanding the roles of journalists – as they report under exceptional circumstances, cover disasters and experience their own traumas. She is committed to increase the quality reporting on migrants and refugees with a focus on sub-Saharan Africa. She is a lecturer in global journalism, ethics and reporting techniques. As a trainer for mid-career journalists, she supervised cross-continental collaborative research and reporting projects. Together with Susanne </a:t>
            </a:r>
            <a:r>
              <a:rPr lang="en-US" dirty="0" err="1"/>
              <a:t>Fengler</a:t>
            </a:r>
            <a:r>
              <a:rPr lang="en-US" dirty="0"/>
              <a:t> and Monika </a:t>
            </a:r>
            <a:r>
              <a:rPr lang="en-US" dirty="0" err="1"/>
              <a:t>Lengauer</a:t>
            </a:r>
            <a:r>
              <a:rPr lang="en-US" dirty="0"/>
              <a:t>, she co-edited “Reporting on Migrants and Refugees: Handbook for Journalism Educators” published by UNESCO.</a:t>
            </a:r>
          </a:p>
          <a:p>
            <a:pPr marL="0" indent="0">
              <a:buNone/>
              <a:defRPr/>
            </a:pPr>
            <a:endParaRPr lang="en-US" dirty="0">
              <a:highlight>
                <a:srgbClr val="FFFF00"/>
              </a:highlight>
            </a:endParaRPr>
          </a:p>
          <a:p>
            <a:pPr marL="0" indent="0">
              <a:buNone/>
              <a:defRPr/>
            </a:pPr>
            <a:r>
              <a:rPr lang="de-DE" dirty="0"/>
              <a:t>Dominik Speck</a:t>
            </a:r>
          </a:p>
          <a:p>
            <a:pPr>
              <a:defRPr/>
            </a:pPr>
            <a:r>
              <a:rPr lang="en-US" dirty="0"/>
              <a:t>Fields of Research: media accountability and transparency, public service media, media policy</a:t>
            </a:r>
            <a:endParaRPr dirty="0"/>
          </a:p>
          <a:p>
            <a:pPr marL="0" indent="0">
              <a:buNone/>
              <a:defRPr/>
            </a:pPr>
            <a:endParaRPr lang="en-US" dirty="0"/>
          </a:p>
          <a:p>
            <a:pPr>
              <a:defRPr/>
            </a:pPr>
            <a:r>
              <a:rPr lang="en-US" dirty="0"/>
              <a:t>Dominik Speck is a researcher at the Institute of Journalism and the Erich </a:t>
            </a:r>
            <a:r>
              <a:rPr lang="en-US" dirty="0" err="1"/>
              <a:t>Brost</a:t>
            </a:r>
            <a:r>
              <a:rPr lang="en-US" dirty="0"/>
              <a:t> Institute for International Journalism at TU Dortmund University. He also has several years of experience as a freelance journalist specialized on covering media issues, working mostly for the German trade journal </a:t>
            </a:r>
            <a:r>
              <a:rPr lang="en-US" dirty="0" err="1"/>
              <a:t>epd</a:t>
            </a:r>
            <a:r>
              <a:rPr lang="en-US" dirty="0"/>
              <a:t> </a:t>
            </a:r>
            <a:r>
              <a:rPr lang="en-US" dirty="0" err="1"/>
              <a:t>medien</a:t>
            </a:r>
            <a:r>
              <a:rPr lang="en-US" dirty="0"/>
              <a:t>, and worked as a Visiting Researcher at the European Broadcasting Union (EBU). His teaching includes courses on international journalism with a practical stance. </a:t>
            </a:r>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en-US" dirty="0"/>
          </a:p>
        </p:txBody>
      </p:sp>
      <p:sp>
        <p:nvSpPr>
          <p:cNvPr id="4" name="AutoShape 2"/>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en-US"/>
          </a:p>
        </p:txBody>
      </p:sp>
      <p:pic>
        <p:nvPicPr>
          <p:cNvPr id="6" name="Grafik 5"/>
          <p:cNvPicPr>
            <a:picLocks noChangeAspect="1"/>
          </p:cNvPicPr>
          <p:nvPr/>
        </p:nvPicPr>
        <p:blipFill>
          <a:blip r:embed="rId3"/>
          <a:stretch/>
        </p:blipFill>
        <p:spPr bwMode="auto">
          <a:xfrm>
            <a:off x="340553" y="4667624"/>
            <a:ext cx="1492578" cy="1791093"/>
          </a:xfrm>
          <a:prstGeom prst="rect">
            <a:avLst/>
          </a:prstGeom>
        </p:spPr>
      </p:pic>
      <p:pic>
        <p:nvPicPr>
          <p:cNvPr id="5" name="Grafik 4">
            <a:extLst>
              <a:ext uri="{FF2B5EF4-FFF2-40B4-BE49-F238E27FC236}">
                <a16:creationId xmlns:a16="http://schemas.microsoft.com/office/drawing/2014/main" id="{459566EE-E9F9-3D2A-51CC-33B8D976C1E5}"/>
              </a:ext>
            </a:extLst>
          </p:cNvPr>
          <p:cNvPicPr>
            <a:picLocks noChangeAspect="1"/>
          </p:cNvPicPr>
          <p:nvPr/>
        </p:nvPicPr>
        <p:blipFill>
          <a:blip r:embed="rId4"/>
          <a:stretch>
            <a:fillRect/>
          </a:stretch>
        </p:blipFill>
        <p:spPr>
          <a:xfrm>
            <a:off x="480887" y="2221451"/>
            <a:ext cx="1211910" cy="131669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style>
          <a:lnRef idx="2">
            <a:schemeClr val="accent1"/>
          </a:lnRef>
          <a:fillRef idx="1">
            <a:schemeClr val="lt1"/>
          </a:fillRef>
          <a:effectRef idx="0">
            <a:schemeClr val="accent1"/>
          </a:effectRef>
          <a:fontRef idx="minor">
            <a:schemeClr val="dk1"/>
          </a:fontRef>
        </p:style>
        <p:txBody>
          <a:bodyPr/>
          <a:lstStyle/>
          <a:p>
            <a:pPr algn="ctr">
              <a:defRPr/>
            </a:pPr>
            <a:r>
              <a:rPr lang="pt-PT" b="1"/>
              <a:t>What we are going to discuss</a:t>
            </a:r>
            <a:endParaRPr lang="hu-HU" b="1"/>
          </a:p>
        </p:txBody>
      </p:sp>
      <p:sp>
        <p:nvSpPr>
          <p:cNvPr id="3" name="Tartalom helye 2"/>
          <p:cNvSpPr>
            <a:spLocks noGrp="1"/>
          </p:cNvSpPr>
          <p:nvPr>
            <p:ph idx="1"/>
          </p:nvPr>
        </p:nvSpPr>
        <p:spPr bwMode="auto">
          <a:xfrm>
            <a:off x="838200" y="1825625"/>
            <a:ext cx="10515600" cy="4351338"/>
          </a:xfrm>
        </p:spPr>
        <p:txBody>
          <a:bodyPr>
            <a:normAutofit fontScale="62500" lnSpcReduction="20000"/>
          </a:bodyPr>
          <a:lstStyle/>
          <a:p>
            <a:pPr marL="0" indent="0">
              <a:buNone/>
              <a:defRPr/>
            </a:pPr>
            <a:endParaRPr lang="de-DE">
              <a:highlight>
                <a:srgbClr val="FFFF00"/>
              </a:highlight>
            </a:endParaRPr>
          </a:p>
          <a:p>
            <a:pPr>
              <a:defRPr/>
            </a:pPr>
            <a:r>
              <a:rPr lang="de-DE"/>
              <a:t>Learn about important elements of reporting migration and forced displacement in an ethically sensitive way</a:t>
            </a:r>
          </a:p>
          <a:p>
            <a:pPr marL="0" indent="0">
              <a:buNone/>
              <a:defRPr/>
            </a:pPr>
            <a:endParaRPr lang="de-DE"/>
          </a:p>
          <a:p>
            <a:pPr>
              <a:defRPr/>
            </a:pPr>
            <a:r>
              <a:rPr lang="de-DE"/>
              <a:t>Discuss factors that influence the way in which migration and forced displacement is being reported (e.g., news values, relevance of source selection, protagonists) </a:t>
            </a:r>
          </a:p>
          <a:p>
            <a:pPr marL="0" indent="0">
              <a:buNone/>
              <a:defRPr/>
            </a:pPr>
            <a:endParaRPr lang="de-DE"/>
          </a:p>
          <a:p>
            <a:pPr>
              <a:defRPr/>
            </a:pPr>
            <a:r>
              <a:rPr lang="de-DE"/>
              <a:t>Obtaining knowledge about ethical guidelines that are specifically important for reporting on migration and forced displacement</a:t>
            </a:r>
          </a:p>
          <a:p>
            <a:pPr marL="0" indent="0">
              <a:buNone/>
              <a:defRPr/>
            </a:pPr>
            <a:endParaRPr lang="de-DE"/>
          </a:p>
          <a:p>
            <a:pPr>
              <a:defRPr/>
            </a:pPr>
            <a:r>
              <a:rPr lang="de-DE"/>
              <a:t>Reflecting on the selection of credible sources and the importance of producing ethically responsible news reports even under time pressure and difficult conditions</a:t>
            </a:r>
          </a:p>
          <a:p>
            <a:pPr>
              <a:defRPr/>
            </a:pPr>
            <a:endParaRPr lang="de-DE"/>
          </a:p>
          <a:p>
            <a:pPr>
              <a:defRPr/>
            </a:pPr>
            <a:r>
              <a:rPr lang="de-DE"/>
              <a:t>The importance of being aware of the impact of traumatizing experiences when interviewing migrants and refugees</a:t>
            </a:r>
          </a:p>
          <a:p>
            <a:pPr marL="0" indent="0">
              <a:buNone/>
              <a:defRPr/>
            </a:pPr>
            <a:endParaRPr lang="de-DE"/>
          </a:p>
          <a:p>
            <a:pPr marL="0" indent="0">
              <a:buNone/>
              <a:defRPr/>
            </a:pPr>
            <a:endParaRPr lang="de-DE"/>
          </a:p>
          <a:p>
            <a:pPr>
              <a:defRPr/>
            </a:pPr>
            <a:endParaRPr lang="de-DE"/>
          </a:p>
          <a:p>
            <a:pPr>
              <a:defRPr/>
            </a:pPr>
            <a:endParaRPr lang="de-DE"/>
          </a:p>
          <a:p>
            <a:pPr>
              <a:defRPr/>
            </a:pPr>
            <a:endParaRPr lang="de-DE"/>
          </a:p>
          <a:p>
            <a:pPr marL="0" indent="0">
              <a:buNone/>
              <a:defRPr/>
            </a:pPr>
            <a:endParaRPr lang="de-DE">
              <a:highlight>
                <a:srgbClr val="FFFF00"/>
              </a:highlight>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4367808" y="365125"/>
            <a:ext cx="6985992" cy="6153241"/>
          </a:xfrm>
        </p:spPr>
        <p:txBody>
          <a:bodyPr/>
          <a:lstStyle/>
          <a:p>
            <a:pPr algn="ctr">
              <a:defRPr/>
            </a:pPr>
            <a:br>
              <a:rPr lang="de-DE" dirty="0">
                <a:solidFill>
                  <a:schemeClr val="accent2">
                    <a:lumMod val="50000"/>
                  </a:schemeClr>
                </a:solidFill>
              </a:rPr>
            </a:br>
            <a:r>
              <a:rPr lang="de-DE" dirty="0">
                <a:solidFill>
                  <a:schemeClr val="accent2">
                    <a:lumMod val="50000"/>
                  </a:schemeClr>
                </a:solidFill>
              </a:rPr>
              <a:t>CHOOSING SOURCES &amp; TERMINOLOGIES</a:t>
            </a:r>
            <a:endParaRPr lang="hu-HU" dirty="0">
              <a:solidFill>
                <a:schemeClr val="accent2">
                  <a:lumMod val="50000"/>
                </a:schemeClr>
              </a:solidFill>
            </a:endParaRPr>
          </a:p>
        </p:txBody>
      </p:sp>
      <p:pic>
        <p:nvPicPr>
          <p:cNvPr id="7" name="Grafik 6" descr="Ein Bild, das Boden, draußen, Asphalt enthält.&#10;&#10;Automatisch generierte Beschreibung">
            <a:extLst>
              <a:ext uri="{FF2B5EF4-FFF2-40B4-BE49-F238E27FC236}">
                <a16:creationId xmlns:a16="http://schemas.microsoft.com/office/drawing/2014/main" id="{CA6E9254-B026-4A37-8E18-95E5E66D6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1448780"/>
            <a:ext cx="2975840" cy="3960440"/>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dirty="0">
                <a:solidFill>
                  <a:schemeClr val="accent2">
                    <a:lumMod val="50000"/>
                  </a:schemeClr>
                </a:solidFill>
              </a:rPr>
              <a:t>ACCESS TO SOURCES</a:t>
            </a:r>
            <a:endParaRPr lang="hu-HU" dirty="0"/>
          </a:p>
        </p:txBody>
      </p:sp>
      <p:sp>
        <p:nvSpPr>
          <p:cNvPr id="3" name="Tartalom helye 2"/>
          <p:cNvSpPr>
            <a:spLocks noGrp="1"/>
          </p:cNvSpPr>
          <p:nvPr>
            <p:ph idx="1"/>
          </p:nvPr>
        </p:nvSpPr>
        <p:spPr bwMode="auto">
          <a:xfrm>
            <a:off x="838200" y="1825625"/>
            <a:ext cx="10946432" cy="4351338"/>
          </a:xfrm>
        </p:spPr>
        <p:txBody>
          <a:bodyPr>
            <a:normAutofit fontScale="62500" lnSpcReduction="20000"/>
          </a:bodyPr>
          <a:lstStyle/>
          <a:p>
            <a:pPr marL="0" indent="0" algn="just">
              <a:buNone/>
              <a:defRPr/>
            </a:pPr>
            <a:r>
              <a:rPr lang="en-US" sz="2300" dirty="0"/>
              <a:t>This course will provide you </a:t>
            </a:r>
            <a:r>
              <a:rPr lang="en-US" sz="2300" dirty="0" err="1"/>
              <a:t>wihow</a:t>
            </a:r>
            <a:r>
              <a:rPr lang="en-US" sz="2300" dirty="0"/>
              <a:t> to do research for a story covering the topic of migration and forced displacement rooted in ethical considerations.</a:t>
            </a:r>
          </a:p>
          <a:p>
            <a:pPr marL="0" indent="0" algn="just">
              <a:buNone/>
              <a:defRPr/>
            </a:pPr>
            <a:endParaRPr lang="en-US" sz="2300" dirty="0"/>
          </a:p>
          <a:p>
            <a:pPr marL="0" indent="0" algn="just">
              <a:buNone/>
              <a:defRPr/>
            </a:pPr>
            <a:r>
              <a:rPr lang="en-US" sz="2300" dirty="0"/>
              <a:t>You are about to start with your source research. The first question is what access points to your sources you choose: Do you start with online research or do you make targeted calls to key players? Do you sit down in an archive, or do you go to specific locations to meet people relevant to your story on the ground?</a:t>
            </a:r>
          </a:p>
          <a:p>
            <a:pPr marL="0" indent="0" algn="just">
              <a:buNone/>
              <a:defRPr/>
            </a:pPr>
            <a:r>
              <a:rPr lang="en-US" sz="2300" dirty="0"/>
              <a:t>Research can be done in a variety of ways: both actively and passively. Often, journalists are more passive recipients of information - they use press releases or information from other news outlets. Research shows that in many newsrooms the use of internet sources dominates. Search engines, especially Google, determine the look for sources. They thus have a considerable influence on how journalistic stories come about and the topics they cover.</a:t>
            </a:r>
          </a:p>
          <a:p>
            <a:pPr marL="0" indent="0" algn="just">
              <a:buNone/>
              <a:defRPr/>
            </a:pPr>
            <a:r>
              <a:rPr lang="en-US" sz="2300" dirty="0"/>
              <a:t>Research on the internet can lead to websites where information is incomplete, outdated or incorrect. That is why caution is needed when using online information. Especially when algorithms are increasingly enabling the rapid dissemination of information, and sharing and liking on news sites and social networks means information circulates even faster. </a:t>
            </a:r>
          </a:p>
          <a:p>
            <a:pPr marL="0" indent="0" algn="just">
              <a:buNone/>
              <a:defRPr/>
            </a:pPr>
            <a:r>
              <a:rPr lang="en-US" sz="2300" dirty="0"/>
              <a:t>Therefore, you need to check: </a:t>
            </a:r>
          </a:p>
          <a:p>
            <a:pPr marL="0" indent="0" algn="just">
              <a:buNone/>
              <a:defRPr/>
            </a:pPr>
            <a:r>
              <a:rPr lang="en-US" sz="2300" dirty="0"/>
              <a:t>-	whether a website is trustworthy and transparent,</a:t>
            </a:r>
          </a:p>
          <a:p>
            <a:pPr marL="0" indent="0" algn="just">
              <a:buNone/>
              <a:defRPr/>
            </a:pPr>
            <a:r>
              <a:rPr lang="en-US" sz="2300" dirty="0"/>
              <a:t>-	where the information comes from,</a:t>
            </a:r>
          </a:p>
          <a:p>
            <a:pPr marL="0" indent="0" algn="just">
              <a:buNone/>
              <a:defRPr/>
            </a:pPr>
            <a:r>
              <a:rPr lang="en-US" sz="2300" dirty="0"/>
              <a:t>-	if the source is indicated, how old the information is,</a:t>
            </a:r>
          </a:p>
          <a:p>
            <a:pPr marL="0" indent="0" algn="just">
              <a:buNone/>
              <a:defRPr/>
            </a:pPr>
            <a:r>
              <a:rPr lang="en-US" sz="2300" dirty="0"/>
              <a:t>-	whether the information provided sounds plausible.</a:t>
            </a:r>
          </a:p>
          <a:p>
            <a:pPr marL="0" indent="0" algn="just">
              <a:buNone/>
              <a:defRPr/>
            </a:pPr>
            <a:r>
              <a:rPr lang="en-US" sz="2300" dirty="0"/>
              <a:t>You may also want to use the full range of access to sources - phone calls, social </a:t>
            </a:r>
            <a:r>
              <a:rPr lang="en-US" sz="2300" dirty="0" err="1"/>
              <a:t>th</a:t>
            </a:r>
            <a:r>
              <a:rPr lang="en-US" sz="2300" dirty="0"/>
              <a:t> a step-by-step guide on media, face-to-face and digital meetings, other media, (big) data, investigative research, </a:t>
            </a:r>
            <a:r>
              <a:rPr lang="en-US" sz="2300" dirty="0" err="1"/>
              <a:t>yor</a:t>
            </a:r>
            <a:r>
              <a:rPr lang="en-US" sz="2300" dirty="0"/>
              <a:t> own ears and eyes on the spot, and so on.</a:t>
            </a:r>
          </a:p>
          <a:p>
            <a:pPr marL="0" indent="0">
              <a:buNone/>
              <a:defRPr/>
            </a:pPr>
            <a:endParaRPr lang="en-US" sz="1900" i="1" dirty="0"/>
          </a:p>
          <a:p>
            <a:pPr marL="0" indent="0">
              <a:buNone/>
              <a:defRPr/>
            </a:pPr>
            <a:endParaRPr lang="en-US" sz="1900" dirty="0"/>
          </a:p>
          <a:p>
            <a:pPr marL="0" indent="0">
              <a:buNone/>
              <a:defRPr/>
            </a:pPr>
            <a:endParaRPr lang="en-US" sz="1900" i="1"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1900" dirty="0"/>
          </a:p>
          <a:p>
            <a:pPr marL="0" indent="0">
              <a:buNone/>
              <a:defRPr/>
            </a:pPr>
            <a:endParaRPr lang="en-US" sz="2000" dirty="0"/>
          </a:p>
          <a:p>
            <a:pPr marL="0" indent="0">
              <a:buNone/>
              <a:defRPr/>
            </a:pPr>
            <a:endParaRPr lang="en-US" sz="2000" dirty="0"/>
          </a:p>
          <a:p>
            <a:pPr marL="0" indent="0">
              <a:buNone/>
              <a:defRPr/>
            </a:pPr>
            <a:endParaRPr lang="de-DE" sz="2000" dirty="0"/>
          </a:p>
          <a:p>
            <a:pPr marL="0" indent="0">
              <a:buNone/>
              <a:defRPr/>
            </a:pPr>
            <a:endParaRPr lang="de-DE" dirty="0"/>
          </a:p>
          <a:p>
            <a:pPr marL="0" indent="0">
              <a:buNone/>
              <a:defRPr/>
            </a:pPr>
            <a:endParaRPr lang="hu-HU" dirty="0"/>
          </a:p>
        </p:txBody>
      </p:sp>
      <p:sp>
        <p:nvSpPr>
          <p:cNvPr id="7"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Sources &amp; Terminologies</a:t>
            </a:r>
            <a:endParaRPr sz="4400">
              <a:solidFill>
                <a:srgbClr val="833C0B"/>
              </a:solidFill>
              <a:latin typeface="Calibri"/>
              <a:ea typeface="Calibri"/>
              <a:cs typeface="Calibri"/>
            </a:endParaRPr>
          </a:p>
        </p:txBody>
      </p:sp>
      <p:pic>
        <p:nvPicPr>
          <p:cNvPr id="5" name="Grafik 4" descr="Ein Bild, das Stapel, gestapelt, Halde, Gestell enthält.&#10;&#10;Automatisch generierte Beschreibung">
            <a:extLst>
              <a:ext uri="{FF2B5EF4-FFF2-40B4-BE49-F238E27FC236}">
                <a16:creationId xmlns:a16="http://schemas.microsoft.com/office/drawing/2014/main" id="{39408449-9C14-3DE6-8301-394E45E67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9712" y="0"/>
            <a:ext cx="2592288" cy="1731792"/>
          </a:xfrm>
          <a:prstGeom prst="rect">
            <a:avLst/>
          </a:prstGeom>
        </p:spPr>
      </p:pic>
    </p:spTree>
    <p:custDataLst>
      <p:tags r:id="rId1"/>
    </p:custDataLst>
    <p:extLst>
      <p:ext uri="{BB962C8B-B14F-4D97-AF65-F5344CB8AC3E}">
        <p14:creationId xmlns:p14="http://schemas.microsoft.com/office/powerpoint/2010/main" val="20180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1775520" y="494289"/>
            <a:ext cx="10515600" cy="1325563"/>
          </a:xfrm>
        </p:spPr>
        <p:txBody>
          <a:bodyPr/>
          <a:lstStyle/>
          <a:p>
            <a:pPr algn="ctr">
              <a:defRPr/>
            </a:pPr>
            <a:r>
              <a:rPr lang="de-DE" dirty="0"/>
              <a:t>DATA SOURCE RECOMMENDATIONS</a:t>
            </a:r>
            <a:endParaRPr lang="hu-HU" dirty="0"/>
          </a:p>
        </p:txBody>
      </p:sp>
      <p:sp>
        <p:nvSpPr>
          <p:cNvPr id="3" name="Tartalom helye 2"/>
          <p:cNvSpPr>
            <a:spLocks noGrp="1"/>
          </p:cNvSpPr>
          <p:nvPr>
            <p:ph idx="1"/>
          </p:nvPr>
        </p:nvSpPr>
        <p:spPr bwMode="auto">
          <a:xfrm>
            <a:off x="838200" y="1690688"/>
            <a:ext cx="10515600" cy="4351338"/>
          </a:xfrm>
        </p:spPr>
        <p:txBody>
          <a:bodyPr>
            <a:normAutofit fontScale="77500" lnSpcReduction="20000"/>
          </a:bodyPr>
          <a:lstStyle/>
          <a:p>
            <a:pPr marL="0" indent="0">
              <a:buNone/>
              <a:defRPr/>
            </a:pPr>
            <a:endParaRPr lang="en-US" sz="2000" dirty="0"/>
          </a:p>
          <a:p>
            <a:pPr marL="0" indent="0" algn="just">
              <a:buNone/>
              <a:defRPr/>
            </a:pPr>
            <a:r>
              <a:rPr lang="en-US" sz="2000" dirty="0"/>
              <a:t>One recommended data source that you may come across during your research is the </a:t>
            </a:r>
            <a:r>
              <a:rPr lang="en-US" sz="2000" dirty="0">
                <a:hlinkClick r:id="rId4"/>
              </a:rPr>
              <a:t>Migration Data Portal</a:t>
            </a:r>
            <a:r>
              <a:rPr lang="en-US" sz="2000" dirty="0"/>
              <a:t> of IOM (International Organization for Migration). You will find texts, data and statistics on migration prepared by the IOM in four languages: English, Spanish, French and German. It is a one-stop shop for data from mandated and officially recognized international sources on migration (</a:t>
            </a:r>
            <a:r>
              <a:rPr lang="en-US" sz="2000" dirty="0" err="1">
                <a:hlinkClick r:id="rId5"/>
              </a:rPr>
              <a:t>Lengauer</a:t>
            </a:r>
            <a:r>
              <a:rPr lang="en-US" sz="2000" dirty="0">
                <a:hlinkClick r:id="rId5"/>
              </a:rPr>
              <a:t>, 2021, p. 32</a:t>
            </a:r>
            <a:r>
              <a:rPr lang="en-US" sz="2000" dirty="0"/>
              <a:t>).</a:t>
            </a:r>
          </a:p>
          <a:p>
            <a:pPr marL="0" indent="0" algn="just">
              <a:buNone/>
              <a:defRPr/>
            </a:pPr>
            <a:r>
              <a:rPr lang="en-US" sz="2000" dirty="0"/>
              <a:t>Other suitable sources of numbers, statistics, and information:</a:t>
            </a:r>
          </a:p>
          <a:p>
            <a:pPr marL="0" indent="0" algn="just">
              <a:buNone/>
              <a:defRPr/>
            </a:pPr>
            <a:r>
              <a:rPr lang="en-US" sz="2000" b="1" dirty="0"/>
              <a:t>UNSD: </a:t>
            </a:r>
            <a:r>
              <a:rPr lang="en-US" sz="2000" dirty="0"/>
              <a:t>The United Nations Statistics Division (</a:t>
            </a:r>
            <a:r>
              <a:rPr lang="en-US" sz="2000" dirty="0">
                <a:hlinkClick r:id="rId6"/>
              </a:rPr>
              <a:t>UNSD</a:t>
            </a:r>
            <a:r>
              <a:rPr lang="en-US" sz="2000" dirty="0"/>
              <a:t>) collects and disseminates official national data on international migration movements and figures.</a:t>
            </a:r>
          </a:p>
          <a:p>
            <a:pPr marL="0" indent="0" algn="just">
              <a:buNone/>
              <a:defRPr/>
            </a:pPr>
            <a:r>
              <a:rPr lang="en-US" sz="2000" b="1" dirty="0"/>
              <a:t>UNPD: </a:t>
            </a:r>
            <a:r>
              <a:rPr lang="en-US" sz="2000" dirty="0"/>
              <a:t>The United Nations Development </a:t>
            </a:r>
            <a:r>
              <a:rPr lang="en-US" sz="2000" dirty="0" err="1"/>
              <a:t>Programme</a:t>
            </a:r>
            <a:r>
              <a:rPr lang="en-US" sz="2000" dirty="0"/>
              <a:t> (</a:t>
            </a:r>
            <a:r>
              <a:rPr lang="en-US" sz="2000" dirty="0">
                <a:hlinkClick r:id="rId7"/>
              </a:rPr>
              <a:t>UNPD</a:t>
            </a:r>
            <a:r>
              <a:rPr lang="en-US" sz="2000" dirty="0"/>
              <a:t>) produces estimates of migrant numbers for all countries using the data provided by UNSD. The annual statistics are very useful for comparison on timelines as well as across continents and countries.</a:t>
            </a:r>
          </a:p>
          <a:p>
            <a:pPr marL="0" indent="0" algn="just">
              <a:buNone/>
              <a:defRPr/>
            </a:pPr>
            <a:r>
              <a:rPr lang="en-US" sz="2000" b="1" dirty="0"/>
              <a:t>ILO: </a:t>
            </a:r>
            <a:r>
              <a:rPr lang="en-US" sz="2000" dirty="0"/>
              <a:t>The International Labor Organization (</a:t>
            </a:r>
            <a:r>
              <a:rPr lang="en-US" sz="2000" dirty="0">
                <a:hlinkClick r:id="rId8"/>
              </a:rPr>
              <a:t>ILO</a:t>
            </a:r>
            <a:r>
              <a:rPr lang="en-US" sz="2000" dirty="0"/>
              <a:t>) collects and collates international labor migration statistics.</a:t>
            </a:r>
          </a:p>
          <a:p>
            <a:pPr marL="0" indent="0" algn="just">
              <a:buNone/>
              <a:defRPr/>
            </a:pPr>
            <a:r>
              <a:rPr lang="en-US" sz="2000" b="1" dirty="0"/>
              <a:t>UNHCR: </a:t>
            </a:r>
            <a:r>
              <a:rPr lang="en-US" sz="2000" dirty="0"/>
              <a:t>The United Nations Refugee Agency (</a:t>
            </a:r>
            <a:r>
              <a:rPr lang="en-US" sz="2000" dirty="0">
                <a:hlinkClick r:id="rId9"/>
              </a:rPr>
              <a:t>UNHCR</a:t>
            </a:r>
            <a:r>
              <a:rPr lang="en-US" sz="2000" dirty="0"/>
              <a:t>) collects and compiles data on refugees, asylum seekers, internally displaced persons, stateless persons, and groups of people relevant for covering migration and forced displacement.</a:t>
            </a:r>
          </a:p>
          <a:p>
            <a:pPr marL="0" indent="0" algn="just">
              <a:buNone/>
              <a:defRPr/>
            </a:pPr>
            <a:r>
              <a:rPr lang="en-US" sz="2000" b="1" dirty="0"/>
              <a:t>IOM: </a:t>
            </a:r>
            <a:r>
              <a:rPr lang="en-US" sz="2000" dirty="0"/>
              <a:t>The International Organization for Migration (</a:t>
            </a:r>
            <a:r>
              <a:rPr lang="en-US" sz="2000" dirty="0">
                <a:hlinkClick r:id="rId10"/>
              </a:rPr>
              <a:t>IOM</a:t>
            </a:r>
            <a:r>
              <a:rPr lang="en-US" sz="2000" dirty="0"/>
              <a:t>) collects, analyses, and publishes data on a wide range of migration issues.</a:t>
            </a:r>
          </a:p>
          <a:p>
            <a:pPr marL="0" indent="0" algn="just">
              <a:buNone/>
              <a:defRPr/>
            </a:pPr>
            <a:r>
              <a:rPr lang="en-US" sz="2000" b="1" dirty="0"/>
              <a:t>WDI: </a:t>
            </a:r>
            <a:r>
              <a:rPr lang="en-US" sz="2000" dirty="0"/>
              <a:t>The World Bank's World Development Indicators (</a:t>
            </a:r>
            <a:r>
              <a:rPr lang="en-US" sz="2000" dirty="0">
                <a:hlinkClick r:id="rId11"/>
              </a:rPr>
              <a:t>WDI</a:t>
            </a:r>
            <a:r>
              <a:rPr lang="en-US" sz="2000" dirty="0"/>
              <a:t>) database is a compilation of internationally comparable statistics on global development and poverty reduction, available in several languages, including Arabic, Russian, and Portuguese.</a:t>
            </a:r>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hu-HU" dirty="0"/>
          </a:p>
        </p:txBody>
      </p:sp>
      <p:sp>
        <p:nvSpPr>
          <p:cNvPr id="6" name="Tartalom helye 2">
            <a:extLst>
              <a:ext uri="{FF2B5EF4-FFF2-40B4-BE49-F238E27FC236}">
                <a16:creationId xmlns:a16="http://schemas.microsoft.com/office/drawing/2014/main" id="{51FC1959-78C2-8DBD-EC93-21AB84D1BE6C}"/>
              </a:ext>
            </a:extLst>
          </p:cNvPr>
          <p:cNvSpPr txBox="1">
            <a:spLocks/>
          </p:cNvSpPr>
          <p:nvPr/>
        </p:nvSpPr>
        <p:spPr bwMode="auto">
          <a:xfrm>
            <a:off x="838200" y="1825625"/>
            <a:ext cx="10946432" cy="435133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endParaRPr lang="en-US" sz="1900" i="1"/>
          </a:p>
          <a:p>
            <a:pPr marL="0" indent="0">
              <a:buFont typeface="Arial"/>
              <a:buNone/>
              <a:defRPr/>
            </a:pPr>
            <a:endParaRPr lang="en-US" sz="1900"/>
          </a:p>
          <a:p>
            <a:pPr marL="0" indent="0">
              <a:buFont typeface="Arial"/>
              <a:buNone/>
              <a:defRPr/>
            </a:pPr>
            <a:endParaRPr lang="en-US" sz="1900" i="1"/>
          </a:p>
          <a:p>
            <a:pPr marL="0" indent="0">
              <a:buFont typeface="Arial"/>
              <a:buNone/>
              <a:defRPr/>
            </a:pPr>
            <a:endParaRPr lang="en-US" sz="1900"/>
          </a:p>
          <a:p>
            <a:pPr marL="0" indent="0">
              <a:buFont typeface="Arial"/>
              <a:buNone/>
              <a:defRPr/>
            </a:pPr>
            <a:endParaRPr lang="en-US" sz="1900"/>
          </a:p>
          <a:p>
            <a:pPr marL="0" indent="0">
              <a:buFont typeface="Arial"/>
              <a:buNone/>
              <a:defRPr/>
            </a:pPr>
            <a:endParaRPr lang="en-US" sz="1900"/>
          </a:p>
          <a:p>
            <a:pPr marL="0" indent="0">
              <a:buFont typeface="Arial"/>
              <a:buNone/>
              <a:defRPr/>
            </a:pPr>
            <a:endParaRPr lang="en-US" sz="1900"/>
          </a:p>
          <a:p>
            <a:pPr marL="0" indent="0">
              <a:buFont typeface="Arial"/>
              <a:buNone/>
              <a:defRPr/>
            </a:pPr>
            <a:endParaRPr lang="en-US" sz="1900"/>
          </a:p>
          <a:p>
            <a:pPr marL="0" indent="0">
              <a:buFont typeface="Arial"/>
              <a:buNone/>
              <a:defRPr/>
            </a:pPr>
            <a:endParaRPr lang="en-US" sz="2000"/>
          </a:p>
          <a:p>
            <a:pPr marL="0" indent="0">
              <a:buFont typeface="Arial"/>
              <a:buNone/>
              <a:defRPr/>
            </a:pPr>
            <a:endParaRPr lang="en-US" sz="2000"/>
          </a:p>
          <a:p>
            <a:pPr marL="0" indent="0">
              <a:buFont typeface="Arial"/>
              <a:buNone/>
              <a:defRPr/>
            </a:pPr>
            <a:endParaRPr lang="de-DE" sz="2000"/>
          </a:p>
          <a:p>
            <a:pPr marL="0" indent="0">
              <a:buFont typeface="Arial"/>
              <a:buNone/>
              <a:defRPr/>
            </a:pPr>
            <a:endParaRPr lang="de-DE"/>
          </a:p>
          <a:p>
            <a:pPr marL="0" indent="0">
              <a:buFont typeface="Arial"/>
              <a:buNone/>
              <a:defRPr/>
            </a:pPr>
            <a:endParaRPr lang="hu-HU"/>
          </a:p>
        </p:txBody>
      </p:sp>
      <p:pic>
        <p:nvPicPr>
          <p:cNvPr id="7" name="Grafik 6">
            <a:extLst>
              <a:ext uri="{FF2B5EF4-FFF2-40B4-BE49-F238E27FC236}">
                <a16:creationId xmlns:a16="http://schemas.microsoft.com/office/drawing/2014/main" id="{704643B1-5D11-55E7-03EE-F7039D5876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7368" y="204079"/>
            <a:ext cx="2311902" cy="1541268"/>
          </a:xfrm>
          <a:prstGeom prst="rect">
            <a:avLst/>
          </a:prstGeom>
        </p:spPr>
      </p:pic>
      <p:sp>
        <p:nvSpPr>
          <p:cNvPr id="4" name="Google Shape;133;p8">
            <a:extLst>
              <a:ext uri="{FF2B5EF4-FFF2-40B4-BE49-F238E27FC236}">
                <a16:creationId xmlns:a16="http://schemas.microsoft.com/office/drawing/2014/main" id="{357F50A9-23D1-FE24-DAD6-46A0AC284B4D}"/>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Sources &amp; Terminologies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br>
              <a:rPr lang="de-DE"/>
            </a:br>
            <a:r>
              <a:rPr lang="de-DE"/>
              <a:t>WORD CHOICE</a:t>
            </a:r>
            <a:endParaRPr lang="hu-HU"/>
          </a:p>
        </p:txBody>
      </p:sp>
      <p:sp>
        <p:nvSpPr>
          <p:cNvPr id="3" name="Tartalom helye 2"/>
          <p:cNvSpPr>
            <a:spLocks noGrp="1"/>
          </p:cNvSpPr>
          <p:nvPr>
            <p:ph idx="1"/>
          </p:nvPr>
        </p:nvSpPr>
        <p:spPr bwMode="auto">
          <a:xfrm>
            <a:off x="623392" y="1719775"/>
            <a:ext cx="11233248" cy="4351338"/>
          </a:xfrm>
        </p:spPr>
        <p:txBody>
          <a:bodyPr>
            <a:noAutofit/>
          </a:bodyPr>
          <a:lstStyle/>
          <a:p>
            <a:pPr marL="0" indent="0" algn="just">
              <a:buNone/>
              <a:defRPr/>
            </a:pPr>
            <a:endParaRPr lang="de-DE" sz="1600" dirty="0"/>
          </a:p>
          <a:p>
            <a:pPr marL="0" indent="0" algn="just">
              <a:buNone/>
              <a:defRPr/>
            </a:pPr>
            <a:r>
              <a:rPr lang="en-US" sz="1600" dirty="0"/>
              <a:t>Following the first check of sources, you realize that not every press release on migration and forced displacement can be believed and not all news on the internet on the topic is true. Professional research thus also means to constantly question myths and stereotypes. Using the right words in publications is one step in avoiding the spread of myths and stereotypes. Only, what are the right words?</a:t>
            </a:r>
          </a:p>
          <a:p>
            <a:pPr marL="0" indent="0" algn="just">
              <a:buNone/>
              <a:defRPr/>
            </a:pPr>
            <a:r>
              <a:rPr lang="en-US" sz="1600" dirty="0"/>
              <a:t>You come across helpful tips and summarize them as follows: </a:t>
            </a:r>
          </a:p>
          <a:p>
            <a:pPr marL="0" indent="0" algn="just">
              <a:buNone/>
              <a:defRPr/>
            </a:pPr>
            <a:r>
              <a:rPr lang="en-US" sz="1600" b="1" dirty="0"/>
              <a:t>Crisis: </a:t>
            </a:r>
            <a:r>
              <a:rPr lang="en-US" sz="1600" dirty="0"/>
              <a:t>The European Federation of Journalists (EFJ, 2016), for example, </a:t>
            </a:r>
            <a:r>
              <a:rPr lang="en-US" sz="1600" dirty="0">
                <a:hlinkClick r:id="rId4"/>
              </a:rPr>
              <a:t>recommends in a blog post</a:t>
            </a:r>
            <a:r>
              <a:rPr lang="en-US" sz="1600" dirty="0"/>
              <a:t> not to write "migrant or refugee crisis." That makes people – rather than circumstances and conditions – the problem. It would be better to write “crisis of migration policy."</a:t>
            </a:r>
          </a:p>
          <a:p>
            <a:pPr marL="0" indent="0" algn="just">
              <a:buNone/>
              <a:defRPr/>
            </a:pPr>
            <a:r>
              <a:rPr lang="en-US" sz="1600" b="1" dirty="0"/>
              <a:t>Values: </a:t>
            </a:r>
            <a:r>
              <a:rPr lang="en-US" sz="1600" dirty="0"/>
              <a:t>The EFJ post also recommends that instead of "EU/national values" or "moral values" it is better to speak of the "universal values which Europe hold dear“</a:t>
            </a:r>
          </a:p>
          <a:p>
            <a:pPr marL="0" indent="0" algn="just">
              <a:buNone/>
              <a:defRPr/>
            </a:pPr>
            <a:r>
              <a:rPr lang="en-US" sz="1600" dirty="0"/>
              <a:t> </a:t>
            </a:r>
            <a:r>
              <a:rPr lang="en-US" sz="1600" b="1" dirty="0"/>
              <a:t>Legal framework: </a:t>
            </a:r>
            <a:r>
              <a:rPr lang="en-US" sz="1600" dirty="0"/>
              <a:t>A five-point </a:t>
            </a:r>
            <a:r>
              <a:rPr lang="en-US" sz="1600" dirty="0">
                <a:hlinkClick r:id="rId5"/>
              </a:rPr>
              <a:t>guide developed by the Ethical Journalism Network</a:t>
            </a:r>
            <a:r>
              <a:rPr lang="en-US" sz="1600" dirty="0"/>
              <a:t> (n.d.) advises knowing the relevant legal framework to avoid incorrect wording.</a:t>
            </a:r>
          </a:p>
          <a:p>
            <a:pPr marL="0" indent="0" algn="just">
              <a:buNone/>
              <a:defRPr/>
            </a:pPr>
            <a:r>
              <a:rPr lang="en-US" sz="1600" b="1" dirty="0"/>
              <a:t>Emotionalization: </a:t>
            </a:r>
            <a:r>
              <a:rPr lang="en-US" sz="1600" dirty="0"/>
              <a:t>The guide suggests to avoid oversimplifying the presentation and to avoid describing migration and forced displacement with a narrow perspective only focusing on hardship and humanitarian aspects that do not take into account the bigger picture. Compassionate language is desired, but journalists should not emotionalize.</a:t>
            </a:r>
          </a:p>
        </p:txBody>
      </p:sp>
      <p:pic>
        <p:nvPicPr>
          <p:cNvPr id="6" name="Grafik 5" descr="Ein Bild, das Tastatur, schließen enthält.&#10;&#10;Automatisch generierte Beschreibung">
            <a:extLst>
              <a:ext uri="{FF2B5EF4-FFF2-40B4-BE49-F238E27FC236}">
                <a16:creationId xmlns:a16="http://schemas.microsoft.com/office/drawing/2014/main" id="{5C434049-AC97-74B0-9C11-1C85017827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8288" y="271492"/>
            <a:ext cx="2232248" cy="1488165"/>
          </a:xfrm>
          <a:prstGeom prst="rect">
            <a:avLst/>
          </a:prstGeom>
        </p:spPr>
      </p:pic>
      <p:sp>
        <p:nvSpPr>
          <p:cNvPr id="4" name="Google Shape;133;p8">
            <a:extLst>
              <a:ext uri="{FF2B5EF4-FFF2-40B4-BE49-F238E27FC236}">
                <a16:creationId xmlns:a16="http://schemas.microsoft.com/office/drawing/2014/main" id="{B8B8A411-9D0C-6085-9367-D25C36F531F7}"/>
              </a:ext>
            </a:extLst>
          </p:cNvPr>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Choosing Sources &amp; Terminologies</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23896161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949</TotalTime>
  <Words>6608</Words>
  <Application>Microsoft Office PowerPoint</Application>
  <DocSecurity>0</DocSecurity>
  <PresentationFormat>Szélesvásznú</PresentationFormat>
  <Paragraphs>527</Paragraphs>
  <Slides>38</Slides>
  <Notes>15</Notes>
  <HiddenSlides>0</HiddenSlides>
  <MMClips>0</MMClips>
  <ScaleCrop>false</ScaleCrop>
  <HeadingPairs>
    <vt:vector size="6" baseType="variant">
      <vt:variant>
        <vt:lpstr>Használt betűtípusok</vt:lpstr>
      </vt:variant>
      <vt:variant>
        <vt:i4>6</vt:i4>
      </vt:variant>
      <vt:variant>
        <vt:lpstr>Téma</vt:lpstr>
      </vt:variant>
      <vt:variant>
        <vt:i4>2</vt:i4>
      </vt:variant>
      <vt:variant>
        <vt:lpstr>Diacímek</vt:lpstr>
      </vt:variant>
      <vt:variant>
        <vt:i4>38</vt:i4>
      </vt:variant>
    </vt:vector>
  </HeadingPairs>
  <TitlesOfParts>
    <vt:vector size="46" baseType="lpstr">
      <vt:lpstr>Arial</vt:lpstr>
      <vt:lpstr>Calibri</vt:lpstr>
      <vt:lpstr>Calibri Light</vt:lpstr>
      <vt:lpstr>TradeGothicLTStd</vt:lpstr>
      <vt:lpstr>TradeGothicLTStd-Bd2</vt:lpstr>
      <vt:lpstr>Verdana</vt:lpstr>
      <vt:lpstr>Office-téma</vt:lpstr>
      <vt:lpstr>1_Office-téma</vt:lpstr>
      <vt:lpstr>COVERING MIGRATION   </vt:lpstr>
      <vt:lpstr> LESSON4 - THE ETHICS OF REPORTING ON  MIGRATION &amp; FORCED DISPLACEMENT</vt:lpstr>
      <vt:lpstr>The Course</vt:lpstr>
      <vt:lpstr>About the authors</vt:lpstr>
      <vt:lpstr>What we are going to discuss</vt:lpstr>
      <vt:lpstr> CHOOSING SOURCES &amp; TERMINOLOGIES</vt:lpstr>
      <vt:lpstr>ACCESS TO SOURCES</vt:lpstr>
      <vt:lpstr>DATA SOURCE RECOMMENDATIONS</vt:lpstr>
      <vt:lpstr> WORD CHOICE</vt:lpstr>
      <vt:lpstr> WORD CHOICE</vt:lpstr>
      <vt:lpstr>CONTROLLING QUESTIONS</vt:lpstr>
      <vt:lpstr>CONTROLLING QUESTIONS</vt:lpstr>
      <vt:lpstr>FOOD FOR THOUGHT</vt:lpstr>
      <vt:lpstr>CHOOSING VARIOUS PERSPECTIVES </vt:lpstr>
      <vt:lpstr>CONSTRUCTIVE JOURNALISM</vt:lpstr>
      <vt:lpstr>CONSTRUCTIVE JOURNALISM</vt:lpstr>
      <vt:lpstr>WORD CLOUDS</vt:lpstr>
      <vt:lpstr>WORD CLOUDS</vt:lpstr>
      <vt:lpstr>MULTIPLE PERSPECTIVES:  A JOURNALIST'S VIEW</vt:lpstr>
      <vt:lpstr>TO-DO-LIST: MULTIDIMENSIONALITY IN REPORTING</vt:lpstr>
      <vt:lpstr>APPLICATION: MULTI-PERSPECTIVE VIEW</vt:lpstr>
      <vt:lpstr>CHOOSING PROTAGONISTS </vt:lpstr>
      <vt:lpstr>GUIDELINES</vt:lpstr>
      <vt:lpstr>DRAG THE WORDS</vt:lpstr>
      <vt:lpstr>DEALING WITH TRAUMA</vt:lpstr>
      <vt:lpstr>STUDY RESULTS </vt:lpstr>
      <vt:lpstr>STUDY RESULTS </vt:lpstr>
      <vt:lpstr>TIIM MODEL</vt:lpstr>
      <vt:lpstr>TIIM MODEL</vt:lpstr>
      <vt:lpstr>TIIM MODEL</vt:lpstr>
      <vt:lpstr>CONTROLLING QUESTIONS</vt:lpstr>
      <vt:lpstr>CONCLUSIONS</vt:lpstr>
      <vt:lpstr>FOOD FOR THOUGHT</vt:lpstr>
      <vt:lpstr>Bibliography, referred works</vt:lpstr>
      <vt:lpstr>Bibliography, referred works</vt:lpstr>
      <vt:lpstr>Sources of Photos</vt:lpstr>
      <vt:lpstr>Sources of Photos</vt:lpstr>
      <vt:lpstr> Where you can find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subject/>
  <dc:creator>példa lajos</dc:creator>
  <cp:keywords/>
  <dc:description/>
  <cp:lastModifiedBy>Annamária Torbó</cp:lastModifiedBy>
  <cp:revision>1059</cp:revision>
  <dcterms:created xsi:type="dcterms:W3CDTF">2019-01-02T15:11:38Z</dcterms:created>
  <dcterms:modified xsi:type="dcterms:W3CDTF">2023-11-26T18:47:33Z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F5E0AA30-5918-4713-A630-DBDBA2D67324</vt:lpwstr>
  </property>
  <property fmtid="{D5CDD505-2E9C-101B-9397-08002B2CF9AE}" pid="3" name="ArticulatePath">
    <vt:lpwstr>Bemutató1</vt:lpwstr>
  </property>
</Properties>
</file>