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333" r:id="rId4"/>
    <p:sldId id="298" r:id="rId5"/>
    <p:sldId id="310" r:id="rId6"/>
    <p:sldId id="311" r:id="rId7"/>
    <p:sldId id="257" r:id="rId8"/>
    <p:sldId id="290" r:id="rId9"/>
    <p:sldId id="287" r:id="rId10"/>
    <p:sldId id="387" r:id="rId11"/>
    <p:sldId id="312" r:id="rId12"/>
    <p:sldId id="389" r:id="rId13"/>
    <p:sldId id="390" r:id="rId14"/>
    <p:sldId id="291" r:id="rId15"/>
    <p:sldId id="296" r:id="rId16"/>
    <p:sldId id="304" r:id="rId17"/>
    <p:sldId id="391" r:id="rId18"/>
    <p:sldId id="392" r:id="rId19"/>
    <p:sldId id="303" r:id="rId20"/>
    <p:sldId id="301" r:id="rId21"/>
    <p:sldId id="305" r:id="rId22"/>
    <p:sldId id="393" r:id="rId23"/>
    <p:sldId id="299" r:id="rId24"/>
    <p:sldId id="268" r:id="rId25"/>
    <p:sldId id="326" r:id="rId26"/>
    <p:sldId id="385" r:id="rId27"/>
    <p:sldId id="266" r:id="rId28"/>
    <p:sldId id="386" r:id="rId29"/>
  </p:sldIdLst>
  <p:sldSz cx="12192000" cy="6858000"/>
  <p:notesSz cx="6858000" cy="9144000"/>
  <p:custDataLst>
    <p:tags r:id="rId31"/>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7" autoAdjust="0"/>
    <p:restoredTop sz="94660"/>
  </p:normalViewPr>
  <p:slideViewPr>
    <p:cSldViewPr snapToGrid="0">
      <p:cViewPr varScale="1">
        <p:scale>
          <a:sx n="56" d="100"/>
          <a:sy n="56" d="100"/>
        </p:scale>
        <p:origin x="8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6EBE8-6748-41F5-95FB-86B73DFD4AB0}" type="datetimeFigureOut">
              <a:rPr lang="hu-HU" smtClean="0"/>
              <a:t>2023. 11. 26.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F5753-0CAB-43E6-BE21-8D7F7DCC9748}" type="slidenum">
              <a:rPr lang="hu-HU" smtClean="0"/>
              <a:t>‹#›</a:t>
            </a:fld>
            <a:endParaRPr lang="hu-HU"/>
          </a:p>
        </p:txBody>
      </p:sp>
    </p:spTree>
    <p:extLst>
      <p:ext uri="{BB962C8B-B14F-4D97-AF65-F5344CB8AC3E}">
        <p14:creationId xmlns:p14="http://schemas.microsoft.com/office/powerpoint/2010/main" val="274211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904E0-5EC8-4856-9F82-ADF6BA20FFE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9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See</a:t>
            </a:r>
            <a:r>
              <a:rPr lang="hu-HU" dirty="0"/>
              <a:t> </a:t>
            </a:r>
            <a:r>
              <a:rPr lang="hu-HU" dirty="0" err="1"/>
              <a:t>other</a:t>
            </a:r>
            <a:r>
              <a:rPr lang="hu-HU" dirty="0"/>
              <a:t> </a:t>
            </a:r>
            <a:r>
              <a:rPr lang="hu-HU" dirty="0" err="1"/>
              <a:t>sources</a:t>
            </a:r>
            <a:r>
              <a:rPr lang="hu-HU" dirty="0"/>
              <a:t> in </a:t>
            </a:r>
            <a:r>
              <a:rPr lang="hu-HU" dirty="0" err="1"/>
              <a:t>the</a:t>
            </a:r>
            <a:r>
              <a:rPr lang="hu-HU" dirty="0"/>
              <a:t> </a:t>
            </a:r>
            <a:r>
              <a:rPr lang="hu-HU" dirty="0" err="1"/>
              <a:t>notes</a:t>
            </a:r>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FBF4E-2479-4451-98DC-1083B91E01D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8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8E9957F3-BFD1-4B98-AB53-26F40F1797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a:extLst>
              <a:ext uri="{FF2B5EF4-FFF2-40B4-BE49-F238E27FC236}">
                <a16:creationId xmlns:a16="http://schemas.microsoft.com/office/drawing/2014/main" id="{8DEED482-333D-432A-809F-602CEE697E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dirty="0"/>
          </a:p>
        </p:txBody>
      </p:sp>
      <p:sp>
        <p:nvSpPr>
          <p:cNvPr id="18436" name="Dia számának helye 3">
            <a:extLst>
              <a:ext uri="{FF2B5EF4-FFF2-40B4-BE49-F238E27FC236}">
                <a16:creationId xmlns:a16="http://schemas.microsoft.com/office/drawing/2014/main" id="{7B5FB230-DE45-4E17-805F-3512A93B5F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1C422E-B8F4-4496-8C1E-318F7A72663E}" type="slidenum">
              <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0353F9-0C46-495A-B663-F3615E8F7789}"/>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DA31131-6C20-41B5-B1FD-903692641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FF65E0A4-EFB4-4D2F-B71D-7BBD0DA9D1B4}"/>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38ED5E42-19F5-49C6-9EA9-4DC56370629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EAF4D1B-9BC3-442B-ABFB-8DFC5E5AF0F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367054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E4736E-E1F7-4CE5-921E-2291329135F9}"/>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4A5185F2-6F32-4C4B-9696-2A6EFFAB45C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4F13F80-F137-4493-B86C-FCB3CAC701A0}"/>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755C577E-F955-490A-86F2-A3D79D6DA87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9182CC1-F1E7-4C3B-9456-D41CB05B2271}"/>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24452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D26DFDAD-8907-407C-ACFF-A4B9E537786E}"/>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DA76E98F-55E8-4461-80DC-954884E92DCE}"/>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B898F29-C516-4D3C-9740-D0284AFA3064}"/>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E85DF2B2-25EF-464C-8F01-81910B68121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D820637-3DA9-4958-9DDE-05D961ACD4D2}"/>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85410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C0CC70-1689-4205-8EF0-7CBA36F773C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1389006-A36D-43AE-9BD2-A57695B1D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17E82D4-8482-471E-8163-3D136BDF8B58}"/>
              </a:ext>
            </a:extLst>
          </p:cNvPr>
          <p:cNvSpPr>
            <a:spLocks noGrp="1"/>
          </p:cNvSpPr>
          <p:nvPr>
            <p:ph type="dt" sz="half" idx="10"/>
          </p:nvPr>
        </p:nvSpPr>
        <p:spPr/>
        <p:txBody>
          <a:bodyPr/>
          <a:lstStyle/>
          <a:p>
            <a:fld id="{81C17BD2-93BC-44B2-AA34-FFDC2DE3639F}" type="datetime1">
              <a:rPr lang="hu-HU" smtClean="0"/>
              <a:t>2023. 11. 26.</a:t>
            </a:fld>
            <a:endParaRPr lang="hu-HU"/>
          </a:p>
        </p:txBody>
      </p:sp>
      <p:sp>
        <p:nvSpPr>
          <p:cNvPr id="5" name="Élőláb helye 4">
            <a:extLst>
              <a:ext uri="{FF2B5EF4-FFF2-40B4-BE49-F238E27FC236}">
                <a16:creationId xmlns:a16="http://schemas.microsoft.com/office/drawing/2014/main" id="{1333C1FF-46D9-456A-B254-3BC157283BDC}"/>
              </a:ext>
            </a:extLst>
          </p:cNvPr>
          <p:cNvSpPr>
            <a:spLocks noGrp="1"/>
          </p:cNvSpPr>
          <p:nvPr>
            <p:ph type="ftr" sz="quarter" idx="11"/>
          </p:nvPr>
        </p:nvSpPr>
        <p:spPr/>
        <p:txBody>
          <a:bodyPr/>
          <a:lstStyle/>
          <a:p>
            <a:r>
              <a:rPr lang="en-US" b="1"/>
              <a:t>New Skills for the Next Generation of Journalists - NEWSREEL</a:t>
            </a:r>
            <a:endParaRPr lang="hu-HU" dirty="0"/>
          </a:p>
        </p:txBody>
      </p:sp>
      <p:sp>
        <p:nvSpPr>
          <p:cNvPr id="6" name="Dia számának helye 5">
            <a:extLst>
              <a:ext uri="{FF2B5EF4-FFF2-40B4-BE49-F238E27FC236}">
                <a16:creationId xmlns:a16="http://schemas.microsoft.com/office/drawing/2014/main" id="{B1959D77-DC1C-4D9D-B42F-5EFBC2D926B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51836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104946-A292-4829-84B1-7B8BE66F9C6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1816264-9548-4BCC-A0A1-740359F72AC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669679D-1CF6-45A4-82F9-D6F811162F88}"/>
              </a:ext>
            </a:extLst>
          </p:cNvPr>
          <p:cNvSpPr>
            <a:spLocks noGrp="1"/>
          </p:cNvSpPr>
          <p:nvPr>
            <p:ph type="dt" sz="half" idx="10"/>
          </p:nvPr>
        </p:nvSpPr>
        <p:spPr/>
        <p:txBody>
          <a:bodyPr/>
          <a:lstStyle/>
          <a:p>
            <a:fld id="{F4A28A07-50A9-47FF-BD13-6930F3C7C6D4}" type="datetime1">
              <a:rPr lang="hu-HU" smtClean="0"/>
              <a:t>2023. 11. 26.</a:t>
            </a:fld>
            <a:endParaRPr lang="hu-HU"/>
          </a:p>
        </p:txBody>
      </p:sp>
      <p:sp>
        <p:nvSpPr>
          <p:cNvPr id="5" name="Élőláb helye 4">
            <a:extLst>
              <a:ext uri="{FF2B5EF4-FFF2-40B4-BE49-F238E27FC236}">
                <a16:creationId xmlns:a16="http://schemas.microsoft.com/office/drawing/2014/main" id="{0C502769-7139-426A-8FAA-A71063481138}"/>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E0630CF7-A285-4932-8ADF-A7B3F48A492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91310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D1E411-4F3D-4EC1-AAE0-B7BFF08A0955}"/>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158C1CF3-94A0-432D-8DC5-A7596B0E7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ED108FCA-3B08-46EB-8FD7-29F0FCC73EE9}"/>
              </a:ext>
            </a:extLst>
          </p:cNvPr>
          <p:cNvSpPr>
            <a:spLocks noGrp="1"/>
          </p:cNvSpPr>
          <p:nvPr>
            <p:ph type="dt" sz="half" idx="10"/>
          </p:nvPr>
        </p:nvSpPr>
        <p:spPr/>
        <p:txBody>
          <a:bodyPr/>
          <a:lstStyle/>
          <a:p>
            <a:fld id="{95BE89B0-9048-44AE-ABC1-F2FC2E4AA296}" type="datetime1">
              <a:rPr lang="hu-HU" smtClean="0"/>
              <a:t>2023. 11. 26.</a:t>
            </a:fld>
            <a:endParaRPr lang="hu-HU"/>
          </a:p>
        </p:txBody>
      </p:sp>
      <p:sp>
        <p:nvSpPr>
          <p:cNvPr id="5" name="Élőláb helye 4">
            <a:extLst>
              <a:ext uri="{FF2B5EF4-FFF2-40B4-BE49-F238E27FC236}">
                <a16:creationId xmlns:a16="http://schemas.microsoft.com/office/drawing/2014/main" id="{EB7E9CF7-55AB-4851-867B-91D25E44D431}"/>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FE954D85-C77F-4CCF-BD0A-DEC2B5514508}"/>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23454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C96F57A-1EC0-4B6C-BEB7-F6A31A00FE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E5A97C0-E4BD-4799-B4C5-088821D73277}"/>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E04CB3F4-2EF0-4039-9345-E8308485CDB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B3392E7-38C5-4920-8278-8D5EA9CF3859}"/>
              </a:ext>
            </a:extLst>
          </p:cNvPr>
          <p:cNvSpPr>
            <a:spLocks noGrp="1"/>
          </p:cNvSpPr>
          <p:nvPr>
            <p:ph type="dt" sz="half" idx="10"/>
          </p:nvPr>
        </p:nvSpPr>
        <p:spPr/>
        <p:txBody>
          <a:bodyPr/>
          <a:lstStyle/>
          <a:p>
            <a:fld id="{11729777-8C0C-472A-B7CB-D6FE927A4845}" type="datetime1">
              <a:rPr lang="hu-HU" smtClean="0"/>
              <a:t>2023. 11. 26.</a:t>
            </a:fld>
            <a:endParaRPr lang="hu-HU"/>
          </a:p>
        </p:txBody>
      </p:sp>
      <p:sp>
        <p:nvSpPr>
          <p:cNvPr id="6" name="Élőláb helye 5">
            <a:extLst>
              <a:ext uri="{FF2B5EF4-FFF2-40B4-BE49-F238E27FC236}">
                <a16:creationId xmlns:a16="http://schemas.microsoft.com/office/drawing/2014/main" id="{3AD85503-2E6F-4F2B-B270-2C25B5DB5F6A}"/>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86752766-D4BB-477E-88A5-07F10AA53C3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798660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8BC7E2-85E2-4FF6-B4A0-5071D9D8D4AC}"/>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EEAC0F7E-8664-4E76-B9D8-86883DAF0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8F6892C-120A-4C87-BB98-4C36B3E49362}"/>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3A4C71F-0767-4FE0-BB60-EC5AC3A77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C5E200A-3FA5-47AA-8F45-44B80CEF458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946543DC-9E0A-4762-8861-04B336EC18E5}"/>
              </a:ext>
            </a:extLst>
          </p:cNvPr>
          <p:cNvSpPr>
            <a:spLocks noGrp="1"/>
          </p:cNvSpPr>
          <p:nvPr>
            <p:ph type="dt" sz="half" idx="10"/>
          </p:nvPr>
        </p:nvSpPr>
        <p:spPr/>
        <p:txBody>
          <a:bodyPr/>
          <a:lstStyle/>
          <a:p>
            <a:fld id="{1AAA4C96-B67F-43CC-A89A-C39900F83994}" type="datetime1">
              <a:rPr lang="hu-HU" smtClean="0"/>
              <a:t>2023. 11. 26.</a:t>
            </a:fld>
            <a:endParaRPr lang="hu-HU"/>
          </a:p>
        </p:txBody>
      </p:sp>
      <p:sp>
        <p:nvSpPr>
          <p:cNvPr id="8" name="Élőláb helye 7">
            <a:extLst>
              <a:ext uri="{FF2B5EF4-FFF2-40B4-BE49-F238E27FC236}">
                <a16:creationId xmlns:a16="http://schemas.microsoft.com/office/drawing/2014/main" id="{B0A44E08-B14E-4F61-8911-CA4FD8E7625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9" name="Dia számának helye 8">
            <a:extLst>
              <a:ext uri="{FF2B5EF4-FFF2-40B4-BE49-F238E27FC236}">
                <a16:creationId xmlns:a16="http://schemas.microsoft.com/office/drawing/2014/main" id="{EDCDCAC3-4C0D-4F0E-A5F6-6D05ED8B328A}"/>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395136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B5BF26-7054-464F-847F-6D18B60E66B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3D84279-1AB0-43D4-9885-927359F9756B}"/>
              </a:ext>
            </a:extLst>
          </p:cNvPr>
          <p:cNvSpPr>
            <a:spLocks noGrp="1"/>
          </p:cNvSpPr>
          <p:nvPr>
            <p:ph type="dt" sz="half" idx="10"/>
          </p:nvPr>
        </p:nvSpPr>
        <p:spPr/>
        <p:txBody>
          <a:bodyPr/>
          <a:lstStyle/>
          <a:p>
            <a:fld id="{0016EE33-742A-45C9-84DC-2BA2ED36E40C}" type="datetime1">
              <a:rPr lang="hu-HU" smtClean="0"/>
              <a:t>2023. 11. 26.</a:t>
            </a:fld>
            <a:endParaRPr lang="hu-HU"/>
          </a:p>
        </p:txBody>
      </p:sp>
      <p:sp>
        <p:nvSpPr>
          <p:cNvPr id="4" name="Élőláb helye 3">
            <a:extLst>
              <a:ext uri="{FF2B5EF4-FFF2-40B4-BE49-F238E27FC236}">
                <a16:creationId xmlns:a16="http://schemas.microsoft.com/office/drawing/2014/main" id="{4EAF7920-0035-411F-A12D-91EB10F6533E}"/>
              </a:ext>
            </a:extLst>
          </p:cNvPr>
          <p:cNvSpPr>
            <a:spLocks noGrp="1"/>
          </p:cNvSpPr>
          <p:nvPr>
            <p:ph type="ftr" sz="quarter" idx="11"/>
          </p:nvPr>
        </p:nvSpPr>
        <p:spPr/>
        <p:txBody>
          <a:bodyPr/>
          <a:lstStyle/>
          <a:p>
            <a:r>
              <a:rPr lang="en-US"/>
              <a:t>New Skills for the Next Generation of Journalists - NEWSREEL</a:t>
            </a:r>
            <a:endParaRPr lang="hu-HU"/>
          </a:p>
        </p:txBody>
      </p:sp>
      <p:sp>
        <p:nvSpPr>
          <p:cNvPr id="5" name="Dia számának helye 4">
            <a:extLst>
              <a:ext uri="{FF2B5EF4-FFF2-40B4-BE49-F238E27FC236}">
                <a16:creationId xmlns:a16="http://schemas.microsoft.com/office/drawing/2014/main" id="{3970F18F-1E91-44EC-8671-ED44864F8341}"/>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384150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74822EC-1818-40E8-83D6-14D2B50303C7}"/>
              </a:ext>
            </a:extLst>
          </p:cNvPr>
          <p:cNvSpPr>
            <a:spLocks noGrp="1"/>
          </p:cNvSpPr>
          <p:nvPr>
            <p:ph type="dt" sz="half" idx="10"/>
          </p:nvPr>
        </p:nvSpPr>
        <p:spPr/>
        <p:txBody>
          <a:bodyPr/>
          <a:lstStyle/>
          <a:p>
            <a:fld id="{D03563C6-FE02-4D0C-99AB-76D279DE4892}" type="datetime1">
              <a:rPr lang="hu-HU" smtClean="0"/>
              <a:t>2023. 11. 26.</a:t>
            </a:fld>
            <a:endParaRPr lang="hu-HU"/>
          </a:p>
        </p:txBody>
      </p:sp>
      <p:sp>
        <p:nvSpPr>
          <p:cNvPr id="3" name="Élőláb helye 2">
            <a:extLst>
              <a:ext uri="{FF2B5EF4-FFF2-40B4-BE49-F238E27FC236}">
                <a16:creationId xmlns:a16="http://schemas.microsoft.com/office/drawing/2014/main" id="{C90EBEF0-ED3B-43B0-967A-973B636488E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4" name="Dia számának helye 3">
            <a:extLst>
              <a:ext uri="{FF2B5EF4-FFF2-40B4-BE49-F238E27FC236}">
                <a16:creationId xmlns:a16="http://schemas.microsoft.com/office/drawing/2014/main" id="{956ADFF4-8FD8-4B6C-B6FE-F19B89125F1F}"/>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60816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0BB3EE-3E81-4D71-B16B-1A9AAD2EBDE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85EBD1F-CBE1-4824-89EC-3AD05576D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22E4581-3E55-494F-99CD-837E9BAF1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8755F59-999B-4A9D-A873-EAE04C693D65}"/>
              </a:ext>
            </a:extLst>
          </p:cNvPr>
          <p:cNvSpPr>
            <a:spLocks noGrp="1"/>
          </p:cNvSpPr>
          <p:nvPr>
            <p:ph type="dt" sz="half" idx="10"/>
          </p:nvPr>
        </p:nvSpPr>
        <p:spPr/>
        <p:txBody>
          <a:bodyPr/>
          <a:lstStyle/>
          <a:p>
            <a:fld id="{DE74D476-7685-4014-B6FE-7D53F23F8CD3}" type="datetime1">
              <a:rPr lang="hu-HU" smtClean="0"/>
              <a:t>2023. 11. 26.</a:t>
            </a:fld>
            <a:endParaRPr lang="hu-HU"/>
          </a:p>
        </p:txBody>
      </p:sp>
      <p:sp>
        <p:nvSpPr>
          <p:cNvPr id="6" name="Élőláb helye 5">
            <a:extLst>
              <a:ext uri="{FF2B5EF4-FFF2-40B4-BE49-F238E27FC236}">
                <a16:creationId xmlns:a16="http://schemas.microsoft.com/office/drawing/2014/main" id="{251C0C41-51D1-4950-83C9-C858A45C4DE4}"/>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B6E435B6-0DB1-4C3F-AE0F-D87C96605130}"/>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91961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4F83A9-9235-4CED-9C2B-F6CA3981B82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1BC862A3-850F-47A8-BBC8-5C5F10237E2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B226777-802E-4448-963E-299C0E87F9E1}"/>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93EDDEE4-0F9C-48F5-9E36-29C00C5A4CA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D1D084E-2AB4-4E48-819A-A864A44AE8A5}"/>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582022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4E0EB9-4A6E-4122-910A-CDE6A443BE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01B38E3E-BE84-457B-8DED-39BE3D628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28962E5-83B4-44DA-A4CA-0483BD060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B121F24-F3C1-45FD-A0D0-F70AD4003B1C}"/>
              </a:ext>
            </a:extLst>
          </p:cNvPr>
          <p:cNvSpPr>
            <a:spLocks noGrp="1"/>
          </p:cNvSpPr>
          <p:nvPr>
            <p:ph type="dt" sz="half" idx="10"/>
          </p:nvPr>
        </p:nvSpPr>
        <p:spPr/>
        <p:txBody>
          <a:bodyPr/>
          <a:lstStyle/>
          <a:p>
            <a:fld id="{729F68D8-0053-4F8F-819B-6F1FA9FB00CA}" type="datetime1">
              <a:rPr lang="hu-HU" smtClean="0"/>
              <a:t>2023. 11. 26.</a:t>
            </a:fld>
            <a:endParaRPr lang="hu-HU"/>
          </a:p>
        </p:txBody>
      </p:sp>
      <p:sp>
        <p:nvSpPr>
          <p:cNvPr id="6" name="Élőláb helye 5">
            <a:extLst>
              <a:ext uri="{FF2B5EF4-FFF2-40B4-BE49-F238E27FC236}">
                <a16:creationId xmlns:a16="http://schemas.microsoft.com/office/drawing/2014/main" id="{F328B20F-2E8B-405F-9D4F-E0416220B100}"/>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7A1551F6-B27B-4382-9F11-BCC837CE1D9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451538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49484A-A20B-429F-80D6-DB5A1417EFCB}"/>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461D6EB-A17A-4478-970C-EE7F1373EDB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48F5255-B4E7-4CA5-BA2E-52867DFF4BE4}"/>
              </a:ext>
            </a:extLst>
          </p:cNvPr>
          <p:cNvSpPr>
            <a:spLocks noGrp="1"/>
          </p:cNvSpPr>
          <p:nvPr>
            <p:ph type="dt" sz="half" idx="10"/>
          </p:nvPr>
        </p:nvSpPr>
        <p:spPr/>
        <p:txBody>
          <a:bodyPr/>
          <a:lstStyle/>
          <a:p>
            <a:fld id="{214B2C72-4F30-4E06-8EF9-58A14EAC6D5D}" type="datetime1">
              <a:rPr lang="hu-HU" smtClean="0"/>
              <a:t>2023. 11. 26.</a:t>
            </a:fld>
            <a:endParaRPr lang="hu-HU"/>
          </a:p>
        </p:txBody>
      </p:sp>
      <p:sp>
        <p:nvSpPr>
          <p:cNvPr id="5" name="Élőláb helye 4">
            <a:extLst>
              <a:ext uri="{FF2B5EF4-FFF2-40B4-BE49-F238E27FC236}">
                <a16:creationId xmlns:a16="http://schemas.microsoft.com/office/drawing/2014/main" id="{B2129963-7CD1-4565-A7C0-986125D03185}"/>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4419CBA-BE4C-4F5A-8ED4-9932A6A1671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609298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4863371-AB1D-405B-B4E2-4C0F6ADCDFD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B3507F7-E76D-438B-A140-397149311DB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541F80B-F614-45EB-AC0B-27429E01A538}"/>
              </a:ext>
            </a:extLst>
          </p:cNvPr>
          <p:cNvSpPr>
            <a:spLocks noGrp="1"/>
          </p:cNvSpPr>
          <p:nvPr>
            <p:ph type="dt" sz="half" idx="10"/>
          </p:nvPr>
        </p:nvSpPr>
        <p:spPr/>
        <p:txBody>
          <a:bodyPr/>
          <a:lstStyle/>
          <a:p>
            <a:fld id="{5CCB6C14-2430-48F0-98DB-736C494F794B}" type="datetime1">
              <a:rPr lang="hu-HU" smtClean="0"/>
              <a:t>2023. 11. 26.</a:t>
            </a:fld>
            <a:endParaRPr lang="hu-HU"/>
          </a:p>
        </p:txBody>
      </p:sp>
      <p:sp>
        <p:nvSpPr>
          <p:cNvPr id="5" name="Élőláb helye 4">
            <a:extLst>
              <a:ext uri="{FF2B5EF4-FFF2-40B4-BE49-F238E27FC236}">
                <a16:creationId xmlns:a16="http://schemas.microsoft.com/office/drawing/2014/main" id="{93E3C537-4C49-42FF-8036-CD2ADCA3A83B}"/>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4D879A51-2F99-4E0D-997C-83C78895655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759237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userDrawn="1">
  <p:cSld name="Címdia">
    <p:spTree>
      <p:nvGrpSpPr>
        <p:cNvPr id="1" name=""/>
        <p:cNvGrpSpPr/>
        <p:nvPr/>
      </p:nvGrpSpPr>
      <p:grpSpPr bwMode="auto">
        <a:xfrm>
          <a:off x="0" y="0"/>
          <a:ext cx="0" cy="0"/>
          <a:chOff x="0" y="0"/>
          <a:chExt cx="0" cy="0"/>
        </a:xfrm>
      </p:grpSpPr>
      <p:sp>
        <p:nvSpPr>
          <p:cNvPr id="2" name="Cím 1"/>
          <p:cNvSpPr>
            <a:spLocks noGrp="1"/>
          </p:cNvSpPr>
          <p:nvPr>
            <p:ph type="ctrTitle"/>
          </p:nvPr>
        </p:nvSpPr>
        <p:spPr bwMode="auto">
          <a:xfrm>
            <a:off x="1524000" y="1122363"/>
            <a:ext cx="9144000" cy="2387600"/>
          </a:xfrm>
        </p:spPr>
        <p:txBody>
          <a:bodyPr anchor="b"/>
          <a:lstStyle>
            <a:lvl1pPr algn="ctr">
              <a:defRPr sz="6000"/>
            </a:lvl1pPr>
          </a:lstStyle>
          <a:p>
            <a:pPr>
              <a:defRPr/>
            </a:pPr>
            <a:r>
              <a:rPr lang="hu-HU"/>
              <a:t>Mintacím szerkesztése</a:t>
            </a:r>
            <a:endParaRPr/>
          </a:p>
        </p:txBody>
      </p:sp>
      <p:sp>
        <p:nvSpPr>
          <p:cNvPr id="3" name="Alcím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hu-HU"/>
              <a:t>Kattintson ide az alcím mintájának szerkesztéséhez</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133687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obj" preserve="1" userDrawn="1">
  <p:cSld name="Cím és tartalo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idx="1"/>
          </p:nvPr>
        </p:nvSpPr>
        <p:spPr bwMode="auto"/>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24862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secHead" preserve="1" userDrawn="1">
  <p:cSld name="Szakaszfejléc">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1850" y="1709738"/>
            <a:ext cx="10515600" cy="2852737"/>
          </a:xfrm>
        </p:spPr>
        <p:txBody>
          <a:bodyPr anchor="b"/>
          <a:lstStyle>
            <a:lvl1pPr>
              <a:defRPr sz="6000"/>
            </a:lvl1pPr>
          </a:lstStyle>
          <a:p>
            <a:pPr>
              <a:defRPr/>
            </a:pPr>
            <a:r>
              <a:rPr lang="hu-HU"/>
              <a:t>Mintacím szerkesztése</a:t>
            </a:r>
            <a:endParaRPr/>
          </a:p>
        </p:txBody>
      </p:sp>
      <p:sp>
        <p:nvSpPr>
          <p:cNvPr id="3" name="Szöveg hely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hu-HU"/>
              <a:t>Mintaszöveg szerkesztése</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026537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woObj" preserve="1" userDrawn="1">
  <p:cSld name="2 tartalomrész">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sz="half" idx="1"/>
          </p:nvPr>
        </p:nvSpPr>
        <p:spPr bwMode="auto">
          <a:xfrm>
            <a:off x="838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Tartalom helye 3"/>
          <p:cNvSpPr>
            <a:spLocks noGrp="1"/>
          </p:cNvSpPr>
          <p:nvPr>
            <p:ph sz="half" idx="2"/>
          </p:nvPr>
        </p:nvSpPr>
        <p:spPr bwMode="auto">
          <a:xfrm>
            <a:off x="6172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283170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Összehasonlítás">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365125"/>
            <a:ext cx="10515600" cy="1325563"/>
          </a:xfrm>
        </p:spPr>
        <p:txBody>
          <a:bodyPr/>
          <a:lstStyle/>
          <a:p>
            <a:pPr>
              <a:defRPr/>
            </a:pPr>
            <a:r>
              <a:rPr lang="hu-HU"/>
              <a:t>Mintacím szerkesztése</a:t>
            </a:r>
            <a:endParaRPr/>
          </a:p>
        </p:txBody>
      </p:sp>
      <p:sp>
        <p:nvSpPr>
          <p:cNvPr id="3" name="Szöveg hely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4" name="Tartalom helye 3"/>
          <p:cNvSpPr>
            <a:spLocks noGrp="1"/>
          </p:cNvSpPr>
          <p:nvPr>
            <p:ph sz="half" idx="2"/>
          </p:nvPr>
        </p:nvSpPr>
        <p:spPr bwMode="auto">
          <a:xfrm>
            <a:off x="839788" y="2505074"/>
            <a:ext cx="5157787"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Szöveg hely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6" name="Tartalom helye 5"/>
          <p:cNvSpPr>
            <a:spLocks noGrp="1"/>
          </p:cNvSpPr>
          <p:nvPr>
            <p:ph sz="quarter" idx="4"/>
          </p:nvPr>
        </p:nvSpPr>
        <p:spPr bwMode="auto">
          <a:xfrm>
            <a:off x="6172200" y="2505074"/>
            <a:ext cx="5183188"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7" name="Dátum helye 6"/>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8" name="Élőláb helye 7"/>
          <p:cNvSpPr>
            <a:spLocks noGrp="1"/>
          </p:cNvSpPr>
          <p:nvPr>
            <p:ph type="ftr" sz="quarter" idx="11"/>
          </p:nvPr>
        </p:nvSpPr>
        <p:spPr bwMode="auto"/>
        <p:txBody>
          <a:bodyPr/>
          <a:lstStyle/>
          <a:p>
            <a:pPr>
              <a:defRPr/>
            </a:pPr>
            <a:endParaRPr lang="hu-HU"/>
          </a:p>
        </p:txBody>
      </p:sp>
      <p:sp>
        <p:nvSpPr>
          <p:cNvPr id="9" name="Dia számának helye 8"/>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252147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Csak cí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Dátum helye 2"/>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4" name="Élőláb helye 3"/>
          <p:cNvSpPr>
            <a:spLocks noGrp="1"/>
          </p:cNvSpPr>
          <p:nvPr>
            <p:ph type="ftr" sz="quarter" idx="11"/>
          </p:nvPr>
        </p:nvSpPr>
        <p:spPr bwMode="auto"/>
        <p:txBody>
          <a:bodyPr/>
          <a:lstStyle/>
          <a:p>
            <a:pPr>
              <a:defRPr/>
            </a:pPr>
            <a:endParaRPr lang="hu-HU"/>
          </a:p>
        </p:txBody>
      </p:sp>
      <p:sp>
        <p:nvSpPr>
          <p:cNvPr id="5" name="Dia számának helye 4"/>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735268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blank" preserve="1" userDrawn="1">
  <p:cSld name="Üres">
    <p:spTree>
      <p:nvGrpSpPr>
        <p:cNvPr id="1" name=""/>
        <p:cNvGrpSpPr/>
        <p:nvPr/>
      </p:nvGrpSpPr>
      <p:grpSpPr bwMode="auto">
        <a:xfrm>
          <a:off x="0" y="0"/>
          <a:ext cx="0" cy="0"/>
          <a:chOff x="0" y="0"/>
          <a:chExt cx="0" cy="0"/>
        </a:xfrm>
      </p:grpSpPr>
      <p:sp>
        <p:nvSpPr>
          <p:cNvPr id="2" name="Dátum helye 1"/>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3" name="Élőláb helye 2"/>
          <p:cNvSpPr>
            <a:spLocks noGrp="1"/>
          </p:cNvSpPr>
          <p:nvPr>
            <p:ph type="ftr" sz="quarter" idx="11"/>
          </p:nvPr>
        </p:nvSpPr>
        <p:spPr bwMode="auto"/>
        <p:txBody>
          <a:bodyPr/>
          <a:lstStyle/>
          <a:p>
            <a:pPr>
              <a:defRPr/>
            </a:pPr>
            <a:endParaRPr lang="hu-HU"/>
          </a:p>
        </p:txBody>
      </p:sp>
      <p:sp>
        <p:nvSpPr>
          <p:cNvPr id="4" name="Dia számának helye 3"/>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751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FB3AEF-F3A9-498A-821C-57DAA041F91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2FCE7844-FCEC-430D-BDBA-2EB22D864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7E201D20-BCF5-424A-B6BF-C0C42C921C76}"/>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3D3C334B-358A-40C5-B444-4BE1A31B5D5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4CE59DD-D322-4341-B8E1-59C81D42A096}"/>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595116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objTx" preserve="1" userDrawn="1">
  <p:cSld name="Tartalomrész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Tartalom helye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4093410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picTx" preserve="1" userDrawn="1">
  <p:cSld name="Kép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Kép hely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hu-HU"/>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4164416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vertTx" preserve="1" userDrawn="1">
  <p:cSld name="Cím és függőleges szöveg">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Függőleges szöveg helye 2"/>
          <p:cNvSpPr>
            <a:spLocks noGrp="1"/>
          </p:cNvSpPr>
          <p:nvPr>
            <p:ph type="body" orient="vert" idx="1"/>
          </p:nvPr>
        </p:nvSpPr>
        <p:spPr bwMode="auto"/>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969449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Függőleges cím és szöveg">
    <p:spTree>
      <p:nvGrpSpPr>
        <p:cNvPr id="1" name=""/>
        <p:cNvGrpSpPr/>
        <p:nvPr/>
      </p:nvGrpSpPr>
      <p:grpSpPr bwMode="auto">
        <a:xfrm>
          <a:off x="0" y="0"/>
          <a:ext cx="0" cy="0"/>
          <a:chOff x="0" y="0"/>
          <a:chExt cx="0" cy="0"/>
        </a:xfrm>
      </p:grpSpPr>
      <p:sp>
        <p:nvSpPr>
          <p:cNvPr id="2" name="Függőleges cím 1"/>
          <p:cNvSpPr>
            <a:spLocks noGrp="1"/>
          </p:cNvSpPr>
          <p:nvPr>
            <p:ph type="title" orient="vert"/>
          </p:nvPr>
        </p:nvSpPr>
        <p:spPr bwMode="auto">
          <a:xfrm>
            <a:off x="8724900" y="365125"/>
            <a:ext cx="2628900" cy="5811838"/>
          </a:xfrm>
        </p:spPr>
        <p:txBody>
          <a:bodyPr vert="eaVert"/>
          <a:lstStyle/>
          <a:p>
            <a:pPr>
              <a:defRPr/>
            </a:pPr>
            <a:r>
              <a:rPr lang="hu-HU"/>
              <a:t>Mintacím szerkesztése</a:t>
            </a:r>
            <a:endParaRPr/>
          </a:p>
        </p:txBody>
      </p:sp>
      <p:sp>
        <p:nvSpPr>
          <p:cNvPr id="3" name="Függőleges szöveg helye 2"/>
          <p:cNvSpPr>
            <a:spLocks noGrp="1"/>
          </p:cNvSpPr>
          <p:nvPr>
            <p:ph type="body" orient="vert" idx="1"/>
          </p:nvPr>
        </p:nvSpPr>
        <p:spPr bwMode="auto">
          <a:xfrm>
            <a:off x="838200" y="365125"/>
            <a:ext cx="7734300" cy="5811838"/>
          </a:xfrm>
        </p:spPr>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39282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6F470B-2D7E-4368-8488-B510508B521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F4B7C704-14E3-4AE7-80B0-1902930455E6}"/>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0D9E1AEF-FE3E-48FA-B08A-A063E39A75A6}"/>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BFF40F0D-5E28-451D-BD0D-925F65BE96DD}"/>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9F73F6CE-105D-49AF-A1B1-CBEEA27F611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AC144E0-3C07-47F8-91F1-E9E8DB8AA4A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62929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CAB6FF-68BA-4417-A650-BCC1795255FF}"/>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DB1A1DFD-CCAA-4EF0-BBCB-9ED4DFB4E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DF1554F6-AC1C-4E27-9E64-29C3F585167F}"/>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D9F00990-7AE9-40EB-A642-D0682D166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6B76D739-62CF-4A03-834D-50A2B3C0F9A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88C74F3-812A-4F06-8388-06CABD5CB2AF}"/>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8" name="Élőláb helye 7">
            <a:extLst>
              <a:ext uri="{FF2B5EF4-FFF2-40B4-BE49-F238E27FC236}">
                <a16:creationId xmlns:a16="http://schemas.microsoft.com/office/drawing/2014/main" id="{8C1ACDA2-F5BB-4F64-97BD-0C254570CCA4}"/>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73F916B4-6DC9-4E9F-BE7A-78232B9D3740}"/>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10554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DCA81A-9578-47D4-A84F-5074C6D7C5E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96F7ABC-7C37-41E4-9E1E-99972A210449}"/>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4" name="Élőláb helye 3">
            <a:extLst>
              <a:ext uri="{FF2B5EF4-FFF2-40B4-BE49-F238E27FC236}">
                <a16:creationId xmlns:a16="http://schemas.microsoft.com/office/drawing/2014/main" id="{7D8482D9-4C5A-41A9-9974-DBAF4C0228B1}"/>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526C155F-D394-4021-B4C8-1A3652BB3984}"/>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63302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69E98443-FE84-4EA5-A9D6-08AC1A711ED2}"/>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3" name="Élőláb helye 2">
            <a:extLst>
              <a:ext uri="{FF2B5EF4-FFF2-40B4-BE49-F238E27FC236}">
                <a16:creationId xmlns:a16="http://schemas.microsoft.com/office/drawing/2014/main" id="{2B77D0C0-A47F-414F-8029-6490C158CD22}"/>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7D7301B-9F88-4DCE-A65F-20C3A403D9B7}"/>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13424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947DB96-09F5-4C15-A3A7-18CAB7BCA7EF}"/>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7BC8FC7-B85C-427B-A674-D0FE6E3FF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F866ADB-CA92-4789-AE34-EDE7260FC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5233ED9-4905-4C3F-92D4-4A29BEB94EA1}"/>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869FEAE4-ED0F-463C-BA04-A8CA6288D6E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52915D45-3126-4AD0-8244-59BA103B56B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0544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791B5E-D24F-4798-8E7B-FE371237A9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25FBFDE0-0B1C-4C86-AC58-0FA7B9E7C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FA6AEB48-08FD-4C27-8207-ED1C1B4A5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DA650B3-4C22-411C-BA04-F903429319AE}"/>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14151523-7EFF-4DA1-9ADF-688C4DD49CB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F1D08A8-D0FB-4431-B748-0C1D950635BC}"/>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61050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DEBEC573-72AF-4D40-A778-7B5CB7586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D131231A-14AC-47BB-AE2F-AF0BAD051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0390C03-1A37-44D0-9315-C75F6B4151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40DE352F-FE29-441E-BB22-2E13CFEDD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64D15AA5-D13B-4DF9-BF75-4C1695F5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146BD-4A12-432C-AD50-55033724872F}" type="slidenum">
              <a:rPr lang="hu-HU" smtClean="0"/>
              <a:t>‹#›</a:t>
            </a:fld>
            <a:endParaRPr lang="hu-HU"/>
          </a:p>
        </p:txBody>
      </p:sp>
    </p:spTree>
    <p:extLst>
      <p:ext uri="{BB962C8B-B14F-4D97-AF65-F5344CB8AC3E}">
        <p14:creationId xmlns:p14="http://schemas.microsoft.com/office/powerpoint/2010/main" val="360206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494"/>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EDBB013-C965-40C5-AD5B-6D171F3D5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BC033CA1-F37A-4D64-8776-F2A1EA905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1F550AE-90FA-44B3-B025-3B87DE653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408B-CBBA-4A0D-8A15-42ECC6B552D5}" type="datetime1">
              <a:rPr lang="hu-HU" smtClean="0"/>
              <a:t>2023. 11. 26.</a:t>
            </a:fld>
            <a:endParaRPr lang="hu-HU"/>
          </a:p>
        </p:txBody>
      </p:sp>
      <p:sp>
        <p:nvSpPr>
          <p:cNvPr id="5" name="Élőláb helye 4">
            <a:extLst>
              <a:ext uri="{FF2B5EF4-FFF2-40B4-BE49-F238E27FC236}">
                <a16:creationId xmlns:a16="http://schemas.microsoft.com/office/drawing/2014/main" id="{153A619F-0DD5-4986-A407-90E36AE55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6408984-520B-4422-8BEA-2DD43781A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0D3A0-CE6F-49D2-A784-08D506621889}" type="slidenum">
              <a:rPr lang="hu-HU" smtClean="0"/>
              <a:t>‹#›</a:t>
            </a:fld>
            <a:endParaRPr lang="hu-HU"/>
          </a:p>
        </p:txBody>
      </p:sp>
    </p:spTree>
    <p:extLst>
      <p:ext uri="{BB962C8B-B14F-4D97-AF65-F5344CB8AC3E}">
        <p14:creationId xmlns:p14="http://schemas.microsoft.com/office/powerpoint/2010/main" val="789229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Cím hely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hu-HU"/>
              <a:t>Mintacím szerkesztése</a:t>
            </a:r>
            <a:endParaRPr/>
          </a:p>
        </p:txBody>
      </p:sp>
      <p:sp>
        <p:nvSpPr>
          <p:cNvPr id="3" name="Szöveg hely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3E4EE3-1A77-4589-ACFF-672620A5E174}" type="datetimeFigureOut">
              <a:rPr lang="hu-HU"/>
              <a:t>2023. 11. 26.</a:t>
            </a:fld>
            <a:endParaRPr lang="hu-HU"/>
          </a:p>
        </p:txBody>
      </p:sp>
      <p:sp>
        <p:nvSpPr>
          <p:cNvPr id="5" name="Élőláb hely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u-HU"/>
          </a:p>
        </p:txBody>
      </p:sp>
      <p:sp>
        <p:nvSpPr>
          <p:cNvPr id="6" name="Dia számának hely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3146BD-4A12-432C-AD50-55033724872F}" type="slidenum">
              <a:rPr lang="hu-HU"/>
              <a:t>‹#›</a:t>
            </a:fld>
            <a:endParaRPr lang="hu-HU"/>
          </a:p>
        </p:txBody>
      </p:sp>
    </p:spTree>
    <p:extLst>
      <p:ext uri="{BB962C8B-B14F-4D97-AF65-F5344CB8AC3E}">
        <p14:creationId xmlns:p14="http://schemas.microsoft.com/office/powerpoint/2010/main" val="1211280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hu-H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cbbd.be/fr/accueil" TargetMode="Externa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www.kyotomm.jp/" TargetMode="External"/><Relationship Id="rId5" Type="http://schemas.openxmlformats.org/officeDocument/2006/relationships/hyperlink" Target="http://sammlungen.uni-frankfurt.de/sammlung/11/comic-archiv-a-institut-f-r-jugendbuchforschung/" TargetMode="External"/><Relationship Id="rId4" Type="http://schemas.openxmlformats.org/officeDocument/2006/relationships/hyperlink" Target="http://www.citebd.or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storyworld.nl/" TargetMode="External"/><Relationship Id="rId3" Type="http://schemas.openxmlformats.org/officeDocument/2006/relationships/hyperlink" Target="https://cartoons.osu.edu/about-us/" TargetMode="External"/><Relationship Id="rId7" Type="http://schemas.openxmlformats.org/officeDocument/2006/relationships/hyperlink" Target="https://www.museeherge.com/fr"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s://www.cartoonmuseum.ch/" TargetMode="External"/><Relationship Id="rId5" Type="http://schemas.openxmlformats.org/officeDocument/2006/relationships/hyperlink" Target="http://lib.amu.edu.pl/pracownia_komiksu/" TargetMode="External"/><Relationship Id="rId10" Type="http://schemas.openxmlformats.org/officeDocument/2006/relationships/image" Target="../media/image11.png"/><Relationship Id="rId4" Type="http://schemas.openxmlformats.org/officeDocument/2006/relationships/hyperlink" Target="https://comics.lib.msu.edu/" TargetMode="External"/><Relationship Id="rId9" Type="http://schemas.openxmlformats.org/officeDocument/2006/relationships/hyperlink" Target="http://www.renatecomics.de/bibliothek.html"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tandfonline.com/doi/abs/10.1080/17460650500056964?journalCode=repv20" TargetMode="Externa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ndfonline.com/doi/abs/10.1080/17460650500056964?journalCode=repv20" TargetMode="Externa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comixconnection.eu/" TargetMode="Externa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hyperlink" Target="https://medok.ro/sites/medok/files/publications/pdfs/2022_2_CS4.pdf" TargetMode="Externa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s://books.openedition.org/editionscnrs/20586" TargetMode="Externa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24.xml"/><Relationship Id="rId5" Type="http://schemas.openxmlformats.org/officeDocument/2006/relationships/hyperlink" Target="http://www.pixabay.com/" TargetMode="External"/><Relationship Id="rId4" Type="http://schemas.openxmlformats.org/officeDocument/2006/relationships/hyperlink" Target="https://unsplash.com/licens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slideLayout" Target="../slideLayouts/slideLayout24.xml"/><Relationship Id="rId1" Type="http://schemas.openxmlformats.org/officeDocument/2006/relationships/tags" Target="../tags/tag25.xml"/><Relationship Id="rId4" Type="http://schemas.openxmlformats.org/officeDocument/2006/relationships/hyperlink" Target="https://www.pexels.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books.openedition.org/editionscnrs/docannexe/file/20664/cnrs-11830-img01-small480.jpg" TargetMode="External"/><Relationship Id="rId3" Type="http://schemas.openxmlformats.org/officeDocument/2006/relationships/hyperlink" Target="https://www.tandfonline.com/doi/cover-img/10.1080/rcom20.v008.i04" TargetMode="External"/><Relationship Id="rId7" Type="http://schemas.openxmlformats.org/officeDocument/2006/relationships/hyperlink" Target="http://www.comixconnection.eu/" TargetMode="External"/><Relationship Id="rId2" Type="http://schemas.openxmlformats.org/officeDocument/2006/relationships/slideLayout" Target="../slideLayouts/slideLayout24.xml"/><Relationship Id="rId1" Type="http://schemas.openxmlformats.org/officeDocument/2006/relationships/tags" Target="../tags/tag26.xml"/><Relationship Id="rId6" Type="http://schemas.openxmlformats.org/officeDocument/2006/relationships/hyperlink" Target="https://www.altaplana.be/_media/dictionary/file_rodolfe_toepffer.png?w=200&amp;tok=931680" TargetMode="External"/><Relationship Id="rId5" Type="http://schemas.openxmlformats.org/officeDocument/2006/relationships/hyperlink" Target="https://live.staticflickr.com/4688/25101885208_f846e43b22_n.jpg" TargetMode="External"/><Relationship Id="rId4" Type="http://schemas.openxmlformats.org/officeDocument/2006/relationships/hyperlink" Target="https://i.pinimg.com/originals/71/a5/d5/71a5d5bdb270d977599ac83995f907bd.jp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hyperlink" Target="https://www.intellectbooks.com/studies-in-comics" TargetMode="External"/><Relationship Id="rId3" Type="http://schemas.openxmlformats.org/officeDocument/2006/relationships/hyperlink" Target="http://www.ijoca.net/" TargetMode="External"/><Relationship Id="rId7" Type="http://schemas.openxmlformats.org/officeDocument/2006/relationships/hyperlink" Target="https://journals.openedition.org/comicalites/" TargetMode="External"/><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s://www.berghahnjournals.com/view/journals/eca/eca-overview.xml" TargetMode="External"/><Relationship Id="rId11" Type="http://schemas.openxmlformats.org/officeDocument/2006/relationships/hyperlink" Target="https://www.comicsgrid.com/" TargetMode="External"/><Relationship Id="rId5" Type="http://schemas.openxmlformats.org/officeDocument/2006/relationships/hyperlink" Target="https://imagetextjournal.com/" TargetMode="External"/><Relationship Id="rId10" Type="http://schemas.openxmlformats.org/officeDocument/2006/relationships/hyperlink" Target="https://digitalcommons.unl.edu/sane/" TargetMode="External"/><Relationship Id="rId4" Type="http://schemas.openxmlformats.org/officeDocument/2006/relationships/hyperlink" Target="http://www.imageandnarrative.be/" TargetMode="External"/><Relationship Id="rId9" Type="http://schemas.openxmlformats.org/officeDocument/2006/relationships/hyperlink" Target="https://www.tandfonline.com/toc/rcom20/current"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tandfonline.com/doi/abs/10.1080/21504857.2016.1141574?journalCode=rcom20" TargetMode="External"/><Relationship Id="rId3" Type="http://schemas.openxmlformats.org/officeDocument/2006/relationships/hyperlink" Target="https://www.cbbd.be/fr/accueil" TargetMode="External"/><Relationship Id="rId7" Type="http://schemas.openxmlformats.org/officeDocument/2006/relationships/hyperlink" Target="https://ktkk.hu/"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tudia-komiksu.cz/" TargetMode="External"/><Relationship Id="rId5" Type="http://schemas.openxmlformats.org/officeDocument/2006/relationships/hyperlink" Target="https://www.comicgesellschaft.de/" TargetMode="External"/><Relationship Id="rId4" Type="http://schemas.openxmlformats.org/officeDocument/2006/relationships/hyperlink" Target="http://www.citebd.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ép 4">
            <a:extLst>
              <a:ext uri="{FF2B5EF4-FFF2-40B4-BE49-F238E27FC236}">
                <a16:creationId xmlns:a16="http://schemas.microsoft.com/office/drawing/2014/main" id="{FAEE5532-7F5A-4573-8AD7-08E5D674E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88" y="114252"/>
            <a:ext cx="3968015" cy="1130882"/>
          </a:xfrm>
          <a:prstGeom prst="rect">
            <a:avLst/>
          </a:prstGeom>
        </p:spPr>
      </p:pic>
      <p:sp>
        <p:nvSpPr>
          <p:cNvPr id="2" name="Cím 1">
            <a:extLst>
              <a:ext uri="{FF2B5EF4-FFF2-40B4-BE49-F238E27FC236}">
                <a16:creationId xmlns:a16="http://schemas.microsoft.com/office/drawing/2014/main" id="{97D90975-5E20-482C-BBCD-47C031CCB940}"/>
              </a:ext>
            </a:extLst>
          </p:cNvPr>
          <p:cNvSpPr>
            <a:spLocks noGrp="1"/>
          </p:cNvSpPr>
          <p:nvPr>
            <p:ph type="ctrTitle"/>
          </p:nvPr>
        </p:nvSpPr>
        <p:spPr>
          <a:xfrm>
            <a:off x="5925364" y="1943501"/>
            <a:ext cx="6432994" cy="2002938"/>
          </a:xfrm>
        </p:spPr>
        <p:txBody>
          <a:bodyPr anchor="b">
            <a:noAutofit/>
          </a:bodyPr>
          <a:lstStyle/>
          <a:p>
            <a:r>
              <a:rPr lang="hu-HU" sz="4400" b="1" dirty="0">
                <a:latin typeface="Calibri Light" panose="020F0302020204030204"/>
              </a:rPr>
              <a:t>GRAPHIC </a:t>
            </a:r>
            <a:br>
              <a:rPr lang="hu-HU" sz="4400" b="1" dirty="0">
                <a:latin typeface="Calibri Light" panose="020F0302020204030204"/>
              </a:rPr>
            </a:br>
            <a:r>
              <a:rPr lang="hu-HU" sz="4400" b="1" dirty="0">
                <a:latin typeface="Calibri Light" panose="020F0302020204030204"/>
              </a:rPr>
              <a:t>JOURNALISM</a:t>
            </a:r>
            <a:r>
              <a:rPr kumimoji="0" lang="en-US" sz="4400" b="1" i="0" u="none" strike="noStrike" kern="1200" cap="none" spc="0" normalizeH="0" baseline="0" noProof="0" dirty="0">
                <a:ln>
                  <a:noFill/>
                </a:ln>
                <a:effectLst/>
                <a:uLnTx/>
                <a:uFillTx/>
                <a:latin typeface="Calibri Light" panose="020F0302020204030204"/>
                <a:ea typeface="+mj-ea"/>
                <a:cs typeface="+mj-cs"/>
              </a:rPr>
              <a:t> </a:t>
            </a:r>
            <a:endParaRPr lang="hu-HU" sz="4400" dirty="0"/>
          </a:p>
        </p:txBody>
      </p:sp>
      <p:sp>
        <p:nvSpPr>
          <p:cNvPr id="6" name="Szövegdoboz 5">
            <a:extLst>
              <a:ext uri="{FF2B5EF4-FFF2-40B4-BE49-F238E27FC236}">
                <a16:creationId xmlns:a16="http://schemas.microsoft.com/office/drawing/2014/main" id="{F6043198-BD77-40A5-A26B-0732C9BB091F}"/>
              </a:ext>
            </a:extLst>
          </p:cNvPr>
          <p:cNvSpPr txBox="1"/>
          <p:nvPr/>
        </p:nvSpPr>
        <p:spPr>
          <a:xfrm>
            <a:off x="117288" y="1141044"/>
            <a:ext cx="642829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unded</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by</a:t>
            </a: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Erasmus+ </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Programme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of the European Union</a:t>
            </a:r>
            <a:endPar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3" name="Kép 12" descr="A képen kültéri látható&#10;&#10;A leírás nagyon megbízható">
            <a:extLst>
              <a:ext uri="{FF2B5EF4-FFF2-40B4-BE49-F238E27FC236}">
                <a16:creationId xmlns:a16="http://schemas.microsoft.com/office/drawing/2014/main" id="{0156EEEB-9DFA-479E-BE33-F901122C5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72" y="2271926"/>
            <a:ext cx="2306669" cy="622800"/>
          </a:xfrm>
          <a:prstGeom prst="rect">
            <a:avLst/>
          </a:prstGeom>
        </p:spPr>
      </p:pic>
      <p:pic>
        <p:nvPicPr>
          <p:cNvPr id="17" name="Kép 16" descr="A képen objektum látható&#10;&#10;A leírás teljesen megbízható">
            <a:extLst>
              <a:ext uri="{FF2B5EF4-FFF2-40B4-BE49-F238E27FC236}">
                <a16:creationId xmlns:a16="http://schemas.microsoft.com/office/drawing/2014/main" id="{CDE6A37D-6370-4404-9DF6-F03DECBC5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02" y="3138536"/>
            <a:ext cx="2204974" cy="492444"/>
          </a:xfrm>
          <a:prstGeom prst="rect">
            <a:avLst/>
          </a:prstGeom>
        </p:spPr>
      </p:pic>
      <p:graphicFrame>
        <p:nvGraphicFramePr>
          <p:cNvPr id="3" name="Táblázat 2">
            <a:extLst>
              <a:ext uri="{FF2B5EF4-FFF2-40B4-BE49-F238E27FC236}">
                <a16:creationId xmlns:a16="http://schemas.microsoft.com/office/drawing/2014/main" id="{F65DDBE2-F763-4879-93A4-366C0EF8B5DB}"/>
              </a:ext>
            </a:extLst>
          </p:cNvPr>
          <p:cNvGraphicFramePr>
            <a:graphicFrameLocks noGrp="1"/>
          </p:cNvGraphicFramePr>
          <p:nvPr/>
        </p:nvGraphicFramePr>
        <p:xfrm>
          <a:off x="110534" y="5738965"/>
          <a:ext cx="4922981" cy="960120"/>
        </p:xfrm>
        <a:graphic>
          <a:graphicData uri="http://schemas.openxmlformats.org/drawingml/2006/table">
            <a:tbl>
              <a:tblPr/>
              <a:tblGrid>
                <a:gridCol w="3786908">
                  <a:extLst>
                    <a:ext uri="{9D8B030D-6E8A-4147-A177-3AD203B41FA5}">
                      <a16:colId xmlns:a16="http://schemas.microsoft.com/office/drawing/2014/main" val="749391775"/>
                    </a:ext>
                  </a:extLst>
                </a:gridCol>
                <a:gridCol w="1136073">
                  <a:extLst>
                    <a:ext uri="{9D8B030D-6E8A-4147-A177-3AD203B41FA5}">
                      <a16:colId xmlns:a16="http://schemas.microsoft.com/office/drawing/2014/main" val="3901970431"/>
                    </a:ext>
                  </a:extLst>
                </a:gridCol>
              </a:tblGrid>
              <a:tr h="0">
                <a:tc>
                  <a:txBody>
                    <a:bodyPr/>
                    <a:lstStyle/>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New Teaching Fields for the</a:t>
                      </a:r>
                      <a:endPar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endParaRPr>
                    </a:p>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Next Generation of Journalists</a:t>
                      </a:r>
                      <a:br>
                        <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br>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2020-1-HU01-KA203-078824</a:t>
                      </a:r>
                      <a:br>
                        <a:rPr lang="en-US" b="1" dirty="0">
                          <a:effectLst/>
                        </a:rPr>
                      </a:br>
                      <a:endParaRPr lang="en-US" dirty="0">
                        <a:effectLst/>
                      </a:endParaRPr>
                    </a:p>
                  </a:txBody>
                  <a:tcPr anchor="ctr">
                    <a:lnL>
                      <a:noFill/>
                    </a:lnL>
                    <a:lnR>
                      <a:noFill/>
                    </a:lnR>
                    <a:lnT>
                      <a:noFill/>
                    </a:lnT>
                    <a:lnB>
                      <a:noFill/>
                    </a:lnB>
                  </a:tcPr>
                </a:tc>
                <a:tc>
                  <a:txBody>
                    <a:bodyPr/>
                    <a:lstStyle/>
                    <a:p>
                      <a:pPr algn="r"/>
                      <a:endParaRPr lang="hu-HU" dirty="0">
                        <a:effectLst/>
                      </a:endParaRPr>
                    </a:p>
                  </a:txBody>
                  <a:tcPr anchor="ctr">
                    <a:lnL>
                      <a:noFill/>
                    </a:lnL>
                    <a:lnR>
                      <a:noFill/>
                    </a:lnR>
                    <a:lnT>
                      <a:noFill/>
                    </a:lnT>
                    <a:lnB>
                      <a:noFill/>
                    </a:lnB>
                  </a:tcPr>
                </a:tc>
                <a:extLst>
                  <a:ext uri="{0D108BD9-81ED-4DB2-BD59-A6C34878D82A}">
                    <a16:rowId xmlns:a16="http://schemas.microsoft.com/office/drawing/2014/main" val="4255824043"/>
                  </a:ext>
                </a:extLst>
              </a:tr>
            </a:tbl>
          </a:graphicData>
        </a:graphic>
      </p:graphicFrame>
      <p:pic>
        <p:nvPicPr>
          <p:cNvPr id="11" name="Kép 10">
            <a:extLst>
              <a:ext uri="{FF2B5EF4-FFF2-40B4-BE49-F238E27FC236}">
                <a16:creationId xmlns:a16="http://schemas.microsoft.com/office/drawing/2014/main" id="{7451D76A-665C-46FE-833F-2C77C67D59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7693" y="2818719"/>
            <a:ext cx="2204974" cy="1318976"/>
          </a:xfrm>
          <a:prstGeom prst="rect">
            <a:avLst/>
          </a:prstGeom>
        </p:spPr>
      </p:pic>
      <p:pic>
        <p:nvPicPr>
          <p:cNvPr id="9" name="Kép 8">
            <a:extLst>
              <a:ext uri="{FF2B5EF4-FFF2-40B4-BE49-F238E27FC236}">
                <a16:creationId xmlns:a16="http://schemas.microsoft.com/office/drawing/2014/main" id="{1E341DF1-6419-455F-BDEB-F14F583A2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6846" y="2290384"/>
            <a:ext cx="2306669" cy="515156"/>
          </a:xfrm>
          <a:prstGeom prst="rect">
            <a:avLst/>
          </a:prstGeom>
        </p:spPr>
      </p:pic>
      <p:pic>
        <p:nvPicPr>
          <p:cNvPr id="7" name="Kép 6">
            <a:extLst>
              <a:ext uri="{FF2B5EF4-FFF2-40B4-BE49-F238E27FC236}">
                <a16:creationId xmlns:a16="http://schemas.microsoft.com/office/drawing/2014/main" id="{F16E3A69-A7DF-4632-85EA-85036DE6B0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3323" y="3722780"/>
            <a:ext cx="2093713" cy="960853"/>
          </a:xfrm>
          <a:prstGeom prst="rect">
            <a:avLst/>
          </a:prstGeom>
        </p:spPr>
      </p:pic>
      <p:pic>
        <p:nvPicPr>
          <p:cNvPr id="20" name="Kép 19">
            <a:extLst>
              <a:ext uri="{FF2B5EF4-FFF2-40B4-BE49-F238E27FC236}">
                <a16:creationId xmlns:a16="http://schemas.microsoft.com/office/drawing/2014/main" id="{7BF5E8C5-6257-49C6-859B-6B5FCF5748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509" y="3902524"/>
            <a:ext cx="1918760" cy="571463"/>
          </a:xfrm>
          <a:prstGeom prst="rect">
            <a:avLst/>
          </a:prstGeom>
        </p:spPr>
      </p:pic>
    </p:spTree>
    <p:custDataLst>
      <p:tags r:id="rId1"/>
    </p:custDataLst>
    <p:extLst>
      <p:ext uri="{BB962C8B-B14F-4D97-AF65-F5344CB8AC3E}">
        <p14:creationId xmlns:p14="http://schemas.microsoft.com/office/powerpoint/2010/main" val="28900948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1.3. Comics </a:t>
            </a:r>
            <a:r>
              <a:rPr lang="hu-HU" dirty="0" err="1">
                <a:solidFill>
                  <a:schemeClr val="accent2">
                    <a:lumMod val="50000"/>
                  </a:schemeClr>
                </a:solidFill>
              </a:rPr>
              <a:t>Centres</a:t>
            </a:r>
            <a:r>
              <a:rPr lang="hu-HU" dirty="0">
                <a:solidFill>
                  <a:schemeClr val="accent2">
                    <a:lumMod val="50000"/>
                  </a:schemeClr>
                </a:solidFill>
              </a:rPr>
              <a:t> and </a:t>
            </a:r>
            <a:r>
              <a:rPr lang="hu-HU" dirty="0" err="1">
                <a:solidFill>
                  <a:schemeClr val="accent2">
                    <a:lumMod val="50000"/>
                  </a:schemeClr>
                </a:solidFill>
              </a:rPr>
              <a:t>Museums</a:t>
            </a:r>
            <a:endParaRPr lang="hu-HU" dirty="0">
              <a:solidFill>
                <a:schemeClr val="accent2">
                  <a:lumMod val="50000"/>
                </a:schemeClr>
              </a:solidFill>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a:t>
            </a:r>
            <a:r>
              <a:rPr lang="en-US" dirty="0">
                <a:solidFill>
                  <a:schemeClr val="accent2">
                    <a:lumMod val="50000"/>
                  </a:schemeClr>
                </a:solidFill>
              </a:rPr>
              <a:t> About Comics Studies and its Institutions</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3141A462-F924-4515-C4B1-DF2128EF3F19}"/>
              </a:ext>
            </a:extLst>
          </p:cNvPr>
          <p:cNvSpPr>
            <a:spLocks noGrp="1"/>
          </p:cNvSpPr>
          <p:nvPr>
            <p:ph idx="1"/>
          </p:nvPr>
        </p:nvSpPr>
        <p:spPr>
          <a:xfrm>
            <a:off x="1372456" y="1413973"/>
            <a:ext cx="5613971" cy="3477895"/>
          </a:xfrm>
        </p:spPr>
        <p:txBody>
          <a:bodyPr>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Centre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Belge</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de la Bande Dessinée/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Belgisch</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Stripcentrum</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Belgischen</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Comic-Zentrum</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Brussels</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Belgium </a:t>
            </a:r>
            <a:r>
              <a:rPr kumimoji="0" lang="hu-HU" sz="16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3"/>
              </a:rPr>
              <a:t>https://www.cbbd.be/fr/accueil</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Cité</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internationale</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de la bande dessinée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et</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de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l'image</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Musée</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de la Bande Dessinée,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Angoulême</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France </a:t>
            </a:r>
            <a:r>
              <a:rPr kumimoji="0" lang="hu-HU" sz="16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4"/>
              </a:rPr>
              <a:t>http://www.citebd.org/</a:t>
            </a:r>
            <a:endPar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Comic-Archiv</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des</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Instituts</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für</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Jugendbuchforschung</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Frankfurt am Main,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Germany</a:t>
            </a:r>
            <a:endPar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16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5"/>
              </a:rPr>
              <a:t>http://sammlungen.uni-frankfurt.de/sammlung/11/comic-archiv-a-institut-f-r-jugendbuchforschung/</a:t>
            </a:r>
            <a:endPar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Kyoto International Manga Museum (</a:t>
            </a:r>
            <a:r>
              <a:rPr kumimoji="0" lang="en-US"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MS Gothic" panose="020B0609070205080204" pitchFamily="49" charset="-128"/>
              </a:rPr>
              <a:t>京都国際マンガミュージアム</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Kyōto</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Kokusai</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Manga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Myūjiamu</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Kyoto, </a:t>
            </a:r>
            <a:r>
              <a:rPr kumimoji="0" lang="hu-HU"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Japan</a:t>
            </a:r>
            <a:r>
              <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16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6"/>
              </a:rPr>
              <a:t>https://www.kyotomm.jp/</a:t>
            </a:r>
            <a:endParaRPr kumimoji="0" lang="hu-HU"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0" name="Szövegdoboz 9">
            <a:extLst>
              <a:ext uri="{FF2B5EF4-FFF2-40B4-BE49-F238E27FC236}">
                <a16:creationId xmlns:a16="http://schemas.microsoft.com/office/drawing/2014/main" id="{00625ED4-D8DC-1E0E-2C7C-6D141F114EFC}"/>
              </a:ext>
            </a:extLst>
          </p:cNvPr>
          <p:cNvSpPr txBox="1"/>
          <p:nvPr/>
        </p:nvSpPr>
        <p:spPr>
          <a:xfrm>
            <a:off x="3048856" y="3246902"/>
            <a:ext cx="6097712" cy="369332"/>
          </a:xfrm>
          <a:prstGeom prst="rect">
            <a:avLst/>
          </a:prstGeom>
          <a:noFill/>
        </p:spPr>
        <p:txBody>
          <a:bodyPr wrap="square">
            <a:spAutoFit/>
          </a:bodyPr>
          <a:lstStyle/>
          <a:p>
            <a:r>
              <a:rPr kumimoji="0" lang="hu-HU"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Centre </a:t>
            </a:r>
            <a:r>
              <a:rPr kumimoji="0" lang="hu-HU" sz="1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Belge</a:t>
            </a:r>
            <a:r>
              <a:rPr kumimoji="0" lang="hu-HU"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de la Bande Dessinée</a:t>
            </a:r>
            <a:endParaRPr lang="en-US" dirty="0"/>
          </a:p>
        </p:txBody>
      </p:sp>
      <p:pic>
        <p:nvPicPr>
          <p:cNvPr id="12" name="Kép 11">
            <a:extLst>
              <a:ext uri="{FF2B5EF4-FFF2-40B4-BE49-F238E27FC236}">
                <a16:creationId xmlns:a16="http://schemas.microsoft.com/office/drawing/2014/main" id="{61E4DEF0-42D1-F3BB-5B4E-30C7C147D77E}"/>
              </a:ext>
            </a:extLst>
          </p:cNvPr>
          <p:cNvPicPr>
            <a:picLocks noChangeAspect="1"/>
          </p:cNvPicPr>
          <p:nvPr/>
        </p:nvPicPr>
        <p:blipFill>
          <a:blip r:embed="rId7"/>
          <a:stretch>
            <a:fillRect/>
          </a:stretch>
        </p:blipFill>
        <p:spPr>
          <a:xfrm>
            <a:off x="7743290" y="1380002"/>
            <a:ext cx="3733800" cy="3733800"/>
          </a:xfrm>
          <a:prstGeom prst="rect">
            <a:avLst/>
          </a:prstGeom>
        </p:spPr>
      </p:pic>
    </p:spTree>
    <p:custDataLst>
      <p:tags r:id="rId1"/>
    </p:custDataLst>
    <p:extLst>
      <p:ext uri="{BB962C8B-B14F-4D97-AF65-F5344CB8AC3E}">
        <p14:creationId xmlns:p14="http://schemas.microsoft.com/office/powerpoint/2010/main" val="234601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1.3. Comics </a:t>
            </a:r>
            <a:r>
              <a:rPr lang="hu-HU" dirty="0" err="1">
                <a:solidFill>
                  <a:schemeClr val="accent2">
                    <a:lumMod val="50000"/>
                  </a:schemeClr>
                </a:solidFill>
              </a:rPr>
              <a:t>Centres</a:t>
            </a:r>
            <a:r>
              <a:rPr lang="hu-HU" dirty="0">
                <a:solidFill>
                  <a:schemeClr val="accent2">
                    <a:lumMod val="50000"/>
                  </a:schemeClr>
                </a:solidFill>
              </a:rPr>
              <a:t> and </a:t>
            </a:r>
            <a:r>
              <a:rPr lang="hu-HU" dirty="0" err="1">
                <a:solidFill>
                  <a:schemeClr val="accent2">
                    <a:lumMod val="50000"/>
                  </a:schemeClr>
                </a:solidFill>
              </a:rPr>
              <a:t>Museums</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1213206" y="1923571"/>
            <a:ext cx="7262974" cy="2828568"/>
          </a:xfrm>
        </p:spPr>
        <p:txBody>
          <a:bodyPr>
            <a:normAutofit fontScale="550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Billy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Ireland</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Cartoon</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Library</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&amp; Museum,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Columbus</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Ohio, USA </a:t>
            </a:r>
            <a:r>
              <a:rPr kumimoji="0" lang="hu-HU" sz="28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3"/>
              </a:rPr>
              <a:t>https://cartoons.osu.edu/about-us/</a:t>
            </a:r>
            <a:endPar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Michigan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State</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University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Comic</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Art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Collection</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Lansing</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USA, </a:t>
            </a:r>
            <a:r>
              <a:rPr kumimoji="0" lang="hu-HU" sz="28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4"/>
              </a:rPr>
              <a:t>https://comics.lib.msu.edu/</a:t>
            </a:r>
            <a:endPar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NOVA.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Czytelnia</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Komiksów</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i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Gazet</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Poznan, Poland, </a:t>
            </a:r>
            <a:r>
              <a:rPr kumimoji="0" lang="hu-HU" sz="28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5"/>
              </a:rPr>
              <a:t>http://lib.amu.edu.pl/pracownia_komiksu/</a:t>
            </a:r>
            <a:endPar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Cartoonmuseum</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Basel,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Switzerland</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28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6"/>
              </a:rPr>
              <a:t>https://www.cartoonmuseum.ch/</a:t>
            </a:r>
            <a:endPar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Musée</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Hergé</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Louvain</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-la-</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Neuve</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Belgium </a:t>
            </a:r>
            <a:r>
              <a:rPr kumimoji="0" lang="hu-HU" sz="28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7"/>
              </a:rPr>
              <a:t>https://www.museeherge.com/fr</a:t>
            </a:r>
            <a:endPar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Storyworld</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Groningen,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Netherland</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28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8"/>
              </a:rPr>
              <a:t>https://www.storyworld.nl/</a:t>
            </a:r>
            <a:endPar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Comicbibliothek</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Renate</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Berlin, </a:t>
            </a:r>
            <a:r>
              <a:rPr kumimoji="0" lang="hu-HU" sz="2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Germany</a:t>
            </a:r>
            <a:r>
              <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hu-HU" sz="28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Times New Roman" panose="02020603050405020304" pitchFamily="18" charset="0"/>
                <a:hlinkClick r:id="rId9"/>
              </a:rPr>
              <a:t>http://www.renatecomics.de/bibliothek.html</a:t>
            </a:r>
            <a:endParaRPr kumimoji="0" lang="hu-HU"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a:t>
            </a:r>
            <a:r>
              <a:rPr lang="en-US" dirty="0">
                <a:solidFill>
                  <a:schemeClr val="accent2">
                    <a:lumMod val="50000"/>
                  </a:schemeClr>
                </a:solidFill>
              </a:rPr>
              <a:t> About Comics Studies and its Institutions</a:t>
            </a:r>
            <a:endParaRPr lang="hu-HU" dirty="0">
              <a:solidFill>
                <a:schemeClr val="accent2">
                  <a:lumMod val="50000"/>
                </a:schemeClr>
              </a:solidFill>
            </a:endParaRPr>
          </a:p>
        </p:txBody>
      </p:sp>
      <p:pic>
        <p:nvPicPr>
          <p:cNvPr id="5" name="Kép 4">
            <a:extLst>
              <a:ext uri="{FF2B5EF4-FFF2-40B4-BE49-F238E27FC236}">
                <a16:creationId xmlns:a16="http://schemas.microsoft.com/office/drawing/2014/main" id="{2FC9016D-CC3E-BEAC-6809-91A128EA356B}"/>
              </a:ext>
            </a:extLst>
          </p:cNvPr>
          <p:cNvPicPr>
            <a:picLocks noChangeAspect="1"/>
          </p:cNvPicPr>
          <p:nvPr/>
        </p:nvPicPr>
        <p:blipFill>
          <a:blip r:embed="rId10"/>
          <a:stretch>
            <a:fillRect/>
          </a:stretch>
        </p:blipFill>
        <p:spPr>
          <a:xfrm>
            <a:off x="9067800" y="1690688"/>
            <a:ext cx="2286000" cy="3048000"/>
          </a:xfrm>
          <a:prstGeom prst="rect">
            <a:avLst/>
          </a:prstGeom>
        </p:spPr>
      </p:pic>
    </p:spTree>
    <p:custDataLst>
      <p:tags r:id="rId1"/>
    </p:custDataLst>
    <p:extLst>
      <p:ext uri="{BB962C8B-B14F-4D97-AF65-F5344CB8AC3E}">
        <p14:creationId xmlns:p14="http://schemas.microsoft.com/office/powerpoint/2010/main" val="366909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a:t>
            </a:r>
            <a:r>
              <a:rPr lang="hu-HU" dirty="0" err="1">
                <a:solidFill>
                  <a:schemeClr val="accent2">
                    <a:lumMod val="50000"/>
                  </a:schemeClr>
                </a:solidFill>
              </a:rPr>
              <a:t>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fontScale="92500" lnSpcReduction="10000"/>
          </a:bodyPr>
          <a:lstStyle/>
          <a:p>
            <a:pPr marL="0" indent="0" algn="just">
              <a:buNone/>
            </a:pPr>
            <a:r>
              <a:rPr lang="en-US" dirty="0"/>
              <a:t>Are the following statements true or false?</a:t>
            </a:r>
            <a:endParaRPr lang="hu-HU" dirty="0"/>
          </a:p>
          <a:p>
            <a:pPr marL="0" indent="0" algn="just">
              <a:buNone/>
            </a:pPr>
            <a:endParaRPr lang="hu-HU" dirty="0"/>
          </a:p>
          <a:p>
            <a:pPr algn="just">
              <a:buFontTx/>
              <a:buChar char="-"/>
            </a:pPr>
            <a:r>
              <a:rPr lang="en-US" dirty="0"/>
              <a:t>Since the 1980s, independent </a:t>
            </a:r>
            <a:r>
              <a:rPr lang="en-US" dirty="0" err="1"/>
              <a:t>centres</a:t>
            </a:r>
            <a:r>
              <a:rPr lang="en-US" dirty="0"/>
              <a:t> for comic art</a:t>
            </a:r>
            <a:r>
              <a:rPr lang="hu-HU" dirty="0"/>
              <a:t> </a:t>
            </a:r>
            <a:r>
              <a:rPr lang="en-US" dirty="0"/>
              <a:t>in Belgium and France have functioned as museums. </a:t>
            </a:r>
            <a:r>
              <a:rPr lang="hu-HU" dirty="0"/>
              <a:t>(</a:t>
            </a:r>
            <a:r>
              <a:rPr lang="hu-HU" dirty="0" err="1"/>
              <a:t>true</a:t>
            </a:r>
            <a:r>
              <a:rPr lang="hu-HU" dirty="0"/>
              <a:t>)</a:t>
            </a:r>
          </a:p>
          <a:p>
            <a:pPr algn="just">
              <a:buFontTx/>
              <a:buChar char="-"/>
            </a:pPr>
            <a:r>
              <a:rPr lang="hu-HU" dirty="0" err="1"/>
              <a:t>ComFor</a:t>
            </a:r>
            <a:r>
              <a:rPr lang="hu-HU" dirty="0"/>
              <a:t> is a </a:t>
            </a:r>
            <a:r>
              <a:rPr lang="hu-HU" dirty="0" err="1"/>
              <a:t>German</a:t>
            </a:r>
            <a:r>
              <a:rPr lang="hu-HU" dirty="0"/>
              <a:t> </a:t>
            </a:r>
            <a:r>
              <a:rPr lang="hu-HU" dirty="0" err="1"/>
              <a:t>society</a:t>
            </a:r>
            <a:r>
              <a:rPr lang="hu-HU" dirty="0"/>
              <a:t> </a:t>
            </a:r>
            <a:r>
              <a:rPr lang="hu-HU" dirty="0" err="1"/>
              <a:t>for</a:t>
            </a:r>
            <a:r>
              <a:rPr lang="hu-HU" dirty="0"/>
              <a:t> comics </a:t>
            </a:r>
            <a:r>
              <a:rPr lang="hu-HU" dirty="0" err="1"/>
              <a:t>research</a:t>
            </a:r>
            <a:r>
              <a:rPr lang="hu-HU" dirty="0"/>
              <a:t>. (</a:t>
            </a:r>
            <a:r>
              <a:rPr lang="hu-HU" dirty="0" err="1"/>
              <a:t>true</a:t>
            </a:r>
            <a:r>
              <a:rPr lang="hu-HU" dirty="0"/>
              <a:t>)</a:t>
            </a:r>
          </a:p>
          <a:p>
            <a:pPr algn="just">
              <a:buFontTx/>
              <a:buChar char="-"/>
            </a:pPr>
            <a:r>
              <a:rPr lang="en-US" dirty="0"/>
              <a:t>Only in the major international comics industry </a:t>
            </a:r>
            <a:r>
              <a:rPr lang="en-US" dirty="0" err="1"/>
              <a:t>centres</a:t>
            </a:r>
            <a:r>
              <a:rPr lang="en-US" dirty="0"/>
              <a:t> is there comics research activity.</a:t>
            </a:r>
            <a:r>
              <a:rPr lang="hu-HU" dirty="0"/>
              <a:t> (</a:t>
            </a:r>
            <a:r>
              <a:rPr lang="hu-HU" dirty="0" err="1"/>
              <a:t>false</a:t>
            </a:r>
            <a:r>
              <a:rPr lang="hu-HU" dirty="0"/>
              <a:t>)</a:t>
            </a:r>
          </a:p>
          <a:p>
            <a:pPr algn="just">
              <a:buFontTx/>
              <a:buChar char="-"/>
            </a:pPr>
            <a:r>
              <a:rPr lang="hu-HU" dirty="0"/>
              <a:t>T</a:t>
            </a:r>
            <a:r>
              <a:rPr lang="en-US" b="0" i="0" dirty="0">
                <a:effectLst/>
              </a:rPr>
              <a:t>he Czech Republic and Hungary have university research </a:t>
            </a:r>
            <a:r>
              <a:rPr lang="en-US" b="0" i="0" dirty="0" err="1">
                <a:effectLst/>
              </a:rPr>
              <a:t>centres</a:t>
            </a:r>
            <a:r>
              <a:rPr lang="en-US" b="0" i="0" dirty="0">
                <a:effectLst/>
              </a:rPr>
              <a:t> for comics studies</a:t>
            </a:r>
            <a:r>
              <a:rPr lang="hu-HU" b="0" i="0" dirty="0">
                <a:effectLst/>
              </a:rPr>
              <a:t>. (</a:t>
            </a:r>
            <a:r>
              <a:rPr lang="hu-HU" b="0" i="0" dirty="0" err="1">
                <a:effectLst/>
              </a:rPr>
              <a:t>true</a:t>
            </a:r>
            <a:r>
              <a:rPr lang="hu-HU" b="0" i="0" dirty="0">
                <a:effectLst/>
              </a:rPr>
              <a:t>)</a:t>
            </a:r>
          </a:p>
          <a:p>
            <a:pPr algn="just">
              <a:buFontTx/>
              <a:buChar char="-"/>
            </a:pPr>
            <a:r>
              <a:rPr lang="en-US" dirty="0"/>
              <a:t>There are only 5 comics studies</a:t>
            </a:r>
            <a:r>
              <a:rPr lang="hu-HU" dirty="0"/>
              <a:t> </a:t>
            </a:r>
            <a:r>
              <a:rPr lang="hu-HU" dirty="0" err="1"/>
              <a:t>journals</a:t>
            </a:r>
            <a:r>
              <a:rPr lang="hu-HU" dirty="0"/>
              <a:t> and </a:t>
            </a:r>
            <a:r>
              <a:rPr lang="hu-HU" dirty="0" err="1"/>
              <a:t>reviews</a:t>
            </a:r>
            <a:r>
              <a:rPr lang="en-US" dirty="0"/>
              <a:t> in the world.</a:t>
            </a:r>
            <a:r>
              <a:rPr lang="hu-HU" dirty="0"/>
              <a:t> (</a:t>
            </a:r>
            <a:r>
              <a:rPr lang="hu-HU" dirty="0" err="1"/>
              <a:t>false</a:t>
            </a:r>
            <a:r>
              <a:rPr lang="hu-HU" dirty="0"/>
              <a:t>)</a:t>
            </a:r>
          </a:p>
        </p:txBody>
      </p:sp>
    </p:spTree>
    <p:custDataLst>
      <p:tags r:id="rId1"/>
    </p:custDataLst>
    <p:extLst>
      <p:ext uri="{BB962C8B-B14F-4D97-AF65-F5344CB8AC3E}">
        <p14:creationId xmlns:p14="http://schemas.microsoft.com/office/powerpoint/2010/main" val="411576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hu-HU" dirty="0">
                <a:solidFill>
                  <a:schemeClr val="accent2">
                    <a:lumMod val="50000"/>
                  </a:schemeClr>
                </a:solidFill>
              </a:rPr>
              <a:t>2.</a:t>
            </a:r>
            <a:r>
              <a:rPr lang="en-US" dirty="0">
                <a:solidFill>
                  <a:schemeClr val="accent2">
                    <a:lumMod val="50000"/>
                  </a:schemeClr>
                </a:solidFill>
              </a:rPr>
              <a:t> </a:t>
            </a:r>
            <a:r>
              <a:rPr lang="hu-HU" dirty="0" err="1">
                <a:solidFill>
                  <a:schemeClr val="accent2">
                    <a:lumMod val="50000"/>
                  </a:schemeClr>
                </a:solidFill>
              </a:rPr>
              <a:t>Theoretical</a:t>
            </a:r>
            <a:r>
              <a:rPr lang="hu-HU" dirty="0">
                <a:solidFill>
                  <a:schemeClr val="accent2">
                    <a:lumMod val="50000"/>
                  </a:schemeClr>
                </a:solidFill>
              </a:rPr>
              <a:t> and </a:t>
            </a:r>
            <a:r>
              <a:rPr lang="hu-HU" dirty="0" err="1">
                <a:solidFill>
                  <a:schemeClr val="accent2">
                    <a:lumMod val="50000"/>
                  </a:schemeClr>
                </a:solidFill>
              </a:rPr>
              <a:t>Historical</a:t>
            </a:r>
            <a:r>
              <a:rPr lang="hu-HU" dirty="0">
                <a:solidFill>
                  <a:schemeClr val="accent2">
                    <a:lumMod val="50000"/>
                  </a:schemeClr>
                </a:solidFill>
              </a:rPr>
              <a:t> </a:t>
            </a:r>
            <a:r>
              <a:rPr lang="hu-HU" dirty="0" err="1">
                <a:solidFill>
                  <a:schemeClr val="accent2">
                    <a:lumMod val="50000"/>
                  </a:schemeClr>
                </a:solidFill>
              </a:rPr>
              <a:t>Considerations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72557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a:xfrm>
            <a:off x="698643" y="365125"/>
            <a:ext cx="10515600" cy="1460500"/>
          </a:xfrm>
        </p:spPr>
        <p:txBody>
          <a:bodyPr/>
          <a:lstStyle/>
          <a:p>
            <a:pPr algn="ctr"/>
            <a:r>
              <a:rPr lang="hu-HU" dirty="0">
                <a:solidFill>
                  <a:schemeClr val="accent2">
                    <a:lumMod val="50000"/>
                  </a:schemeClr>
                </a:solidFill>
              </a:rPr>
              <a:t>2.1.„</a:t>
            </a:r>
            <a:r>
              <a:rPr lang="en-US" dirty="0">
                <a:solidFill>
                  <a:schemeClr val="accent2">
                    <a:lumMod val="50000"/>
                  </a:schemeClr>
                </a:solidFill>
              </a:rPr>
              <a:t>A medium is always born twice …</a:t>
            </a:r>
            <a:r>
              <a:rPr lang="hu-HU" dirty="0">
                <a:solidFill>
                  <a:schemeClr val="accent2">
                    <a:lumMod val="50000"/>
                  </a:schemeClr>
                </a:solidFill>
              </a:rPr>
              <a:t>”</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5"/>
            <a:ext cx="10515600" cy="3477895"/>
          </a:xfrm>
        </p:spPr>
        <p:txBody>
          <a:bodyPr>
            <a:normAutofit fontScale="85000" lnSpcReduction="10000"/>
          </a:bodyPr>
          <a:lstStyle/>
          <a:p>
            <a:pPr marL="0" indent="0" algn="just">
              <a:buNone/>
            </a:pPr>
            <a:r>
              <a:rPr lang="en-US" dirty="0"/>
              <a:t>André Gaudreault &amp; Philippe Marion</a:t>
            </a:r>
            <a:r>
              <a:rPr lang="hu-HU" dirty="0"/>
              <a:t>: </a:t>
            </a:r>
            <a:r>
              <a:rPr lang="en-US" dirty="0">
                <a:hlinkClick r:id="rId3">
                  <a:extLst>
                    <a:ext uri="{A12FA001-AC4F-418D-AE19-62706E023703}">
                      <ahyp:hlinkClr xmlns:ahyp="http://schemas.microsoft.com/office/drawing/2018/hyperlinkcolor" val="tx"/>
                    </a:ext>
                  </a:extLst>
                </a:hlinkClick>
              </a:rPr>
              <a:t>A medium is always born twice …</a:t>
            </a:r>
            <a:r>
              <a:rPr lang="hu-HU" dirty="0"/>
              <a:t>:</a:t>
            </a:r>
            <a:endParaRPr lang="en-US" dirty="0"/>
          </a:p>
          <a:p>
            <a:pPr marL="0" indent="0" algn="just">
              <a:buNone/>
            </a:pPr>
            <a:r>
              <a:rPr lang="en-US" dirty="0"/>
              <a:t>„For our purposes, we will use the definition of media proposed by </a:t>
            </a:r>
            <a:r>
              <a:rPr lang="en-US" dirty="0" err="1"/>
              <a:t>Eliséo</a:t>
            </a:r>
            <a:r>
              <a:rPr lang="en-US" dirty="0"/>
              <a:t> </a:t>
            </a:r>
            <a:r>
              <a:rPr lang="en-US" dirty="0" err="1"/>
              <a:t>Véron</a:t>
            </a:r>
            <a:r>
              <a:rPr lang="en-US" dirty="0"/>
              <a:t>.</a:t>
            </a:r>
            <a:r>
              <a:rPr lang="hu-HU" dirty="0"/>
              <a:t> </a:t>
            </a:r>
            <a:r>
              <a:rPr lang="en-US" dirty="0"/>
              <a:t>For </a:t>
            </a:r>
            <a:r>
              <a:rPr lang="en-US" dirty="0" err="1"/>
              <a:t>Véron</a:t>
            </a:r>
            <a:r>
              <a:rPr lang="en-US" dirty="0"/>
              <a:t>, a </a:t>
            </a:r>
            <a:r>
              <a:rPr lang="en-US" b="1" dirty="0"/>
              <a:t>medium</a:t>
            </a:r>
            <a:r>
              <a:rPr lang="en-US" dirty="0"/>
              <a:t> is:</a:t>
            </a:r>
            <a:r>
              <a:rPr lang="hu-HU" dirty="0"/>
              <a:t> </a:t>
            </a:r>
            <a:r>
              <a:rPr lang="en-US" dirty="0"/>
              <a:t>an ensemble composed of a technology plus the social practices around the production</a:t>
            </a:r>
            <a:r>
              <a:rPr lang="hu-HU" dirty="0"/>
              <a:t> </a:t>
            </a:r>
            <a:r>
              <a:rPr lang="en-US" dirty="0"/>
              <a:t>of that technology and the</a:t>
            </a:r>
            <a:r>
              <a:rPr lang="hu-HU" dirty="0"/>
              <a:t> </a:t>
            </a:r>
            <a:r>
              <a:rPr lang="en-US" dirty="0"/>
              <a:t>appropriation of the messages generated, when</a:t>
            </a:r>
            <a:r>
              <a:rPr lang="hu-HU" dirty="0"/>
              <a:t> </a:t>
            </a:r>
            <a:r>
              <a:rPr lang="en-US" dirty="0"/>
              <a:t>there is public access to these (whatever the conditions of this access</a:t>
            </a:r>
            <a:r>
              <a:rPr lang="hu-HU" dirty="0"/>
              <a:t> </a:t>
            </a:r>
            <a:r>
              <a:rPr lang="en-US" dirty="0"/>
              <a:t>may be, which</a:t>
            </a:r>
            <a:r>
              <a:rPr lang="hu-HU" dirty="0"/>
              <a:t> </a:t>
            </a:r>
            <a:r>
              <a:rPr lang="en-US" dirty="0"/>
              <a:t>usually has a price attached to it).”</a:t>
            </a:r>
            <a:endParaRPr lang="hu-HU" dirty="0"/>
          </a:p>
          <a:p>
            <a:pPr marL="0" indent="0" algn="just">
              <a:buNone/>
            </a:pPr>
            <a:r>
              <a:rPr lang="hu-HU" dirty="0"/>
              <a:t>O</a:t>
            </a:r>
            <a:r>
              <a:rPr lang="en-US" dirty="0"/>
              <a:t>n the concept of </a:t>
            </a:r>
            <a:r>
              <a:rPr lang="en-US" b="1" dirty="0"/>
              <a:t>dynamic identity</a:t>
            </a:r>
            <a:r>
              <a:rPr lang="hu-HU" dirty="0"/>
              <a:t>: </a:t>
            </a:r>
            <a:r>
              <a:rPr lang="en-US" dirty="0"/>
              <a:t>„Identity is understood here in the sense</a:t>
            </a:r>
            <a:r>
              <a:rPr lang="hu-HU" dirty="0"/>
              <a:t> </a:t>
            </a:r>
            <a:r>
              <a:rPr lang="en-US" dirty="0"/>
              <a:t>suggested by Paul </a:t>
            </a:r>
            <a:r>
              <a:rPr lang="en-US" dirty="0" err="1"/>
              <a:t>Ricoeur</a:t>
            </a:r>
            <a:r>
              <a:rPr lang="en-US" dirty="0"/>
              <a:t>: it must be seen as</a:t>
            </a:r>
            <a:r>
              <a:rPr lang="hu-HU" dirty="0"/>
              <a:t> </a:t>
            </a:r>
            <a:r>
              <a:rPr lang="en-US" dirty="0"/>
              <a:t>being inscribed in a resolutely</a:t>
            </a:r>
            <a:r>
              <a:rPr lang="hu-HU" dirty="0"/>
              <a:t> </a:t>
            </a:r>
            <a:r>
              <a:rPr lang="en-US" dirty="0"/>
              <a:t>historical perspective, that of a permanent state of transformation,</a:t>
            </a:r>
            <a:r>
              <a:rPr lang="hu-HU" dirty="0"/>
              <a:t> </a:t>
            </a:r>
            <a:r>
              <a:rPr lang="en-US" dirty="0"/>
              <a:t>of an ipseity which makes it possible to overcome the same and the different.”</a:t>
            </a:r>
          </a:p>
          <a:p>
            <a:pPr marL="0" indent="0">
              <a:buNone/>
            </a:pPr>
            <a:endParaRPr lang="hu-HU"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534684" y="5350874"/>
            <a:ext cx="108191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2. </a:t>
            </a:r>
            <a:r>
              <a:rPr lang="en-US" dirty="0">
                <a:solidFill>
                  <a:schemeClr val="accent2">
                    <a:lumMod val="50000"/>
                  </a:schemeClr>
                </a:solidFill>
              </a:rPr>
              <a:t>Theoretical and Historical Considerations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2590849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2.1.„</a:t>
            </a:r>
            <a:r>
              <a:rPr lang="en-US" dirty="0">
                <a:solidFill>
                  <a:schemeClr val="accent2">
                    <a:lumMod val="50000"/>
                  </a:schemeClr>
                </a:solidFill>
              </a:rPr>
              <a:t>A medium is always born twice …</a:t>
            </a:r>
            <a:r>
              <a:rPr lang="hu-HU" dirty="0">
                <a:solidFill>
                  <a:schemeClr val="accent2">
                    <a:lumMod val="50000"/>
                  </a:schemeClr>
                </a:solidFill>
              </a:rPr>
              <a:t>”</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571501" y="1814026"/>
            <a:ext cx="9480694" cy="3683803"/>
          </a:xfrm>
        </p:spPr>
        <p:txBody>
          <a:bodyPr>
            <a:normAutofit fontScale="55000" lnSpcReduction="20000"/>
          </a:bodyPr>
          <a:lstStyle/>
          <a:p>
            <a:pPr marL="0" indent="0" algn="just">
              <a:buNone/>
            </a:pPr>
            <a:r>
              <a:rPr lang="en-US" sz="2900" dirty="0"/>
              <a:t>André Gaudreault &amp; Philippe Marion</a:t>
            </a:r>
            <a:r>
              <a:rPr lang="hu-HU" sz="2900" dirty="0"/>
              <a:t>: </a:t>
            </a:r>
            <a:r>
              <a:rPr lang="en-US" sz="2900" dirty="0">
                <a:hlinkClick r:id="rId3">
                  <a:extLst>
                    <a:ext uri="{A12FA001-AC4F-418D-AE19-62706E023703}">
                      <ahyp:hlinkClr xmlns:ahyp="http://schemas.microsoft.com/office/drawing/2018/hyperlinkcolor" val="tx"/>
                    </a:ext>
                  </a:extLst>
                </a:hlinkClick>
              </a:rPr>
              <a:t>A medium is always born twice …</a:t>
            </a:r>
            <a:r>
              <a:rPr lang="hu-HU" sz="2900" dirty="0"/>
              <a:t>:</a:t>
            </a:r>
            <a:endParaRPr lang="en-US" sz="2900" dirty="0"/>
          </a:p>
          <a:p>
            <a:pPr marL="0" indent="0" algn="just">
              <a:buNone/>
            </a:pPr>
            <a:r>
              <a:rPr lang="hu-HU" sz="2900" dirty="0"/>
              <a:t>1. T</a:t>
            </a:r>
            <a:r>
              <a:rPr lang="en-US" sz="2900" dirty="0"/>
              <a:t>he </a:t>
            </a:r>
            <a:r>
              <a:rPr lang="en-US" sz="2900" b="1" dirty="0"/>
              <a:t>appearance of a technological process</a:t>
            </a:r>
            <a:r>
              <a:rPr lang="hu-HU" sz="2900" b="1" dirty="0"/>
              <a:t> </a:t>
            </a:r>
            <a:r>
              <a:rPr lang="en-US" sz="2900" dirty="0"/>
              <a:t>(crypto-medium)</a:t>
            </a:r>
            <a:r>
              <a:rPr lang="hu-HU" sz="2900" dirty="0"/>
              <a:t>: </a:t>
            </a:r>
            <a:r>
              <a:rPr lang="en-US" sz="2900" dirty="0"/>
              <a:t>„Rodolphe Töpffer, who considered himself the heir to the</a:t>
            </a:r>
            <a:r>
              <a:rPr lang="hu-HU" sz="2900" dirty="0"/>
              <a:t> </a:t>
            </a:r>
            <a:r>
              <a:rPr lang="en-US" sz="2900" dirty="0"/>
              <a:t>tradition of caricature</a:t>
            </a:r>
            <a:r>
              <a:rPr lang="hu-HU" sz="2900" dirty="0"/>
              <a:t> </a:t>
            </a:r>
            <a:r>
              <a:rPr lang="en-US" sz="2900" dirty="0"/>
              <a:t>and popular imagery, increasingly appears (see </a:t>
            </a:r>
            <a:r>
              <a:rPr lang="en-US" sz="2900" dirty="0" err="1"/>
              <a:t>Kunzle</a:t>
            </a:r>
            <a:r>
              <a:rPr lang="en-US" sz="2900" dirty="0"/>
              <a:t>, </a:t>
            </a:r>
            <a:r>
              <a:rPr lang="en-US" sz="2900" dirty="0" err="1"/>
              <a:t>Groensteen</a:t>
            </a:r>
            <a:r>
              <a:rPr lang="en-US" sz="2900" dirty="0"/>
              <a:t> and </a:t>
            </a:r>
            <a:r>
              <a:rPr lang="en-US" sz="2900" dirty="0" err="1"/>
              <a:t>Peeters</a:t>
            </a:r>
            <a:r>
              <a:rPr lang="en-US" sz="2900" dirty="0"/>
              <a:t>) to be</a:t>
            </a:r>
            <a:r>
              <a:rPr lang="hu-HU" sz="2900" dirty="0"/>
              <a:t> </a:t>
            </a:r>
            <a:r>
              <a:rPr lang="en-US" sz="2900" dirty="0"/>
              <a:t>the true</a:t>
            </a:r>
            <a:r>
              <a:rPr lang="hu-HU" sz="2900" dirty="0"/>
              <a:t> </a:t>
            </a:r>
            <a:r>
              <a:rPr lang="en-US" sz="2900" dirty="0"/>
              <a:t>‘inventor’ of the comic strip, or graphic novel. It was thus with Töpffer that</a:t>
            </a:r>
            <a:r>
              <a:rPr lang="hu-HU" sz="2900" dirty="0"/>
              <a:t> </a:t>
            </a:r>
            <a:r>
              <a:rPr lang="en-US" sz="2900" dirty="0"/>
              <a:t>the medium saw its first birth. Töpffer drew his first engraved story, Monsieur Vieux</a:t>
            </a:r>
            <a:r>
              <a:rPr lang="hu-HU" sz="2900" dirty="0"/>
              <a:t> </a:t>
            </a:r>
            <a:r>
              <a:rPr lang="en-US" sz="2900" dirty="0" err="1"/>
              <a:t>Bois</a:t>
            </a:r>
            <a:r>
              <a:rPr lang="en-US" sz="2900" dirty="0"/>
              <a:t>, in</a:t>
            </a:r>
            <a:r>
              <a:rPr lang="hu-HU" sz="2900" dirty="0"/>
              <a:t> </a:t>
            </a:r>
            <a:r>
              <a:rPr lang="en-US" sz="2900" dirty="0"/>
              <a:t>1827. With the encouragement of Goethe himself he published, and thus made</a:t>
            </a:r>
            <a:r>
              <a:rPr lang="hu-HU" sz="2900" dirty="0"/>
              <a:t> </a:t>
            </a:r>
            <a:r>
              <a:rPr lang="en-US" sz="2900" dirty="0"/>
              <a:t>public (recall here</a:t>
            </a:r>
            <a:r>
              <a:rPr lang="hu-HU" sz="2900" dirty="0"/>
              <a:t> </a:t>
            </a:r>
            <a:r>
              <a:rPr lang="en-US" sz="2900" dirty="0" err="1"/>
              <a:t>Véron’s</a:t>
            </a:r>
            <a:r>
              <a:rPr lang="en-US" sz="2900" dirty="0"/>
              <a:t> criterion concerning public access to a medium) the first</a:t>
            </a:r>
            <a:r>
              <a:rPr lang="hu-HU" sz="2900" dirty="0"/>
              <a:t> </a:t>
            </a:r>
            <a:r>
              <a:rPr lang="en-US" sz="2900" dirty="0"/>
              <a:t>graphic novel: Monsieur Jabot (1833).”</a:t>
            </a:r>
          </a:p>
          <a:p>
            <a:pPr marL="0" indent="0" algn="just">
              <a:buNone/>
            </a:pPr>
            <a:r>
              <a:rPr lang="hu-HU" sz="2900" dirty="0"/>
              <a:t>2. T</a:t>
            </a:r>
            <a:r>
              <a:rPr lang="en-US" sz="2900" dirty="0"/>
              <a:t>he </a:t>
            </a:r>
            <a:r>
              <a:rPr lang="en-US" sz="2900" b="1" dirty="0"/>
              <a:t>emergence of an apparatus</a:t>
            </a:r>
            <a:r>
              <a:rPr lang="en-US" sz="2900" dirty="0"/>
              <a:t>, through the establishment of procedures</a:t>
            </a:r>
            <a:r>
              <a:rPr lang="hu-HU" sz="2900" dirty="0"/>
              <a:t> </a:t>
            </a:r>
            <a:r>
              <a:rPr lang="en-US" sz="2900" dirty="0"/>
              <a:t>(early culture, proto-medium)</a:t>
            </a:r>
            <a:r>
              <a:rPr lang="hu-HU" sz="2900" dirty="0"/>
              <a:t>: </a:t>
            </a:r>
            <a:r>
              <a:rPr lang="en-US" sz="2900" dirty="0"/>
              <a:t>„Not only is the</a:t>
            </a:r>
            <a:r>
              <a:rPr lang="hu-HU" sz="2900" dirty="0"/>
              <a:t> </a:t>
            </a:r>
            <a:r>
              <a:rPr lang="en-US" sz="2900" dirty="0"/>
              <a:t>phase of the comic strip’s appearance </a:t>
            </a:r>
            <a:r>
              <a:rPr lang="en-US" sz="2900" dirty="0" err="1"/>
              <a:t>crystallised</a:t>
            </a:r>
            <a:r>
              <a:rPr lang="en-US" sz="2900" dirty="0"/>
              <a:t> in Töpffer; here</a:t>
            </a:r>
            <a:r>
              <a:rPr lang="hu-HU" sz="2900" dirty="0"/>
              <a:t> </a:t>
            </a:r>
            <a:r>
              <a:rPr lang="en-US" sz="2900" dirty="0"/>
              <a:t>we also find the first stirrings of its more dynamic period of</a:t>
            </a:r>
            <a:r>
              <a:rPr lang="hu-HU" sz="2900" dirty="0"/>
              <a:t> </a:t>
            </a:r>
            <a:r>
              <a:rPr lang="en-US" sz="2900" dirty="0"/>
              <a:t>emergence (our second</a:t>
            </a:r>
            <a:r>
              <a:rPr lang="hu-HU" sz="2900" dirty="0"/>
              <a:t> </a:t>
            </a:r>
            <a:r>
              <a:rPr lang="en-US" sz="2900" dirty="0"/>
              <a:t>phase). Töpffer, just like the early </a:t>
            </a:r>
            <a:r>
              <a:rPr lang="en-US" sz="2900" dirty="0" err="1"/>
              <a:t>cinématographistes</a:t>
            </a:r>
            <a:r>
              <a:rPr lang="en-US" sz="2900" dirty="0"/>
              <a:t>, worked with well-known genres (the story told</a:t>
            </a:r>
            <a:r>
              <a:rPr lang="hu-HU" sz="2900" dirty="0"/>
              <a:t> </a:t>
            </a:r>
            <a:r>
              <a:rPr lang="en-US" sz="2900" dirty="0"/>
              <a:t>with images, the caricature, popular imagery), but he did so with a feverish and halting awareness thus his means of</a:t>
            </a:r>
            <a:r>
              <a:rPr lang="hu-HU" sz="2900" dirty="0"/>
              <a:t> </a:t>
            </a:r>
            <a:r>
              <a:rPr lang="en-US" sz="2900" dirty="0"/>
              <a:t>expression was new and full of rich potential.”</a:t>
            </a:r>
          </a:p>
          <a:p>
            <a:pPr marL="0" indent="0" algn="just">
              <a:buNone/>
            </a:pPr>
            <a:r>
              <a:rPr lang="hu-HU" sz="2900" dirty="0"/>
              <a:t>3. T</a:t>
            </a:r>
            <a:r>
              <a:rPr lang="en-US" sz="2900" dirty="0"/>
              <a:t>he </a:t>
            </a:r>
            <a:r>
              <a:rPr lang="en-US" sz="2900" b="1" dirty="0"/>
              <a:t>constitution of a media institution</a:t>
            </a:r>
            <a:r>
              <a:rPr lang="hu-HU" sz="2900" dirty="0"/>
              <a:t>: </a:t>
            </a:r>
            <a:r>
              <a:rPr lang="en-US" sz="2900" dirty="0"/>
              <a:t>„In its interaction with this press the comic strip and graphic novel became</a:t>
            </a:r>
            <a:r>
              <a:rPr lang="hu-HU" sz="2900" dirty="0"/>
              <a:t> </a:t>
            </a:r>
            <a:r>
              <a:rPr lang="en-US" sz="2900" dirty="0"/>
              <a:t>accepted and popular culture industries. It was in complicity with this press that it established itself and found its identity.</a:t>
            </a:r>
            <a:r>
              <a:rPr lang="hu-HU" sz="2900" dirty="0"/>
              <a:t> </a:t>
            </a:r>
            <a:r>
              <a:rPr lang="en-US" sz="2900" dirty="0"/>
              <a:t>Only then, during the first half of the twentieth century, did it experience its second birth and constitution (our third phase)</a:t>
            </a:r>
            <a:r>
              <a:rPr lang="hu-HU" sz="2900" dirty="0"/>
              <a:t> </a:t>
            </a:r>
            <a:r>
              <a:rPr lang="en-US" sz="2900" dirty="0"/>
              <a:t>as a singular medium.”</a:t>
            </a:r>
          </a:p>
          <a:p>
            <a:pPr marL="0" indent="0">
              <a:buNone/>
            </a:pPr>
            <a:endParaRPr lang="en-US" dirty="0">
              <a:solidFill>
                <a:srgbClr val="FF0000"/>
              </a:solidFill>
            </a:endParaRPr>
          </a:p>
          <a:p>
            <a:pPr marL="0" indent="0">
              <a:buNone/>
            </a:pPr>
            <a:endParaRPr lang="en-US" dirty="0">
              <a:solidFill>
                <a:srgbClr val="FF0000"/>
              </a:solidFill>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2. </a:t>
            </a:r>
            <a:r>
              <a:rPr lang="hu-HU" dirty="0" err="1">
                <a:solidFill>
                  <a:schemeClr val="accent2">
                    <a:lumMod val="50000"/>
                  </a:schemeClr>
                </a:solidFill>
              </a:rPr>
              <a:t>Theoretical</a:t>
            </a:r>
            <a:r>
              <a:rPr lang="hu-HU" dirty="0">
                <a:solidFill>
                  <a:schemeClr val="accent2">
                    <a:lumMod val="50000"/>
                  </a:schemeClr>
                </a:solidFill>
              </a:rPr>
              <a:t> and </a:t>
            </a:r>
            <a:r>
              <a:rPr lang="hu-HU" dirty="0" err="1">
                <a:solidFill>
                  <a:schemeClr val="accent2">
                    <a:lumMod val="50000"/>
                  </a:schemeClr>
                </a:solidFill>
              </a:rPr>
              <a:t>Historical</a:t>
            </a:r>
            <a:r>
              <a:rPr lang="hu-HU" dirty="0">
                <a:solidFill>
                  <a:schemeClr val="accent2">
                    <a:lumMod val="50000"/>
                  </a:schemeClr>
                </a:solidFill>
              </a:rPr>
              <a:t> </a:t>
            </a:r>
            <a:r>
              <a:rPr lang="hu-HU" dirty="0" err="1">
                <a:solidFill>
                  <a:schemeClr val="accent2">
                    <a:lumMod val="50000"/>
                  </a:schemeClr>
                </a:solidFill>
              </a:rPr>
              <a:t>Considerations</a:t>
            </a:r>
            <a:endParaRPr lang="hu-HU" dirty="0">
              <a:solidFill>
                <a:schemeClr val="accent2">
                  <a:lumMod val="50000"/>
                </a:schemeClr>
              </a:solidFill>
            </a:endParaRPr>
          </a:p>
        </p:txBody>
      </p:sp>
      <p:pic>
        <p:nvPicPr>
          <p:cNvPr id="5" name="Kép 4">
            <a:extLst>
              <a:ext uri="{FF2B5EF4-FFF2-40B4-BE49-F238E27FC236}">
                <a16:creationId xmlns:a16="http://schemas.microsoft.com/office/drawing/2014/main" id="{D5650504-6525-7CB2-8F3A-FF010E09688A}"/>
              </a:ext>
            </a:extLst>
          </p:cNvPr>
          <p:cNvPicPr>
            <a:picLocks noChangeAspect="1"/>
          </p:cNvPicPr>
          <p:nvPr/>
        </p:nvPicPr>
        <p:blipFill>
          <a:blip r:embed="rId4"/>
          <a:stretch>
            <a:fillRect/>
          </a:stretch>
        </p:blipFill>
        <p:spPr>
          <a:xfrm>
            <a:off x="10052194" y="1946856"/>
            <a:ext cx="1905000" cy="2085975"/>
          </a:xfrm>
          <a:prstGeom prst="rect">
            <a:avLst/>
          </a:prstGeom>
        </p:spPr>
      </p:pic>
      <p:sp>
        <p:nvSpPr>
          <p:cNvPr id="8" name="Szövegdoboz 7">
            <a:extLst>
              <a:ext uri="{FF2B5EF4-FFF2-40B4-BE49-F238E27FC236}">
                <a16:creationId xmlns:a16="http://schemas.microsoft.com/office/drawing/2014/main" id="{A5353498-44BF-A619-5789-4FA9C04E13D2}"/>
              </a:ext>
            </a:extLst>
          </p:cNvPr>
          <p:cNvSpPr txBox="1"/>
          <p:nvPr/>
        </p:nvSpPr>
        <p:spPr>
          <a:xfrm>
            <a:off x="10166494" y="4199950"/>
            <a:ext cx="6097712" cy="369332"/>
          </a:xfrm>
          <a:prstGeom prst="rect">
            <a:avLst/>
          </a:prstGeom>
          <a:noFill/>
        </p:spPr>
        <p:txBody>
          <a:bodyPr wrap="square">
            <a:spAutoFit/>
          </a:bodyPr>
          <a:lstStyle/>
          <a:p>
            <a:r>
              <a:rPr lang="en-US" b="1" dirty="0">
                <a:solidFill>
                  <a:srgbClr val="FF0000"/>
                </a:solidFill>
              </a:rPr>
              <a:t>Rodolphe Töpffer</a:t>
            </a:r>
            <a:endParaRPr lang="en-US" dirty="0"/>
          </a:p>
        </p:txBody>
      </p:sp>
    </p:spTree>
    <p:custDataLst>
      <p:tags r:id="rId1"/>
    </p:custDataLst>
    <p:extLst>
      <p:ext uri="{BB962C8B-B14F-4D97-AF65-F5344CB8AC3E}">
        <p14:creationId xmlns:p14="http://schemas.microsoft.com/office/powerpoint/2010/main" val="122679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2.2.</a:t>
            </a:r>
            <a:r>
              <a:rPr lang="en-US" dirty="0">
                <a:solidFill>
                  <a:srgbClr val="FF0000"/>
                </a:solidFill>
              </a:rPr>
              <a:t> </a:t>
            </a:r>
            <a:r>
              <a:rPr lang="hu-HU" dirty="0" err="1">
                <a:solidFill>
                  <a:schemeClr val="accent2">
                    <a:lumMod val="50000"/>
                  </a:schemeClr>
                </a:solidFill>
              </a:rPr>
              <a:t>Transculturality</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992312" y="1598908"/>
            <a:ext cx="6456452" cy="3619465"/>
          </a:xfrm>
        </p:spPr>
        <p:txBody>
          <a:bodyPr>
            <a:normAutofit fontScale="62500" lnSpcReduction="20000"/>
          </a:bodyPr>
          <a:lstStyle/>
          <a:p>
            <a:pPr marL="0" indent="0" algn="just">
              <a:buNone/>
            </a:pPr>
            <a:r>
              <a:rPr lang="en-US" dirty="0"/>
              <a:t>Concepts from contemporary culture and media studies such as transculturality</a:t>
            </a:r>
            <a:r>
              <a:rPr lang="hu-HU" dirty="0"/>
              <a:t> and</a:t>
            </a:r>
            <a:r>
              <a:rPr lang="en-US" dirty="0"/>
              <a:t> </a:t>
            </a:r>
            <a:r>
              <a:rPr lang="en-US" dirty="0" err="1"/>
              <a:t>hybridisation</a:t>
            </a:r>
            <a:r>
              <a:rPr lang="en-US" dirty="0"/>
              <a:t>, seem particularly useful when examining the media-cultural phenomena of contemporary comics. The notion of transculturality does not presuppose cultures that are intrinsically homogeneous and well distinguishable from each other.  Rather, it draws our attention to the process of cultural evolution and dynamic identities, and thus seems more suitable for understanding cultural </a:t>
            </a:r>
            <a:r>
              <a:rPr lang="en-US" dirty="0" err="1"/>
              <a:t>globalisation</a:t>
            </a:r>
            <a:r>
              <a:rPr lang="en-US" dirty="0"/>
              <a:t> flows that are not understood exclusively as </a:t>
            </a:r>
            <a:r>
              <a:rPr lang="en-US" dirty="0" err="1"/>
              <a:t>homogenisation</a:t>
            </a:r>
            <a:r>
              <a:rPr lang="en-US" dirty="0"/>
              <a:t> and cultural imperialism. </a:t>
            </a:r>
            <a:endParaRPr lang="hu-HU" dirty="0"/>
          </a:p>
          <a:p>
            <a:pPr marL="0" indent="0" algn="just">
              <a:buNone/>
            </a:pPr>
            <a:r>
              <a:rPr lang="en-US" dirty="0"/>
              <a:t>The prefix 'trans' refers to being in motion, to transformation, to process, to change, to back and forth, and offers the possibility of a fixity of positions that is at most temporary.  In the last few years we have also seen reflective transnational and transcultural comic art projects.</a:t>
            </a:r>
            <a:endParaRPr lang="hu-HU" dirty="0"/>
          </a:p>
          <a:p>
            <a:pPr marL="0" indent="0" algn="just">
              <a:buNone/>
            </a:pPr>
            <a:r>
              <a:rPr lang="en-US" dirty="0"/>
              <a:t>One example is </a:t>
            </a:r>
            <a:r>
              <a:rPr lang="en-US" dirty="0">
                <a:solidFill>
                  <a:srgbClr val="FF0000"/>
                </a:solidFill>
                <a:hlinkClick r:id="rId3"/>
              </a:rPr>
              <a:t>comiXconnection.</a:t>
            </a:r>
            <a:endParaRPr lang="hu-HU" dirty="0">
              <a:solidFill>
                <a:srgbClr val="FF0000"/>
              </a:solidFill>
            </a:endParaRPr>
          </a:p>
          <a:p>
            <a:pPr marL="0" indent="0" algn="just">
              <a:buNone/>
            </a:pPr>
            <a:endParaRPr lang="hu-HU" dirty="0">
              <a:solidFill>
                <a:srgbClr val="FF0000"/>
              </a:solidFill>
            </a:endParaRPr>
          </a:p>
          <a:p>
            <a:pPr marL="0" indent="0" algn="just">
              <a:buNone/>
            </a:pPr>
            <a:endParaRPr lang="en-US" dirty="0">
              <a:solidFill>
                <a:srgbClr val="FF0000"/>
              </a:solidFill>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2. </a:t>
            </a:r>
            <a:r>
              <a:rPr lang="en-US" dirty="0">
                <a:solidFill>
                  <a:schemeClr val="accent2">
                    <a:lumMod val="50000"/>
                  </a:schemeClr>
                </a:solidFill>
              </a:rPr>
              <a:t>Theoretical and Historical Considerations</a:t>
            </a:r>
            <a:endParaRPr lang="hu-HU" dirty="0">
              <a:solidFill>
                <a:schemeClr val="accent2">
                  <a:lumMod val="50000"/>
                </a:schemeClr>
              </a:solidFill>
            </a:endParaRPr>
          </a:p>
        </p:txBody>
      </p:sp>
      <p:pic>
        <p:nvPicPr>
          <p:cNvPr id="5" name="Kép 4">
            <a:extLst>
              <a:ext uri="{FF2B5EF4-FFF2-40B4-BE49-F238E27FC236}">
                <a16:creationId xmlns:a16="http://schemas.microsoft.com/office/drawing/2014/main" id="{0B340F53-C50B-2F76-01DF-E8BEDE418C33}"/>
              </a:ext>
            </a:extLst>
          </p:cNvPr>
          <p:cNvPicPr>
            <a:picLocks noChangeAspect="1"/>
          </p:cNvPicPr>
          <p:nvPr/>
        </p:nvPicPr>
        <p:blipFill>
          <a:blip r:embed="rId4"/>
          <a:stretch>
            <a:fillRect/>
          </a:stretch>
        </p:blipFill>
        <p:spPr>
          <a:xfrm>
            <a:off x="7592764" y="1457337"/>
            <a:ext cx="3761036" cy="3761036"/>
          </a:xfrm>
          <a:prstGeom prst="rect">
            <a:avLst/>
          </a:prstGeom>
        </p:spPr>
      </p:pic>
    </p:spTree>
    <p:custDataLst>
      <p:tags r:id="rId1"/>
    </p:custDataLst>
    <p:extLst>
      <p:ext uri="{BB962C8B-B14F-4D97-AF65-F5344CB8AC3E}">
        <p14:creationId xmlns:p14="http://schemas.microsoft.com/office/powerpoint/2010/main" val="39249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a:t>
            </a:r>
            <a:r>
              <a:rPr lang="hu-HU" dirty="0" err="1">
                <a:solidFill>
                  <a:schemeClr val="accent2">
                    <a:lumMod val="50000"/>
                  </a:schemeClr>
                </a:solidFill>
              </a:rPr>
              <a:t>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lstStyle/>
          <a:p>
            <a:pPr marL="0" indent="0" algn="just">
              <a:buNone/>
            </a:pPr>
            <a:r>
              <a:rPr lang="en-US" dirty="0"/>
              <a:t>Are the following statements true or false?</a:t>
            </a:r>
            <a:endParaRPr lang="hu-HU" dirty="0"/>
          </a:p>
          <a:p>
            <a:pPr marL="0" indent="0">
              <a:buNone/>
            </a:pPr>
            <a:endParaRPr lang="hu-HU" dirty="0"/>
          </a:p>
          <a:p>
            <a:pPr>
              <a:buFontTx/>
              <a:buChar char="-"/>
            </a:pPr>
            <a:r>
              <a:rPr lang="en-US" dirty="0"/>
              <a:t>The medium is an ensemble of technology and social practices.</a:t>
            </a:r>
            <a:r>
              <a:rPr lang="hu-HU" dirty="0"/>
              <a:t> (</a:t>
            </a:r>
            <a:r>
              <a:rPr lang="hu-HU" dirty="0" err="1"/>
              <a:t>true</a:t>
            </a:r>
            <a:r>
              <a:rPr lang="hu-HU" dirty="0"/>
              <a:t>)</a:t>
            </a:r>
          </a:p>
          <a:p>
            <a:pPr>
              <a:buFontTx/>
              <a:buChar char="-"/>
            </a:pPr>
            <a:r>
              <a:rPr lang="en-US" dirty="0"/>
              <a:t>Töpffer published his book at Goethe's encouragement.</a:t>
            </a:r>
            <a:r>
              <a:rPr lang="hu-HU" dirty="0"/>
              <a:t> (</a:t>
            </a:r>
            <a:r>
              <a:rPr lang="hu-HU" dirty="0" err="1"/>
              <a:t>true</a:t>
            </a:r>
            <a:r>
              <a:rPr lang="hu-HU" dirty="0"/>
              <a:t>)</a:t>
            </a:r>
          </a:p>
          <a:p>
            <a:pPr>
              <a:buFontTx/>
              <a:buChar char="-"/>
            </a:pPr>
            <a:r>
              <a:rPr lang="en-US" dirty="0"/>
              <a:t>The first birth of the medium is the constitution of the institution.</a:t>
            </a:r>
            <a:r>
              <a:rPr lang="hu-HU" dirty="0"/>
              <a:t> (</a:t>
            </a:r>
            <a:r>
              <a:rPr lang="hu-HU" dirty="0" err="1"/>
              <a:t>false</a:t>
            </a:r>
            <a:r>
              <a:rPr lang="hu-HU" dirty="0"/>
              <a:t>)</a:t>
            </a:r>
          </a:p>
          <a:p>
            <a:pPr>
              <a:buFontTx/>
              <a:buChar char="-"/>
            </a:pPr>
            <a:r>
              <a:rPr lang="en-US" dirty="0"/>
              <a:t>The second birth of the media is the invention of technology.</a:t>
            </a:r>
            <a:r>
              <a:rPr lang="hu-HU" dirty="0"/>
              <a:t> (</a:t>
            </a:r>
            <a:r>
              <a:rPr lang="hu-HU" dirty="0" err="1"/>
              <a:t>false</a:t>
            </a:r>
            <a:r>
              <a:rPr lang="hu-HU" dirty="0"/>
              <a:t>)</a:t>
            </a:r>
          </a:p>
          <a:p>
            <a:pPr>
              <a:buFontTx/>
              <a:buChar char="-"/>
            </a:pPr>
            <a:r>
              <a:rPr lang="en-US" dirty="0"/>
              <a:t>ComiXconnection is a transcultural comic art project.</a:t>
            </a:r>
            <a:r>
              <a:rPr lang="hu-HU" dirty="0"/>
              <a:t> (</a:t>
            </a:r>
            <a:r>
              <a:rPr lang="hu-HU" dirty="0" err="1"/>
              <a:t>true</a:t>
            </a:r>
            <a:r>
              <a:rPr lang="hu-HU" dirty="0"/>
              <a:t>)</a:t>
            </a:r>
          </a:p>
        </p:txBody>
      </p:sp>
    </p:spTree>
    <p:custDataLst>
      <p:tags r:id="rId1"/>
    </p:custDataLst>
    <p:extLst>
      <p:ext uri="{BB962C8B-B14F-4D97-AF65-F5344CB8AC3E}">
        <p14:creationId xmlns:p14="http://schemas.microsoft.com/office/powerpoint/2010/main" val="194591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hu-HU" dirty="0">
                <a:solidFill>
                  <a:schemeClr val="accent2">
                    <a:lumMod val="50000"/>
                  </a:schemeClr>
                </a:solidFill>
              </a:rPr>
              <a:t>3. </a:t>
            </a:r>
            <a:r>
              <a:rPr lang="en-US" dirty="0">
                <a:solidFill>
                  <a:schemeClr val="accent2">
                    <a:lumMod val="50000"/>
                  </a:schemeClr>
                </a:solidFill>
              </a:rPr>
              <a:t>The Comics Media in the Digital Age</a:t>
            </a:r>
            <a:br>
              <a:rPr lang="en-US" dirty="0">
                <a:solidFill>
                  <a:schemeClr val="accent2">
                    <a:lumMod val="50000"/>
                  </a:schemeClr>
                </a:solidFill>
              </a:rPr>
            </a:b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122577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3.1.Dynamic </a:t>
            </a:r>
            <a:r>
              <a:rPr lang="hu-HU" dirty="0" err="1">
                <a:solidFill>
                  <a:schemeClr val="accent2">
                    <a:lumMod val="50000"/>
                  </a:schemeClr>
                </a:solidFill>
              </a:rPr>
              <a:t>Identity</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920392" y="1507127"/>
            <a:ext cx="10093503" cy="3477895"/>
          </a:xfrm>
        </p:spPr>
        <p:txBody>
          <a:bodyPr>
            <a:normAutofit fontScale="92500" lnSpcReduction="20000"/>
          </a:bodyPr>
          <a:lstStyle/>
          <a:p>
            <a:pPr marL="0" indent="0">
              <a:buNone/>
            </a:pPr>
            <a:endParaRPr lang="en-US" dirty="0"/>
          </a:p>
          <a:p>
            <a:pPr marL="0" indent="0" algn="just">
              <a:buNone/>
            </a:pPr>
            <a:r>
              <a:rPr lang="en-US" dirty="0"/>
              <a:t>The historical evolution of the dynamic identity of comics media generated the emergence of different historical and cultural versions. The dynamic identity of the comics media manifest in cultural versions is </a:t>
            </a:r>
            <a:r>
              <a:rPr lang="en-US" dirty="0">
                <a:hlinkClick r:id="rId3">
                  <a:extLst>
                    <a:ext uri="{A12FA001-AC4F-418D-AE19-62706E023703}">
                      <ahyp:hlinkClr xmlns:ahyp="http://schemas.microsoft.com/office/drawing/2018/hyperlinkcolor" val="tx"/>
                    </a:ext>
                  </a:extLst>
                </a:hlinkClick>
              </a:rPr>
              <a:t>also evident in the digital age</a:t>
            </a:r>
            <a:r>
              <a:rPr lang="en-US" dirty="0"/>
              <a:t>. With the changes of the medium and the change of mediative arrangements and dispositions, certain elements of the </a:t>
            </a:r>
            <a:r>
              <a:rPr lang="en-US" dirty="0" err="1"/>
              <a:t>mediativity</a:t>
            </a:r>
            <a:r>
              <a:rPr lang="en-US" dirty="0"/>
              <a:t> [</a:t>
            </a:r>
            <a:r>
              <a:rPr lang="hu-HU" dirty="0"/>
              <a:t>m</a:t>
            </a:r>
            <a:r>
              <a:rPr lang="en-US" dirty="0" err="1"/>
              <a:t>ediativity</a:t>
            </a:r>
            <a:r>
              <a:rPr lang="en-US" dirty="0"/>
              <a:t>: a set of characteristics specific to the given medium] of comics become less constant: sound is now expressed not exclusively by onomatopoeia, motion is not represented only with still images. The </a:t>
            </a:r>
            <a:r>
              <a:rPr lang="en-US" dirty="0" err="1"/>
              <a:t>tabularity</a:t>
            </a:r>
            <a:r>
              <a:rPr lang="en-US" dirty="0"/>
              <a:t>, the arrangement of panels on the comics page, is also dynamically changing.</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3.</a:t>
            </a:r>
            <a:r>
              <a:rPr lang="en-US" dirty="0">
                <a:solidFill>
                  <a:schemeClr val="accent2">
                    <a:lumMod val="50000"/>
                  </a:schemeClr>
                </a:solidFill>
              </a:rPr>
              <a:t> The Comics Media in the Digital Age</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58611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hu-HU" dirty="0" err="1">
                <a:solidFill>
                  <a:schemeClr val="accent2">
                    <a:lumMod val="50000"/>
                  </a:schemeClr>
                </a:solidFill>
              </a:rPr>
              <a:t>Lesson</a:t>
            </a:r>
            <a:r>
              <a:rPr lang="hu-HU" dirty="0">
                <a:solidFill>
                  <a:schemeClr val="accent2">
                    <a:lumMod val="50000"/>
                  </a:schemeClr>
                </a:solidFill>
              </a:rPr>
              <a:t> 1 - </a:t>
            </a:r>
            <a:r>
              <a:rPr lang="en-US" dirty="0">
                <a:solidFill>
                  <a:schemeClr val="accent2">
                    <a:lumMod val="50000"/>
                  </a:schemeClr>
                </a:solidFill>
              </a:rPr>
              <a:t>Introduction to Comics Studies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362659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3.2.Webcomics, </a:t>
            </a:r>
            <a:r>
              <a:rPr lang="hu-HU" dirty="0" err="1">
                <a:solidFill>
                  <a:schemeClr val="accent2">
                    <a:lumMod val="50000"/>
                  </a:schemeClr>
                </a:solidFill>
              </a:rPr>
              <a:t>Webtoon</a:t>
            </a:r>
            <a:r>
              <a:rPr lang="hu-HU" dirty="0">
                <a:solidFill>
                  <a:schemeClr val="accent2">
                    <a:lumMod val="50000"/>
                  </a:schemeClr>
                </a:solidFill>
              </a:rPr>
              <a:t>, Bande dessinée </a:t>
            </a:r>
            <a:r>
              <a:rPr lang="hu-HU" dirty="0" err="1">
                <a:solidFill>
                  <a:schemeClr val="accent2">
                    <a:lumMod val="50000"/>
                  </a:schemeClr>
                </a:solidFill>
              </a:rPr>
              <a:t>numérique</a:t>
            </a:r>
            <a:r>
              <a:rPr lang="hu-HU" dirty="0">
                <a:solidFill>
                  <a:schemeClr val="accent2">
                    <a:lumMod val="50000"/>
                  </a:schemeClr>
                </a:solidFill>
              </a:rPr>
              <a:t> </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1625885" y="2019648"/>
            <a:ext cx="6063679" cy="2825393"/>
          </a:xfrm>
        </p:spPr>
        <p:txBody>
          <a:bodyPr>
            <a:normAutofit fontScale="92500" lnSpcReduction="10000"/>
          </a:bodyPr>
          <a:lstStyle/>
          <a:p>
            <a:pPr marL="0" indent="0" algn="just">
              <a:buNone/>
            </a:pPr>
            <a:r>
              <a:rPr lang="en-US" sz="2000" dirty="0"/>
              <a:t>It is remarkable that the techno-cultural diversity of the comics media is not lost in the field of digital comics either. Traditional comics exists in geographical and cultural versions that often vastly differ in terms of genres, markets, audiences and graphic styles, and digital comics is similar to it in this sense. The history, distribution, mediatic arrangement and environment of North American webcomics, Korean webtoon, and </a:t>
            </a:r>
            <a:r>
              <a:rPr lang="en-US" sz="2000" dirty="0">
                <a:solidFill>
                  <a:srgbClr val="FF0000"/>
                </a:solidFill>
                <a:hlinkClick r:id="rId3"/>
              </a:rPr>
              <a:t>Francophone bande dessinée numérique</a:t>
            </a:r>
            <a:r>
              <a:rPr lang="en-US" sz="2000" dirty="0"/>
              <a:t>, as well as their uses show significant differences from each other, but they themselves are also </a:t>
            </a:r>
            <a:r>
              <a:rPr lang="en-US" sz="2000" dirty="0" err="1"/>
              <a:t>characterised</a:t>
            </a:r>
            <a:r>
              <a:rPr lang="en-US" sz="2000" dirty="0"/>
              <a:t> by a huge internal variety</a:t>
            </a:r>
            <a:r>
              <a:rPr lang="hu-HU" sz="2000" dirty="0"/>
              <a:t>.</a:t>
            </a:r>
            <a:r>
              <a:rPr lang="en-US" sz="2000" dirty="0"/>
              <a:t>  </a:t>
            </a:r>
            <a:endParaRPr lang="hu-HU" sz="2000"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1740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3. </a:t>
            </a:r>
            <a:r>
              <a:rPr lang="en-US" dirty="0">
                <a:solidFill>
                  <a:schemeClr val="accent2">
                    <a:lumMod val="50000"/>
                  </a:schemeClr>
                </a:solidFill>
              </a:rPr>
              <a:t>The Comics Media in the Digital Age</a:t>
            </a:r>
          </a:p>
          <a:p>
            <a:pPr algn="ctr"/>
            <a:endParaRPr lang="hu-HU" dirty="0">
              <a:solidFill>
                <a:schemeClr val="accent2">
                  <a:lumMod val="50000"/>
                </a:schemeClr>
              </a:solidFill>
            </a:endParaRPr>
          </a:p>
        </p:txBody>
      </p:sp>
      <p:pic>
        <p:nvPicPr>
          <p:cNvPr id="6" name="Kép 5">
            <a:extLst>
              <a:ext uri="{FF2B5EF4-FFF2-40B4-BE49-F238E27FC236}">
                <a16:creationId xmlns:a16="http://schemas.microsoft.com/office/drawing/2014/main" id="{138FFF04-3433-A3DB-8FD8-43D4845DD65A}"/>
              </a:ext>
            </a:extLst>
          </p:cNvPr>
          <p:cNvPicPr>
            <a:picLocks noChangeAspect="1"/>
          </p:cNvPicPr>
          <p:nvPr/>
        </p:nvPicPr>
        <p:blipFill>
          <a:blip r:embed="rId4"/>
          <a:stretch>
            <a:fillRect/>
          </a:stretch>
        </p:blipFill>
        <p:spPr>
          <a:xfrm>
            <a:off x="8203272" y="1254010"/>
            <a:ext cx="2362843" cy="3755512"/>
          </a:xfrm>
          <a:prstGeom prst="rect">
            <a:avLst/>
          </a:prstGeom>
        </p:spPr>
      </p:pic>
    </p:spTree>
    <p:custDataLst>
      <p:tags r:id="rId1"/>
    </p:custDataLst>
    <p:extLst>
      <p:ext uri="{BB962C8B-B14F-4D97-AF65-F5344CB8AC3E}">
        <p14:creationId xmlns:p14="http://schemas.microsoft.com/office/powerpoint/2010/main" val="1992219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a:t>
            </a:r>
            <a:r>
              <a:rPr lang="hu-HU" dirty="0" err="1">
                <a:solidFill>
                  <a:schemeClr val="accent2">
                    <a:lumMod val="50000"/>
                  </a:schemeClr>
                </a:solidFill>
              </a:rPr>
              <a:t>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lstStyle/>
          <a:p>
            <a:pPr marL="0" indent="0" algn="just">
              <a:buNone/>
            </a:pPr>
            <a:r>
              <a:rPr lang="en-US" dirty="0"/>
              <a:t>Are the following statements true or false?</a:t>
            </a:r>
            <a:endParaRPr lang="hu-HU" dirty="0"/>
          </a:p>
          <a:p>
            <a:pPr marL="0" indent="0">
              <a:buNone/>
            </a:pPr>
            <a:endParaRPr lang="hu-HU" dirty="0"/>
          </a:p>
          <a:p>
            <a:pPr>
              <a:buFontTx/>
              <a:buChar char="-"/>
            </a:pPr>
            <a:r>
              <a:rPr lang="en-US" dirty="0"/>
              <a:t>Digital comics only use still images.</a:t>
            </a:r>
            <a:r>
              <a:rPr lang="hu-HU" dirty="0"/>
              <a:t> (</a:t>
            </a:r>
            <a:r>
              <a:rPr lang="hu-HU" dirty="0" err="1"/>
              <a:t>false</a:t>
            </a:r>
            <a:r>
              <a:rPr lang="hu-HU" dirty="0"/>
              <a:t>)</a:t>
            </a:r>
          </a:p>
          <a:p>
            <a:pPr>
              <a:buFontTx/>
              <a:buChar char="-"/>
            </a:pPr>
            <a:r>
              <a:rPr lang="en-US" dirty="0"/>
              <a:t>Webtoon is French in origin.</a:t>
            </a:r>
            <a:r>
              <a:rPr lang="hu-HU" dirty="0"/>
              <a:t> (</a:t>
            </a:r>
            <a:r>
              <a:rPr lang="hu-HU" dirty="0" err="1"/>
              <a:t>false</a:t>
            </a:r>
            <a:r>
              <a:rPr lang="hu-HU" dirty="0"/>
              <a:t>)</a:t>
            </a:r>
          </a:p>
          <a:p>
            <a:pPr>
              <a:buFontTx/>
              <a:buChar char="-"/>
            </a:pPr>
            <a:r>
              <a:rPr lang="en-US" dirty="0" err="1"/>
              <a:t>Mediativity</a:t>
            </a:r>
            <a:r>
              <a:rPr lang="en-US" dirty="0"/>
              <a:t> means the ability to act in media.</a:t>
            </a:r>
            <a:r>
              <a:rPr lang="hu-HU" dirty="0"/>
              <a:t> (</a:t>
            </a:r>
            <a:r>
              <a:rPr lang="hu-HU" dirty="0" err="1"/>
              <a:t>false</a:t>
            </a:r>
            <a:r>
              <a:rPr lang="hu-HU" dirty="0"/>
              <a:t>)</a:t>
            </a:r>
          </a:p>
          <a:p>
            <a:pPr>
              <a:buFontTx/>
              <a:buChar char="-"/>
            </a:pPr>
            <a:r>
              <a:rPr lang="en-US" dirty="0"/>
              <a:t>Digital comics exists in cultural variations.</a:t>
            </a:r>
            <a:r>
              <a:rPr lang="hu-HU" dirty="0"/>
              <a:t> (</a:t>
            </a:r>
            <a:r>
              <a:rPr lang="hu-HU" dirty="0" err="1"/>
              <a:t>true</a:t>
            </a:r>
            <a:r>
              <a:rPr lang="hu-HU" dirty="0"/>
              <a:t>)</a:t>
            </a:r>
          </a:p>
          <a:p>
            <a:pPr>
              <a:buFontTx/>
              <a:buChar char="-"/>
            </a:pPr>
            <a:r>
              <a:rPr lang="en-US" dirty="0"/>
              <a:t>Comics is a media with a dynamic identity.</a:t>
            </a:r>
            <a:r>
              <a:rPr lang="hu-HU" dirty="0"/>
              <a:t> (</a:t>
            </a:r>
            <a:r>
              <a:rPr lang="hu-HU" dirty="0" err="1"/>
              <a:t>true</a:t>
            </a:r>
            <a:r>
              <a:rPr lang="hu-HU" dirty="0"/>
              <a:t>)</a:t>
            </a:r>
          </a:p>
        </p:txBody>
      </p:sp>
    </p:spTree>
    <p:custDataLst>
      <p:tags r:id="rId1"/>
    </p:custDataLst>
    <p:extLst>
      <p:ext uri="{BB962C8B-B14F-4D97-AF65-F5344CB8AC3E}">
        <p14:creationId xmlns:p14="http://schemas.microsoft.com/office/powerpoint/2010/main" val="113592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3455D9-97E4-4AC9-80B7-715AF10267C9}"/>
              </a:ext>
            </a:extLst>
          </p:cNvPr>
          <p:cNvSpPr>
            <a:spLocks noGrp="1"/>
          </p:cNvSpPr>
          <p:nvPr>
            <p:ph type="title"/>
          </p:nvPr>
        </p:nvSpPr>
        <p:spPr/>
        <p:txBody>
          <a:bodyPr/>
          <a:lstStyle/>
          <a:p>
            <a:r>
              <a:rPr lang="hu-HU" dirty="0" err="1"/>
              <a:t>Bibliography</a:t>
            </a:r>
            <a:r>
              <a:rPr lang="hu-HU" dirty="0"/>
              <a:t>, </a:t>
            </a:r>
            <a:r>
              <a:rPr lang="hu-HU" dirty="0" err="1"/>
              <a:t>referred</a:t>
            </a:r>
            <a:r>
              <a:rPr lang="hu-HU" dirty="0"/>
              <a:t> </a:t>
            </a:r>
            <a:r>
              <a:rPr lang="hu-HU" dirty="0" err="1"/>
              <a:t>works</a:t>
            </a:r>
            <a:endParaRPr lang="hu-HU" dirty="0"/>
          </a:p>
        </p:txBody>
      </p:sp>
      <p:sp>
        <p:nvSpPr>
          <p:cNvPr id="3" name="Tartalom helye 2">
            <a:extLst>
              <a:ext uri="{FF2B5EF4-FFF2-40B4-BE49-F238E27FC236}">
                <a16:creationId xmlns:a16="http://schemas.microsoft.com/office/drawing/2014/main" id="{A2A80B40-14A5-4F4E-B2DC-0CE6D00BA827}"/>
              </a:ext>
            </a:extLst>
          </p:cNvPr>
          <p:cNvSpPr>
            <a:spLocks noGrp="1"/>
          </p:cNvSpPr>
          <p:nvPr>
            <p:ph idx="1"/>
          </p:nvPr>
        </p:nvSpPr>
        <p:spPr>
          <a:xfrm>
            <a:off x="813371" y="1825231"/>
            <a:ext cx="10515600" cy="4667644"/>
          </a:xfrm>
        </p:spPr>
        <p:txBody>
          <a:bodyPr>
            <a:normAutofit fontScale="32500" lnSpcReduction="20000"/>
          </a:bodyPr>
          <a:lstStyle/>
          <a:p>
            <a:pPr marL="0" indent="0">
              <a:lnSpc>
                <a:spcPct val="120000"/>
              </a:lnSpc>
              <a:spcBef>
                <a:spcPts val="0"/>
              </a:spcBef>
              <a:buNone/>
            </a:pPr>
            <a:r>
              <a:rPr lang="en-US" sz="5600" dirty="0"/>
              <a:t>Gaudreault, A. and Marion, P. (2005): A Medium is Always Born Twice... Early Popular Visual Culture, Vol. 3., No. 1., 3–15. </a:t>
            </a:r>
          </a:p>
          <a:p>
            <a:pPr marL="0" indent="0">
              <a:lnSpc>
                <a:spcPct val="120000"/>
              </a:lnSpc>
              <a:spcBef>
                <a:spcPts val="0"/>
              </a:spcBef>
              <a:buNone/>
            </a:pPr>
            <a:r>
              <a:rPr lang="hu-HU" sz="5600" dirty="0"/>
              <a:t>Hepp, A. (2006): </a:t>
            </a:r>
            <a:r>
              <a:rPr lang="hu-HU" sz="5600" dirty="0" err="1"/>
              <a:t>Transkulturelle</a:t>
            </a:r>
            <a:r>
              <a:rPr lang="hu-HU" sz="5600" dirty="0"/>
              <a:t> </a:t>
            </a:r>
            <a:r>
              <a:rPr lang="hu-HU" sz="5600" dirty="0" err="1"/>
              <a:t>Kommunikation</a:t>
            </a:r>
            <a:r>
              <a:rPr lang="hu-HU" sz="5600" dirty="0"/>
              <a:t>, Konstanz: UVK.</a:t>
            </a:r>
          </a:p>
          <a:p>
            <a:pPr marL="0" indent="0">
              <a:lnSpc>
                <a:spcPct val="120000"/>
              </a:lnSpc>
              <a:spcBef>
                <a:spcPts val="0"/>
              </a:spcBef>
              <a:buNone/>
            </a:pPr>
            <a:r>
              <a:rPr lang="hu-HU" sz="5600" dirty="0"/>
              <a:t>Lukács, L. K. and Maksa, </a:t>
            </a:r>
            <a:r>
              <a:rPr lang="hu-HU" sz="5600" dirty="0" err="1"/>
              <a:t>Gy</a:t>
            </a:r>
            <a:r>
              <a:rPr lang="hu-HU" sz="5600" dirty="0"/>
              <a:t>. (2022): Comics Media in </a:t>
            </a:r>
            <a:r>
              <a:rPr lang="hu-HU" sz="5600" dirty="0" err="1"/>
              <a:t>the</a:t>
            </a:r>
            <a:r>
              <a:rPr lang="hu-HU" sz="5600" dirty="0"/>
              <a:t> Digital </a:t>
            </a:r>
            <a:r>
              <a:rPr lang="hu-HU" sz="5600" dirty="0" err="1"/>
              <a:t>Age</a:t>
            </a:r>
            <a:r>
              <a:rPr lang="hu-HU" sz="5600" dirty="0"/>
              <a:t>: The </a:t>
            </a:r>
            <a:r>
              <a:rPr lang="hu-HU" sz="5600" dirty="0" err="1"/>
              <a:t>Case</a:t>
            </a:r>
            <a:r>
              <a:rPr lang="hu-HU" sz="5600" dirty="0"/>
              <a:t> of </a:t>
            </a:r>
            <a:r>
              <a:rPr lang="hu-HU" sz="5600" dirty="0" err="1"/>
              <a:t>the</a:t>
            </a:r>
            <a:r>
              <a:rPr lang="hu-HU" sz="5600" dirty="0"/>
              <a:t> “</a:t>
            </a:r>
            <a:r>
              <a:rPr lang="hu-HU" sz="5600" dirty="0" err="1"/>
              <a:t>Machines</a:t>
            </a:r>
            <a:r>
              <a:rPr lang="hu-HU" sz="5600" dirty="0"/>
              <a:t> à </a:t>
            </a:r>
            <a:r>
              <a:rPr lang="hu-HU" sz="5600" dirty="0" err="1"/>
              <a:t>Bulles</a:t>
            </a:r>
            <a:r>
              <a:rPr lang="hu-HU" sz="5600" dirty="0"/>
              <a:t>” </a:t>
            </a:r>
            <a:r>
              <a:rPr lang="hu-HU" sz="5600" dirty="0" err="1"/>
              <a:t>Exhibition</a:t>
            </a:r>
            <a:r>
              <a:rPr lang="hu-HU" sz="5600" dirty="0"/>
              <a:t>, ME.DOK: MÉDIA-TÖRTÉNET-KOMMUNIKÁCIÓ </a:t>
            </a:r>
            <a:r>
              <a:rPr lang="hu-HU" sz="5600" dirty="0" err="1"/>
              <a:t>Vol</a:t>
            </a:r>
            <a:r>
              <a:rPr lang="hu-HU" sz="5600" dirty="0"/>
              <a:t>. 17, No. 2, 5-14. </a:t>
            </a:r>
          </a:p>
          <a:p>
            <a:pPr marL="0" indent="0">
              <a:lnSpc>
                <a:spcPct val="120000"/>
              </a:lnSpc>
              <a:spcBef>
                <a:spcPts val="0"/>
              </a:spcBef>
              <a:buNone/>
            </a:pPr>
            <a:r>
              <a:rPr lang="en-US" sz="5600" dirty="0"/>
              <a:t>Marion, P. (1997): ‘</a:t>
            </a:r>
            <a:r>
              <a:rPr lang="en-US" sz="5600" dirty="0" err="1"/>
              <a:t>Narratologie</a:t>
            </a:r>
            <a:r>
              <a:rPr lang="en-US" sz="5600" dirty="0"/>
              <a:t> </a:t>
            </a:r>
            <a:r>
              <a:rPr lang="en-US" sz="5600" dirty="0" err="1"/>
              <a:t>médiatique</a:t>
            </a:r>
            <a:r>
              <a:rPr lang="en-US" sz="5600" dirty="0"/>
              <a:t> et </a:t>
            </a:r>
            <a:r>
              <a:rPr lang="en-US" sz="5600" dirty="0" err="1"/>
              <a:t>médiagénie</a:t>
            </a:r>
            <a:r>
              <a:rPr lang="en-US" sz="5600" dirty="0"/>
              <a:t> des </a:t>
            </a:r>
            <a:r>
              <a:rPr lang="en-US" sz="5600" dirty="0" err="1"/>
              <a:t>récits</a:t>
            </a:r>
            <a:r>
              <a:rPr lang="en-US" sz="5600" dirty="0"/>
              <a:t>’, </a:t>
            </a:r>
            <a:r>
              <a:rPr lang="en-US" sz="5600" dirty="0" err="1"/>
              <a:t>Recherches</a:t>
            </a:r>
            <a:r>
              <a:rPr lang="en-US" sz="5600" dirty="0"/>
              <a:t> </a:t>
            </a:r>
            <a:r>
              <a:rPr lang="en-US" sz="5600" dirty="0" err="1"/>
              <a:t>en</a:t>
            </a:r>
            <a:r>
              <a:rPr lang="en-US" sz="5600" dirty="0"/>
              <a:t> Communication, No. 7, 61–87.</a:t>
            </a:r>
          </a:p>
          <a:p>
            <a:pPr marL="0" indent="0">
              <a:lnSpc>
                <a:spcPct val="120000"/>
              </a:lnSpc>
              <a:spcBef>
                <a:spcPts val="0"/>
              </a:spcBef>
              <a:buNone/>
            </a:pPr>
            <a:r>
              <a:rPr lang="en-US" sz="5600" dirty="0" err="1"/>
              <a:t>Paolucci</a:t>
            </a:r>
            <a:r>
              <a:rPr lang="en-US" sz="5600" dirty="0"/>
              <a:t>, P. and </a:t>
            </a:r>
            <a:r>
              <a:rPr lang="en-US" sz="5600" dirty="0" err="1"/>
              <a:t>Baudry</a:t>
            </a:r>
            <a:r>
              <a:rPr lang="en-US" sz="5600" dirty="0"/>
              <a:t>, J. (2016): ‘La bande dessinée numérique </a:t>
            </a:r>
            <a:r>
              <a:rPr lang="en-US" sz="5600" dirty="0" err="1"/>
              <a:t>vue</a:t>
            </a:r>
            <a:r>
              <a:rPr lang="en-US" sz="5600" dirty="0"/>
              <a:t> </a:t>
            </a:r>
            <a:r>
              <a:rPr lang="en-US" sz="5600" dirty="0" err="1"/>
              <a:t>d’ailleurs</a:t>
            </a:r>
            <a:r>
              <a:rPr lang="en-US" sz="5600" dirty="0"/>
              <a:t>’ in Robert (ed.) Bande dessinée et numérique, Paris: CNRS, 59-77.</a:t>
            </a:r>
          </a:p>
          <a:p>
            <a:pPr marL="0" indent="0">
              <a:lnSpc>
                <a:spcPct val="120000"/>
              </a:lnSpc>
              <a:spcBef>
                <a:spcPts val="0"/>
              </a:spcBef>
              <a:buNone/>
            </a:pPr>
            <a:r>
              <a:rPr lang="en-US" sz="5600" dirty="0"/>
              <a:t>Robert, P. (ed.) (2016): Bande dessinée et numérique, </a:t>
            </a:r>
            <a:r>
              <a:rPr lang="hu-HU" sz="5600" dirty="0"/>
              <a:t>Paris: </a:t>
            </a:r>
            <a:r>
              <a:rPr lang="en-US" sz="5600" dirty="0"/>
              <a:t>CNRS</a:t>
            </a:r>
            <a:r>
              <a:rPr lang="hu-HU" sz="5600" dirty="0"/>
              <a:t>.</a:t>
            </a:r>
            <a:endParaRPr lang="en-US" sz="5600" dirty="0"/>
          </a:p>
          <a:p>
            <a:pPr marL="0" indent="0">
              <a:lnSpc>
                <a:spcPct val="120000"/>
              </a:lnSpc>
              <a:spcBef>
                <a:spcPts val="0"/>
              </a:spcBef>
              <a:buNone/>
            </a:pPr>
            <a:r>
              <a:rPr lang="en-US" sz="5600" dirty="0" err="1"/>
              <a:t>Stefanelli</a:t>
            </a:r>
            <a:r>
              <a:rPr lang="en-US" sz="5600" dirty="0"/>
              <a:t>, M. (2012): ‘Un siècle de </a:t>
            </a:r>
            <a:r>
              <a:rPr lang="en-US" sz="5600" dirty="0" err="1"/>
              <a:t>recherches</a:t>
            </a:r>
            <a:r>
              <a:rPr lang="en-US" sz="5600" dirty="0"/>
              <a:t> sur la bande dessinée’. in </a:t>
            </a:r>
            <a:r>
              <a:rPr lang="en-US" sz="5600" dirty="0" err="1"/>
              <a:t>Maigret</a:t>
            </a:r>
            <a:r>
              <a:rPr lang="en-US" sz="5600" dirty="0"/>
              <a:t>, </a:t>
            </a:r>
            <a:r>
              <a:rPr lang="en-US" sz="5600" dirty="0" err="1"/>
              <a:t>Stefanelli</a:t>
            </a:r>
            <a:r>
              <a:rPr lang="en-US" sz="5600" dirty="0"/>
              <a:t> (eds.) La bande dessinée: </a:t>
            </a:r>
            <a:r>
              <a:rPr lang="en-US" sz="5600" dirty="0" err="1"/>
              <a:t>une</a:t>
            </a:r>
            <a:r>
              <a:rPr lang="en-US" sz="5600" dirty="0"/>
              <a:t> </a:t>
            </a:r>
            <a:r>
              <a:rPr lang="en-US" sz="5600" dirty="0" err="1"/>
              <a:t>médiaculture</a:t>
            </a:r>
            <a:r>
              <a:rPr lang="en-US" sz="5600" dirty="0"/>
              <a:t>, Paris: Armand Colin – INA, 17–49.</a:t>
            </a:r>
          </a:p>
          <a:p>
            <a:pPr marL="0" indent="0">
              <a:lnSpc>
                <a:spcPct val="120000"/>
              </a:lnSpc>
              <a:spcBef>
                <a:spcPts val="0"/>
              </a:spcBef>
              <a:buNone/>
            </a:pPr>
            <a:r>
              <a:rPr lang="en-US" sz="5600" dirty="0" err="1"/>
              <a:t>Strömberg</a:t>
            </a:r>
            <a:r>
              <a:rPr lang="en-US" sz="5600" dirty="0"/>
              <a:t>, F. (2016): ‘Comics studies in the Nordic countries – field or discipline?’, Journal of Graphic Novels and Comics Vol. 7, No. 2, 134–155. </a:t>
            </a:r>
            <a:endParaRPr lang="hu-HU" sz="5600" dirty="0"/>
          </a:p>
        </p:txBody>
      </p:sp>
    </p:spTree>
    <p:custDataLst>
      <p:tags r:id="rId1"/>
    </p:custDataLst>
    <p:extLst>
      <p:ext uri="{BB962C8B-B14F-4D97-AF65-F5344CB8AC3E}">
        <p14:creationId xmlns:p14="http://schemas.microsoft.com/office/powerpoint/2010/main" val="400762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fontScale="77500" lnSpcReduction="20000"/>
          </a:bodyPr>
          <a:lstStyle/>
          <a:p>
            <a:pPr marL="0" indent="0">
              <a:buNone/>
              <a:defRPr/>
            </a:pPr>
            <a:r>
              <a:rPr lang="de-DE" b="1" dirty="0"/>
              <a:t>Illustration </a:t>
            </a:r>
            <a:r>
              <a:rPr lang="de-DE" b="1" dirty="0" err="1"/>
              <a:t>pictures</a:t>
            </a:r>
            <a:r>
              <a:rPr lang="de-DE" b="1" dirty="0"/>
              <a:t>:</a:t>
            </a:r>
            <a:endParaRPr dirty="0"/>
          </a:p>
          <a:p>
            <a:pPr marL="0" indent="0">
              <a:buNone/>
              <a:defRPr/>
            </a:pPr>
            <a:endParaRPr lang="de-DE" dirty="0"/>
          </a:p>
          <a:p>
            <a:pPr marL="0" indent="0">
              <a:buNone/>
              <a:defRPr/>
            </a:pPr>
            <a:r>
              <a:rPr lang="de-DE" dirty="0" err="1"/>
              <a:t>Articulate</a:t>
            </a:r>
            <a:r>
              <a:rPr lang="de-DE" dirty="0"/>
              <a:t> Content Library 360</a:t>
            </a:r>
            <a:endParaRPr dirty="0"/>
          </a:p>
          <a:p>
            <a:pPr marL="0" indent="0">
              <a:buNone/>
              <a:defRPr/>
            </a:pPr>
            <a:endParaRPr lang="de-DE" dirty="0"/>
          </a:p>
          <a:p>
            <a:pPr marL="0" indent="0">
              <a:buNone/>
              <a:defRPr/>
            </a:pPr>
            <a:r>
              <a:rPr lang="de-DE" dirty="0" err="1"/>
              <a:t>Unsplash</a:t>
            </a:r>
            <a:r>
              <a:rPr lang="de-DE" dirty="0"/>
              <a:t>:</a:t>
            </a:r>
            <a:endParaRPr dirty="0"/>
          </a:p>
          <a:p>
            <a:pPr marL="0" indent="0">
              <a:buNone/>
              <a:defRPr/>
            </a:pPr>
            <a:r>
              <a:rPr lang="de-DE" dirty="0"/>
              <a:t>All </a:t>
            </a:r>
            <a:r>
              <a:rPr lang="de-DE" dirty="0" err="1"/>
              <a:t>photos</a:t>
            </a:r>
            <a:r>
              <a:rPr lang="de-DE" dirty="0"/>
              <a:t> </a:t>
            </a:r>
            <a:r>
              <a:rPr lang="de-DE" dirty="0" err="1"/>
              <a:t>published</a:t>
            </a:r>
            <a:r>
              <a:rPr lang="de-DE" dirty="0"/>
              <a:t> on </a:t>
            </a:r>
            <a:r>
              <a:rPr lang="de-DE" dirty="0" err="1"/>
              <a:t>Unsplash</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free</a:t>
            </a:r>
            <a:r>
              <a:rPr lang="de-DE" dirty="0"/>
              <a:t>. </a:t>
            </a:r>
            <a:r>
              <a:rPr lang="de-DE" dirty="0" err="1"/>
              <a:t>You</a:t>
            </a:r>
            <a:r>
              <a:rPr lang="de-DE" dirty="0"/>
              <a:t> </a:t>
            </a:r>
            <a:r>
              <a:rPr lang="de-DE" dirty="0" err="1"/>
              <a:t>can</a:t>
            </a:r>
            <a:r>
              <a:rPr lang="de-DE" dirty="0"/>
              <a:t> </a:t>
            </a:r>
            <a:r>
              <a:rPr lang="de-DE" dirty="0" err="1"/>
              <a:t>use</a:t>
            </a:r>
            <a:r>
              <a:rPr lang="de-DE" dirty="0"/>
              <a:t> </a:t>
            </a:r>
            <a:r>
              <a:rPr lang="de-DE" dirty="0" err="1"/>
              <a:t>them</a:t>
            </a:r>
            <a:r>
              <a:rPr lang="de-DE" dirty="0"/>
              <a:t> </a:t>
            </a:r>
            <a:r>
              <a:rPr lang="de-DE" dirty="0" err="1"/>
              <a:t>for</a:t>
            </a:r>
            <a:r>
              <a:rPr lang="de-DE" dirty="0"/>
              <a:t> </a:t>
            </a:r>
            <a:r>
              <a:rPr lang="de-DE" dirty="0" err="1"/>
              <a:t>commercian</a:t>
            </a:r>
            <a:r>
              <a:rPr lang="de-DE" dirty="0"/>
              <a:t> and non-commercial </a:t>
            </a:r>
            <a:r>
              <a:rPr lang="de-DE" dirty="0" err="1"/>
              <a:t>purposes</a:t>
            </a:r>
            <a:r>
              <a:rPr lang="de-DE" dirty="0"/>
              <a:t>.</a:t>
            </a:r>
            <a:endParaRPr dirty="0"/>
          </a:p>
          <a:p>
            <a:pPr marL="0" indent="0">
              <a:buNone/>
              <a:defRPr/>
            </a:pPr>
            <a:r>
              <a:rPr lang="de-DE" u="sng" dirty="0">
                <a:hlinkClick r:id="rId4" tooltip="https://unsplash.com/license"/>
              </a:rPr>
              <a:t>https://unsplash.com/license</a:t>
            </a:r>
            <a:endParaRPr lang="de-DE" dirty="0"/>
          </a:p>
          <a:p>
            <a:pPr marL="0" indent="0">
              <a:buNone/>
              <a:defRPr/>
            </a:pPr>
            <a:endParaRPr lang="de-DE" dirty="0"/>
          </a:p>
          <a:p>
            <a:pPr marL="0" indent="0">
              <a:buNone/>
              <a:defRPr/>
            </a:pPr>
            <a:r>
              <a:rPr lang="de-DE" dirty="0" err="1"/>
              <a:t>Pixabay</a:t>
            </a:r>
            <a:r>
              <a:rPr lang="de-DE" dirty="0"/>
              <a:t>:</a:t>
            </a:r>
            <a:endParaRPr dirty="0"/>
          </a:p>
          <a:p>
            <a:pPr marL="0" indent="0">
              <a:buNone/>
              <a:defRPr/>
            </a:pPr>
            <a:r>
              <a:rPr lang="de-DE" dirty="0"/>
              <a:t>CCO 1.0 Universal (CC0 1.0) Public Domain </a:t>
            </a:r>
            <a:r>
              <a:rPr lang="de-DE" dirty="0" err="1"/>
              <a:t>Dedication</a:t>
            </a:r>
            <a:endParaRPr dirty="0"/>
          </a:p>
          <a:p>
            <a:pPr marL="0" indent="0">
              <a:buNone/>
              <a:defRPr/>
            </a:pPr>
            <a:r>
              <a:rPr lang="de-DE" u="sng" dirty="0">
                <a:hlinkClick r:id="rId5" tooltip="http://www.pixabay.com/"/>
              </a:rPr>
              <a:t>http://www.pixabay.com</a:t>
            </a:r>
            <a:r>
              <a:rPr lang="de-DE" dirty="0"/>
              <a:t> </a:t>
            </a:r>
            <a:endParaRPr lang="hu-HU" dirty="0"/>
          </a:p>
          <a:p>
            <a:pPr marL="0" indent="0">
              <a:buNone/>
              <a:defRPr/>
            </a:pPr>
            <a:endParaRPr lang="hu-HU" dirty="0"/>
          </a:p>
          <a:p>
            <a:pPr marL="0" indent="0">
              <a:buNone/>
              <a:defRPr/>
            </a:pPr>
            <a:endParaRPr lang="de-DE" dirty="0"/>
          </a:p>
          <a:p>
            <a:pPr marL="0" indent="0">
              <a:buNone/>
              <a:defRPr/>
            </a:pPr>
            <a:endParaRPr lang="hu-HU"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a:bodyPr>
          <a:lstStyle/>
          <a:p>
            <a:pPr marL="0" indent="0">
              <a:buNone/>
              <a:defRPr/>
            </a:pPr>
            <a:endParaRPr lang="hu-HU" sz="2200" b="1" dirty="0"/>
          </a:p>
          <a:p>
            <a:pPr marL="0" indent="0">
              <a:buNone/>
              <a:defRPr/>
            </a:pPr>
            <a:r>
              <a:rPr lang="en-US" sz="2200" dirty="0" err="1"/>
              <a:t>Freepik</a:t>
            </a:r>
            <a:r>
              <a:rPr lang="en-US" sz="2200" dirty="0"/>
              <a:t>: </a:t>
            </a:r>
            <a:br>
              <a:rPr lang="en-US" sz="2200" dirty="0"/>
            </a:br>
            <a:r>
              <a:rPr lang="en-US" sz="2200" dirty="0">
                <a:hlinkClick r:id="rId3"/>
              </a:rPr>
              <a:t>https://www.freepik.com/</a:t>
            </a:r>
            <a:endParaRPr lang="hu-HU" sz="2200" dirty="0"/>
          </a:p>
          <a:p>
            <a:pPr marL="0" indent="0">
              <a:buNone/>
              <a:defRPr/>
            </a:pPr>
            <a:endParaRPr lang="hu-HU" sz="2200" dirty="0"/>
          </a:p>
          <a:p>
            <a:pPr marL="0" indent="0">
              <a:buNone/>
              <a:defRPr/>
            </a:pPr>
            <a:r>
              <a:rPr lang="en-US" sz="2200" dirty="0" err="1"/>
              <a:t>Pexels</a:t>
            </a:r>
            <a:r>
              <a:rPr lang="en-US" sz="2200" dirty="0"/>
              <a:t>:</a:t>
            </a:r>
            <a:br>
              <a:rPr lang="hu-HU" sz="2200" dirty="0"/>
            </a:br>
            <a:br>
              <a:rPr lang="hu-HU" sz="2200" dirty="0"/>
            </a:br>
            <a:r>
              <a:rPr lang="en-US" sz="2200" dirty="0"/>
              <a:t>All pho</a:t>
            </a:r>
            <a:r>
              <a:rPr lang="hu-HU" sz="2200" dirty="0" err="1"/>
              <a:t>to</a:t>
            </a:r>
            <a:r>
              <a:rPr lang="en-US" sz="2200" dirty="0"/>
              <a:t>s on </a:t>
            </a:r>
            <a:r>
              <a:rPr lang="en-US" sz="2200" dirty="0" err="1"/>
              <a:t>Pexels</a:t>
            </a:r>
            <a:r>
              <a:rPr lang="en-US" sz="2200" dirty="0"/>
              <a:t> can be used for free</a:t>
            </a:r>
            <a:r>
              <a:rPr lang="hu-HU" sz="2200" dirty="0"/>
              <a:t>.</a:t>
            </a:r>
            <a:br>
              <a:rPr lang="hu-HU" sz="2200" dirty="0"/>
            </a:br>
            <a:r>
              <a:rPr lang="en-US" sz="2200" dirty="0">
                <a:hlinkClick r:id="rId4"/>
              </a:rPr>
              <a:t>https://www.pexels.com</a:t>
            </a:r>
            <a:endParaRPr lang="de-DE" sz="2200" dirty="0"/>
          </a:p>
          <a:p>
            <a:pPr marL="0" indent="0">
              <a:buNone/>
              <a:defRPr/>
            </a:pPr>
            <a:endParaRPr lang="hu-HU" sz="2200" dirty="0"/>
          </a:p>
          <a:p>
            <a:pPr marL="0" indent="0">
              <a:buNone/>
              <a:defRPr/>
            </a:pPr>
            <a:r>
              <a:rPr lang="hu-HU" sz="2200" dirty="0"/>
              <a:t>Microsoft </a:t>
            </a:r>
            <a:r>
              <a:rPr lang="hu-HU" sz="2200" dirty="0" err="1"/>
              <a:t>Powerpoint</a:t>
            </a:r>
            <a:r>
              <a:rPr lang="hu-HU" sz="2200" dirty="0"/>
              <a:t> Stock </a:t>
            </a:r>
            <a:r>
              <a:rPr lang="hu-HU" sz="2200" dirty="0" err="1"/>
              <a:t>Photos</a:t>
            </a:r>
            <a:endParaRPr lang="hu-HU" sz="2200" dirty="0"/>
          </a:p>
        </p:txBody>
      </p:sp>
    </p:spTree>
    <p:custDataLst>
      <p:tags r:id="rId1"/>
    </p:custDataLst>
    <p:extLst>
      <p:ext uri="{BB962C8B-B14F-4D97-AF65-F5344CB8AC3E}">
        <p14:creationId xmlns:p14="http://schemas.microsoft.com/office/powerpoint/2010/main" val="4150045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3455D9-97E4-4AC9-80B7-715AF10267C9}"/>
              </a:ext>
            </a:extLst>
          </p:cNvPr>
          <p:cNvSpPr>
            <a:spLocks noGrp="1"/>
          </p:cNvSpPr>
          <p:nvPr>
            <p:ph type="title"/>
          </p:nvPr>
        </p:nvSpPr>
        <p:spPr/>
        <p:txBody>
          <a:bodyPr/>
          <a:lstStyle/>
          <a:p>
            <a:r>
              <a:rPr lang="hu-HU" dirty="0" err="1"/>
              <a:t>Other</a:t>
            </a:r>
            <a:r>
              <a:rPr lang="hu-HU" dirty="0"/>
              <a:t> </a:t>
            </a:r>
            <a:r>
              <a:rPr lang="hu-HU" dirty="0" err="1"/>
              <a:t>Sources</a:t>
            </a:r>
            <a:r>
              <a:rPr lang="hu-HU" dirty="0"/>
              <a:t> of </a:t>
            </a:r>
            <a:r>
              <a:rPr lang="hu-HU" dirty="0" err="1"/>
              <a:t>Photos</a:t>
            </a:r>
            <a:r>
              <a:rPr lang="hu-HU" dirty="0"/>
              <a:t> </a:t>
            </a:r>
          </a:p>
        </p:txBody>
      </p:sp>
      <p:sp>
        <p:nvSpPr>
          <p:cNvPr id="3" name="Tartalom helye 2">
            <a:extLst>
              <a:ext uri="{FF2B5EF4-FFF2-40B4-BE49-F238E27FC236}">
                <a16:creationId xmlns:a16="http://schemas.microsoft.com/office/drawing/2014/main" id="{A2A80B40-14A5-4F4E-B2DC-0CE6D00BA827}"/>
              </a:ext>
            </a:extLst>
          </p:cNvPr>
          <p:cNvSpPr>
            <a:spLocks noGrp="1"/>
          </p:cNvSpPr>
          <p:nvPr>
            <p:ph idx="1"/>
          </p:nvPr>
        </p:nvSpPr>
        <p:spPr>
          <a:xfrm>
            <a:off x="838199" y="1825625"/>
            <a:ext cx="10853791" cy="4351338"/>
          </a:xfrm>
        </p:spPr>
        <p:txBody>
          <a:bodyPr/>
          <a:lstStyle/>
          <a:p>
            <a:pPr marL="0" indent="0">
              <a:buNone/>
            </a:pPr>
            <a:r>
              <a:rPr lang="hu-HU" dirty="0">
                <a:hlinkClick r:id="rId3"/>
              </a:rPr>
              <a:t>https://www.tandfonline.com/doi/cover-img/10.1080/rcom20.v008.i04</a:t>
            </a:r>
            <a:endParaRPr lang="hu-HU" dirty="0"/>
          </a:p>
          <a:p>
            <a:pPr marL="0" indent="0">
              <a:buNone/>
            </a:pPr>
            <a:r>
              <a:rPr lang="hu-HU" dirty="0">
                <a:hlinkClick r:id="rId4"/>
              </a:rPr>
              <a:t>https://i.pinimg.com/originals/71/a5/d5/71a5d5bdb270d977599ac83995f907bd.jpg</a:t>
            </a:r>
            <a:endParaRPr lang="hu-HU" dirty="0"/>
          </a:p>
          <a:p>
            <a:pPr marL="0" indent="0">
              <a:buNone/>
            </a:pPr>
            <a:r>
              <a:rPr lang="hu-HU" dirty="0">
                <a:hlinkClick r:id="rId5"/>
              </a:rPr>
              <a:t>https://live.staticflickr.com/4688/25101885208_f846e43b22_n.jpg</a:t>
            </a:r>
            <a:endParaRPr lang="hu-HU" dirty="0"/>
          </a:p>
          <a:p>
            <a:pPr marL="0" indent="0">
              <a:buNone/>
            </a:pPr>
            <a:r>
              <a:rPr lang="hu-HU" dirty="0">
                <a:hlinkClick r:id="rId6"/>
              </a:rPr>
              <a:t>https://www.altaplana.be/_media/dictionary/file_rodolfe_toepffer.png?w=200&amp;tok=931680</a:t>
            </a:r>
            <a:endParaRPr lang="hu-HU" dirty="0"/>
          </a:p>
          <a:p>
            <a:pPr marL="0" indent="0">
              <a:buNone/>
            </a:pPr>
            <a:r>
              <a:rPr lang="hu-HU" dirty="0">
                <a:hlinkClick r:id="rId7"/>
              </a:rPr>
              <a:t>www.comixconnection.eu</a:t>
            </a:r>
            <a:endParaRPr lang="hu-HU" dirty="0"/>
          </a:p>
          <a:p>
            <a:pPr marL="0" indent="0">
              <a:buNone/>
            </a:pPr>
            <a:r>
              <a:rPr lang="hu-HU" dirty="0">
                <a:hlinkClick r:id="rId8"/>
              </a:rPr>
              <a:t>https://books.openedition.org/editionscnrs/docannexe/file/20664/cnrs-11830-img01-small480.jpg</a:t>
            </a:r>
            <a:endParaRPr lang="hu-HU" dirty="0"/>
          </a:p>
          <a:p>
            <a:pPr marL="0" indent="0">
              <a:buNone/>
            </a:pPr>
            <a:endParaRPr lang="hu-HU" dirty="0"/>
          </a:p>
          <a:p>
            <a:pPr marL="0" indent="0">
              <a:buNone/>
            </a:pPr>
            <a:endParaRPr lang="hu-HU" dirty="0"/>
          </a:p>
          <a:p>
            <a:pPr marL="0" indent="0">
              <a:buNone/>
            </a:pPr>
            <a:endParaRPr lang="hu-HU" dirty="0"/>
          </a:p>
          <a:p>
            <a:pPr marL="0" indent="0">
              <a:buNone/>
            </a:pPr>
            <a:endParaRPr lang="hu-HU" dirty="0"/>
          </a:p>
        </p:txBody>
      </p:sp>
    </p:spTree>
    <p:custDataLst>
      <p:tags r:id="rId1"/>
    </p:custDataLst>
    <p:extLst>
      <p:ext uri="{BB962C8B-B14F-4D97-AF65-F5344CB8AC3E}">
        <p14:creationId xmlns:p14="http://schemas.microsoft.com/office/powerpoint/2010/main" val="3158268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708381-493B-49CD-BA19-2A290F9EE586}"/>
              </a:ext>
            </a:extLst>
          </p:cNvPr>
          <p:cNvSpPr>
            <a:spLocks noGrp="1"/>
          </p:cNvSpPr>
          <p:nvPr>
            <p:ph type="ctrTitle"/>
          </p:nvPr>
        </p:nvSpPr>
        <p:spPr>
          <a:xfrm>
            <a:off x="398463" y="247650"/>
            <a:ext cx="10152062" cy="719138"/>
          </a:xfrm>
        </p:spPr>
        <p:txBody>
          <a:bodyPr rtlCol="0">
            <a:normAutofit fontScale="90000"/>
          </a:bodyPr>
          <a:lstStyle/>
          <a:p>
            <a:pPr algn="l" fontAlgn="auto">
              <a:spcAft>
                <a:spcPts val="0"/>
              </a:spcAft>
              <a:defRPr/>
            </a:pPr>
            <a:br>
              <a:rPr lang="hu-HU" sz="3700" b="1" dirty="0">
                <a:solidFill>
                  <a:schemeClr val="bg1"/>
                </a:solidFill>
              </a:rPr>
            </a:br>
            <a:r>
              <a:rPr lang="hu-HU" sz="3300" b="1" dirty="0" err="1">
                <a:solidFill>
                  <a:schemeClr val="bg1"/>
                </a:solidFill>
                <a:latin typeface="+mn-lt"/>
              </a:rPr>
              <a:t>Where</a:t>
            </a:r>
            <a:r>
              <a:rPr lang="hu-HU" sz="3300" b="1" dirty="0">
                <a:solidFill>
                  <a:schemeClr val="bg1"/>
                </a:solidFill>
                <a:latin typeface="+mn-lt"/>
              </a:rPr>
              <a:t> </a:t>
            </a:r>
            <a:r>
              <a:rPr lang="hu-HU" sz="3300" b="1" dirty="0" err="1">
                <a:solidFill>
                  <a:schemeClr val="bg1"/>
                </a:solidFill>
                <a:latin typeface="+mn-lt"/>
              </a:rPr>
              <a:t>you</a:t>
            </a:r>
            <a:r>
              <a:rPr lang="hu-HU" sz="3300" b="1" dirty="0">
                <a:solidFill>
                  <a:schemeClr val="bg1"/>
                </a:solidFill>
                <a:latin typeface="+mn-lt"/>
              </a:rPr>
              <a:t> </a:t>
            </a:r>
            <a:r>
              <a:rPr lang="hu-HU" sz="3300" b="1" dirty="0" err="1">
                <a:solidFill>
                  <a:schemeClr val="bg1"/>
                </a:solidFill>
                <a:latin typeface="+mn-lt"/>
              </a:rPr>
              <a:t>can</a:t>
            </a:r>
            <a:r>
              <a:rPr lang="hu-HU" sz="3300" b="1" dirty="0">
                <a:solidFill>
                  <a:schemeClr val="bg1"/>
                </a:solidFill>
                <a:latin typeface="+mn-lt"/>
              </a:rPr>
              <a:t> </a:t>
            </a:r>
            <a:r>
              <a:rPr lang="hu-HU" sz="3300" b="1" dirty="0" err="1">
                <a:solidFill>
                  <a:schemeClr val="bg1"/>
                </a:solidFill>
                <a:latin typeface="+mn-lt"/>
              </a:rPr>
              <a:t>find</a:t>
            </a:r>
            <a:r>
              <a:rPr lang="hu-HU" sz="3300" b="1" dirty="0">
                <a:solidFill>
                  <a:schemeClr val="bg1"/>
                </a:solidFill>
                <a:latin typeface="+mn-lt"/>
              </a:rPr>
              <a:t> </a:t>
            </a:r>
            <a:r>
              <a:rPr lang="hu-HU" sz="3300" b="1" dirty="0" err="1">
                <a:solidFill>
                  <a:schemeClr val="bg1"/>
                </a:solidFill>
                <a:latin typeface="+mn-lt"/>
              </a:rPr>
              <a:t>us</a:t>
            </a:r>
            <a:endParaRPr lang="hu-HU" sz="3300" b="1" dirty="0">
              <a:solidFill>
                <a:schemeClr val="bg1"/>
              </a:solidFill>
              <a:latin typeface="+mn-lt"/>
            </a:endParaRPr>
          </a:p>
        </p:txBody>
      </p:sp>
      <p:sp>
        <p:nvSpPr>
          <p:cNvPr id="17411" name="Szövegdoboz 5">
            <a:extLst>
              <a:ext uri="{FF2B5EF4-FFF2-40B4-BE49-F238E27FC236}">
                <a16:creationId xmlns:a16="http://schemas.microsoft.com/office/drawing/2014/main" id="{E09F61B1-72B4-4294-9783-ADC111806A65}"/>
              </a:ext>
            </a:extLst>
          </p:cNvPr>
          <p:cNvSpPr txBox="1">
            <a:spLocks noChangeArrowheads="1"/>
          </p:cNvSpPr>
          <p:nvPr/>
        </p:nvSpPr>
        <p:spPr bwMode="auto">
          <a:xfrm>
            <a:off x="2462319" y="1829058"/>
            <a:ext cx="76448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p:txBody>
      </p:sp>
      <p:pic>
        <p:nvPicPr>
          <p:cNvPr id="17412" name="Kép 21">
            <a:extLst>
              <a:ext uri="{FF2B5EF4-FFF2-40B4-BE49-F238E27FC236}">
                <a16:creationId xmlns:a16="http://schemas.microsoft.com/office/drawing/2014/main" id="{5D6897DB-2009-45A6-9DC3-2E1F1F74C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913" y="0"/>
            <a:ext cx="42560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a:extLst>
              <a:ext uri="{FF2B5EF4-FFF2-40B4-BE49-F238E27FC236}">
                <a16:creationId xmlns:a16="http://schemas.microsoft.com/office/drawing/2014/main" id="{4CEEC519-2040-4DD8-82D6-11C2A14AD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1294"/>
            <a:ext cx="12192000" cy="1591375"/>
          </a:xfrm>
          <a:prstGeom prst="rect">
            <a:avLst/>
          </a:prstGeom>
        </p:spPr>
      </p:pic>
      <p:pic>
        <p:nvPicPr>
          <p:cNvPr id="10" name="Kép 9">
            <a:extLst>
              <a:ext uri="{FF2B5EF4-FFF2-40B4-BE49-F238E27FC236}">
                <a16:creationId xmlns:a16="http://schemas.microsoft.com/office/drawing/2014/main" id="{0D9EC603-7131-4694-B193-2DEDEF1EB4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687" y="5777564"/>
            <a:ext cx="352628" cy="352628"/>
          </a:xfrm>
          <a:prstGeom prst="rect">
            <a:avLst/>
          </a:prstGeom>
        </p:spPr>
      </p:pic>
      <p:pic>
        <p:nvPicPr>
          <p:cNvPr id="12" name="Kép 11">
            <a:extLst>
              <a:ext uri="{FF2B5EF4-FFF2-40B4-BE49-F238E27FC236}">
                <a16:creationId xmlns:a16="http://schemas.microsoft.com/office/drawing/2014/main" id="{1673220D-B425-4329-BD6C-3E6599C6CA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4779" y="4680773"/>
            <a:ext cx="352628" cy="352628"/>
          </a:xfrm>
          <a:prstGeom prst="rect">
            <a:avLst/>
          </a:prstGeom>
        </p:spPr>
      </p:pic>
      <p:pic>
        <p:nvPicPr>
          <p:cNvPr id="14" name="Kép 13">
            <a:extLst>
              <a:ext uri="{FF2B5EF4-FFF2-40B4-BE49-F238E27FC236}">
                <a16:creationId xmlns:a16="http://schemas.microsoft.com/office/drawing/2014/main" id="{346AA1F8-5ED2-4FFD-B127-61EC2139DF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687" y="5201905"/>
            <a:ext cx="352628" cy="352628"/>
          </a:xfrm>
          <a:prstGeom prst="rect">
            <a:avLst/>
          </a:prstGeom>
        </p:spPr>
      </p:pic>
      <p:sp>
        <p:nvSpPr>
          <p:cNvPr id="15" name="Szövegdoboz 14">
            <a:extLst>
              <a:ext uri="{FF2B5EF4-FFF2-40B4-BE49-F238E27FC236}">
                <a16:creationId xmlns:a16="http://schemas.microsoft.com/office/drawing/2014/main" id="{29F43C42-5EA6-4DAA-8577-5388D32FC76A}"/>
              </a:ext>
            </a:extLst>
          </p:cNvPr>
          <p:cNvSpPr txBox="1"/>
          <p:nvPr/>
        </p:nvSpPr>
        <p:spPr>
          <a:xfrm>
            <a:off x="5357315" y="4700004"/>
            <a:ext cx="615335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err="1">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endPar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@newsreelproject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 name="Szövegdoboz 2">
            <a:extLst>
              <a:ext uri="{FF2B5EF4-FFF2-40B4-BE49-F238E27FC236}">
                <a16:creationId xmlns:a16="http://schemas.microsoft.com/office/drawing/2014/main" id="{D059520A-7364-C750-5422-0E604973B5A7}"/>
              </a:ext>
            </a:extLst>
          </p:cNvPr>
          <p:cNvSpPr txBox="1"/>
          <p:nvPr/>
        </p:nvSpPr>
        <p:spPr>
          <a:xfrm>
            <a:off x="8433994" y="5649259"/>
            <a:ext cx="3656842" cy="1354217"/>
          </a:xfrm>
          <a:prstGeom prst="rect">
            <a:avLst/>
          </a:prstGeom>
          <a:noFill/>
        </p:spPr>
        <p:txBody>
          <a:bodyPr wrap="square" rtlCol="0">
            <a:spAutoFit/>
          </a:bodyPr>
          <a:lstStyle/>
          <a:p>
            <a:pPr algn="just"/>
            <a:r>
              <a:rPr lang="en-GB" sz="1600" b="1" i="1" dirty="0">
                <a:solidFill>
                  <a:prstClr val="white"/>
                </a:solidFill>
                <a:latin typeface="Calibri" panose="020F0502020204030204"/>
                <a:cs typeface="Arial"/>
              </a:rPr>
              <a:t>The project was funded by the European Commission. The views expressed in this publication do not necessarily reflect those of the European Commission.</a:t>
            </a:r>
            <a:endParaRPr lang="hu-HU" sz="1600" b="1" i="1" dirty="0">
              <a:solidFill>
                <a:prstClr val="white"/>
              </a:solidFill>
              <a:latin typeface="Calibri" panose="020F0502020204030204"/>
              <a:cs typeface="Arial"/>
            </a:endParaRPr>
          </a:p>
          <a:p>
            <a:pPr algn="just"/>
            <a:endParaRPr lang="hu-HU"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B405D9-9967-4775-8685-DD72F2BB6B48}"/>
              </a:ext>
            </a:extLst>
          </p:cNvPr>
          <p:cNvSpPr>
            <a:spLocks noGrp="1"/>
          </p:cNvSpPr>
          <p:nvPr>
            <p:ph type="title"/>
          </p:nvPr>
        </p:nvSpPr>
        <p:spPr/>
        <p:txBody>
          <a:bodyPr/>
          <a:lstStyle/>
          <a:p>
            <a:r>
              <a:rPr lang="hu-HU" dirty="0"/>
              <a:t>The </a:t>
            </a:r>
            <a:r>
              <a:rPr lang="hu-HU" dirty="0" err="1"/>
              <a:t>Course</a:t>
            </a:r>
            <a:endParaRPr lang="hu-HU" dirty="0"/>
          </a:p>
        </p:txBody>
      </p:sp>
      <p:sp>
        <p:nvSpPr>
          <p:cNvPr id="3" name="Tartalom helye 2">
            <a:extLst>
              <a:ext uri="{FF2B5EF4-FFF2-40B4-BE49-F238E27FC236}">
                <a16:creationId xmlns:a16="http://schemas.microsoft.com/office/drawing/2014/main" id="{D5DE49F3-2F4D-40E8-A03F-18283099A903}"/>
              </a:ext>
            </a:extLst>
          </p:cNvPr>
          <p:cNvSpPr>
            <a:spLocks noGrp="1"/>
          </p:cNvSpPr>
          <p:nvPr>
            <p:ph idx="1"/>
          </p:nvPr>
        </p:nvSpPr>
        <p:spPr/>
        <p:txBody>
          <a:bodyPr>
            <a:normAutofit/>
          </a:bodyPr>
          <a:lstStyle/>
          <a:p>
            <a:endParaRPr lang="hu-HU" dirty="0"/>
          </a:p>
          <a:p>
            <a:r>
              <a:rPr lang="hu-HU" sz="2800" b="1" i="0" u="none" strike="noStrike" dirty="0" err="1">
                <a:solidFill>
                  <a:srgbClr val="000000"/>
                </a:solidFill>
                <a:effectLst/>
                <a:latin typeface="Calibri" panose="020F0502020204030204" pitchFamily="34" charset="0"/>
              </a:rPr>
              <a:t>Introduction</a:t>
            </a:r>
            <a:r>
              <a:rPr lang="hu-HU" sz="2800" b="1" i="0" u="none" strike="noStrike" dirty="0">
                <a:solidFill>
                  <a:srgbClr val="000000"/>
                </a:solidFill>
                <a:effectLst/>
                <a:latin typeface="Calibri" panose="020F0502020204030204" pitchFamily="34" charset="0"/>
              </a:rPr>
              <a:t> </a:t>
            </a:r>
            <a:r>
              <a:rPr lang="hu-HU" sz="2800" b="1" i="0" u="none" strike="noStrike" dirty="0" err="1">
                <a:solidFill>
                  <a:srgbClr val="000000"/>
                </a:solidFill>
                <a:effectLst/>
                <a:latin typeface="Calibri" panose="020F0502020204030204" pitchFamily="34" charset="0"/>
              </a:rPr>
              <a:t>to</a:t>
            </a:r>
            <a:r>
              <a:rPr lang="hu-HU" sz="2800" b="1" i="0" u="none" strike="noStrike" dirty="0">
                <a:solidFill>
                  <a:srgbClr val="000000"/>
                </a:solidFill>
                <a:effectLst/>
                <a:latin typeface="Calibri" panose="020F0502020204030204" pitchFamily="34" charset="0"/>
              </a:rPr>
              <a:t> Comics Studies</a:t>
            </a:r>
          </a:p>
          <a:p>
            <a:endParaRPr lang="hu-HU" sz="2800" dirty="0"/>
          </a:p>
          <a:p>
            <a:pPr rtl="0">
              <a:spcBef>
                <a:spcPts val="0"/>
              </a:spcBef>
              <a:spcAft>
                <a:spcPts val="0"/>
              </a:spcAft>
            </a:pPr>
            <a:r>
              <a:rPr lang="hu-HU" sz="2800" b="0" i="0" u="none" strike="noStrike" dirty="0">
                <a:solidFill>
                  <a:srgbClr val="000000"/>
                </a:solidFill>
                <a:effectLst/>
                <a:latin typeface="Calibri" panose="020F0502020204030204" pitchFamily="34" charset="0"/>
              </a:rPr>
              <a:t>Comics </a:t>
            </a:r>
            <a:r>
              <a:rPr lang="hu-HU" sz="2800" b="0" i="0" u="none" strike="noStrike" dirty="0" err="1">
                <a:solidFill>
                  <a:srgbClr val="000000"/>
                </a:solidFill>
                <a:effectLst/>
                <a:latin typeface="Calibri" panose="020F0502020204030204" pitchFamily="34" charset="0"/>
              </a:rPr>
              <a:t>as</a:t>
            </a:r>
            <a:r>
              <a:rPr lang="hu-HU" sz="2800" b="0" i="0" u="none" strike="noStrike" dirty="0">
                <a:solidFill>
                  <a:srgbClr val="000000"/>
                </a:solidFill>
                <a:effectLst/>
                <a:latin typeface="Calibri" panose="020F0502020204030204" pitchFamily="34" charset="0"/>
              </a:rPr>
              <a:t> Media </a:t>
            </a:r>
            <a:r>
              <a:rPr lang="hu-HU" sz="2800" b="0" i="0" u="none" strike="noStrike" dirty="0" err="1">
                <a:solidFill>
                  <a:srgbClr val="000000"/>
                </a:solidFill>
                <a:effectLst/>
                <a:latin typeface="Calibri" panose="020F0502020204030204" pitchFamily="34" charset="0"/>
              </a:rPr>
              <a:t>Culture</a:t>
            </a:r>
            <a:endParaRPr lang="hu-HU" sz="2800" b="0" i="0" u="none" strike="noStrike" dirty="0">
              <a:solidFill>
                <a:srgbClr val="000000"/>
              </a:solidFill>
              <a:effectLst/>
              <a:latin typeface="Calibri" panose="020F0502020204030204" pitchFamily="34" charset="0"/>
            </a:endParaRPr>
          </a:p>
          <a:p>
            <a:pPr marL="0" indent="0" rtl="0">
              <a:spcBef>
                <a:spcPts val="0"/>
              </a:spcBef>
              <a:spcAft>
                <a:spcPts val="0"/>
              </a:spcAft>
              <a:buNone/>
            </a:pPr>
            <a:endParaRPr lang="hu-HU" sz="2800" dirty="0"/>
          </a:p>
          <a:p>
            <a:pPr rtl="0">
              <a:spcBef>
                <a:spcPts val="0"/>
              </a:spcBef>
              <a:spcAft>
                <a:spcPts val="0"/>
              </a:spcAft>
            </a:pPr>
            <a:r>
              <a:rPr lang="en-US" sz="2800" b="0" i="0" u="none" strike="noStrike" dirty="0">
                <a:solidFill>
                  <a:srgbClr val="000000"/>
                </a:solidFill>
                <a:effectLst/>
                <a:latin typeface="Calibri" panose="020F0502020204030204" pitchFamily="34" charset="0"/>
              </a:rPr>
              <a:t>Tools for </a:t>
            </a:r>
            <a:r>
              <a:rPr lang="hu-HU" sz="2800" b="0" i="0" u="none" strike="noStrike" dirty="0">
                <a:solidFill>
                  <a:srgbClr val="000000"/>
                </a:solidFill>
                <a:effectLst/>
                <a:latin typeface="Calibri" panose="020F0502020204030204" pitchFamily="34" charset="0"/>
              </a:rPr>
              <a:t>A</a:t>
            </a:r>
            <a:r>
              <a:rPr lang="en-US" sz="2800" b="0" i="0" u="none" strike="noStrike" dirty="0" err="1">
                <a:solidFill>
                  <a:srgbClr val="000000"/>
                </a:solidFill>
                <a:effectLst/>
                <a:latin typeface="Calibri" panose="020F0502020204030204" pitchFamily="34" charset="0"/>
              </a:rPr>
              <a:t>nalysing</a:t>
            </a:r>
            <a:r>
              <a:rPr lang="en-US" sz="2800" b="0" i="0" u="none" strike="noStrike" dirty="0">
                <a:solidFill>
                  <a:srgbClr val="000000"/>
                </a:solidFill>
                <a:effectLst/>
                <a:latin typeface="Calibri" panose="020F0502020204030204" pitchFamily="34" charset="0"/>
              </a:rPr>
              <a:t> Graphic Narratives</a:t>
            </a:r>
          </a:p>
          <a:p>
            <a:pPr marL="0" indent="0" rtl="0">
              <a:spcBef>
                <a:spcPts val="0"/>
              </a:spcBef>
              <a:spcAft>
                <a:spcPts val="0"/>
              </a:spcAft>
              <a:buNone/>
            </a:pPr>
            <a:endParaRPr lang="hu-HU" sz="2800" b="0" i="0" u="none" strike="noStrike" dirty="0">
              <a:solidFill>
                <a:srgbClr val="000000"/>
              </a:solidFill>
              <a:effectLst/>
              <a:latin typeface="Calibri" panose="020F0502020204030204" pitchFamily="34" charset="0"/>
            </a:endParaRPr>
          </a:p>
          <a:p>
            <a:pPr rtl="0">
              <a:spcBef>
                <a:spcPts val="0"/>
              </a:spcBef>
              <a:spcAft>
                <a:spcPts val="0"/>
              </a:spcAft>
            </a:pPr>
            <a:r>
              <a:rPr lang="en-US" sz="2800" b="0" i="0" u="none" strike="noStrike" dirty="0">
                <a:solidFill>
                  <a:srgbClr val="000000"/>
                </a:solidFill>
                <a:effectLst/>
                <a:latin typeface="Calibri" panose="020F0502020204030204" pitchFamily="34" charset="0"/>
              </a:rPr>
              <a:t>Media Genres</a:t>
            </a:r>
            <a:r>
              <a:rPr lang="en-US" sz="2800" b="0" i="1" u="none" strike="noStrike" dirty="0">
                <a:solidFill>
                  <a:srgbClr val="000000"/>
                </a:solidFill>
                <a:effectLst/>
                <a:latin typeface="Calibri" panose="020F0502020204030204" pitchFamily="34" charset="0"/>
              </a:rPr>
              <a:t> </a:t>
            </a:r>
            <a:r>
              <a:rPr lang="en-US" sz="2800" b="0" i="0" u="none" strike="noStrike" dirty="0">
                <a:solidFill>
                  <a:srgbClr val="000000"/>
                </a:solidFill>
                <a:effectLst/>
                <a:latin typeface="Calibri" panose="020F0502020204030204" pitchFamily="34" charset="0"/>
              </a:rPr>
              <a:t>of Comics Journalism</a:t>
            </a:r>
            <a:endParaRPr lang="en-US" sz="2800" b="0" dirty="0">
              <a:effectLst/>
            </a:endParaRPr>
          </a:p>
        </p:txBody>
      </p:sp>
    </p:spTree>
    <p:custDataLst>
      <p:tags r:id="rId1"/>
    </p:custDataLst>
    <p:extLst>
      <p:ext uri="{BB962C8B-B14F-4D97-AF65-F5344CB8AC3E}">
        <p14:creationId xmlns:p14="http://schemas.microsoft.com/office/powerpoint/2010/main" val="105196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54C0D4-2060-441E-B32F-BB877361D4ED}"/>
              </a:ext>
            </a:extLst>
          </p:cNvPr>
          <p:cNvSpPr>
            <a:spLocks noGrp="1"/>
          </p:cNvSpPr>
          <p:nvPr>
            <p:ph type="title"/>
          </p:nvPr>
        </p:nvSpPr>
        <p:spPr/>
        <p:txBody>
          <a:bodyPr/>
          <a:lstStyle/>
          <a:p>
            <a:r>
              <a:rPr lang="hu-HU" dirty="0" err="1"/>
              <a:t>About</a:t>
            </a:r>
            <a:r>
              <a:rPr lang="hu-HU" dirty="0"/>
              <a:t> the </a:t>
            </a:r>
            <a:r>
              <a:rPr lang="hu-HU" dirty="0" err="1"/>
              <a:t>author</a:t>
            </a:r>
            <a:endParaRPr lang="hu-HU" dirty="0"/>
          </a:p>
        </p:txBody>
      </p:sp>
      <p:sp>
        <p:nvSpPr>
          <p:cNvPr id="3" name="Tartalom helye 2">
            <a:extLst>
              <a:ext uri="{FF2B5EF4-FFF2-40B4-BE49-F238E27FC236}">
                <a16:creationId xmlns:a16="http://schemas.microsoft.com/office/drawing/2014/main" id="{92A70065-B5FC-47C9-B34A-BD5E0229485A}"/>
              </a:ext>
            </a:extLst>
          </p:cNvPr>
          <p:cNvSpPr>
            <a:spLocks noGrp="1"/>
          </p:cNvSpPr>
          <p:nvPr>
            <p:ph idx="1"/>
          </p:nvPr>
        </p:nvSpPr>
        <p:spPr>
          <a:xfrm>
            <a:off x="838201" y="1825625"/>
            <a:ext cx="6261242" cy="3732694"/>
          </a:xfrm>
        </p:spPr>
        <p:txBody>
          <a:bodyPr>
            <a:normAutofit fontScale="77500" lnSpcReduction="20000"/>
          </a:bodyPr>
          <a:lstStyle/>
          <a:p>
            <a:pPr marL="0" indent="0" algn="just">
              <a:buNone/>
            </a:pPr>
            <a:r>
              <a:rPr lang="en-US" sz="2800" dirty="0"/>
              <a:t>Gyula </a:t>
            </a:r>
            <a:r>
              <a:rPr lang="en-US" sz="2800" dirty="0" err="1"/>
              <a:t>Maksa</a:t>
            </a:r>
            <a:r>
              <a:rPr lang="en-US" sz="2800" dirty="0"/>
              <a:t>, PhD, dr. </a:t>
            </a:r>
            <a:r>
              <a:rPr lang="en-US" sz="2800" dirty="0" err="1"/>
              <a:t>habil</a:t>
            </a:r>
            <a:r>
              <a:rPr lang="en-US" sz="2800" dirty="0"/>
              <a:t>. is an associate professor at the University of </a:t>
            </a:r>
            <a:r>
              <a:rPr lang="en-US" sz="2800" dirty="0" err="1"/>
              <a:t>Pécs</a:t>
            </a:r>
            <a:r>
              <a:rPr lang="en-US" sz="2800" dirty="0"/>
              <a:t> (Hungary), Department of Communication and Media Studies, where he directs the Comics Studies Research Center (</a:t>
            </a:r>
            <a:r>
              <a:rPr lang="en-US" sz="2800" dirty="0" err="1"/>
              <a:t>Képregénytudományi</a:t>
            </a:r>
            <a:r>
              <a:rPr lang="en-US" sz="2800" dirty="0"/>
              <a:t> </a:t>
            </a:r>
            <a:r>
              <a:rPr lang="en-US" sz="2800" dirty="0" err="1"/>
              <a:t>Kutatóközpont</a:t>
            </a:r>
            <a:r>
              <a:rPr lang="en-US" sz="2800" dirty="0"/>
              <a:t>). He has organized several conferences, exhibitions and published two books in Hungarian on comics as a medium: </a:t>
            </a:r>
            <a:r>
              <a:rPr lang="en-US" sz="2800" dirty="0" err="1"/>
              <a:t>Változatok</a:t>
            </a:r>
            <a:r>
              <a:rPr lang="en-US" sz="2800" dirty="0"/>
              <a:t> </a:t>
            </a:r>
            <a:r>
              <a:rPr lang="en-US" sz="2800" dirty="0" err="1"/>
              <a:t>képregényre</a:t>
            </a:r>
            <a:r>
              <a:rPr lang="en-US" sz="2800" dirty="0"/>
              <a:t> (Variation for Comics, Budapest-</a:t>
            </a:r>
            <a:r>
              <a:rPr lang="en-US" sz="2800" dirty="0" err="1"/>
              <a:t>Pécs</a:t>
            </a:r>
            <a:r>
              <a:rPr lang="en-US" sz="2800" dirty="0"/>
              <a:t>, Hungary, 2010), </a:t>
            </a:r>
            <a:r>
              <a:rPr lang="en-US" sz="2800" dirty="0" err="1"/>
              <a:t>Képregények</a:t>
            </a:r>
            <a:r>
              <a:rPr lang="en-US" sz="2800" dirty="0"/>
              <a:t> </a:t>
            </a:r>
            <a:r>
              <a:rPr lang="en-US" sz="2800" dirty="0" err="1"/>
              <a:t>kultúraközi</a:t>
            </a:r>
            <a:r>
              <a:rPr lang="en-US" sz="2800" dirty="0"/>
              <a:t> </a:t>
            </a:r>
            <a:r>
              <a:rPr lang="en-US" sz="2800" dirty="0" err="1"/>
              <a:t>áramlatokban</a:t>
            </a:r>
            <a:r>
              <a:rPr lang="en-US" sz="2800" dirty="0"/>
              <a:t> (Comics in Transcultural Flows, Cluj, Romania, 2017). His main research areas are the geopolitics of comics, transcultural situations and communicative uses of comics.</a:t>
            </a:r>
          </a:p>
        </p:txBody>
      </p:sp>
      <p:pic>
        <p:nvPicPr>
          <p:cNvPr id="4" name="Kép 3">
            <a:extLst>
              <a:ext uri="{FF2B5EF4-FFF2-40B4-BE49-F238E27FC236}">
                <a16:creationId xmlns:a16="http://schemas.microsoft.com/office/drawing/2014/main" id="{7BFB495D-1FC4-4DDF-A710-5CF12835960D}"/>
              </a:ext>
            </a:extLst>
          </p:cNvPr>
          <p:cNvPicPr>
            <a:picLocks noChangeAspect="1"/>
          </p:cNvPicPr>
          <p:nvPr/>
        </p:nvPicPr>
        <p:blipFill>
          <a:blip r:embed="rId3"/>
          <a:stretch>
            <a:fillRect/>
          </a:stretch>
        </p:blipFill>
        <p:spPr>
          <a:xfrm>
            <a:off x="7477259" y="1690688"/>
            <a:ext cx="4081510" cy="3368384"/>
          </a:xfrm>
          <a:prstGeom prst="rect">
            <a:avLst/>
          </a:prstGeom>
        </p:spPr>
      </p:pic>
    </p:spTree>
    <p:custDataLst>
      <p:tags r:id="rId1"/>
    </p:custDataLst>
    <p:extLst>
      <p:ext uri="{BB962C8B-B14F-4D97-AF65-F5344CB8AC3E}">
        <p14:creationId xmlns:p14="http://schemas.microsoft.com/office/powerpoint/2010/main" val="247331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A9E6EC-2C4E-4E68-A165-72F417B2FB75}"/>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pt-PT" b="1" dirty="0"/>
              <a:t>What we are going to discuss</a:t>
            </a:r>
            <a:endParaRPr lang="hu-HU" b="1" dirty="0"/>
          </a:p>
        </p:txBody>
      </p:sp>
      <p:sp>
        <p:nvSpPr>
          <p:cNvPr id="3" name="Tartalom helye 2">
            <a:extLst>
              <a:ext uri="{FF2B5EF4-FFF2-40B4-BE49-F238E27FC236}">
                <a16:creationId xmlns:a16="http://schemas.microsoft.com/office/drawing/2014/main" id="{CD48EE46-DC96-4331-AFBB-CD199A9D380B}"/>
              </a:ext>
            </a:extLst>
          </p:cNvPr>
          <p:cNvSpPr>
            <a:spLocks noGrp="1"/>
          </p:cNvSpPr>
          <p:nvPr>
            <p:ph idx="1"/>
          </p:nvPr>
        </p:nvSpPr>
        <p:spPr>
          <a:xfrm>
            <a:off x="838200" y="1825625"/>
            <a:ext cx="10515600" cy="4351338"/>
          </a:xfrm>
        </p:spPr>
        <p:txBody>
          <a:bodyPr>
            <a:normAutofit/>
          </a:bodyPr>
          <a:lstStyle/>
          <a:p>
            <a:endParaRPr lang="hu-HU" dirty="0"/>
          </a:p>
          <a:p>
            <a:endParaRPr lang="hu-HU" dirty="0"/>
          </a:p>
          <a:p>
            <a:pPr algn="just"/>
            <a:r>
              <a:rPr lang="en-US" dirty="0"/>
              <a:t>In the following we briefly define comics studies and describe some of its institutions.</a:t>
            </a:r>
            <a:endParaRPr lang="hu-HU" dirty="0"/>
          </a:p>
          <a:p>
            <a:pPr marL="0" indent="0" algn="just">
              <a:buNone/>
            </a:pPr>
            <a:endParaRPr lang="hu-HU" dirty="0"/>
          </a:p>
          <a:p>
            <a:pPr algn="just"/>
            <a:r>
              <a:rPr lang="en-US" dirty="0"/>
              <a:t>We then provide theoretical comments on the emergence, dynamic identity, transculturality and </a:t>
            </a:r>
            <a:r>
              <a:rPr lang="en-US" dirty="0" err="1"/>
              <a:t>digitisation</a:t>
            </a:r>
            <a:r>
              <a:rPr lang="en-US" dirty="0"/>
              <a:t> of comics. </a:t>
            </a:r>
            <a:endParaRPr lang="hu-HU" dirty="0"/>
          </a:p>
        </p:txBody>
      </p:sp>
    </p:spTree>
    <p:custDataLst>
      <p:tags r:id="rId1"/>
    </p:custDataLst>
    <p:extLst>
      <p:ext uri="{BB962C8B-B14F-4D97-AF65-F5344CB8AC3E}">
        <p14:creationId xmlns:p14="http://schemas.microsoft.com/office/powerpoint/2010/main" val="110140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4915535"/>
          </a:xfrm>
        </p:spPr>
        <p:txBody>
          <a:bodyPr/>
          <a:lstStyle/>
          <a:p>
            <a:pPr algn="ctr"/>
            <a:br>
              <a:rPr lang="hu-HU" dirty="0">
                <a:solidFill>
                  <a:schemeClr val="accent2">
                    <a:lumMod val="50000"/>
                  </a:schemeClr>
                </a:solidFill>
              </a:rPr>
            </a:br>
            <a:br>
              <a:rPr lang="hu-HU" dirty="0">
                <a:solidFill>
                  <a:schemeClr val="accent2">
                    <a:lumMod val="50000"/>
                  </a:schemeClr>
                </a:solidFill>
              </a:rPr>
            </a:br>
            <a:r>
              <a:rPr lang="hu-HU" dirty="0">
                <a:solidFill>
                  <a:schemeClr val="accent2">
                    <a:lumMod val="50000"/>
                  </a:schemeClr>
                </a:solidFill>
              </a:rPr>
              <a:t>1.</a:t>
            </a:r>
            <a:r>
              <a:rPr lang="en-US" dirty="0">
                <a:solidFill>
                  <a:srgbClr val="FF0000"/>
                </a:solidFill>
              </a:rPr>
              <a:t> </a:t>
            </a:r>
            <a:r>
              <a:rPr lang="en-US" dirty="0">
                <a:solidFill>
                  <a:schemeClr val="accent2">
                    <a:lumMod val="50000"/>
                  </a:schemeClr>
                </a:solidFill>
              </a:rPr>
              <a:t>About Comics Studies and its Institutions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164913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1.1. Comics Studies</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5"/>
            <a:ext cx="10515600" cy="3477895"/>
          </a:xfrm>
        </p:spPr>
        <p:txBody>
          <a:bodyPr>
            <a:normAutofit fontScale="92500" lnSpcReduction="10000"/>
          </a:bodyPr>
          <a:lstStyle/>
          <a:p>
            <a:pPr marL="0" indent="0" algn="just">
              <a:buNone/>
            </a:pPr>
            <a:r>
              <a:rPr lang="en-US" b="0" i="0" dirty="0">
                <a:solidFill>
                  <a:srgbClr val="444444"/>
                </a:solidFill>
                <a:effectLst/>
              </a:rPr>
              <a:t>Comics studies is an academic field that deals with comics. Within the field of cultural and media studies, comics studies and/or manga studies seem to be emerging. The study of comics as a medium focuses on three major aspects: examining production, industry, distribution, and authorship.</a:t>
            </a:r>
            <a:endParaRPr lang="hu-HU" b="0" i="0" dirty="0">
              <a:solidFill>
                <a:srgbClr val="444444"/>
              </a:solidFill>
              <a:effectLst/>
            </a:endParaRPr>
          </a:p>
          <a:p>
            <a:pPr marL="0" indent="0" algn="just">
              <a:buNone/>
            </a:pPr>
            <a:r>
              <a:rPr lang="en-US" b="0" i="0" dirty="0">
                <a:solidFill>
                  <a:srgbClr val="444444"/>
                </a:solidFill>
                <a:effectLst/>
              </a:rPr>
              <a:t>Analyses look at media texts in terms of the content conveyed, the creation of comics, and the use of comics language. Studies also focus on the audiences, uses, and reception of comics.</a:t>
            </a:r>
            <a:endParaRPr lang="hu-HU" b="0" i="0" dirty="0">
              <a:solidFill>
                <a:srgbClr val="444444"/>
              </a:solidFill>
              <a:effectLst/>
            </a:endParaRPr>
          </a:p>
          <a:p>
            <a:pPr marL="0" indent="0" algn="just">
              <a:buNone/>
            </a:pPr>
            <a:r>
              <a:rPr lang="en-US" b="0" i="0" dirty="0">
                <a:solidFill>
                  <a:srgbClr val="444444"/>
                </a:solidFill>
                <a:effectLst/>
              </a:rPr>
              <a:t>Transversal approaches examine all three aspects, such as the genre, popular geopolitics, or subculture. </a:t>
            </a:r>
            <a:endParaRPr lang="hu-HU" b="0" i="0" dirty="0">
              <a:effectLst/>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a:t>
            </a:r>
            <a:r>
              <a:rPr lang="en-US" dirty="0">
                <a:solidFill>
                  <a:schemeClr val="accent2">
                    <a:lumMod val="50000"/>
                  </a:schemeClr>
                </a:solidFill>
              </a:rPr>
              <a:t> About Comics Studies and its Institutions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229068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normAutofit fontScale="90000"/>
          </a:bodyPr>
          <a:lstStyle/>
          <a:p>
            <a:pPr algn="ctr"/>
            <a:r>
              <a:rPr lang="hu-HU" dirty="0">
                <a:solidFill>
                  <a:schemeClr val="accent2">
                    <a:lumMod val="50000"/>
                  </a:schemeClr>
                </a:solidFill>
              </a:rPr>
              <a:t>1.2. </a:t>
            </a:r>
            <a:r>
              <a:rPr lang="en-US" dirty="0">
                <a:solidFill>
                  <a:schemeClr val="accent2">
                    <a:lumMod val="50000"/>
                  </a:schemeClr>
                </a:solidFill>
              </a:rPr>
              <a:t>International Comics Studies Reviews and Journals</a:t>
            </a:r>
            <a:br>
              <a:rPr lang="en-US" dirty="0">
                <a:solidFill>
                  <a:schemeClr val="accent2">
                    <a:lumMod val="50000"/>
                  </a:schemeClr>
                </a:solidFill>
              </a:rPr>
            </a:br>
            <a:endParaRPr lang="hu-HU" dirty="0">
              <a:solidFill>
                <a:schemeClr val="accent2">
                  <a:lumMod val="50000"/>
                </a:schemeClr>
              </a:solidFill>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a:t>
            </a:r>
            <a:r>
              <a:rPr lang="en-US" dirty="0">
                <a:solidFill>
                  <a:schemeClr val="accent2">
                    <a:lumMod val="50000"/>
                  </a:schemeClr>
                </a:solidFill>
              </a:rPr>
              <a:t> About Comics Studies and its Institutions</a:t>
            </a:r>
            <a:endParaRPr lang="hu-HU" dirty="0">
              <a:solidFill>
                <a:schemeClr val="accent2">
                  <a:lumMod val="50000"/>
                </a:schemeClr>
              </a:solidFill>
            </a:endParaRPr>
          </a:p>
        </p:txBody>
      </p:sp>
      <p:sp>
        <p:nvSpPr>
          <p:cNvPr id="5" name="Szövegdoboz 4">
            <a:extLst>
              <a:ext uri="{FF2B5EF4-FFF2-40B4-BE49-F238E27FC236}">
                <a16:creationId xmlns:a16="http://schemas.microsoft.com/office/drawing/2014/main" id="{E6A8DF7E-2276-CF07-763D-2BEAF78EC382}"/>
              </a:ext>
            </a:extLst>
          </p:cNvPr>
          <p:cNvSpPr txBox="1"/>
          <p:nvPr/>
        </p:nvSpPr>
        <p:spPr>
          <a:xfrm>
            <a:off x="1047253" y="1845701"/>
            <a:ext cx="7603587" cy="3908762"/>
          </a:xfrm>
          <a:prstGeom prst="rect">
            <a:avLst/>
          </a:prstGeom>
          <a:noFill/>
        </p:spPr>
        <p:txBody>
          <a:bodyPr wrap="square">
            <a:spAutoFit/>
          </a:bodyPr>
          <a:lstStyle/>
          <a:p>
            <a:endParaRPr lang="hu-HU" dirty="0"/>
          </a:p>
          <a:p>
            <a:r>
              <a:rPr lang="hu-HU" sz="1600" dirty="0"/>
              <a:t>International Journal of </a:t>
            </a:r>
            <a:r>
              <a:rPr lang="hu-HU" sz="1600" dirty="0" err="1"/>
              <a:t>Comic</a:t>
            </a:r>
            <a:r>
              <a:rPr lang="hu-HU" sz="1600" dirty="0"/>
              <a:t> Art (1999)  </a:t>
            </a:r>
            <a:r>
              <a:rPr lang="hu-HU" sz="1600" dirty="0">
                <a:hlinkClick r:id="rId3"/>
              </a:rPr>
              <a:t>http://www.ijoca.net/</a:t>
            </a:r>
            <a:endParaRPr lang="hu-HU" sz="1600" dirty="0"/>
          </a:p>
          <a:p>
            <a:r>
              <a:rPr lang="hu-HU" sz="1600" dirty="0"/>
              <a:t>Image [&amp;] </a:t>
            </a:r>
            <a:r>
              <a:rPr lang="hu-HU" sz="1600" dirty="0" err="1"/>
              <a:t>Narrative</a:t>
            </a:r>
            <a:r>
              <a:rPr lang="hu-HU" sz="1600" dirty="0"/>
              <a:t> (2000) </a:t>
            </a:r>
            <a:r>
              <a:rPr lang="hu-HU" sz="1600" dirty="0">
                <a:hlinkClick r:id="rId4"/>
              </a:rPr>
              <a:t>http://www.imageandnarrative.be/</a:t>
            </a:r>
            <a:endParaRPr lang="hu-HU" sz="1600" dirty="0"/>
          </a:p>
          <a:p>
            <a:r>
              <a:rPr lang="hu-HU" sz="1600" dirty="0" err="1"/>
              <a:t>ImageText</a:t>
            </a:r>
            <a:r>
              <a:rPr lang="hu-HU" sz="1600" dirty="0"/>
              <a:t> (2004) </a:t>
            </a:r>
            <a:r>
              <a:rPr lang="hu-HU" sz="1600" dirty="0">
                <a:hlinkClick r:id="rId5"/>
              </a:rPr>
              <a:t>https://imagetextjournal.com/</a:t>
            </a:r>
            <a:endParaRPr lang="hu-HU" sz="1600" dirty="0"/>
          </a:p>
          <a:p>
            <a:r>
              <a:rPr lang="hu-HU" sz="1600" dirty="0"/>
              <a:t>European </a:t>
            </a:r>
            <a:r>
              <a:rPr lang="hu-HU" sz="1600" dirty="0" err="1"/>
              <a:t>Comic</a:t>
            </a:r>
            <a:r>
              <a:rPr lang="hu-HU" sz="1600" dirty="0"/>
              <a:t> Art (2008) </a:t>
            </a:r>
            <a:r>
              <a:rPr lang="hu-HU" sz="1600" dirty="0">
                <a:hlinkClick r:id="rId6"/>
              </a:rPr>
              <a:t>https://www.berghahnjournals.com/view/journals/eca/eca-overview.xml</a:t>
            </a:r>
            <a:endParaRPr lang="hu-HU" sz="1600" dirty="0"/>
          </a:p>
          <a:p>
            <a:r>
              <a:rPr lang="hu-HU" sz="1600" dirty="0" err="1"/>
              <a:t>Comicalités</a:t>
            </a:r>
            <a:r>
              <a:rPr lang="hu-HU" sz="1600" dirty="0"/>
              <a:t>. </a:t>
            </a:r>
            <a:r>
              <a:rPr lang="hu-HU" sz="1600" dirty="0" err="1"/>
              <a:t>Etudes</a:t>
            </a:r>
            <a:r>
              <a:rPr lang="hu-HU" sz="1600" dirty="0"/>
              <a:t> de </a:t>
            </a:r>
            <a:r>
              <a:rPr lang="hu-HU" sz="1600" dirty="0" err="1"/>
              <a:t>culture</a:t>
            </a:r>
            <a:r>
              <a:rPr lang="hu-HU" sz="1600" dirty="0"/>
              <a:t> </a:t>
            </a:r>
            <a:r>
              <a:rPr lang="hu-HU" sz="1600" dirty="0" err="1"/>
              <a:t>graphique</a:t>
            </a:r>
            <a:r>
              <a:rPr lang="hu-HU" sz="1600" dirty="0"/>
              <a:t> (2010) </a:t>
            </a:r>
            <a:r>
              <a:rPr lang="hu-HU" sz="1600" dirty="0">
                <a:hlinkClick r:id="rId7"/>
              </a:rPr>
              <a:t>https://journals.openedition.org/comicalites/</a:t>
            </a:r>
            <a:endParaRPr lang="hu-HU" sz="1600" dirty="0"/>
          </a:p>
          <a:p>
            <a:r>
              <a:rPr lang="hu-HU" sz="1600" dirty="0"/>
              <a:t>Studies in Comics (2010) </a:t>
            </a:r>
            <a:r>
              <a:rPr lang="hu-HU" sz="1600" dirty="0">
                <a:hlinkClick r:id="rId8"/>
              </a:rPr>
              <a:t>https://www.intellectbooks.com/studies-in-comics</a:t>
            </a:r>
            <a:endParaRPr lang="hu-HU" sz="1600" dirty="0"/>
          </a:p>
          <a:p>
            <a:r>
              <a:rPr lang="hu-HU" sz="1600" dirty="0"/>
              <a:t>Journal of </a:t>
            </a:r>
            <a:r>
              <a:rPr lang="hu-HU" sz="1600" dirty="0" err="1"/>
              <a:t>Graphic</a:t>
            </a:r>
            <a:r>
              <a:rPr lang="hu-HU" sz="1600" dirty="0"/>
              <a:t> </a:t>
            </a:r>
            <a:r>
              <a:rPr lang="hu-HU" sz="1600" dirty="0" err="1"/>
              <a:t>Novels</a:t>
            </a:r>
            <a:r>
              <a:rPr lang="hu-HU" sz="1600" dirty="0"/>
              <a:t> and Comics (2010) </a:t>
            </a:r>
            <a:r>
              <a:rPr lang="hu-HU" sz="1600" dirty="0">
                <a:hlinkClick r:id="rId9"/>
              </a:rPr>
              <a:t>https://www.tandfonline.com/toc/rcom20/current</a:t>
            </a:r>
            <a:endParaRPr lang="hu-HU" sz="1600" dirty="0"/>
          </a:p>
          <a:p>
            <a:r>
              <a:rPr lang="hu-HU" sz="1600" dirty="0" err="1"/>
              <a:t>Sequantial</a:t>
            </a:r>
            <a:r>
              <a:rPr lang="hu-HU" sz="1600" dirty="0"/>
              <a:t> Art </a:t>
            </a:r>
            <a:r>
              <a:rPr lang="hu-HU" sz="1600" dirty="0" err="1"/>
              <a:t>Narrative</a:t>
            </a:r>
            <a:r>
              <a:rPr lang="hu-HU" sz="1600" dirty="0"/>
              <a:t> in Education (2010) </a:t>
            </a:r>
            <a:r>
              <a:rPr lang="hu-HU" sz="1600" dirty="0">
                <a:hlinkClick r:id="rId10"/>
              </a:rPr>
              <a:t>https://digitalcommons.unl.edu/sane/</a:t>
            </a:r>
            <a:endParaRPr lang="hu-HU" sz="1600" dirty="0"/>
          </a:p>
          <a:p>
            <a:r>
              <a:rPr lang="hu-HU" sz="1600" dirty="0"/>
              <a:t>The Comics </a:t>
            </a:r>
            <a:r>
              <a:rPr lang="hu-HU" sz="1600" dirty="0" err="1"/>
              <a:t>Grid</a:t>
            </a:r>
            <a:r>
              <a:rPr lang="hu-HU" sz="1600" dirty="0"/>
              <a:t> (2013) </a:t>
            </a:r>
            <a:r>
              <a:rPr lang="hu-HU" sz="1600" dirty="0">
                <a:hlinkClick r:id="rId11"/>
              </a:rPr>
              <a:t>https://www.comicsgrid.com/</a:t>
            </a:r>
            <a:endParaRPr lang="hu-HU" sz="1600" dirty="0"/>
          </a:p>
          <a:p>
            <a:endParaRPr lang="hu-HU" sz="2000" dirty="0"/>
          </a:p>
          <a:p>
            <a:endParaRPr lang="hu-HU" dirty="0"/>
          </a:p>
        </p:txBody>
      </p:sp>
      <p:pic>
        <p:nvPicPr>
          <p:cNvPr id="7" name="Kép 6">
            <a:extLst>
              <a:ext uri="{FF2B5EF4-FFF2-40B4-BE49-F238E27FC236}">
                <a16:creationId xmlns:a16="http://schemas.microsoft.com/office/drawing/2014/main" id="{BE4F2044-4BFE-E94B-3E06-BEA3577BE1BB}"/>
              </a:ext>
            </a:extLst>
          </p:cNvPr>
          <p:cNvPicPr>
            <a:picLocks noChangeAspect="1"/>
          </p:cNvPicPr>
          <p:nvPr/>
        </p:nvPicPr>
        <p:blipFill>
          <a:blip r:embed="rId12"/>
          <a:stretch>
            <a:fillRect/>
          </a:stretch>
        </p:blipFill>
        <p:spPr>
          <a:xfrm>
            <a:off x="8774633" y="1027906"/>
            <a:ext cx="2902375" cy="4136538"/>
          </a:xfrm>
          <a:prstGeom prst="rect">
            <a:avLst/>
          </a:prstGeom>
        </p:spPr>
      </p:pic>
    </p:spTree>
    <p:custDataLst>
      <p:tags r:id="rId1"/>
    </p:custDataLst>
    <p:extLst>
      <p:ext uri="{BB962C8B-B14F-4D97-AF65-F5344CB8AC3E}">
        <p14:creationId xmlns:p14="http://schemas.microsoft.com/office/powerpoint/2010/main" val="126233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1.3. Comics </a:t>
            </a:r>
            <a:r>
              <a:rPr lang="hu-HU" dirty="0" err="1">
                <a:solidFill>
                  <a:schemeClr val="accent2">
                    <a:lumMod val="50000"/>
                  </a:schemeClr>
                </a:solidFill>
              </a:rPr>
              <a:t>Centres</a:t>
            </a:r>
            <a:r>
              <a:rPr lang="hu-HU" dirty="0">
                <a:solidFill>
                  <a:schemeClr val="accent2">
                    <a:lumMod val="50000"/>
                  </a:schemeClr>
                </a:solidFill>
              </a:rPr>
              <a:t> and </a:t>
            </a:r>
            <a:r>
              <a:rPr lang="hu-HU" dirty="0" err="1">
                <a:solidFill>
                  <a:schemeClr val="accent2">
                    <a:lumMod val="50000"/>
                  </a:schemeClr>
                </a:solidFill>
              </a:rPr>
              <a:t>Museums</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6"/>
            <a:ext cx="10515600" cy="2828568"/>
          </a:xfrm>
        </p:spPr>
        <p:txBody>
          <a:bodyPr>
            <a:normAutofit lnSpcReduction="10000"/>
          </a:bodyPr>
          <a:lstStyle/>
          <a:p>
            <a:pPr marL="0" indent="0" algn="just">
              <a:buNone/>
            </a:pPr>
            <a:r>
              <a:rPr lang="en-US" b="0" i="0" dirty="0">
                <a:solidFill>
                  <a:srgbClr val="444444"/>
                </a:solidFill>
                <a:effectLst/>
              </a:rPr>
              <a:t>Since the 1980s, independent </a:t>
            </a:r>
            <a:r>
              <a:rPr lang="en-US" b="0" i="0" dirty="0" err="1">
                <a:solidFill>
                  <a:srgbClr val="444444"/>
                </a:solidFill>
                <a:effectLst/>
              </a:rPr>
              <a:t>centres</a:t>
            </a:r>
            <a:r>
              <a:rPr lang="en-US" b="0" i="0" dirty="0">
                <a:solidFill>
                  <a:srgbClr val="444444"/>
                </a:solidFill>
                <a:effectLst/>
              </a:rPr>
              <a:t> for comic art in </a:t>
            </a:r>
            <a:r>
              <a:rPr lang="en-US" b="0" i="0" u="none" strike="noStrike" dirty="0">
                <a:solidFill>
                  <a:srgbClr val="96232F"/>
                </a:solidFill>
                <a:effectLst/>
                <a:hlinkClick r:id="rId3"/>
              </a:rPr>
              <a:t>Belgium</a:t>
            </a:r>
            <a:r>
              <a:rPr lang="en-US" b="0" i="0" dirty="0">
                <a:solidFill>
                  <a:srgbClr val="444444"/>
                </a:solidFill>
                <a:effectLst/>
              </a:rPr>
              <a:t> and </a:t>
            </a:r>
            <a:r>
              <a:rPr lang="en-US" b="0" i="0" u="none" strike="noStrike" dirty="0">
                <a:solidFill>
                  <a:srgbClr val="96232F"/>
                </a:solidFill>
                <a:effectLst/>
                <a:hlinkClick r:id="rId4"/>
              </a:rPr>
              <a:t>France</a:t>
            </a:r>
            <a:r>
              <a:rPr lang="en-US" b="0" i="0" dirty="0">
                <a:solidFill>
                  <a:srgbClr val="444444"/>
                </a:solidFill>
                <a:effectLst/>
              </a:rPr>
              <a:t> have functioned as both collections and museums. In the last two decades, comics research has been organized in several European countries. Germany has a society (</a:t>
            </a:r>
            <a:r>
              <a:rPr lang="en-US" b="0" i="0" u="none" strike="noStrike" dirty="0" err="1">
                <a:solidFill>
                  <a:srgbClr val="96232F"/>
                </a:solidFill>
                <a:effectLst/>
                <a:hlinkClick r:id="rId5"/>
              </a:rPr>
              <a:t>ComFor</a:t>
            </a:r>
            <a:r>
              <a:rPr lang="en-US" b="0" i="0" dirty="0">
                <a:solidFill>
                  <a:srgbClr val="444444"/>
                </a:solidFill>
                <a:effectLst/>
              </a:rPr>
              <a:t>), the Czech Republic and Hungary have university research </a:t>
            </a:r>
            <a:r>
              <a:rPr lang="en-US" b="0" i="0" dirty="0" err="1">
                <a:solidFill>
                  <a:srgbClr val="444444"/>
                </a:solidFill>
                <a:effectLst/>
              </a:rPr>
              <a:t>centres</a:t>
            </a:r>
            <a:r>
              <a:rPr lang="en-US" b="0" i="0" dirty="0">
                <a:solidFill>
                  <a:srgbClr val="444444"/>
                </a:solidFill>
                <a:effectLst/>
              </a:rPr>
              <a:t> for comics studies (</a:t>
            </a:r>
            <a:r>
              <a:rPr lang="en-US" b="0" i="1" u="none" strike="noStrike" dirty="0">
                <a:solidFill>
                  <a:srgbClr val="96232F"/>
                </a:solidFill>
                <a:effectLst/>
                <a:hlinkClick r:id="rId6"/>
              </a:rPr>
              <a:t>Centrum pro </a:t>
            </a:r>
            <a:r>
              <a:rPr lang="en-US" b="0" i="1" u="none" strike="noStrike" dirty="0" err="1">
                <a:solidFill>
                  <a:srgbClr val="96232F"/>
                </a:solidFill>
                <a:effectLst/>
                <a:hlinkClick r:id="rId6"/>
              </a:rPr>
              <a:t>studia</a:t>
            </a:r>
            <a:r>
              <a:rPr lang="en-US" b="0" i="1" u="none" strike="noStrike" dirty="0">
                <a:solidFill>
                  <a:srgbClr val="96232F"/>
                </a:solidFill>
                <a:effectLst/>
                <a:hlinkClick r:id="rId6"/>
              </a:rPr>
              <a:t> </a:t>
            </a:r>
            <a:r>
              <a:rPr lang="en-US" b="0" i="1" u="none" strike="noStrike" dirty="0" err="1">
                <a:solidFill>
                  <a:srgbClr val="96232F"/>
                </a:solidFill>
                <a:effectLst/>
                <a:hlinkClick r:id="rId6"/>
              </a:rPr>
              <a:t>komiksu</a:t>
            </a:r>
            <a:r>
              <a:rPr lang="en-US" b="0" i="0" dirty="0" err="1">
                <a:solidFill>
                  <a:srgbClr val="444444"/>
                </a:solidFill>
                <a:effectLst/>
              </a:rPr>
              <a:t>,and</a:t>
            </a:r>
            <a:r>
              <a:rPr lang="en-US" b="0" i="0" dirty="0">
                <a:solidFill>
                  <a:srgbClr val="444444"/>
                </a:solidFill>
                <a:effectLst/>
              </a:rPr>
              <a:t> </a:t>
            </a:r>
            <a:r>
              <a:rPr lang="en-US" b="0" i="1" u="none" strike="noStrike" dirty="0" err="1">
                <a:solidFill>
                  <a:srgbClr val="96232F"/>
                </a:solidFill>
                <a:effectLst/>
                <a:hlinkClick r:id="rId7"/>
              </a:rPr>
              <a:t>Képregénytudományi</a:t>
            </a:r>
            <a:r>
              <a:rPr lang="en-US" b="0" i="1" u="none" strike="noStrike" dirty="0">
                <a:solidFill>
                  <a:srgbClr val="96232F"/>
                </a:solidFill>
                <a:effectLst/>
                <a:hlinkClick r:id="rId7"/>
              </a:rPr>
              <a:t> </a:t>
            </a:r>
            <a:r>
              <a:rPr lang="en-US" b="0" i="1" u="none" strike="noStrike" dirty="0" err="1">
                <a:solidFill>
                  <a:srgbClr val="96232F"/>
                </a:solidFill>
                <a:effectLst/>
                <a:hlinkClick r:id="rId7"/>
              </a:rPr>
              <a:t>Kutatóközpont</a:t>
            </a:r>
            <a:r>
              <a:rPr lang="en-US" b="0" i="0" dirty="0">
                <a:solidFill>
                  <a:srgbClr val="444444"/>
                </a:solidFill>
                <a:effectLst/>
              </a:rPr>
              <a:t>, respectively), and comics research is particularly active in the </a:t>
            </a:r>
            <a:r>
              <a:rPr lang="en-US" b="0" i="0" u="none" strike="noStrike" dirty="0">
                <a:solidFill>
                  <a:srgbClr val="96232F"/>
                </a:solidFill>
                <a:effectLst/>
                <a:hlinkClick r:id="rId8"/>
              </a:rPr>
              <a:t>Nordic countries</a:t>
            </a:r>
            <a:r>
              <a:rPr lang="en-US" b="0" i="0" dirty="0">
                <a:solidFill>
                  <a:srgbClr val="444444"/>
                </a:solidFill>
                <a:effectLst/>
              </a:rPr>
              <a:t>.</a:t>
            </a:r>
          </a:p>
          <a:p>
            <a:pPr algn="l"/>
            <a:endParaRPr lang="en-US" b="0" i="0" dirty="0">
              <a:solidFill>
                <a:srgbClr val="444444"/>
              </a:solidFill>
              <a:effectLst/>
              <a:latin typeface="Open Sans" panose="020B0606030504020204" pitchFamily="34" charset="0"/>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a:t>
            </a:r>
            <a:r>
              <a:rPr lang="en-US" dirty="0">
                <a:solidFill>
                  <a:schemeClr val="accent2">
                    <a:lumMod val="50000"/>
                  </a:schemeClr>
                </a:solidFill>
              </a:rPr>
              <a:t> About Comics Studies and its Institutions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793764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3702</TotalTime>
  <Words>2518</Words>
  <Application>Microsoft Office PowerPoint</Application>
  <PresentationFormat>Szélesvásznú</PresentationFormat>
  <Paragraphs>161</Paragraphs>
  <Slides>26</Slides>
  <Notes>3</Notes>
  <HiddenSlides>0</HiddenSlides>
  <MMClips>0</MMClips>
  <ScaleCrop>false</ScaleCrop>
  <HeadingPairs>
    <vt:vector size="6" baseType="variant">
      <vt:variant>
        <vt:lpstr>Használt betűtípusok</vt:lpstr>
      </vt:variant>
      <vt:variant>
        <vt:i4>5</vt:i4>
      </vt:variant>
      <vt:variant>
        <vt:lpstr>Téma</vt:lpstr>
      </vt:variant>
      <vt:variant>
        <vt:i4>3</vt:i4>
      </vt:variant>
      <vt:variant>
        <vt:lpstr>Diacímek</vt:lpstr>
      </vt:variant>
      <vt:variant>
        <vt:i4>26</vt:i4>
      </vt:variant>
    </vt:vector>
  </HeadingPairs>
  <TitlesOfParts>
    <vt:vector size="34" baseType="lpstr">
      <vt:lpstr>Arial</vt:lpstr>
      <vt:lpstr>Calibri</vt:lpstr>
      <vt:lpstr>Calibri Light</vt:lpstr>
      <vt:lpstr>Open Sans</vt:lpstr>
      <vt:lpstr>Verdana</vt:lpstr>
      <vt:lpstr>Office-téma</vt:lpstr>
      <vt:lpstr>2_Office-téma</vt:lpstr>
      <vt:lpstr>3_Office-téma</vt:lpstr>
      <vt:lpstr>GRAPHIC  JOURNALISM </vt:lpstr>
      <vt:lpstr>Lesson 1 - Introduction to Comics Studies</vt:lpstr>
      <vt:lpstr>The Course</vt:lpstr>
      <vt:lpstr>About the author</vt:lpstr>
      <vt:lpstr>What we are going to discuss</vt:lpstr>
      <vt:lpstr>  1. About Comics Studies and its Institutions</vt:lpstr>
      <vt:lpstr>1.1. Comics Studies</vt:lpstr>
      <vt:lpstr>1.2. International Comics Studies Reviews and Journals </vt:lpstr>
      <vt:lpstr>1.3. Comics Centres and Museums</vt:lpstr>
      <vt:lpstr>1.3. Comics Centres and Museums</vt:lpstr>
      <vt:lpstr>1.3. Comics Centres and Museums</vt:lpstr>
      <vt:lpstr>Controlling questions</vt:lpstr>
      <vt:lpstr>2. Theoretical and Historical Considerations</vt:lpstr>
      <vt:lpstr>2.1.„A medium is always born twice …”</vt:lpstr>
      <vt:lpstr>2.1.„A medium is always born twice …”</vt:lpstr>
      <vt:lpstr>2.2. Transculturality</vt:lpstr>
      <vt:lpstr>Controlling questions</vt:lpstr>
      <vt:lpstr>3. The Comics Media in the Digital Age </vt:lpstr>
      <vt:lpstr>3.1.Dynamic Identity</vt:lpstr>
      <vt:lpstr>3.2.Webcomics, Webtoon, Bande dessinée numérique </vt:lpstr>
      <vt:lpstr>Controlling questions</vt:lpstr>
      <vt:lpstr>Bibliography, referred works</vt:lpstr>
      <vt:lpstr>Sources of Photos</vt:lpstr>
      <vt:lpstr>Sources of Photos</vt:lpstr>
      <vt:lpstr>Other Sources of Photos </vt:lpstr>
      <vt:lpstr> Where you can find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példa lajos</dc:creator>
  <cp:lastModifiedBy>Annamária Torbó</cp:lastModifiedBy>
  <cp:revision>63</cp:revision>
  <dcterms:created xsi:type="dcterms:W3CDTF">2019-01-02T15:11:38Z</dcterms:created>
  <dcterms:modified xsi:type="dcterms:W3CDTF">2023-11-26T18:42:56Z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F5E0AA30-5918-4713-A630-DBDBA2D67324</vt:lpwstr>
  </property>
  <property fmtid="{D5CDD505-2E9C-101B-9397-08002B2CF9AE}" pid="3" name="ArticulatePath">
    <vt:lpwstr>Bemutató1</vt:lpwstr>
  </property>
</Properties>
</file>