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84" r:id="rId3"/>
    <p:sldMasterId id="2147483696" r:id="rId4"/>
  </p:sldMasterIdLst>
  <p:notesMasterIdLst>
    <p:notesMasterId r:id="rId47"/>
  </p:notesMasterIdLst>
  <p:sldIdLst>
    <p:sldId id="333" r:id="rId5"/>
    <p:sldId id="261" r:id="rId6"/>
    <p:sldId id="323" r:id="rId7"/>
    <p:sldId id="304" r:id="rId8"/>
    <p:sldId id="260" r:id="rId9"/>
    <p:sldId id="305" r:id="rId10"/>
    <p:sldId id="295" r:id="rId11"/>
    <p:sldId id="314" r:id="rId12"/>
    <p:sldId id="296" r:id="rId13"/>
    <p:sldId id="312" r:id="rId14"/>
    <p:sldId id="290" r:id="rId15"/>
    <p:sldId id="313" r:id="rId16"/>
    <p:sldId id="270" r:id="rId17"/>
    <p:sldId id="293" r:id="rId18"/>
    <p:sldId id="262" r:id="rId19"/>
    <p:sldId id="292" r:id="rId20"/>
    <p:sldId id="303" r:id="rId21"/>
    <p:sldId id="297" r:id="rId22"/>
    <p:sldId id="300" r:id="rId23"/>
    <p:sldId id="299" r:id="rId24"/>
    <p:sldId id="289" r:id="rId25"/>
    <p:sldId id="291" r:id="rId26"/>
    <p:sldId id="306" r:id="rId27"/>
    <p:sldId id="287" r:id="rId28"/>
    <p:sldId id="301" r:id="rId29"/>
    <p:sldId id="311" r:id="rId30"/>
    <p:sldId id="302" r:id="rId31"/>
    <p:sldId id="307" r:id="rId32"/>
    <p:sldId id="308" r:id="rId33"/>
    <p:sldId id="310" r:id="rId34"/>
    <p:sldId id="317" r:id="rId35"/>
    <p:sldId id="309" r:id="rId36"/>
    <p:sldId id="318" r:id="rId37"/>
    <p:sldId id="319" r:id="rId38"/>
    <p:sldId id="320" r:id="rId39"/>
    <p:sldId id="321" r:id="rId40"/>
    <p:sldId id="316" r:id="rId41"/>
    <p:sldId id="326" r:id="rId42"/>
    <p:sldId id="385" r:id="rId43"/>
    <p:sldId id="315" r:id="rId44"/>
    <p:sldId id="329" r:id="rId45"/>
    <p:sldId id="391" r:id="rId46"/>
  </p:sldIdLst>
  <p:sldSz cx="12192000" cy="6858000"/>
  <p:notesSz cx="6858000" cy="9144000"/>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GgIpG+o2QizzkU0z8mhKwIAdO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88945E-6934-4D91-BBDC-4A049F93130C}">
  <a:tblStyle styleId="{3288945E-6934-4D91-BBDC-4A049F93130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56" d="100"/>
          <a:sy n="56" d="100"/>
        </p:scale>
        <p:origin x="9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5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542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91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65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7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035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473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45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911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416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90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480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620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959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604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205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44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18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17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406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07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733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550489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83898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25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068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50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5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30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05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3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48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13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760602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9799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401023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396750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492879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78982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06322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902659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80242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366455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168012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005467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672861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986817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086911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25610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91531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214594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80324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820348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144634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101057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5A9D-2AE2-4CCB-A97C-B193CD9C1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960A8623-C1C1-4CE1-BDE2-734CA793FF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B76FD23-D9A1-48C8-86D1-56E98D868958}"/>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8E5D885E-B0B2-43D4-B29B-9796201DD9B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9A36EB7-1405-40B1-AC72-CA1903513EA2}"/>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348247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3F39-93DD-480C-8766-0FBE0A3ED216}"/>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586343E8-67A7-464C-9959-5DA8D1738E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70246EA-7BC6-4D40-9C62-311F970A9CCC}"/>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FFEA7F3A-7A89-4458-96E2-35DBEAC7955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5D45276-4FF5-45C2-A62C-1230F5BCFC81}"/>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995205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07CC-B288-4942-AF17-D40817EAA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B8C59FB2-3DAE-4660-A33F-8DCF3FEF8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F2966-B711-4DFE-958D-E50D8AEA20D6}"/>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E1408068-49F6-4317-B64A-FAC8E9ED16D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15D57E3-9765-4EF4-913C-A589BA2D0C87}"/>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543926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81F3-12C2-4757-A577-21A7B312225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1817E23-44E9-48C1-97FC-F5332A79DB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44835DC2-C7CE-4561-A249-E254D7217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69748B3A-0EFA-4B0C-993F-135A1AD87A50}"/>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6" name="Footer Placeholder 5">
            <a:extLst>
              <a:ext uri="{FF2B5EF4-FFF2-40B4-BE49-F238E27FC236}">
                <a16:creationId xmlns:a16="http://schemas.microsoft.com/office/drawing/2014/main" id="{84D67372-53BE-46E1-910B-2BF50DACE717}"/>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75F9813-8F97-4315-9224-4A758C09287F}"/>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1031889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9CDC-A464-4FF9-BEB5-B6D1DE2A3088}"/>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A0E8932E-463C-44FA-B299-E5B4CE0C6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6AC4F-6318-4EED-85D6-EE1E51708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7046792D-3F61-43B9-A983-4C44267F7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F8A00E-60B7-42CB-9088-BCFBE108D8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63D9C850-66D4-4C1B-BCEA-96283F85CAAE}"/>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8" name="Footer Placeholder 7">
            <a:extLst>
              <a:ext uri="{FF2B5EF4-FFF2-40B4-BE49-F238E27FC236}">
                <a16:creationId xmlns:a16="http://schemas.microsoft.com/office/drawing/2014/main" id="{AB1DE6BF-5E29-44C6-87C4-7DF4259EDC2C}"/>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A7DAF811-C06F-4EB0-8315-1C6964958FC2}"/>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244059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0D18-11C1-45E8-AEFE-72C9E301C59E}"/>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7DAF2285-BD00-4CB3-A951-7DC5BBA29D6F}"/>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4" name="Footer Placeholder 3">
            <a:extLst>
              <a:ext uri="{FF2B5EF4-FFF2-40B4-BE49-F238E27FC236}">
                <a16:creationId xmlns:a16="http://schemas.microsoft.com/office/drawing/2014/main" id="{5B4FDBE1-B9A3-4741-9F4C-8A889302BBF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7E10512D-2B0C-44BC-ACFC-CDEEB3195B80}"/>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3289661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77544-1F7E-4306-ABFD-DA496D5219B3}"/>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3" name="Footer Placeholder 2">
            <a:extLst>
              <a:ext uri="{FF2B5EF4-FFF2-40B4-BE49-F238E27FC236}">
                <a16:creationId xmlns:a16="http://schemas.microsoft.com/office/drawing/2014/main" id="{8B149D44-2624-4E55-9523-FEEF6A06C5BF}"/>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B011FBB2-A854-4092-801E-98CB62D0E4B4}"/>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418722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63A3-FF8E-4C45-A327-C0C466433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F61C8CD4-E7CB-4ED3-88D8-BECC0A1EC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6C69A692-AB1B-4E96-BB3E-880BA8FC2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91BC7-EADE-4A11-B1C5-76A081BE5372}"/>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6" name="Footer Placeholder 5">
            <a:extLst>
              <a:ext uri="{FF2B5EF4-FFF2-40B4-BE49-F238E27FC236}">
                <a16:creationId xmlns:a16="http://schemas.microsoft.com/office/drawing/2014/main" id="{C8D88184-324F-4748-B9DE-E420821EF95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225A31D5-BC0A-4D04-AA4E-0BE3EE92DCD2}"/>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30920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EEEA-C219-421D-841D-E43FD62CF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01F21A0E-B106-402A-8162-D47218249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B4A17849-8D83-4557-9501-80AED7516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369DC-E825-458A-8481-EF773F669F94}"/>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6" name="Footer Placeholder 5">
            <a:extLst>
              <a:ext uri="{FF2B5EF4-FFF2-40B4-BE49-F238E27FC236}">
                <a16:creationId xmlns:a16="http://schemas.microsoft.com/office/drawing/2014/main" id="{3E98A69B-985C-4F3D-B77E-9EBB5F5DF45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DFAEE34-BAB1-4E65-9C3B-B25594A808D4}"/>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848926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06DD-0C45-4873-A1C7-10D455AF7418}"/>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AECDD33-0054-4176-89D0-C6BD905B49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C2EA6B2-8C98-4741-9BCA-8B13217F18FB}"/>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7016E31D-96DF-4FAE-9997-24880C90B21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B921FEF-77E0-4866-AD37-A1CDE95E5BCA}"/>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365596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E6BF7-1994-4095-9A3D-18EA972813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A5D6FFE8-2ED9-4308-94DD-B0D6F70C7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59528A0-C28C-424B-B955-A531DDCE04CD}"/>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326645F4-702D-48CC-9BBC-BE11BF80BB1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FF22F95-83E5-4314-BD22-2A693B1FDBB8}"/>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0288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76194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292050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2965B-79AB-4BD2-AB1B-BBE7C4873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023BB7DF-7E63-44F5-A504-075251C1E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1D54B05-74E5-4AF4-9FA2-8353B11CB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00585C95-CA20-4EDC-BF48-ADAEB3EB9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C97F50D3-CAF8-4455-834A-5D71542FE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0A7EB-E0A7-44FF-BCBC-CA463F267E90}" type="slidenum">
              <a:rPr lang="ro-RO" smtClean="0"/>
              <a:t>‹#›</a:t>
            </a:fld>
            <a:endParaRPr lang="ro-RO"/>
          </a:p>
        </p:txBody>
      </p:sp>
    </p:spTree>
    <p:extLst>
      <p:ext uri="{BB962C8B-B14F-4D97-AF65-F5344CB8AC3E}">
        <p14:creationId xmlns:p14="http://schemas.microsoft.com/office/powerpoint/2010/main" val="30673974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hyperlink" Target="https://datajournalism.com/read/handbook/verification-3/investigating-disinformation-and-media-manipulation/the-age-of-information-disorder"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1.jpg"/><Relationship Id="rId4" Type="http://schemas.openxmlformats.org/officeDocument/2006/relationships/hyperlink" Target="https://www.coe.int/en/web/campaign-free-to-speak-safe-to-learn/dealing-with-propaganda-misinformation-and-fake-news"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hyperlink" Target="https://digital-strategy.ec.europa.eu/en/policies/code-practice-disinformation" TargetMode="External"/><Relationship Id="rId4" Type="http://schemas.openxmlformats.org/officeDocument/2006/relationships/hyperlink" Target="https://en.unesco.org/sites/default/files/journalism_fake_news_disinformation_print_friendly_0.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hyperlink" Target="https://newslit.org/misinformation-disinformation/" TargetMode="Externa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5.png"/><Relationship Id="rId5" Type="http://schemas.openxmlformats.org/officeDocument/2006/relationships/hyperlink" Target="https://dictionary.cambridge.org/dictionary/english/parody" TargetMode="External"/><Relationship Id="rId4" Type="http://schemas.openxmlformats.org/officeDocument/2006/relationships/hyperlink" Target="https://dictionary.cambridge.org/dictionary/english/satir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hyperlink" Target="https://www.merriam-webster.com/dictionary/clickbait"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hyperlink" Target="https://www.britannica.com/topic/propaganda"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8" Type="http://schemas.openxmlformats.org/officeDocument/2006/relationships/hyperlink" Target="https://newslit.org/misinformation-disinformation" TargetMode="External"/><Relationship Id="rId3" Type="http://schemas.openxmlformats.org/officeDocument/2006/relationships/notesSlide" Target="../notesSlides/notesSlide35.xml"/><Relationship Id="rId7" Type="http://schemas.openxmlformats.org/officeDocument/2006/relationships/hyperlink" Target="https://www.digitalnewsreport.org/survey/2016/hard-soft-news-2016/" TargetMode="Externa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hyperlink" Target="https://www.merriam-webster.com/" TargetMode="External"/><Relationship Id="rId11" Type="http://schemas.openxmlformats.org/officeDocument/2006/relationships/hyperlink" Target="https://datajournalism.com/read/handbook/verification-3/investigating-disinformation-and-media-manipulation/the-age-of-information-disorder" TargetMode="External"/><Relationship Id="rId5" Type="http://schemas.openxmlformats.org/officeDocument/2006/relationships/hyperlink" Target="https://unesdoc.unesco.org/ark:/48223/pf0000371486" TargetMode="External"/><Relationship Id="rId10" Type="http://schemas.openxmlformats.org/officeDocument/2006/relationships/hyperlink" Target="http://unesco.mil-for-teachers.unaoc.org/modules/module-2/unit-3/" TargetMode="External"/><Relationship Id="rId4" Type="http://schemas.openxmlformats.org/officeDocument/2006/relationships/hyperlink" Target="https://philpapers.org/archive/JASWIF.pdf" TargetMode="External"/><Relationship Id="rId9" Type="http://schemas.openxmlformats.org/officeDocument/2006/relationships/hyperlink" Target="https://thenewsmanual.net/Resources/what_is_news_00.ht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igital-strategy.ec.europa.eu/en/policies/code-practice-disinformation" TargetMode="External"/><Relationship Id="rId3" Type="http://schemas.openxmlformats.org/officeDocument/2006/relationships/notesSlide" Target="../notesSlides/notesSlide36.xml"/><Relationship Id="rId7" Type="http://schemas.openxmlformats.org/officeDocument/2006/relationships/hyperlink" Target="https://www.coe.int/en/web/campaign-free-to-speak-safe-to-learn/dealing-with-propaganda-misinformation-and-fake-news" TargetMode="External"/><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hyperlink" Target="http://www.checkorcheat.eu/wp-content/uploads/10_DISINFORMATION_TYPES_Check_or_Cheat.pdf" TargetMode="External"/><Relationship Id="rId5" Type="http://schemas.openxmlformats.org/officeDocument/2006/relationships/hyperlink" Target="https://dictionary.cambridge.org/" TargetMode="External"/><Relationship Id="rId10" Type="http://schemas.openxmlformats.org/officeDocument/2006/relationships/hyperlink" Target="https://en.unesco.org/sites/default/files/journalism_fake_news_disinformation_print_friendly_0.pdf" TargetMode="External"/><Relationship Id="rId4" Type="http://schemas.openxmlformats.org/officeDocument/2006/relationships/hyperlink" Target="https://www.britannica.com/" TargetMode="External"/><Relationship Id="rId9" Type="http://schemas.openxmlformats.org/officeDocument/2006/relationships/hyperlink" Target="https://firstdraftnews.org/long-form-article/too-much-information/"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3.xml"/><Relationship Id="rId1" Type="http://schemas.openxmlformats.org/officeDocument/2006/relationships/tags" Target="../tags/tag39.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3.xml"/><Relationship Id="rId1" Type="http://schemas.openxmlformats.org/officeDocument/2006/relationships/tags" Target="../tags/tag40.xml"/><Relationship Id="rId4" Type="http://schemas.openxmlformats.org/officeDocument/2006/relationships/hyperlink" Target="https://www.pexels.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8" Type="http://schemas.openxmlformats.org/officeDocument/2006/relationships/hyperlink" Target="https://www.theverge.com/2018/12/18/18146406/facebook-pages-imposters-bitcoin-cryptocurrency" TargetMode="External"/><Relationship Id="rId3" Type="http://schemas.openxmlformats.org/officeDocument/2006/relationships/notesSlide" Target="../notesSlides/notesSlide38.xml"/><Relationship Id="rId7" Type="http://schemas.openxmlformats.org/officeDocument/2006/relationships/hyperlink" Target="https://www.youtube.com/watch?v=2ypOi3LHz0g" TargetMode="External"/><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hyperlink" Target="https://www.theonion.com/man-just-buying-one-of-every-cleaning-product-in-case-t-1842493766" TargetMode="External"/><Relationship Id="rId5" Type="http://schemas.openxmlformats.org/officeDocument/2006/relationships/hyperlink" Target="https://www.thedailymash.co.uk/politics/politics-headlines/britain-to-celebrate-freedom-from-europe-by-replacing-all-its-laws-with-identical-ones-20170331125198" TargetMode="External"/><Relationship Id="rId4" Type="http://schemas.openxmlformats.org/officeDocument/2006/relationships/hyperlink" Target="https://en.unesco.org/sites/default/files/journalism_fake_news_disinformation_print_friendly_0.pdf" TargetMode="External"/><Relationship Id="rId9" Type="http://schemas.openxmlformats.org/officeDocument/2006/relationships/hyperlink" Target="https://factcheck.afp.com/sudanese-minister-did-not-wear-mask-meet-chinese-diplomat"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hyperlink" Target="http://www.museumofhoaxes.com/images/moonprint2.jpg" TargetMode="External"/><Relationship Id="rId2" Type="http://schemas.openxmlformats.org/officeDocument/2006/relationships/slideLayout" Target="../slideLayouts/slideLayout34.xml"/><Relationship Id="rId1" Type="http://schemas.openxmlformats.org/officeDocument/2006/relationships/tags" Target="../tags/tag42.xml"/><Relationship Id="rId6" Type="http://schemas.openxmlformats.org/officeDocument/2006/relationships/hyperlink" Target="https://foreignpolicy.com/2015/10/12/game-over-man-how-an-egyptian-tv-host-got-pwned-by-a-5-year-old-video-game-clip/" TargetMode="External"/><Relationship Id="rId5" Type="http://schemas.openxmlformats.org/officeDocument/2006/relationships/hyperlink" Target="https://www.buzzfeednews.com/article/craigsilverman/viral-fake-election-news-outperformed-real-news-on-facebook" TargetMode="External"/><Relationship Id="rId4" Type="http://schemas.openxmlformats.org/officeDocument/2006/relationships/hyperlink" Target="http://www.quotemaster.or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0.xml"/><Relationship Id="rId7" Type="http://schemas.openxmlformats.org/officeDocument/2006/relationships/image" Target="../media/image26.png"/><Relationship Id="rId2" Type="http://schemas.openxmlformats.org/officeDocument/2006/relationships/slideLayout" Target="../slideLayouts/slideLayout11.xml"/><Relationship Id="rId1" Type="http://schemas.openxmlformats.org/officeDocument/2006/relationships/tags" Target="../tags/tag4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hyperlink" Target="http://unesco.mil-for-teachers.unaoc.org/modules/module-2/unit-3/" TargetMode="External"/><Relationship Id="rId5" Type="http://schemas.openxmlformats.org/officeDocument/2006/relationships/hyperlink" Target="https://thenewsmanual.net/Resources/what_is_news_00.htm" TargetMode="External"/><Relationship Id="rId4" Type="http://schemas.openxmlformats.org/officeDocument/2006/relationships/hyperlink" Target="https://dictionary.cambridge.org/dictionary/english/new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hyperlink" Target="https://www.britannica.com/topic/soft-news" TargetMode="External"/><Relationship Id="rId4" Type="http://schemas.openxmlformats.org/officeDocument/2006/relationships/hyperlink" Target="https://www.digitalnewsreport.org/survey/2016/hard-soft-news-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925364" y="1943501"/>
            <a:ext cx="6432994" cy="2002938"/>
          </a:xfrm>
        </p:spPr>
        <p:txBody>
          <a:bodyPr anchor="b">
            <a:noAutofit/>
          </a:bodyPr>
          <a:lstStyle/>
          <a:p>
            <a:r>
              <a:rPr kumimoji="0" lang="en-US" sz="4400" b="1" i="0" u="none" strike="noStrike" kern="1200" cap="none" spc="0" normalizeH="0" baseline="0" noProof="0" dirty="0">
                <a:ln>
                  <a:noFill/>
                </a:ln>
                <a:effectLst/>
                <a:uLnTx/>
                <a:uFillTx/>
                <a:latin typeface="Calibri Light" panose="020F0302020204030204"/>
                <a:ea typeface="+mj-ea"/>
                <a:cs typeface="+mj-cs"/>
              </a:rPr>
              <a:t>VERIFYING AND </a:t>
            </a:r>
            <a:br>
              <a:rPr kumimoji="0" lang="hu-HU" sz="4400" b="1" i="0" u="none" strike="noStrike" kern="1200" cap="none" spc="0" normalizeH="0" baseline="0" noProof="0" dirty="0">
                <a:ln>
                  <a:noFill/>
                </a:ln>
                <a:effectLst/>
                <a:uLnTx/>
                <a:uFillTx/>
                <a:latin typeface="Calibri Light" panose="020F0302020204030204"/>
                <a:ea typeface="+mj-ea"/>
                <a:cs typeface="+mj-cs"/>
              </a:rPr>
            </a:br>
            <a:r>
              <a:rPr kumimoji="0" lang="en-US" sz="4400" b="1" i="0" u="none" strike="noStrike" kern="1200" cap="none" spc="0" normalizeH="0" baseline="0" noProof="0" dirty="0">
                <a:ln>
                  <a:noFill/>
                </a:ln>
                <a:effectLst/>
                <a:uLnTx/>
                <a:uFillTx/>
                <a:latin typeface="Calibri Light" panose="020F0302020204030204"/>
                <a:ea typeface="+mj-ea"/>
                <a:cs typeface="+mj-cs"/>
              </a:rPr>
              <a:t>ANALYZING „FAKE NEWS” </a:t>
            </a: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8900948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br>
              <a:rPr lang="ro-RO" dirty="0">
                <a:solidFill>
                  <a:srgbClr val="833C0B"/>
                </a:solidFill>
              </a:rPr>
            </a:br>
            <a:r>
              <a:rPr lang="ro-RO" dirty="0" err="1">
                <a:solidFill>
                  <a:srgbClr val="833C0B"/>
                </a:solidFill>
              </a:rPr>
              <a:t>What</a:t>
            </a:r>
            <a:r>
              <a:rPr lang="ro-RO" dirty="0">
                <a:solidFill>
                  <a:srgbClr val="833C0B"/>
                </a:solidFill>
              </a:rPr>
              <a:t> </a:t>
            </a:r>
            <a:r>
              <a:rPr lang="ro-RO" dirty="0" err="1">
                <a:solidFill>
                  <a:srgbClr val="833C0B"/>
                </a:solidFill>
              </a:rPr>
              <a:t>Is</a:t>
            </a:r>
            <a:r>
              <a:rPr lang="ro-RO" dirty="0">
                <a:solidFill>
                  <a:srgbClr val="833C0B"/>
                </a:solidFill>
              </a:rPr>
              <a:t> </a:t>
            </a:r>
            <a:r>
              <a:rPr lang="ro-RO" dirty="0" err="1">
                <a:solidFill>
                  <a:srgbClr val="833C0B"/>
                </a:solidFill>
              </a:rPr>
              <a:t>Fake</a:t>
            </a:r>
            <a:r>
              <a:rPr lang="ro-RO" dirty="0">
                <a:solidFill>
                  <a:srgbClr val="833C0B"/>
                </a:solidFill>
              </a:rPr>
              <a:t> </a:t>
            </a:r>
            <a:r>
              <a:rPr lang="ro-RO" dirty="0" err="1">
                <a:solidFill>
                  <a:srgbClr val="833C0B"/>
                </a:solidFill>
              </a:rPr>
              <a:t>News</a:t>
            </a:r>
            <a:r>
              <a:rPr lang="ro-RO" dirty="0">
                <a:solidFill>
                  <a:srgbClr val="833C0B"/>
                </a:solidFill>
              </a:rPr>
              <a:t>?</a:t>
            </a:r>
            <a:br>
              <a:rPr lang="en-US" dirty="0">
                <a:solidFill>
                  <a:srgbClr val="833C0B"/>
                </a:solidFill>
              </a:rPr>
            </a:br>
            <a:endParaRPr lang="ro-RO" dirty="0">
              <a:solidFill>
                <a:srgbClr val="833C0B"/>
              </a:solidFill>
            </a:endParaRPr>
          </a:p>
        </p:txBody>
      </p:sp>
    </p:spTree>
    <p:custDataLst>
      <p:tags r:id="rId1"/>
    </p:custDataLst>
    <p:extLst>
      <p:ext uri="{BB962C8B-B14F-4D97-AF65-F5344CB8AC3E}">
        <p14:creationId xmlns:p14="http://schemas.microsoft.com/office/powerpoint/2010/main" val="109364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838200" y="892630"/>
            <a:ext cx="10515600" cy="531699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endParaRPr sz="2000" dirty="0">
              <a:latin typeface="Calibri" panose="020F0502020204030204" pitchFamily="34" charset="0"/>
              <a:ea typeface="Calibri" panose="020F0502020204030204" pitchFamily="34" charset="0"/>
              <a:cs typeface="Calibri" panose="020F0502020204030204" pitchFamily="34" charset="0"/>
            </a:endParaRPr>
          </a:p>
          <a:p>
            <a:pPr marL="342900" algn="just">
              <a:buSzPts val="2000"/>
            </a:pPr>
            <a:r>
              <a:rPr lang="ro-RO" sz="2400" dirty="0">
                <a:latin typeface="Calibri" panose="020F0502020204030204" pitchFamily="34" charset="0"/>
                <a:ea typeface="Calibri" panose="020F0502020204030204" pitchFamily="34" charset="0"/>
                <a:cs typeface="Calibri" panose="020F0502020204030204" pitchFamily="34" charset="0"/>
              </a:rPr>
              <a:t>The </a:t>
            </a:r>
            <a:r>
              <a:rPr lang="ro-RO" sz="2400" dirty="0" err="1">
                <a:latin typeface="Calibri" panose="020F0502020204030204" pitchFamily="34" charset="0"/>
                <a:ea typeface="Calibri" panose="020F0502020204030204" pitchFamily="34" charset="0"/>
                <a:cs typeface="Calibri" panose="020F0502020204030204" pitchFamily="34" charset="0"/>
              </a:rPr>
              <a:t>term</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‘‘fake news”</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is too vague for the diversity of false content that has flooded the communication space.</a:t>
            </a:r>
          </a:p>
          <a:p>
            <a:pPr marL="342900" algn="just">
              <a:buSzPts val="2000"/>
            </a:pPr>
            <a:r>
              <a:rPr lang="en-US" sz="2400" dirty="0">
                <a:latin typeface="Calibri" panose="020F0502020204030204" pitchFamily="34" charset="0"/>
                <a:ea typeface="Calibri" panose="020F0502020204030204" pitchFamily="34" charset="0"/>
                <a:cs typeface="Calibri" panose="020F0502020204030204" pitchFamily="34" charset="0"/>
              </a:rPr>
              <a:t>By using "fake news" can be difficult to distinguish between the previous and the new forms. Under this general label one can find many different shades and types of misleading content. But, “perhaps most problematic is that the term fake news has been weaponized, mostly by politicians and their supporters to attack the professional news media around the world.” (</a:t>
            </a:r>
            <a:r>
              <a:rPr lang="en-US" sz="2400" dirty="0">
                <a:latin typeface="Calibri" panose="020F0502020204030204" pitchFamily="34" charset="0"/>
                <a:ea typeface="Calibri" panose="020F0502020204030204" pitchFamily="34" charset="0"/>
                <a:cs typeface="Calibri" panose="020F0502020204030204" pitchFamily="34" charset="0"/>
                <a:hlinkClick r:id="rId4"/>
              </a:rPr>
              <a:t>The Age of Information Disorder | DataJournalism.com</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ro-RO" sz="2400" dirty="0">
              <a:latin typeface="Calibri" panose="020F0502020204030204" pitchFamily="34" charset="0"/>
              <a:ea typeface="Calibri" panose="020F0502020204030204" pitchFamily="34" charset="0"/>
              <a:cs typeface="Calibri" panose="020F0502020204030204" pitchFamily="34" charset="0"/>
            </a:endParaRPr>
          </a:p>
          <a:p>
            <a:pPr marL="342900" algn="just">
              <a:buSzPts val="2000"/>
            </a:pPr>
            <a:r>
              <a:rPr lang="ro-RO"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Fake news is</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news that does mischief with the truth in that it exhibits both (a) a lack of truth and (b) a lack</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of truthfulness. It exhibits a lack of truth in the sense that it is either false or misleading. It</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exhibits a lack of truthfulness in the sense that it is propagated with the intention to deceive</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or in the manner of bullshit</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err="1"/>
              <a:t>Jaster</a:t>
            </a:r>
            <a:r>
              <a:rPr lang="en-US" sz="2400" dirty="0"/>
              <a:t>, R.; Lanius, D.</a:t>
            </a:r>
            <a:r>
              <a:rPr lang="ro-RO" sz="2400" dirty="0"/>
              <a:t>, 2018, 6)</a:t>
            </a:r>
            <a:endParaRPr lang="ro-RO" sz="2400" dirty="0">
              <a:latin typeface="Calibri" panose="020F0502020204030204" pitchFamily="34" charset="0"/>
              <a:ea typeface="Calibri" panose="020F0502020204030204" pitchFamily="34" charset="0"/>
              <a:cs typeface="Calibri" panose="020F0502020204030204" pitchFamily="34" charset="0"/>
            </a:endParaRPr>
          </a:p>
          <a:p>
            <a:pPr marL="0" lvl="0" indent="0" algn="just">
              <a:buSzPts val="2000"/>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Fake </a:t>
            </a:r>
            <a:r>
              <a:rPr lang="ro-RO" sz="4400" dirty="0">
                <a:solidFill>
                  <a:srgbClr val="833C0B"/>
                </a:solidFill>
                <a:latin typeface="Calibri"/>
                <a:ea typeface="Calibri"/>
                <a:cs typeface="Calibri"/>
                <a:sym typeface="Calibri"/>
              </a:rPr>
              <a:t>N</a:t>
            </a:r>
            <a:r>
              <a:rPr lang="en-US" sz="4400" dirty="0" err="1">
                <a:solidFill>
                  <a:srgbClr val="833C0B"/>
                </a:solidFill>
                <a:latin typeface="Calibri"/>
                <a:ea typeface="Calibri"/>
                <a:cs typeface="Calibri"/>
                <a:sym typeface="Calibri"/>
              </a:rPr>
              <a:t>ews</a:t>
            </a:r>
            <a:r>
              <a:rPr lang="en-US" sz="4400" dirty="0">
                <a:solidFill>
                  <a:srgbClr val="833C0B"/>
                </a:solidFill>
                <a:latin typeface="Calibri"/>
                <a:ea typeface="Calibri"/>
                <a:cs typeface="Calibri"/>
                <a:sym typeface="Calibri"/>
              </a:rPr>
              <a:t> &amp; </a:t>
            </a: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72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Fake </a:t>
            </a:r>
            <a:r>
              <a:rPr lang="ro-RO" sz="4400" dirty="0">
                <a:solidFill>
                  <a:srgbClr val="833C0B"/>
                </a:solidFill>
                <a:latin typeface="Calibri"/>
                <a:ea typeface="Calibri"/>
                <a:cs typeface="Calibri"/>
                <a:sym typeface="Calibri"/>
              </a:rPr>
              <a:t>N</a:t>
            </a:r>
            <a:r>
              <a:rPr lang="en-US" sz="4400" dirty="0" err="1">
                <a:solidFill>
                  <a:srgbClr val="833C0B"/>
                </a:solidFill>
                <a:latin typeface="Calibri"/>
                <a:ea typeface="Calibri"/>
                <a:cs typeface="Calibri"/>
                <a:sym typeface="Calibri"/>
              </a:rPr>
              <a:t>ews</a:t>
            </a:r>
            <a:endParaRPr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3566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838200" y="892630"/>
            <a:ext cx="10515600" cy="531699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Clr>
                <a:schemeClr val="dk1"/>
              </a:buClr>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Information disorder is</a:t>
            </a:r>
            <a:r>
              <a:rPr lang="ro-RO" sz="2400" dirty="0">
                <a:latin typeface="Calibri" panose="020F0502020204030204" pitchFamily="34" charset="0"/>
                <a:ea typeface="Calibri" panose="020F0502020204030204" pitchFamily="34" charset="0"/>
                <a:cs typeface="Calibri" panose="020F0502020204030204" pitchFamily="34" charset="0"/>
              </a:rPr>
              <a:t> an </a:t>
            </a:r>
            <a:r>
              <a:rPr lang="ro-RO" sz="2400" dirty="0" err="1">
                <a:latin typeface="Calibri" panose="020F0502020204030204" pitchFamily="34" charset="0"/>
                <a:ea typeface="Calibri" panose="020F0502020204030204" pitchFamily="34" charset="0"/>
                <a:cs typeface="Calibri" panose="020F0502020204030204" pitchFamily="34" charset="0"/>
              </a:rPr>
              <a:t>issue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that</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affects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everyone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and</a:t>
            </a:r>
            <a:r>
              <a:rPr lang="ro-RO" sz="2400" dirty="0">
                <a:latin typeface="Calibri" panose="020F0502020204030204" pitchFamily="34" charset="0"/>
                <a:ea typeface="Calibri" panose="020F0502020204030204" pitchFamily="34" charset="0"/>
                <a:cs typeface="Calibri" panose="020F0502020204030204" pitchFamily="34" charset="0"/>
              </a:rPr>
              <a:t> it </a:t>
            </a:r>
            <a:r>
              <a:rPr lang="ro-RO" sz="2400" dirty="0" err="1">
                <a:latin typeface="Calibri" panose="020F0502020204030204" pitchFamily="34" charset="0"/>
                <a:ea typeface="Calibri" panose="020F0502020204030204" pitchFamily="34" charset="0"/>
                <a:cs typeface="Calibri" panose="020F0502020204030204" pitchFamily="34" charset="0"/>
              </a:rPr>
              <a:t>is</a:t>
            </a:r>
            <a:r>
              <a:rPr lang="en-US" sz="2400" dirty="0">
                <a:latin typeface="Calibri" panose="020F0502020204030204" pitchFamily="34" charset="0"/>
                <a:ea typeface="Calibri" panose="020F0502020204030204" pitchFamily="34" charset="0"/>
                <a:cs typeface="Calibri" panose="020F0502020204030204" pitchFamily="34" charset="0"/>
              </a:rPr>
              <a:t> used to describe the new chaos in the information eco-system caused by the massive spread of false content, such as:</a:t>
            </a:r>
            <a:endParaRPr sz="2400" dirty="0">
              <a:latin typeface="Calibri" panose="020F0502020204030204" pitchFamily="34" charset="0"/>
              <a:ea typeface="Calibri" panose="020F0502020204030204" pitchFamily="34" charset="0"/>
              <a:cs typeface="Calibri" panose="020F0502020204030204" pitchFamily="34" charset="0"/>
            </a:endParaRPr>
          </a:p>
          <a:p>
            <a:pPr marL="342900" algn="just">
              <a:buSzPts val="2800"/>
            </a:pP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Imposter websites</a:t>
            </a:r>
            <a:endParaRPr lang="ro-RO"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algn="just">
              <a:buSzPts val="2800"/>
            </a:pP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Ambiguous partisan content</a:t>
            </a:r>
            <a:endParaRPr lang="ro-RO"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algn="just">
              <a:buSzPts val="2800"/>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onspiracy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theories</a:t>
            </a:r>
          </a:p>
          <a:p>
            <a:pPr marL="342900" algn="just">
              <a:buSzPts val="2800"/>
            </a:pP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Rumors</a:t>
            </a:r>
          </a:p>
          <a:p>
            <a:pPr marL="342900" algn="just">
              <a:buSzPts val="2800"/>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eceitful memes</a:t>
            </a:r>
          </a:p>
          <a:p>
            <a:pPr marL="342900" algn="just">
              <a:buSzPts val="2800"/>
            </a:pP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Manipulated videos and photos</a:t>
            </a:r>
          </a:p>
          <a:p>
            <a:pPr marL="342900" algn="just">
              <a:buSzPts val="2800"/>
            </a:pPr>
            <a:r>
              <a:rPr lang="en-US" sz="2400" dirty="0">
                <a:latin typeface="Calibri" panose="020F0502020204030204" pitchFamily="34" charset="0"/>
                <a:ea typeface="Calibri" panose="020F0502020204030204" pitchFamily="34" charset="0"/>
                <a:cs typeface="Calibri" panose="020F0502020204030204" pitchFamily="34" charset="0"/>
              </a:rPr>
              <a:t>Old photos and videos presented as new</a:t>
            </a:r>
            <a:endParaRPr lang="ro-RO" sz="2400" dirty="0">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Fake news &amp; </a:t>
            </a: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72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sz="4400" dirty="0">
              <a:solidFill>
                <a:srgbClr val="833C0B"/>
              </a:solidFill>
              <a:latin typeface="Calibri"/>
              <a:ea typeface="Calibri"/>
              <a:cs typeface="Calibri"/>
              <a:sym typeface="Calibri"/>
            </a:endParaRPr>
          </a:p>
        </p:txBody>
      </p:sp>
      <p:pic>
        <p:nvPicPr>
          <p:cNvPr id="3" name="Imagine 2">
            <a:extLst>
              <a:ext uri="{FF2B5EF4-FFF2-40B4-BE49-F238E27FC236}">
                <a16:creationId xmlns:a16="http://schemas.microsoft.com/office/drawing/2014/main" id="{A6F1588B-A31B-9028-DAB1-2A6D004978BB}"/>
              </a:ext>
            </a:extLst>
          </p:cNvPr>
          <p:cNvPicPr>
            <a:picLocks noChangeAspect="1"/>
          </p:cNvPicPr>
          <p:nvPr/>
        </p:nvPicPr>
        <p:blipFill>
          <a:blip r:embed="rId4"/>
          <a:stretch>
            <a:fillRect/>
          </a:stretch>
        </p:blipFill>
        <p:spPr>
          <a:xfrm>
            <a:off x="6890595" y="2710542"/>
            <a:ext cx="4572061" cy="2482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asetăText 3">
            <a:extLst>
              <a:ext uri="{FF2B5EF4-FFF2-40B4-BE49-F238E27FC236}">
                <a16:creationId xmlns:a16="http://schemas.microsoft.com/office/drawing/2014/main" id="{08DD1D66-E7B8-249F-B537-FE0EE50FA485}"/>
              </a:ext>
            </a:extLst>
          </p:cNvPr>
          <p:cNvSpPr txBox="1"/>
          <p:nvPr/>
        </p:nvSpPr>
        <p:spPr>
          <a:xfrm>
            <a:off x="7866670" y="5501467"/>
            <a:ext cx="2904962"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a:t>
            </a:r>
          </a:p>
        </p:txBody>
      </p:sp>
    </p:spTree>
    <p:custDataLst>
      <p:tags r:id="rId1"/>
    </p:custDataLst>
    <p:extLst>
      <p:ext uri="{BB962C8B-B14F-4D97-AF65-F5344CB8AC3E}">
        <p14:creationId xmlns:p14="http://schemas.microsoft.com/office/powerpoint/2010/main" val="422647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CONTROLLING QUESTIONS</a:t>
            </a:r>
            <a:endParaRPr dirty="0"/>
          </a:p>
        </p:txBody>
      </p:sp>
      <p:sp>
        <p:nvSpPr>
          <p:cNvPr id="189" name="Google Shape;18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ro-RO"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News is a literary genre, </a:t>
            </a:r>
            <a:r>
              <a:rPr lang="ro-RO" sz="2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not</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factual one. Its main goal is to </a:t>
            </a:r>
            <a:r>
              <a:rPr lang="ro-RO" sz="2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entertain</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audience. That means that news is </a:t>
            </a:r>
            <a:r>
              <a:rPr lang="ro-RO" sz="2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biased</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should present </a:t>
            </a:r>
            <a:r>
              <a:rPr lang="ro-RO" sz="2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any</a:t>
            </a:r>
            <a:r>
              <a:rPr lang="ro-RO"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kind</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facts about events, situations or people</a:t>
            </a:r>
            <a:r>
              <a:rPr lang="en-US" sz="2200" dirty="0">
                <a:latin typeface="Calibri" panose="020F0502020204030204" pitchFamily="34" charset="0"/>
                <a:ea typeface="Calibri" panose="020F0502020204030204" pitchFamily="34" charset="0"/>
                <a:cs typeface="Calibri" panose="020F0502020204030204" pitchFamily="34" charset="0"/>
              </a:rPr>
              <a:t>.</a:t>
            </a:r>
            <a:endParaRPr sz="2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r>
              <a:rPr lang="en-US" sz="2200" dirty="0">
                <a:latin typeface="Calibri" panose="020F0502020204030204" pitchFamily="34" charset="0"/>
                <a:ea typeface="Calibri" panose="020F0502020204030204" pitchFamily="34" charset="0"/>
                <a:cs typeface="Calibri" panose="020F0502020204030204" pitchFamily="34" charset="0"/>
              </a:rPr>
              <a:t>True</a:t>
            </a:r>
            <a:endParaRPr sz="2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r>
              <a:rPr lang="en-US" sz="2200" dirty="0">
                <a:highlight>
                  <a:srgbClr val="FFFF00"/>
                </a:highlight>
                <a:latin typeface="Calibri" panose="020F0502020204030204" pitchFamily="34" charset="0"/>
                <a:ea typeface="Calibri" panose="020F0502020204030204" pitchFamily="34" charset="0"/>
                <a:cs typeface="Calibri" panose="020F0502020204030204" pitchFamily="34" charset="0"/>
              </a:rPr>
              <a:t>False </a:t>
            </a:r>
            <a:endParaRPr sz="2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endParaRPr lang="ro-RO" sz="2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endParaRPr sz="2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ro-RO"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Information disorder is an issue that affects everyone and it is used to describe the new chaos in the information eco-system caused by the massive spread of false content</a:t>
            </a:r>
            <a:r>
              <a:rPr lang="ro-RO"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lvl="0" indent="0" algn="l" rtl="0">
              <a:lnSpc>
                <a:spcPct val="90000"/>
              </a:lnSpc>
              <a:spcBef>
                <a:spcPts val="1000"/>
              </a:spcBef>
              <a:spcAft>
                <a:spcPts val="0"/>
              </a:spcAft>
              <a:buClr>
                <a:schemeClr val="dk1"/>
              </a:buClr>
              <a:buSzPts val="2000"/>
              <a:buNone/>
            </a:pPr>
            <a:r>
              <a:rPr lang="en-US" sz="2200" dirty="0">
                <a:highlight>
                  <a:srgbClr val="FFFF00"/>
                </a:highlight>
                <a:latin typeface="Calibri" panose="020F0502020204030204" pitchFamily="34" charset="0"/>
                <a:ea typeface="Calibri" panose="020F0502020204030204" pitchFamily="34" charset="0"/>
                <a:cs typeface="Calibri" panose="020F0502020204030204" pitchFamily="34" charset="0"/>
              </a:rPr>
              <a:t>True</a:t>
            </a:r>
          </a:p>
          <a:p>
            <a:pPr marL="0" lvl="0" indent="0" algn="l" rtl="0">
              <a:lnSpc>
                <a:spcPct val="90000"/>
              </a:lnSpc>
              <a:spcBef>
                <a:spcPts val="1000"/>
              </a:spcBef>
              <a:spcAft>
                <a:spcPts val="0"/>
              </a:spcAft>
              <a:buClr>
                <a:schemeClr val="dk1"/>
              </a:buClr>
              <a:buSzPts val="2000"/>
              <a:buNone/>
            </a:pPr>
            <a:r>
              <a:rPr lang="en-US" sz="2200" dirty="0">
                <a:latin typeface="Calibri" panose="020F0502020204030204" pitchFamily="34" charset="0"/>
                <a:ea typeface="Calibri" panose="020F0502020204030204" pitchFamily="34" charset="0"/>
                <a:cs typeface="Calibri" panose="020F0502020204030204" pitchFamily="34" charset="0"/>
              </a:rPr>
              <a:t>False </a:t>
            </a:r>
          </a:p>
          <a:p>
            <a:pPr marL="0" lvl="0" indent="0" algn="l" rtl="0">
              <a:lnSpc>
                <a:spcPct val="90000"/>
              </a:lnSpc>
              <a:spcBef>
                <a:spcPts val="0"/>
              </a:spcBef>
              <a:spcAft>
                <a:spcPts val="0"/>
              </a:spcAft>
              <a:buClr>
                <a:schemeClr val="dk1"/>
              </a:buClr>
              <a:buSzPts val="2000"/>
              <a:buNone/>
            </a:pPr>
            <a:endParaRPr lang="en-US" sz="2000" dirty="0">
              <a:highlight>
                <a:srgbClr val="FFFF00"/>
              </a:highlight>
            </a:endParaRPr>
          </a:p>
          <a:p>
            <a:pPr marL="0" lvl="0" indent="0" algn="l" rtl="0">
              <a:lnSpc>
                <a:spcPct val="90000"/>
              </a:lnSpc>
              <a:spcBef>
                <a:spcPts val="1000"/>
              </a:spcBef>
              <a:spcAft>
                <a:spcPts val="0"/>
              </a:spcAft>
              <a:buClr>
                <a:schemeClr val="dk1"/>
              </a:buClr>
              <a:buSzPts val="2000"/>
              <a:buNone/>
            </a:pPr>
            <a:endParaRPr sz="2000" dirty="0">
              <a:highlight>
                <a:srgbClr val="FFFF00"/>
              </a:highlight>
            </a:endParaRPr>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highlight>
                <a:srgbClr val="FFFF00"/>
              </a:highlight>
            </a:endParaRPr>
          </a:p>
          <a:p>
            <a:pPr marL="0" lvl="0" indent="0" algn="l" rtl="0">
              <a:lnSpc>
                <a:spcPct val="90000"/>
              </a:lnSpc>
              <a:spcBef>
                <a:spcPts val="1000"/>
              </a:spcBef>
              <a:spcAft>
                <a:spcPts val="0"/>
              </a:spcAft>
              <a:buClr>
                <a:schemeClr val="dk1"/>
              </a:buClr>
              <a:buSzPts val="2000"/>
              <a:buNone/>
            </a:pPr>
            <a:endParaRPr sz="2000" dirty="0">
              <a:highlight>
                <a:srgbClr val="FFFF00"/>
              </a:highlight>
            </a:endParaRPr>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90" name="Google Shape;190;p15"/>
          <p:cNvSpPr txBox="1"/>
          <p:nvPr/>
        </p:nvSpPr>
        <p:spPr>
          <a:xfrm>
            <a:off x="1129284" y="631190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What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r>
              <a:rPr lang="ro-RO" sz="4400" dirty="0">
                <a:solidFill>
                  <a:srgbClr val="833C0B"/>
                </a:solidFill>
                <a:latin typeface="Calibri"/>
                <a:ea typeface="Calibri"/>
                <a:cs typeface="Calibri"/>
                <a:sym typeface="Calibri"/>
              </a:rPr>
              <a:t>?/ Information </a:t>
            </a:r>
            <a:r>
              <a:rPr lang="ro-RO" sz="4400" dirty="0" err="1">
                <a:solidFill>
                  <a:srgbClr val="833C0B"/>
                </a:solidFill>
                <a:latin typeface="Calibri"/>
                <a:ea typeface="Calibri"/>
                <a:cs typeface="Calibri"/>
                <a:sym typeface="Calibri"/>
              </a:rPr>
              <a:t>disorder</a:t>
            </a:r>
            <a:endParaRPr sz="4400" dirty="0">
              <a:solidFill>
                <a:srgbClr val="833C0B"/>
              </a:solidFill>
              <a:latin typeface="Calibri"/>
              <a:ea typeface="Calibri"/>
              <a:cs typeface="Calibri"/>
              <a:sym typeface="Calibri"/>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KEY CONCEPTS</a:t>
            </a:r>
            <a:br>
              <a:rPr lang="ro-RO" dirty="0">
                <a:solidFill>
                  <a:srgbClr val="833C0B"/>
                </a:solidFill>
              </a:rPr>
            </a:br>
            <a:r>
              <a:rPr lang="en-US" dirty="0">
                <a:solidFill>
                  <a:srgbClr val="833C0B"/>
                </a:solidFill>
              </a:rPr>
              <a:t>Classifying</a:t>
            </a:r>
            <a:r>
              <a:rPr lang="ro-RO" dirty="0">
                <a:solidFill>
                  <a:srgbClr val="833C0B"/>
                </a:solidFill>
              </a:rPr>
              <a:t> </a:t>
            </a:r>
            <a:r>
              <a:rPr lang="ro-RO" dirty="0" err="1">
                <a:solidFill>
                  <a:srgbClr val="833C0B"/>
                </a:solidFill>
              </a:rPr>
              <a:t>Fake</a:t>
            </a:r>
            <a:r>
              <a:rPr lang="ro-RO" dirty="0">
                <a:solidFill>
                  <a:srgbClr val="833C0B"/>
                </a:solidFill>
              </a:rPr>
              <a:t> </a:t>
            </a:r>
            <a:r>
              <a:rPr lang="ro-RO" dirty="0" err="1">
                <a:solidFill>
                  <a:srgbClr val="833C0B"/>
                </a:solidFill>
              </a:rPr>
              <a:t>News</a:t>
            </a:r>
            <a:endParaRPr lang="ro-RO" dirty="0">
              <a:solidFill>
                <a:srgbClr val="833C0B"/>
              </a:solidFill>
            </a:endParaRPr>
          </a:p>
        </p:txBody>
      </p:sp>
    </p:spTree>
    <p:custDataLst>
      <p:tags r:id="rId1"/>
    </p:custDataLst>
    <p:extLst>
      <p:ext uri="{BB962C8B-B14F-4D97-AF65-F5344CB8AC3E}">
        <p14:creationId xmlns:p14="http://schemas.microsoft.com/office/powerpoint/2010/main" val="251544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762000" y="161359"/>
            <a:ext cx="10515600" cy="7836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Classifying</a:t>
            </a:r>
            <a:r>
              <a:rPr lang="ro-RO" dirty="0">
                <a:solidFill>
                  <a:srgbClr val="833C0B"/>
                </a:solidFill>
              </a:rPr>
              <a:t> </a:t>
            </a:r>
            <a:r>
              <a:rPr lang="ro-RO" dirty="0" err="1">
                <a:solidFill>
                  <a:srgbClr val="833C0B"/>
                </a:solidFill>
              </a:rPr>
              <a:t>Fake</a:t>
            </a:r>
            <a:r>
              <a:rPr lang="ro-RO" dirty="0">
                <a:solidFill>
                  <a:srgbClr val="833C0B"/>
                </a:solidFill>
              </a:rPr>
              <a:t> </a:t>
            </a:r>
            <a:r>
              <a:rPr lang="ro-RO" dirty="0" err="1">
                <a:solidFill>
                  <a:srgbClr val="833C0B"/>
                </a:solidFill>
              </a:rPr>
              <a:t>News</a:t>
            </a:r>
            <a:endParaRPr dirty="0"/>
          </a:p>
        </p:txBody>
      </p:sp>
      <p:sp>
        <p:nvSpPr>
          <p:cNvPr id="126" name="Google Shape;126;p7"/>
          <p:cNvSpPr txBox="1">
            <a:spLocks noGrp="1"/>
          </p:cNvSpPr>
          <p:nvPr>
            <p:ph type="body" idx="1"/>
          </p:nvPr>
        </p:nvSpPr>
        <p:spPr>
          <a:xfrm>
            <a:off x="4299857" y="982775"/>
            <a:ext cx="7641772" cy="4892449"/>
          </a:xfrm>
          <a:prstGeom prst="rect">
            <a:avLst/>
          </a:prstGeom>
          <a:noFill/>
          <a:ln>
            <a:noFill/>
          </a:ln>
        </p:spPr>
        <p:txBody>
          <a:bodyPr spcFirstLastPara="1" wrap="square" lIns="91425" tIns="45700" rIns="91425" bIns="45700" anchor="t" anchorCtr="0">
            <a:noAutofit/>
          </a:bodyPr>
          <a:lstStyle/>
          <a:p>
            <a:pPr marL="114300" indent="0" algn="l">
              <a:buNone/>
            </a:pP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order</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t</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better</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discern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into</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present</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informatio</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there</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three</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main</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factors</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used</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classify</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them</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order</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spot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false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information</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user should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pay</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attention</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a:buFont typeface="+mj-lt"/>
              <a:buAutoNum type="arabicPeriod"/>
            </a:pP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ifferent</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sorts</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content</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which</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created and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then</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shared </a:t>
            </a:r>
          </a:p>
          <a:p>
            <a:pPr algn="l">
              <a:buFont typeface="+mj-lt"/>
              <a:buAutoNum type="arabicPeriod"/>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motivations of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created</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piece</a:t>
            </a:r>
            <a:r>
              <a:rPr lang="ro-RO"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lang="ro-RO"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news</a:t>
            </a:r>
            <a:endPar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mj-lt"/>
              <a:buAutoNum type="arabicPeriod"/>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that content is distributed</a:t>
            </a:r>
          </a:p>
          <a:p>
            <a:pPr marL="0" indent="0">
              <a:spcBef>
                <a:spcPts val="0"/>
              </a:spcBef>
              <a:buSzPts val="2000"/>
              <a:buNone/>
            </a:pPr>
            <a:endParaRPr lang="ro-RO"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ts val="2000"/>
              <a:buNone/>
            </a:pPr>
            <a:r>
              <a:rPr lang="ro-RO" sz="2000" dirty="0" err="1">
                <a:latin typeface="Calibri" panose="020F0502020204030204" pitchFamily="34" charset="0"/>
                <a:ea typeface="Calibri" panose="020F0502020204030204" pitchFamily="34" charset="0"/>
                <a:cs typeface="Calibri" panose="020F0502020204030204" pitchFamily="34" charset="0"/>
              </a:rPr>
              <a:t>Using</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these</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elements</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one</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can</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distinguish</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between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hlinkClick r:id="rId4"/>
              </a:rPr>
              <a:t>three main types of false information</a:t>
            </a:r>
            <a:r>
              <a:rPr lang="ro-RO" sz="2000" dirty="0">
                <a:latin typeface="Calibri" panose="020F0502020204030204" pitchFamily="34" charset="0"/>
                <a:ea typeface="Calibri" panose="020F0502020204030204" pitchFamily="34" charset="0"/>
                <a:cs typeface="Calibri" panose="020F0502020204030204" pitchFamily="34" charset="0"/>
              </a:rPr>
              <a:t>: d</a:t>
            </a:r>
            <a:r>
              <a:rPr lang="en-US" sz="2000" dirty="0" err="1">
                <a:latin typeface="Calibri" panose="020F0502020204030204" pitchFamily="34" charset="0"/>
                <a:ea typeface="Calibri" panose="020F0502020204030204" pitchFamily="34" charset="0"/>
                <a:cs typeface="Calibri" panose="020F0502020204030204" pitchFamily="34" charset="0"/>
              </a:rPr>
              <a:t>isinformation</a:t>
            </a:r>
            <a:r>
              <a:rPr lang="en-US" sz="2000" dirty="0">
                <a:latin typeface="Calibri" panose="020F0502020204030204" pitchFamily="34" charset="0"/>
                <a:ea typeface="Calibri" panose="020F0502020204030204" pitchFamily="34" charset="0"/>
                <a:cs typeface="Calibri" panose="020F0502020204030204" pitchFamily="34" charset="0"/>
              </a:rPr>
              <a:t>, misinformation and </a:t>
            </a:r>
            <a:r>
              <a:rPr lang="en-US" sz="2000" dirty="0" err="1">
                <a:latin typeface="Calibri" panose="020F0502020204030204" pitchFamily="34" charset="0"/>
                <a:ea typeface="Calibri" panose="020F0502020204030204" pitchFamily="34" charset="0"/>
                <a:cs typeface="Calibri" panose="020F0502020204030204" pitchFamily="34" charset="0"/>
              </a:rPr>
              <a:t>malinformation</a:t>
            </a:r>
            <a:r>
              <a:rPr lang="ro-RO" sz="2000" dirty="0">
                <a:latin typeface="Calibri" panose="020F0502020204030204" pitchFamily="34" charset="0"/>
                <a:ea typeface="Calibri" panose="020F0502020204030204" pitchFamily="34" charset="0"/>
                <a:cs typeface="Calibri" panose="020F0502020204030204" pitchFamily="34" charset="0"/>
              </a:rPr>
              <a:t>.</a:t>
            </a:r>
          </a:p>
          <a:p>
            <a:pPr marL="342900">
              <a:buSzPts val="2800"/>
            </a:pPr>
            <a:r>
              <a:rPr lang="en-US" sz="2000" dirty="0">
                <a:latin typeface="Calibri" panose="020F0502020204030204" pitchFamily="34" charset="0"/>
                <a:ea typeface="Calibri" panose="020F0502020204030204" pitchFamily="34" charset="0"/>
                <a:cs typeface="Calibri" panose="020F0502020204030204" pitchFamily="34" charset="0"/>
              </a:rPr>
              <a:t>Misinformation – refers</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to</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misleading</a:t>
            </a:r>
            <a:r>
              <a:rPr lang="ro-RO"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information</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created</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and</a:t>
            </a:r>
            <a:r>
              <a:rPr lang="en-US" sz="2000" dirty="0">
                <a:latin typeface="Calibri" panose="020F0502020204030204" pitchFamily="34" charset="0"/>
                <a:ea typeface="Calibri" panose="020F0502020204030204" pitchFamily="34" charset="0"/>
                <a:cs typeface="Calibri" panose="020F0502020204030204" pitchFamily="34" charset="0"/>
              </a:rPr>
              <a:t> shared with</a:t>
            </a:r>
            <a:r>
              <a:rPr lang="ro-RO" sz="2000" dirty="0">
                <a:latin typeface="Calibri" panose="020F0502020204030204" pitchFamily="34" charset="0"/>
                <a:ea typeface="Calibri" panose="020F0502020204030204" pitchFamily="34" charset="0"/>
                <a:cs typeface="Calibri" panose="020F0502020204030204" pitchFamily="34" charset="0"/>
              </a:rPr>
              <a:t>out </a:t>
            </a:r>
            <a:r>
              <a:rPr lang="ro-RO" sz="2000" dirty="0" err="1">
                <a:latin typeface="Calibri" panose="020F0502020204030204" pitchFamily="34" charset="0"/>
                <a:ea typeface="Calibri" panose="020F0502020204030204" pitchFamily="34" charset="0"/>
                <a:cs typeface="Calibri" panose="020F0502020204030204" pitchFamily="34" charset="0"/>
              </a:rPr>
              <a:t>harmful</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intent</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ro-RO" sz="2000" dirty="0">
              <a:latin typeface="Calibri" panose="020F0502020204030204" pitchFamily="34" charset="0"/>
              <a:ea typeface="Calibri" panose="020F0502020204030204" pitchFamily="34" charset="0"/>
              <a:cs typeface="Calibri" panose="020F0502020204030204" pitchFamily="34" charset="0"/>
            </a:endParaRPr>
          </a:p>
          <a:p>
            <a:pPr marL="342900">
              <a:buSzPts val="2800"/>
            </a:pPr>
            <a:r>
              <a:rPr lang="en-US" sz="2000" dirty="0">
                <a:latin typeface="Calibri" panose="020F0502020204030204" pitchFamily="34" charset="0"/>
                <a:ea typeface="Calibri" panose="020F0502020204030204" pitchFamily="34" charset="0"/>
                <a:cs typeface="Calibri" panose="020F0502020204030204" pitchFamily="34" charset="0"/>
              </a:rPr>
              <a:t>Disinformation –</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refers</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to</a:t>
            </a:r>
            <a:r>
              <a:rPr lang="en-US" sz="2000" dirty="0">
                <a:latin typeface="Calibri" panose="020F0502020204030204" pitchFamily="34" charset="0"/>
                <a:ea typeface="Calibri" panose="020F0502020204030204" pitchFamily="34" charset="0"/>
                <a:cs typeface="Calibri" panose="020F0502020204030204" pitchFamily="34" charset="0"/>
              </a:rPr>
              <a:t> false information shared </a:t>
            </a:r>
            <a:r>
              <a:rPr lang="ro-RO" sz="2000" dirty="0" err="1">
                <a:latin typeface="Calibri" panose="020F0502020204030204" pitchFamily="34" charset="0"/>
                <a:ea typeface="Calibri" panose="020F0502020204030204" pitchFamily="34" charset="0"/>
                <a:cs typeface="Calibri" panose="020F0502020204030204" pitchFamily="34" charset="0"/>
              </a:rPr>
              <a:t>with</a:t>
            </a:r>
            <a:r>
              <a:rPr lang="ro-RO" sz="2000" dirty="0">
                <a:latin typeface="Calibri" panose="020F0502020204030204" pitchFamily="34" charset="0"/>
                <a:ea typeface="Calibri" panose="020F0502020204030204" pitchFamily="34" charset="0"/>
                <a:cs typeface="Calibri" panose="020F0502020204030204" pitchFamily="34" charset="0"/>
              </a:rPr>
              <a:t> a manipulative </a:t>
            </a:r>
            <a:r>
              <a:rPr lang="ro-RO" sz="2000" dirty="0" err="1">
                <a:latin typeface="Calibri" panose="020F0502020204030204" pitchFamily="34" charset="0"/>
                <a:ea typeface="Calibri" panose="020F0502020204030204" pitchFamily="34" charset="0"/>
                <a:cs typeface="Calibri" panose="020F0502020204030204" pitchFamily="34" charset="0"/>
              </a:rPr>
              <a:t>intent</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a:buSzPts val="2800"/>
            </a:pPr>
            <a:r>
              <a:rPr lang="en-US" sz="2000" dirty="0" err="1">
                <a:latin typeface="Calibri" panose="020F0502020204030204" pitchFamily="34" charset="0"/>
                <a:ea typeface="Calibri" panose="020F0502020204030204" pitchFamily="34" charset="0"/>
                <a:cs typeface="Calibri" panose="020F0502020204030204" pitchFamily="34" charset="0"/>
              </a:rPr>
              <a:t>Malinformation</a:t>
            </a:r>
            <a:r>
              <a:rPr lang="en-US"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refers</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to</a:t>
            </a:r>
            <a:r>
              <a:rPr lang="en-US"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accurate</a:t>
            </a:r>
            <a:r>
              <a:rPr lang="en-US" sz="2000" dirty="0">
                <a:latin typeface="Calibri" panose="020F0502020204030204" pitchFamily="34" charset="0"/>
                <a:ea typeface="Calibri" panose="020F0502020204030204" pitchFamily="34" charset="0"/>
                <a:cs typeface="Calibri" panose="020F0502020204030204" pitchFamily="34" charset="0"/>
              </a:rPr>
              <a:t> information shared intentionally to </a:t>
            </a:r>
            <a:r>
              <a:rPr lang="ro-RO" sz="2000" dirty="0" err="1">
                <a:latin typeface="Calibri" panose="020F0502020204030204" pitchFamily="34" charset="0"/>
                <a:ea typeface="Calibri" panose="020F0502020204030204" pitchFamily="34" charset="0"/>
                <a:cs typeface="Calibri" panose="020F0502020204030204" pitchFamily="34" charset="0"/>
              </a:rPr>
              <a:t>provoke</a:t>
            </a:r>
            <a:r>
              <a:rPr lang="en-US" sz="2000" dirty="0">
                <a:latin typeface="Calibri" panose="020F0502020204030204" pitchFamily="34" charset="0"/>
                <a:ea typeface="Calibri" panose="020F0502020204030204" pitchFamily="34" charset="0"/>
                <a:cs typeface="Calibri" panose="020F0502020204030204" pitchFamily="34" charset="0"/>
              </a:rPr>
              <a:t> harm</a:t>
            </a:r>
            <a:endParaRPr lang="ro-RO" sz="2000" dirty="0">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sz="4400" dirty="0">
              <a:solidFill>
                <a:srgbClr val="833C0B"/>
              </a:solidFill>
              <a:latin typeface="Calibri"/>
              <a:ea typeface="Calibri"/>
              <a:cs typeface="Calibri"/>
              <a:sym typeface="Calibri"/>
            </a:endParaRPr>
          </a:p>
        </p:txBody>
      </p:sp>
      <p:pic>
        <p:nvPicPr>
          <p:cNvPr id="4" name="Imagine 3">
            <a:extLst>
              <a:ext uri="{FF2B5EF4-FFF2-40B4-BE49-F238E27FC236}">
                <a16:creationId xmlns:a16="http://schemas.microsoft.com/office/drawing/2014/main" id="{0410D6C1-5F8B-B436-F8BE-12A622F465F1}"/>
              </a:ext>
            </a:extLst>
          </p:cNvPr>
          <p:cNvPicPr>
            <a:picLocks noChangeAspect="1"/>
          </p:cNvPicPr>
          <p:nvPr/>
        </p:nvPicPr>
        <p:blipFill>
          <a:blip r:embed="rId5"/>
          <a:stretch>
            <a:fillRect/>
          </a:stretch>
        </p:blipFill>
        <p:spPr>
          <a:xfrm>
            <a:off x="922065" y="1230299"/>
            <a:ext cx="2951295" cy="4428023"/>
          </a:xfrm>
          <a:prstGeom prst="rect">
            <a:avLst/>
          </a:prstGeom>
          <a:ln>
            <a:noFill/>
          </a:ln>
          <a:effectLst>
            <a:outerShdw blurRad="292100" dist="139700" dir="2700000" algn="tl" rotWithShape="0">
              <a:srgbClr val="333333">
                <a:alpha val="65000"/>
              </a:srgbClr>
            </a:outerShdw>
          </a:effectLst>
        </p:spPr>
      </p:pic>
      <p:sp>
        <p:nvSpPr>
          <p:cNvPr id="5" name="CasetăText 4">
            <a:extLst>
              <a:ext uri="{FF2B5EF4-FFF2-40B4-BE49-F238E27FC236}">
                <a16:creationId xmlns:a16="http://schemas.microsoft.com/office/drawing/2014/main" id="{C92A2849-D837-95DD-A7F5-46827B9FDFAD}"/>
              </a:ext>
            </a:extLst>
          </p:cNvPr>
          <p:cNvSpPr txBox="1"/>
          <p:nvPr/>
        </p:nvSpPr>
        <p:spPr>
          <a:xfrm>
            <a:off x="945231" y="5875224"/>
            <a:ext cx="2904962"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ext Placeholder 1">
            <a:extLst>
              <a:ext uri="{FF2B5EF4-FFF2-40B4-BE49-F238E27FC236}">
                <a16:creationId xmlns:a16="http://schemas.microsoft.com/office/drawing/2014/main" id="{1BF06F92-38C8-4328-3E90-4D140D715E9E}"/>
              </a:ext>
            </a:extLst>
          </p:cNvPr>
          <p:cNvSpPr>
            <a:spLocks noGrp="1"/>
          </p:cNvSpPr>
          <p:nvPr>
            <p:ph type="body" idx="2"/>
          </p:nvPr>
        </p:nvSpPr>
        <p:spPr>
          <a:xfrm>
            <a:off x="914400" y="1447800"/>
            <a:ext cx="10091057" cy="4729163"/>
          </a:xfrm>
        </p:spPr>
        <p:txBody>
          <a:bodyPr>
            <a:noAutofit/>
          </a:bodyPr>
          <a:lstStyle/>
          <a:p>
            <a:pPr marL="114300" indent="0" algn="just">
              <a:buNone/>
            </a:pPr>
            <a:r>
              <a:rPr lang="en-US" sz="2200" dirty="0"/>
              <a:t>All types of false</a:t>
            </a:r>
            <a:r>
              <a:rPr lang="ro-RO" sz="2200" dirty="0"/>
              <a:t> </a:t>
            </a:r>
            <a:r>
              <a:rPr lang="ro-RO" sz="2200" dirty="0" err="1"/>
              <a:t>misinformation</a:t>
            </a:r>
            <a:r>
              <a:rPr lang="ro-RO" sz="2200" dirty="0"/>
              <a:t> a </a:t>
            </a:r>
            <a:r>
              <a:rPr lang="ro-RO" sz="2200" dirty="0" err="1"/>
              <a:t>threat</a:t>
            </a:r>
            <a:r>
              <a:rPr lang="ro-RO" sz="2200" dirty="0"/>
              <a:t> for </a:t>
            </a:r>
            <a:r>
              <a:rPr lang="en-US" sz="2200" dirty="0"/>
              <a:t>the society, </a:t>
            </a:r>
            <a:r>
              <a:rPr lang="ro-RO" sz="2200" dirty="0"/>
              <a:t>”</a:t>
            </a:r>
            <a:r>
              <a:rPr lang="en-US" sz="2200" dirty="0"/>
              <a:t>but disinformation is particularly dangerous because it is frequently </a:t>
            </a:r>
            <a:r>
              <a:rPr lang="en-US" sz="2200" dirty="0" err="1"/>
              <a:t>organised</a:t>
            </a:r>
            <a:r>
              <a:rPr lang="en-US" sz="2200" dirty="0"/>
              <a:t>, well resourced, and reinforced by automated technology.</a:t>
            </a:r>
            <a:r>
              <a:rPr lang="ro-RO" sz="2200" dirty="0"/>
              <a:t>” (</a:t>
            </a:r>
            <a:r>
              <a:rPr lang="en-US" sz="2200" dirty="0"/>
              <a:t>Cherilyn Ireton and Julie </a:t>
            </a:r>
            <a:r>
              <a:rPr lang="en-US" sz="2200" dirty="0" err="1"/>
              <a:t>Posetti</a:t>
            </a:r>
            <a:r>
              <a:rPr lang="en-US" sz="2200" dirty="0"/>
              <a:t>, 2018, Journalism, </a:t>
            </a:r>
            <a:r>
              <a:rPr lang="en-US" sz="2200" dirty="0">
                <a:hlinkClick r:id="rId4"/>
              </a:rPr>
              <a:t>Fake News and Disinformation. Handbook for Journalism Education and Training</a:t>
            </a:r>
            <a:r>
              <a:rPr lang="en-US" sz="2200" dirty="0"/>
              <a:t>)</a:t>
            </a:r>
          </a:p>
          <a:p>
            <a:pPr marL="114300" indent="0" algn="just">
              <a:buNone/>
            </a:pP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It refers to deliberate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and</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sometimes</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organized</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attempts to confuse or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mislead</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people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by</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delivering dishonest information to them. This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can</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be</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associated</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with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other</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types</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of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actions</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and</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schemes</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like hacking or compromising</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 public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figure</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endPar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endParaRPr>
          </a:p>
          <a:p>
            <a:pPr marL="114300" indent="0" algn="just">
              <a:buNone/>
            </a:pP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The </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Code of Practice on Disinformation</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launched</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by</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t</a:t>
            </a:r>
            <a:r>
              <a:rPr lang="ro-RO" sz="2200" dirty="0" err="1">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he</a:t>
            </a:r>
            <a:r>
              <a:rPr lang="ro-RO" sz="2200" dirty="0">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 European </a:t>
            </a:r>
            <a:r>
              <a:rPr lang="ro-RO" sz="2200" dirty="0" err="1">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Commission</a:t>
            </a:r>
            <a:r>
              <a:rPr lang="ro-RO" sz="2200" dirty="0">
                <a:solidFill>
                  <a:srgbClr val="211D1E"/>
                </a:solidFill>
                <a:latin typeface="Calibri" panose="020F0502020204030204" pitchFamily="34" charset="0"/>
                <a:ea typeface="Calibri" panose="020F0502020204030204" pitchFamily="34" charset="0"/>
                <a:cs typeface="Calibri" panose="020F0502020204030204" pitchFamily="34" charset="0"/>
                <a:hlinkClick r:id="rId5"/>
              </a:rPr>
              <a:t> </a:t>
            </a:r>
            <a:r>
              <a:rPr lang="ro-RO" sz="2200" dirty="0" err="1">
                <a:solidFill>
                  <a:srgbClr val="211D1E"/>
                </a:solidFill>
                <a:latin typeface="Calibri" panose="020F0502020204030204" pitchFamily="34" charset="0"/>
                <a:ea typeface="Calibri" panose="020F0502020204030204" pitchFamily="34" charset="0"/>
                <a:cs typeface="Calibri" panose="020F0502020204030204" pitchFamily="34" charset="0"/>
              </a:rPr>
              <a:t>defines</a:t>
            </a:r>
            <a:r>
              <a:rPr lang="ro-RO" sz="220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211D1E"/>
                </a:solidFill>
                <a:latin typeface="Calibri" panose="020F0502020204030204" pitchFamily="34" charset="0"/>
                <a:ea typeface="Calibri" panose="020F0502020204030204" pitchFamily="34" charset="0"/>
                <a:cs typeface="Calibri" panose="020F0502020204030204" pitchFamily="34" charset="0"/>
              </a:rPr>
              <a:t>disinformation</a:t>
            </a:r>
            <a:r>
              <a:rPr lang="ro-RO" sz="2200" dirty="0">
                <a:solidFill>
                  <a:srgbClr val="211D1E"/>
                </a:solidFill>
                <a:latin typeface="Calibri" panose="020F0502020204030204" pitchFamily="34" charset="0"/>
                <a:ea typeface="Calibri" panose="020F0502020204030204" pitchFamily="34" charset="0"/>
                <a:cs typeface="Calibri" panose="020F0502020204030204" pitchFamily="34" charset="0"/>
              </a:rPr>
              <a:t> as </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"verifiably false or misleading information which, cumulatively,</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i</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s created, presented and disseminated for economic gain or to intentionally deceive the public" and</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also</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”m</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ay cause public harm intended as threats to democratic political and policymaking processes as well as public goods such as the protection of EU citizens' health, the environment or security".</a:t>
            </a:r>
            <a:endPar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lang="ro-RO" sz="4400" dirty="0">
              <a:solidFill>
                <a:srgbClr val="833C0B"/>
              </a:solidFill>
              <a:latin typeface="Calibri"/>
              <a:ea typeface="Calibri"/>
              <a:cs typeface="Calibri"/>
              <a:sym typeface="Calibri"/>
            </a:endParaRPr>
          </a:p>
        </p:txBody>
      </p:sp>
      <p:sp>
        <p:nvSpPr>
          <p:cNvPr id="6" name="Google Shape;125;p7">
            <a:extLst>
              <a:ext uri="{FF2B5EF4-FFF2-40B4-BE49-F238E27FC236}">
                <a16:creationId xmlns:a16="http://schemas.microsoft.com/office/drawing/2014/main" id="{03F74AA0-3872-AE6E-4A1D-95E2BD586E92}"/>
              </a:ext>
            </a:extLst>
          </p:cNvPr>
          <p:cNvSpPr txBox="1">
            <a:spLocks/>
          </p:cNvSpPr>
          <p:nvPr/>
        </p:nvSpPr>
        <p:spPr>
          <a:xfrm>
            <a:off x="838200" y="365124"/>
            <a:ext cx="104394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833C0B"/>
              </a:buClr>
              <a:buSzPts val="4400"/>
            </a:pPr>
            <a:r>
              <a:rPr lang="ro-RO" dirty="0" err="1">
                <a:solidFill>
                  <a:srgbClr val="833C0B"/>
                </a:solidFill>
              </a:rPr>
              <a:t>Disinformation</a:t>
            </a:r>
            <a:endParaRPr lang="ro-RO" dirty="0"/>
          </a:p>
        </p:txBody>
      </p:sp>
    </p:spTree>
    <p:custDataLst>
      <p:tags r:id="rId1"/>
    </p:custDataLst>
    <p:extLst>
      <p:ext uri="{BB962C8B-B14F-4D97-AF65-F5344CB8AC3E}">
        <p14:creationId xmlns:p14="http://schemas.microsoft.com/office/powerpoint/2010/main" val="3107654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3" name="Imagine 2">
            <a:extLst>
              <a:ext uri="{FF2B5EF4-FFF2-40B4-BE49-F238E27FC236}">
                <a16:creationId xmlns:a16="http://schemas.microsoft.com/office/drawing/2014/main" id="{1D8277BA-E23C-F48F-B0D5-5F67A243D7E9}"/>
              </a:ext>
            </a:extLst>
          </p:cNvPr>
          <p:cNvPicPr>
            <a:picLocks noChangeAspect="1"/>
          </p:cNvPicPr>
          <p:nvPr/>
        </p:nvPicPr>
        <p:blipFill>
          <a:blip r:embed="rId4"/>
          <a:stretch>
            <a:fillRect/>
          </a:stretch>
        </p:blipFill>
        <p:spPr>
          <a:xfrm rot="851563">
            <a:off x="8109876" y="2195700"/>
            <a:ext cx="3556700" cy="2226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5" name="Google Shape;125;p7"/>
          <p:cNvSpPr txBox="1">
            <a:spLocks noGrp="1"/>
          </p:cNvSpPr>
          <p:nvPr>
            <p:ph type="title"/>
          </p:nvPr>
        </p:nvSpPr>
        <p:spPr>
          <a:xfrm>
            <a:off x="838200" y="60409"/>
            <a:ext cx="10374086" cy="82857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Misinformation</a:t>
            </a:r>
            <a:endParaRPr dirty="0"/>
          </a:p>
        </p:txBody>
      </p:sp>
      <p:sp>
        <p:nvSpPr>
          <p:cNvPr id="126" name="Google Shape;126;p7"/>
          <p:cNvSpPr txBox="1">
            <a:spLocks noGrp="1"/>
          </p:cNvSpPr>
          <p:nvPr>
            <p:ph type="body" idx="1"/>
          </p:nvPr>
        </p:nvSpPr>
        <p:spPr>
          <a:xfrm>
            <a:off x="489856" y="1121228"/>
            <a:ext cx="7195458" cy="5371646"/>
          </a:xfrm>
          <a:prstGeom prst="rect">
            <a:avLst/>
          </a:prstGeom>
          <a:noFill/>
          <a:ln>
            <a:noFill/>
          </a:ln>
        </p:spPr>
        <p:txBody>
          <a:bodyPr spcFirstLastPara="1" wrap="square" lIns="91425" tIns="45700" rIns="91425" bIns="45700" anchor="t" anchorCtr="0">
            <a:normAutofit lnSpcReduction="10000"/>
          </a:bodyPr>
          <a:lstStyle/>
          <a:p>
            <a:pPr marL="0" indent="0" algn="just">
              <a:spcBef>
                <a:spcPts val="0"/>
              </a:spcBef>
              <a:buSzPts val="2000"/>
              <a:buNone/>
            </a:pPr>
            <a:endParaRPr lang="ro-RO" sz="2000" dirty="0"/>
          </a:p>
          <a:p>
            <a:pPr marL="0" indent="0" algn="just">
              <a:spcBef>
                <a:spcPts val="0"/>
              </a:spcBef>
              <a:buSzPts val="2000"/>
              <a:buNone/>
            </a:pPr>
            <a:r>
              <a:rPr lang="en-US" sz="2400" dirty="0"/>
              <a:t>Some people share false information</a:t>
            </a:r>
            <a:r>
              <a:rPr lang="ro-RO" sz="2400" dirty="0"/>
              <a:t> </a:t>
            </a:r>
            <a:r>
              <a:rPr lang="ro-RO" sz="2400" dirty="0" err="1"/>
              <a:t>without</a:t>
            </a:r>
            <a:r>
              <a:rPr lang="ro-RO" sz="2400" dirty="0"/>
              <a:t> </a:t>
            </a:r>
            <a:r>
              <a:rPr lang="ro-RO" sz="2400" dirty="0" err="1"/>
              <a:t>knowing</a:t>
            </a:r>
            <a:r>
              <a:rPr lang="ro-RO" sz="2400" dirty="0"/>
              <a:t> </a:t>
            </a:r>
            <a:r>
              <a:rPr lang="ro-RO" sz="2400" dirty="0" err="1"/>
              <a:t>that</a:t>
            </a:r>
            <a:r>
              <a:rPr lang="ro-RO" sz="2400" dirty="0"/>
              <a:t> </a:t>
            </a:r>
            <a:r>
              <a:rPr lang="ro-RO" sz="2400" dirty="0" err="1"/>
              <a:t>the</a:t>
            </a:r>
            <a:r>
              <a:rPr lang="ro-RO" sz="2400" dirty="0"/>
              <a:t> content </a:t>
            </a:r>
            <a:r>
              <a:rPr lang="ro-RO" sz="2400" dirty="0" err="1"/>
              <a:t>they</a:t>
            </a:r>
            <a:r>
              <a:rPr lang="ro-RO" sz="2400" dirty="0"/>
              <a:t> are </a:t>
            </a:r>
            <a:r>
              <a:rPr lang="ro-RO" sz="2400" dirty="0" err="1"/>
              <a:t>forwarding</a:t>
            </a:r>
            <a:r>
              <a:rPr lang="ro-RO" sz="2400" dirty="0"/>
              <a:t> </a:t>
            </a:r>
            <a:r>
              <a:rPr lang="ro-RO" sz="2400" dirty="0" err="1"/>
              <a:t>is</a:t>
            </a:r>
            <a:r>
              <a:rPr lang="ro-RO" sz="2400" dirty="0"/>
              <a:t> </a:t>
            </a:r>
            <a:r>
              <a:rPr lang="ro-RO" sz="2400" dirty="0" err="1"/>
              <a:t>only</a:t>
            </a:r>
            <a:r>
              <a:rPr lang="ro-RO" sz="2400" dirty="0"/>
              <a:t> </a:t>
            </a:r>
            <a:r>
              <a:rPr lang="ro-RO" sz="2400" dirty="0" err="1"/>
              <a:t>partly</a:t>
            </a:r>
            <a:r>
              <a:rPr lang="ro-RO" sz="2400" dirty="0"/>
              <a:t> </a:t>
            </a:r>
            <a:r>
              <a:rPr lang="ro-RO" sz="2400" dirty="0" err="1"/>
              <a:t>accurate</a:t>
            </a:r>
            <a:r>
              <a:rPr lang="ro-RO" sz="2400" dirty="0"/>
              <a:t> or </a:t>
            </a:r>
            <a:r>
              <a:rPr lang="ro-RO" sz="2400" dirty="0" err="1"/>
              <a:t>even</a:t>
            </a:r>
            <a:r>
              <a:rPr lang="ro-RO" sz="2400" dirty="0"/>
              <a:t> </a:t>
            </a:r>
            <a:r>
              <a:rPr lang="ro-RO" sz="2400" dirty="0" err="1"/>
              <a:t>entirely</a:t>
            </a:r>
            <a:r>
              <a:rPr lang="ro-RO" sz="2400" dirty="0"/>
              <a:t> </a:t>
            </a:r>
            <a:r>
              <a:rPr lang="ro-RO" sz="2400" dirty="0" err="1"/>
              <a:t>fake</a:t>
            </a:r>
            <a:r>
              <a:rPr lang="ro-RO" sz="2400" dirty="0"/>
              <a:t>. </a:t>
            </a:r>
          </a:p>
          <a:p>
            <a:pPr marL="0" indent="0" algn="just">
              <a:spcBef>
                <a:spcPts val="0"/>
              </a:spcBef>
              <a:buSzPts val="2000"/>
              <a:buNone/>
            </a:pPr>
            <a:r>
              <a:rPr lang="ro-RO" sz="2400" dirty="0">
                <a:hlinkClick r:id="rId5"/>
              </a:rPr>
              <a:t>Misinformation</a:t>
            </a:r>
            <a:r>
              <a:rPr lang="ro-RO" sz="2400" dirty="0"/>
              <a:t> </a:t>
            </a:r>
            <a:r>
              <a:rPr lang="ro-RO" sz="2400" dirty="0" err="1"/>
              <a:t>refers</a:t>
            </a:r>
            <a:r>
              <a:rPr lang="ro-RO" sz="2400" dirty="0"/>
              <a:t> </a:t>
            </a:r>
            <a:r>
              <a:rPr lang="ro-RO" sz="2400" dirty="0" err="1"/>
              <a:t>to</a:t>
            </a:r>
            <a:r>
              <a:rPr lang="ro-RO" sz="2400" dirty="0"/>
              <a:t> ”i</a:t>
            </a:r>
            <a:r>
              <a:rPr lang="en-US" sz="2400" dirty="0" err="1"/>
              <a:t>nformation</a:t>
            </a:r>
            <a:r>
              <a:rPr lang="en-US" sz="2400" dirty="0"/>
              <a:t> that is misleading, erroneous or false. Misinformation is generally shared — and sometimes created — by people who are unaware that it’s inaccurate. This is the best term to use when the intent of the creator or sharer is unknown.</a:t>
            </a:r>
            <a:r>
              <a:rPr lang="ro-RO" sz="2400" dirty="0"/>
              <a:t>” </a:t>
            </a:r>
          </a:p>
          <a:p>
            <a:pPr marL="0" indent="0" algn="just">
              <a:spcBef>
                <a:spcPts val="0"/>
              </a:spcBef>
              <a:buSzPts val="2000"/>
              <a:buNone/>
            </a:pPr>
            <a:r>
              <a:rPr lang="en-US" sz="2400" dirty="0"/>
              <a:t>Misinformation </a:t>
            </a:r>
            <a:r>
              <a:rPr lang="ro-RO" sz="2400" dirty="0" err="1"/>
              <a:t>can</a:t>
            </a:r>
            <a:r>
              <a:rPr lang="ro-RO" sz="2400" dirty="0"/>
              <a:t> </a:t>
            </a:r>
            <a:r>
              <a:rPr lang="ro-RO" sz="2400" dirty="0" err="1"/>
              <a:t>be</a:t>
            </a:r>
            <a:r>
              <a:rPr lang="ro-RO" sz="2400" dirty="0"/>
              <a:t> </a:t>
            </a:r>
            <a:r>
              <a:rPr lang="ro-RO" sz="2400" dirty="0" err="1"/>
              <a:t>found</a:t>
            </a:r>
            <a:r>
              <a:rPr lang="ro-RO" sz="2400" dirty="0"/>
              <a:t> </a:t>
            </a:r>
            <a:r>
              <a:rPr lang="ro-RO" sz="2400" dirty="0" err="1"/>
              <a:t>especially</a:t>
            </a:r>
            <a:r>
              <a:rPr lang="en-US" sz="2400" dirty="0"/>
              <a:t> on social media</a:t>
            </a:r>
            <a:r>
              <a:rPr lang="ro-RO" sz="2400" dirty="0"/>
              <a:t> </a:t>
            </a:r>
            <a:r>
              <a:rPr lang="ro-RO" sz="2400" dirty="0" err="1"/>
              <a:t>platforms</a:t>
            </a:r>
            <a:r>
              <a:rPr lang="ro-RO" sz="2400" dirty="0"/>
              <a:t> </a:t>
            </a:r>
            <a:r>
              <a:rPr lang="en-US" sz="2400" dirty="0"/>
              <a:t>where </a:t>
            </a:r>
            <a:r>
              <a:rPr lang="ro-RO" sz="2400" dirty="0" err="1"/>
              <a:t>users</a:t>
            </a:r>
            <a:r>
              <a:rPr lang="en-US" sz="2400" dirty="0"/>
              <a:t> can share </a:t>
            </a:r>
            <a:r>
              <a:rPr lang="ro-RO" sz="2400" dirty="0" err="1"/>
              <a:t>whatever</a:t>
            </a:r>
            <a:r>
              <a:rPr lang="ro-RO" sz="2400" dirty="0"/>
              <a:t> </a:t>
            </a:r>
            <a:r>
              <a:rPr lang="en-US" sz="2400" dirty="0"/>
              <a:t>content</a:t>
            </a:r>
            <a:r>
              <a:rPr lang="ro-RO" sz="2400" dirty="0"/>
              <a:t> </a:t>
            </a:r>
            <a:r>
              <a:rPr lang="ro-RO" sz="2400" dirty="0" err="1"/>
              <a:t>they</a:t>
            </a:r>
            <a:r>
              <a:rPr lang="ro-RO" sz="2400" dirty="0"/>
              <a:t> </a:t>
            </a:r>
            <a:r>
              <a:rPr lang="ro-RO" sz="2400" dirty="0" err="1"/>
              <a:t>want</a:t>
            </a:r>
            <a:r>
              <a:rPr lang="ro-RO" sz="2400" dirty="0"/>
              <a:t>, </a:t>
            </a:r>
            <a:r>
              <a:rPr lang="ro-RO" sz="2400" dirty="0" err="1"/>
              <a:t>whether</a:t>
            </a:r>
            <a:r>
              <a:rPr lang="ro-RO" sz="2400" dirty="0"/>
              <a:t> </a:t>
            </a:r>
            <a:r>
              <a:rPr lang="ro-RO" sz="2400" dirty="0" err="1"/>
              <a:t>true</a:t>
            </a:r>
            <a:r>
              <a:rPr lang="ro-RO" sz="2400" dirty="0"/>
              <a:t> or false. </a:t>
            </a:r>
            <a:r>
              <a:rPr lang="ro-RO" sz="2400" dirty="0" err="1"/>
              <a:t>Still</a:t>
            </a:r>
            <a:r>
              <a:rPr lang="ro-RO" sz="2400" dirty="0"/>
              <a:t>, </a:t>
            </a:r>
            <a:r>
              <a:rPr lang="ro-RO" sz="2400" dirty="0" err="1"/>
              <a:t>there</a:t>
            </a:r>
            <a:r>
              <a:rPr lang="ro-RO" sz="2400" dirty="0"/>
              <a:t> are </a:t>
            </a:r>
            <a:r>
              <a:rPr lang="ro-RO" sz="2400" dirty="0" err="1"/>
              <a:t>situations</a:t>
            </a:r>
            <a:r>
              <a:rPr lang="ro-RO" sz="2400" dirty="0"/>
              <a:t> </a:t>
            </a:r>
            <a:r>
              <a:rPr lang="ro-RO" sz="2400" dirty="0" err="1"/>
              <a:t>when</a:t>
            </a:r>
            <a:r>
              <a:rPr lang="ro-RO" sz="2400" dirty="0"/>
              <a:t> </a:t>
            </a:r>
            <a:r>
              <a:rPr lang="ro-RO" sz="2400" dirty="0" err="1"/>
              <a:t>people</a:t>
            </a:r>
            <a:r>
              <a:rPr lang="ro-RO" sz="2400" dirty="0"/>
              <a:t> </a:t>
            </a:r>
            <a:r>
              <a:rPr lang="ro-RO" sz="2400" dirty="0" err="1"/>
              <a:t>spread</a:t>
            </a:r>
            <a:r>
              <a:rPr lang="ro-RO" sz="2400" dirty="0"/>
              <a:t> false </a:t>
            </a:r>
            <a:r>
              <a:rPr lang="ro-RO" sz="2400" dirty="0" err="1"/>
              <a:t>information</a:t>
            </a:r>
            <a:r>
              <a:rPr lang="ro-RO" sz="2400" dirty="0"/>
              <a:t> </a:t>
            </a:r>
            <a:r>
              <a:rPr lang="ro-RO" sz="2400" dirty="0" err="1"/>
              <a:t>without</a:t>
            </a:r>
            <a:r>
              <a:rPr lang="ro-RO" sz="2400" dirty="0"/>
              <a:t> </a:t>
            </a:r>
            <a:r>
              <a:rPr lang="ro-RO" sz="2400" dirty="0" err="1"/>
              <a:t>actually</a:t>
            </a:r>
            <a:r>
              <a:rPr lang="ro-RO" sz="2400" dirty="0"/>
              <a:t> </a:t>
            </a:r>
            <a:r>
              <a:rPr lang="ro-RO" sz="2400" dirty="0" err="1"/>
              <a:t>wanting</a:t>
            </a:r>
            <a:r>
              <a:rPr lang="ro-RO" sz="2400" dirty="0"/>
              <a:t> </a:t>
            </a:r>
            <a:r>
              <a:rPr lang="ro-RO" sz="2400" dirty="0" err="1"/>
              <a:t>to</a:t>
            </a:r>
            <a:r>
              <a:rPr lang="ro-RO" sz="2400" dirty="0"/>
              <a:t> </a:t>
            </a:r>
            <a:r>
              <a:rPr lang="ro-RO" sz="2400" dirty="0" err="1"/>
              <a:t>harm</a:t>
            </a:r>
            <a:r>
              <a:rPr lang="ro-RO" sz="2400" dirty="0"/>
              <a:t> </a:t>
            </a:r>
            <a:r>
              <a:rPr lang="ro-RO" sz="2400" dirty="0" err="1"/>
              <a:t>someone</a:t>
            </a:r>
            <a:r>
              <a:rPr lang="ro-RO" sz="2400" dirty="0"/>
              <a:t>, but </a:t>
            </a:r>
            <a:r>
              <a:rPr lang="en-US" sz="2400" dirty="0"/>
              <a:t>with </a:t>
            </a:r>
            <a:r>
              <a:rPr lang="ro-RO" sz="2400" dirty="0" err="1"/>
              <a:t>good</a:t>
            </a:r>
            <a:r>
              <a:rPr lang="ro-RO" sz="2400" dirty="0"/>
              <a:t> </a:t>
            </a:r>
            <a:r>
              <a:rPr lang="en-US" sz="2400" dirty="0"/>
              <a:t>intentions </a:t>
            </a:r>
            <a:r>
              <a:rPr lang="ro-RO" sz="2400" dirty="0"/>
              <a:t>in </a:t>
            </a:r>
            <a:r>
              <a:rPr lang="ro-RO" sz="2400" dirty="0" err="1"/>
              <a:t>mind</a:t>
            </a:r>
            <a:r>
              <a:rPr lang="ro-RO" sz="2400" dirty="0"/>
              <a:t>. </a:t>
            </a:r>
            <a:r>
              <a:rPr lang="ro-RO" sz="2400" dirty="0" err="1"/>
              <a:t>They</a:t>
            </a:r>
            <a:r>
              <a:rPr lang="ro-RO" sz="2400" dirty="0"/>
              <a:t> </a:t>
            </a:r>
            <a:r>
              <a:rPr lang="ro-RO" sz="2400" dirty="0" err="1"/>
              <a:t>want</a:t>
            </a:r>
            <a:r>
              <a:rPr lang="ro-RO" sz="2400" dirty="0"/>
              <a:t> </a:t>
            </a:r>
            <a:r>
              <a:rPr lang="en-US" sz="2400" dirty="0"/>
              <a:t>to express their opinions</a:t>
            </a:r>
            <a:r>
              <a:rPr lang="ro-RO" sz="2400" dirty="0"/>
              <a:t> or</a:t>
            </a:r>
            <a:r>
              <a:rPr lang="en-US" sz="2400" dirty="0"/>
              <a:t> </a:t>
            </a:r>
            <a:r>
              <a:rPr lang="ro-RO" sz="2400" dirty="0"/>
              <a:t>alert</a:t>
            </a:r>
            <a:r>
              <a:rPr lang="en-US" sz="2400" dirty="0"/>
              <a:t> others about</a:t>
            </a:r>
            <a:r>
              <a:rPr lang="ro-RO" sz="2400" dirty="0"/>
              <a:t> </a:t>
            </a:r>
            <a:r>
              <a:rPr lang="ro-RO" sz="2400" dirty="0" err="1"/>
              <a:t>some</a:t>
            </a:r>
            <a:r>
              <a:rPr lang="ro-RO" sz="2400" dirty="0"/>
              <a:t> </a:t>
            </a:r>
            <a:r>
              <a:rPr lang="ro-RO" sz="2400" dirty="0" err="1"/>
              <a:t>risky</a:t>
            </a:r>
            <a:r>
              <a:rPr lang="ro-RO" sz="2400" dirty="0"/>
              <a:t> </a:t>
            </a:r>
            <a:r>
              <a:rPr lang="ro-RO" sz="2400" dirty="0" err="1"/>
              <a:t>situation</a:t>
            </a:r>
            <a:r>
              <a:rPr lang="ro-RO" sz="2400" dirty="0"/>
              <a:t>.</a:t>
            </a:r>
            <a:endParaRPr lang="ro-RO" sz="2000" dirty="0"/>
          </a:p>
          <a:p>
            <a:pPr marL="0" indent="0" algn="just">
              <a:spcBef>
                <a:spcPts val="0"/>
              </a:spcBef>
              <a:buSzPts val="2000"/>
              <a:buNone/>
            </a:pPr>
            <a:endParaRPr lang="ro-RO" sz="2000" dirty="0"/>
          </a:p>
          <a:p>
            <a:pPr marL="0" lvl="0" indent="0" algn="l" rtl="0">
              <a:lnSpc>
                <a:spcPct val="90000"/>
              </a:lnSpc>
              <a:spcBef>
                <a:spcPts val="1000"/>
              </a:spcBef>
              <a:spcAft>
                <a:spcPts val="0"/>
              </a:spcAft>
              <a:buClr>
                <a:schemeClr val="dk1"/>
              </a:buClr>
              <a:buSzPts val="2800"/>
              <a:buNone/>
            </a:pPr>
            <a:endParaRPr lang="ro-RO" sz="2000" dirty="0"/>
          </a:p>
          <a:p>
            <a:pPr marL="0" lvl="0" indent="0" algn="l" rtl="0">
              <a:lnSpc>
                <a:spcPct val="90000"/>
              </a:lnSpc>
              <a:spcBef>
                <a:spcPts val="1000"/>
              </a:spcBef>
              <a:spcAft>
                <a:spcPts val="0"/>
              </a:spcAft>
              <a:buClr>
                <a:schemeClr val="dk1"/>
              </a:buClr>
              <a:buSzPts val="2800"/>
              <a:buNone/>
            </a:pPr>
            <a:endParaRPr lang="ro-RO" sz="2000" dirty="0"/>
          </a:p>
          <a:p>
            <a:pPr marL="0" indent="0" algn="just">
              <a:spcBef>
                <a:spcPts val="0"/>
              </a:spcBef>
              <a:buSzPts val="2000"/>
              <a:buNone/>
            </a:pPr>
            <a:endParaRPr lang="en-US" sz="2000" dirty="0"/>
          </a:p>
        </p:txBody>
      </p:sp>
      <p:sp>
        <p:nvSpPr>
          <p:cNvPr id="127" name="Google Shape;127;p7"/>
          <p:cNvSpPr txBox="1"/>
          <p:nvPr/>
        </p:nvSpPr>
        <p:spPr>
          <a:xfrm>
            <a:off x="838200"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lang="ro-RO" sz="4400" dirty="0">
              <a:solidFill>
                <a:srgbClr val="833C0B"/>
              </a:solidFill>
              <a:latin typeface="Calibri"/>
              <a:ea typeface="Calibri"/>
              <a:cs typeface="Calibri"/>
              <a:sym typeface="Calibri"/>
            </a:endParaRPr>
          </a:p>
        </p:txBody>
      </p:sp>
      <p:sp>
        <p:nvSpPr>
          <p:cNvPr id="4" name="CasetăText 3">
            <a:extLst>
              <a:ext uri="{FF2B5EF4-FFF2-40B4-BE49-F238E27FC236}">
                <a16:creationId xmlns:a16="http://schemas.microsoft.com/office/drawing/2014/main" id="{CA4559E7-C1CE-8F66-EA18-5E774B8BB93A}"/>
              </a:ext>
            </a:extLst>
          </p:cNvPr>
          <p:cNvSpPr txBox="1"/>
          <p:nvPr/>
        </p:nvSpPr>
        <p:spPr>
          <a:xfrm>
            <a:off x="8521688" y="5328713"/>
            <a:ext cx="2904962"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a:t>
            </a:r>
          </a:p>
        </p:txBody>
      </p:sp>
    </p:spTree>
    <p:custDataLst>
      <p:tags r:id="rId1"/>
    </p:custDataLst>
    <p:extLst>
      <p:ext uri="{BB962C8B-B14F-4D97-AF65-F5344CB8AC3E}">
        <p14:creationId xmlns:p14="http://schemas.microsoft.com/office/powerpoint/2010/main" val="380717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199" y="365125"/>
            <a:ext cx="1039585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err="1">
                <a:solidFill>
                  <a:srgbClr val="833C0B"/>
                </a:solidFill>
              </a:rPr>
              <a:t>Malinformation</a:t>
            </a:r>
            <a:endParaRPr dirty="0"/>
          </a:p>
        </p:txBody>
      </p:sp>
      <p:sp>
        <p:nvSpPr>
          <p:cNvPr id="126" name="Google Shape;126;p7"/>
          <p:cNvSpPr txBox="1">
            <a:spLocks noGrp="1"/>
          </p:cNvSpPr>
          <p:nvPr>
            <p:ph type="body" idx="1"/>
          </p:nvPr>
        </p:nvSpPr>
        <p:spPr>
          <a:xfrm>
            <a:off x="838199" y="1480457"/>
            <a:ext cx="10537371" cy="4696506"/>
          </a:xfrm>
          <a:prstGeom prst="rect">
            <a:avLst/>
          </a:prstGeom>
          <a:noFill/>
          <a:ln>
            <a:noFill/>
          </a:ln>
        </p:spPr>
        <p:txBody>
          <a:bodyPr spcFirstLastPara="1" wrap="square" lIns="91425" tIns="45700" rIns="91425" bIns="45700" anchor="t" anchorCtr="0">
            <a:noAutofit/>
          </a:bodyPr>
          <a:lstStyle/>
          <a:p>
            <a:pPr marL="0" indent="0" algn="just">
              <a:spcBef>
                <a:spcPts val="0"/>
              </a:spcBef>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This</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type</a:t>
            </a:r>
            <a:r>
              <a:rPr lang="ro-RO" sz="2400" dirty="0">
                <a:latin typeface="Calibri" panose="020F0502020204030204" pitchFamily="34" charset="0"/>
                <a:ea typeface="Calibri" panose="020F0502020204030204" pitchFamily="34" charset="0"/>
                <a:cs typeface="Calibri" panose="020F0502020204030204" pitchFamily="34" charset="0"/>
              </a:rPr>
              <a:t> of </a:t>
            </a:r>
            <a:r>
              <a:rPr lang="ro-RO" sz="2400" dirty="0" err="1">
                <a:latin typeface="Calibri" panose="020F0502020204030204" pitchFamily="34" charset="0"/>
                <a:ea typeface="Calibri" panose="020F0502020204030204" pitchFamily="34" charset="0"/>
                <a:cs typeface="Calibri" panose="020F0502020204030204" pitchFamily="34" charset="0"/>
              </a:rPr>
              <a:t>fake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news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refers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to</a:t>
            </a:r>
            <a:r>
              <a:rPr lang="ro-RO" sz="2400" dirty="0">
                <a:latin typeface="Calibri" panose="020F0502020204030204" pitchFamily="34" charset="0"/>
                <a:ea typeface="Calibri" panose="020F0502020204030204" pitchFamily="34" charset="0"/>
                <a:cs typeface="Calibri" panose="020F0502020204030204" pitchFamily="34" charset="0"/>
              </a:rPr>
              <a:t> i</a:t>
            </a:r>
            <a:r>
              <a:rPr lang="en-US" sz="2400" dirty="0" err="1">
                <a:latin typeface="Calibri" panose="020F0502020204030204" pitchFamily="34" charset="0"/>
                <a:ea typeface="Calibri" panose="020F0502020204030204" pitchFamily="34" charset="0"/>
                <a:cs typeface="Calibri" panose="020F0502020204030204" pitchFamily="34" charset="0"/>
              </a:rPr>
              <a:t>nformation</a:t>
            </a:r>
            <a:r>
              <a:rPr lang="en-US" sz="2400" dirty="0">
                <a:latin typeface="Calibri" panose="020F0502020204030204" pitchFamily="34" charset="0"/>
                <a:ea typeface="Calibri" panose="020F0502020204030204" pitchFamily="34" charset="0"/>
                <a:cs typeface="Calibri" panose="020F0502020204030204" pitchFamily="34" charset="0"/>
              </a:rPr>
              <a:t> that is </a:t>
            </a:r>
            <a:r>
              <a:rPr lang="ro-RO" sz="2400" dirty="0" err="1">
                <a:latin typeface="Calibri" panose="020F0502020204030204" pitchFamily="34" charset="0"/>
                <a:ea typeface="Calibri" panose="020F0502020204030204" pitchFamily="34" charset="0"/>
                <a:cs typeface="Calibri" panose="020F0502020204030204" pitchFamily="34" charset="0"/>
              </a:rPr>
              <a:t>actually</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true</a:t>
            </a:r>
            <a:r>
              <a:rPr lang="ro-RO" sz="2400" dirty="0">
                <a:latin typeface="Calibri" panose="020F0502020204030204" pitchFamily="34" charset="0"/>
                <a:ea typeface="Calibri" panose="020F0502020204030204" pitchFamily="34" charset="0"/>
                <a:cs typeface="Calibri" panose="020F0502020204030204" pitchFamily="34" charset="0"/>
              </a:rPr>
              <a:t> or it </a:t>
            </a:r>
            <a:r>
              <a:rPr lang="ro-RO" sz="2400" dirty="0" err="1">
                <a:latin typeface="Calibri" panose="020F0502020204030204" pitchFamily="34" charset="0"/>
                <a:ea typeface="Calibri" panose="020F0502020204030204" pitchFamily="34" charset="0"/>
                <a:cs typeface="Calibri" panose="020F0502020204030204" pitchFamily="34" charset="0"/>
              </a:rPr>
              <a:t>is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based</a:t>
            </a:r>
            <a:r>
              <a:rPr lang="en-US" sz="2400" dirty="0">
                <a:latin typeface="Calibri" panose="020F0502020204030204" pitchFamily="34" charset="0"/>
                <a:ea typeface="Calibri" panose="020F0502020204030204" pitchFamily="34" charset="0"/>
                <a:cs typeface="Calibri" panose="020F0502020204030204" pitchFamily="34" charset="0"/>
              </a:rPr>
              <a:t> on</a:t>
            </a:r>
            <a:r>
              <a:rPr lang="ro-RO" sz="2400" dirty="0">
                <a:latin typeface="Calibri" panose="020F0502020204030204" pitchFamily="34" charset="0"/>
                <a:ea typeface="Calibri" panose="020F0502020204030204" pitchFamily="34" charset="0"/>
                <a:cs typeface="Calibri" panose="020F0502020204030204" pitchFamily="34" charset="0"/>
              </a:rPr>
              <a:t> a real</a:t>
            </a:r>
            <a:r>
              <a:rPr lang="en-US" sz="2400" dirty="0">
                <a:latin typeface="Calibri" panose="020F0502020204030204" pitchFamily="34" charset="0"/>
                <a:ea typeface="Calibri" panose="020F0502020204030204" pitchFamily="34" charset="0"/>
                <a:cs typeface="Calibri" panose="020F0502020204030204" pitchFamily="34" charset="0"/>
              </a:rPr>
              <a:t> fact</a:t>
            </a:r>
            <a:r>
              <a:rPr lang="ro-RO"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but</a:t>
            </a:r>
            <a:r>
              <a:rPr lang="ro-RO" sz="2400" dirty="0">
                <a:latin typeface="Calibri" panose="020F0502020204030204" pitchFamily="34" charset="0"/>
                <a:ea typeface="Calibri" panose="020F0502020204030204" pitchFamily="34" charset="0"/>
                <a:cs typeface="Calibri" panose="020F0502020204030204" pitchFamily="34" charset="0"/>
              </a:rPr>
              <a:t> it</a:t>
            </a:r>
            <a:r>
              <a:rPr lang="en-US" sz="2400" dirty="0">
                <a:latin typeface="Calibri" panose="020F0502020204030204" pitchFamily="34" charset="0"/>
                <a:ea typeface="Calibri" panose="020F0502020204030204" pitchFamily="34" charset="0"/>
                <a:cs typeface="Calibri" panose="020F0502020204030204" pitchFamily="34" charset="0"/>
              </a:rPr>
              <a:t> is </a:t>
            </a:r>
            <a:r>
              <a:rPr lang="ro-RO" sz="2400" dirty="0" err="1">
                <a:latin typeface="Calibri" panose="020F0502020204030204" pitchFamily="34" charset="0"/>
                <a:ea typeface="Calibri" panose="020F0502020204030204" pitchFamily="34" charset="0"/>
                <a:cs typeface="Calibri" panose="020F0502020204030204" pitchFamily="34" charset="0"/>
              </a:rPr>
              <a:t>use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with</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the</a:t>
            </a:r>
            <a:r>
              <a:rPr lang="ro-RO" sz="2400" dirty="0">
                <a:latin typeface="Calibri" panose="020F0502020204030204" pitchFamily="34" charset="0"/>
                <a:ea typeface="Calibri" panose="020F0502020204030204" pitchFamily="34" charset="0"/>
                <a:cs typeface="Calibri" panose="020F0502020204030204" pitchFamily="34" charset="0"/>
              </a:rPr>
              <a:t> specific </a:t>
            </a:r>
            <a:r>
              <a:rPr lang="ro-RO" sz="2400" dirty="0" err="1">
                <a:latin typeface="Calibri" panose="020F0502020204030204" pitchFamily="34" charset="0"/>
                <a:ea typeface="Calibri" panose="020F0502020204030204" pitchFamily="34" charset="0"/>
                <a:cs typeface="Calibri" panose="020F0502020204030204" pitchFamily="34" charset="0"/>
              </a:rPr>
              <a:t>intent</a:t>
            </a:r>
            <a:r>
              <a:rPr lang="en-US" sz="2400" dirty="0">
                <a:latin typeface="Calibri" panose="020F0502020204030204" pitchFamily="34" charset="0"/>
                <a:ea typeface="Calibri" panose="020F0502020204030204" pitchFamily="34" charset="0"/>
                <a:cs typeface="Calibri" panose="020F0502020204030204" pitchFamily="34" charset="0"/>
              </a:rPr>
              <a:t> </a:t>
            </a:r>
            <a:r>
              <a:rPr lang="ro-RO" sz="2400" dirty="0">
                <a:latin typeface="Calibri" panose="020F0502020204030204" pitchFamily="34" charset="0"/>
                <a:ea typeface="Calibri" panose="020F0502020204030204" pitchFamily="34" charset="0"/>
                <a:cs typeface="Calibri" panose="020F0502020204030204" pitchFamily="34" charset="0"/>
              </a:rPr>
              <a:t>of</a:t>
            </a:r>
            <a:r>
              <a:rPr lang="en-US" sz="2400" dirty="0">
                <a:latin typeface="Calibri" panose="020F0502020204030204" pitchFamily="34" charset="0"/>
                <a:ea typeface="Calibri" panose="020F0502020204030204" pitchFamily="34" charset="0"/>
                <a:cs typeface="Calibri" panose="020F0502020204030204" pitchFamily="34" charset="0"/>
              </a:rPr>
              <a:t> hurt</a:t>
            </a:r>
            <a:r>
              <a:rPr lang="ro-RO" sz="2400" dirty="0" err="1">
                <a:latin typeface="Calibri" panose="020F0502020204030204" pitchFamily="34" charset="0"/>
                <a:ea typeface="Calibri" panose="020F0502020204030204" pitchFamily="34" charset="0"/>
                <a:cs typeface="Calibri" panose="020F0502020204030204" pitchFamily="34" charset="0"/>
              </a:rPr>
              <a:t>ing</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someone</a:t>
            </a:r>
            <a:r>
              <a:rPr lang="ro-RO" sz="2400" dirty="0">
                <a:latin typeface="Calibri" panose="020F0502020204030204" pitchFamily="34" charset="0"/>
                <a:ea typeface="Calibri" panose="020F0502020204030204" pitchFamily="34" charset="0"/>
                <a:cs typeface="Calibri" panose="020F0502020204030204" pitchFamily="34" charset="0"/>
              </a:rPr>
              <a:t> (a</a:t>
            </a:r>
            <a:r>
              <a:rPr lang="en-US"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person</a:t>
            </a:r>
            <a:r>
              <a:rPr lang="en-US" sz="2400" dirty="0">
                <a:latin typeface="Calibri" panose="020F0502020204030204" pitchFamily="34" charset="0"/>
                <a:ea typeface="Calibri" panose="020F0502020204030204" pitchFamily="34" charset="0"/>
                <a:cs typeface="Calibri" panose="020F0502020204030204" pitchFamily="34" charset="0"/>
              </a:rPr>
              <a:t>,</a:t>
            </a:r>
            <a:r>
              <a:rPr lang="ro-RO" sz="2400" dirty="0">
                <a:latin typeface="Calibri" panose="020F0502020204030204" pitchFamily="34" charset="0"/>
                <a:ea typeface="Calibri" panose="020F0502020204030204" pitchFamily="34" charset="0"/>
                <a:cs typeface="Calibri" panose="020F0502020204030204" pitchFamily="34" charset="0"/>
              </a:rPr>
              <a:t> a</a:t>
            </a:r>
            <a:r>
              <a:rPr lang="en-US" sz="2400" dirty="0">
                <a:latin typeface="Calibri" panose="020F0502020204030204" pitchFamily="34" charset="0"/>
                <a:ea typeface="Calibri" panose="020F0502020204030204" pitchFamily="34" charset="0"/>
                <a:cs typeface="Calibri" panose="020F0502020204030204" pitchFamily="34" charset="0"/>
              </a:rPr>
              <a:t> group</a:t>
            </a:r>
            <a:r>
              <a:rPr lang="ro-RO" sz="2400" dirty="0">
                <a:latin typeface="Calibri" panose="020F0502020204030204" pitchFamily="34" charset="0"/>
                <a:ea typeface="Calibri" panose="020F0502020204030204" pitchFamily="34" charset="0"/>
                <a:cs typeface="Calibri" panose="020F0502020204030204" pitchFamily="34" charset="0"/>
              </a:rPr>
              <a:t> of </a:t>
            </a:r>
            <a:r>
              <a:rPr lang="ro-RO" sz="2400" dirty="0" err="1">
                <a:latin typeface="Calibri" panose="020F0502020204030204" pitchFamily="34" charset="0"/>
                <a:ea typeface="Calibri" panose="020F0502020204030204" pitchFamily="34" charset="0"/>
                <a:cs typeface="Calibri" panose="020F0502020204030204" pitchFamily="34" charset="0"/>
              </a:rPr>
              <a:t>people</a:t>
            </a:r>
            <a:r>
              <a:rPr lang="en-US" sz="2400" dirty="0">
                <a:latin typeface="Calibri" panose="020F0502020204030204" pitchFamily="34" charset="0"/>
                <a:ea typeface="Calibri" panose="020F0502020204030204" pitchFamily="34" charset="0"/>
                <a:cs typeface="Calibri" panose="020F0502020204030204" pitchFamily="34" charset="0"/>
              </a:rPr>
              <a:t>,</a:t>
            </a:r>
            <a:r>
              <a:rPr lang="ro-RO" sz="2400" dirty="0">
                <a:latin typeface="Calibri" panose="020F0502020204030204" pitchFamily="34" charset="0"/>
                <a:ea typeface="Calibri" panose="020F0502020204030204" pitchFamily="34" charset="0"/>
                <a:cs typeface="Calibri" panose="020F0502020204030204" pitchFamily="34" charset="0"/>
              </a:rPr>
              <a:t> a company</a:t>
            </a:r>
            <a:r>
              <a:rPr lang="en-US"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and</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even</a:t>
            </a:r>
            <a:r>
              <a:rPr lang="ro-RO" sz="2400" dirty="0">
                <a:latin typeface="Calibri" panose="020F0502020204030204" pitchFamily="34" charset="0"/>
                <a:ea typeface="Calibri" panose="020F0502020204030204" pitchFamily="34" charset="0"/>
                <a:cs typeface="Calibri" panose="020F0502020204030204" pitchFamily="34" charset="0"/>
              </a:rPr>
              <a:t> a</a:t>
            </a:r>
            <a:r>
              <a:rPr lang="en-US" sz="2400" dirty="0">
                <a:latin typeface="Calibri" panose="020F0502020204030204" pitchFamily="34" charset="0"/>
                <a:ea typeface="Calibri" panose="020F0502020204030204" pitchFamily="34" charset="0"/>
                <a:cs typeface="Calibri" panose="020F0502020204030204" pitchFamily="34" charset="0"/>
              </a:rPr>
              <a:t> nation</a:t>
            </a:r>
            <a:r>
              <a:rPr lang="ro-RO"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It is </a:t>
            </a:r>
            <a:r>
              <a:rPr lang="en-US" sz="2400" dirty="0" err="1">
                <a:latin typeface="Calibri" panose="020F0502020204030204" pitchFamily="34" charset="0"/>
                <a:ea typeface="Calibri" panose="020F0502020204030204" pitchFamily="34" charset="0"/>
                <a:cs typeface="Calibri" panose="020F0502020204030204" pitchFamily="34" charset="0"/>
              </a:rPr>
              <a:t>usua</a:t>
            </a:r>
            <a:r>
              <a:rPr lang="ro-RO" sz="2400" dirty="0">
                <a:latin typeface="Calibri" panose="020F0502020204030204" pitchFamily="34" charset="0"/>
                <a:ea typeface="Calibri" panose="020F0502020204030204" pitchFamily="34" charset="0"/>
                <a:cs typeface="Calibri" panose="020F0502020204030204" pitchFamily="34" charset="0"/>
              </a:rPr>
              <a:t>l</a:t>
            </a:r>
            <a:r>
              <a:rPr lang="en-US" sz="2400" dirty="0" err="1">
                <a:latin typeface="Calibri" panose="020F0502020204030204" pitchFamily="34" charset="0"/>
                <a:ea typeface="Calibri" panose="020F0502020204030204" pitchFamily="34" charset="0"/>
                <a:cs typeface="Calibri" panose="020F0502020204030204" pitchFamily="34" charset="0"/>
              </a:rPr>
              <a:t>ly</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disseminated </a:t>
            </a:r>
            <a:r>
              <a:rPr lang="ro-RO" sz="2400" dirty="0">
                <a:latin typeface="Calibri" panose="020F0502020204030204" pitchFamily="34" charset="0"/>
                <a:ea typeface="Calibri" panose="020F0502020204030204" pitchFamily="34" charset="0"/>
                <a:cs typeface="Calibri" panose="020F0502020204030204" pitchFamily="34" charset="0"/>
              </a:rPr>
              <a:t>in </a:t>
            </a:r>
            <a:r>
              <a:rPr lang="ro-RO" sz="2400" dirty="0" err="1">
                <a:latin typeface="Calibri" panose="020F0502020204030204" pitchFamily="34" charset="0"/>
                <a:ea typeface="Calibri" panose="020F0502020204030204" pitchFamily="34" charset="0"/>
                <a:cs typeface="Calibri" panose="020F0502020204030204" pitchFamily="34" charset="0"/>
              </a:rPr>
              <a:t>order</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to create confusion.</a:t>
            </a:r>
          </a:p>
          <a:p>
            <a:pPr marL="0" indent="0" algn="just">
              <a:spcBef>
                <a:spcPts val="0"/>
              </a:spcBef>
              <a:buSzPts val="200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In many cases, </a:t>
            </a:r>
            <a:r>
              <a:rPr lang="en-US" sz="2400" dirty="0" err="1">
                <a:latin typeface="Calibri" panose="020F0502020204030204" pitchFamily="34" charset="0"/>
                <a:ea typeface="Calibri" panose="020F0502020204030204" pitchFamily="34" charset="0"/>
                <a:cs typeface="Calibri" panose="020F0502020204030204" pitchFamily="34" charset="0"/>
              </a:rPr>
              <a:t>malinformation</a:t>
            </a:r>
            <a:r>
              <a:rPr lang="en-US" sz="2400" dirty="0">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refers</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situations</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in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which</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private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sphere</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is</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violated</a:t>
            </a:r>
            <a:r>
              <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and </a:t>
            </a:r>
            <a:r>
              <a:rPr lang="en-US" sz="2400" dirty="0">
                <a:latin typeface="Calibri" panose="020F0502020204030204" pitchFamily="34" charset="0"/>
                <a:ea typeface="Calibri" panose="020F0502020204030204" pitchFamily="34" charset="0"/>
                <a:cs typeface="Calibri" panose="020F0502020204030204" pitchFamily="34" charset="0"/>
              </a:rPr>
              <a:t>the intention it that of harming </a:t>
            </a:r>
            <a:r>
              <a:rPr lang="ro-RO" sz="2400" dirty="0" err="1">
                <a:latin typeface="Calibri" panose="020F0502020204030204" pitchFamily="34" charset="0"/>
                <a:ea typeface="Calibri" panose="020F0502020204030204" pitchFamily="34" charset="0"/>
                <a:cs typeface="Calibri" panose="020F0502020204030204" pitchFamily="34" charset="0"/>
              </a:rPr>
              <a:t>someone</a:t>
            </a:r>
            <a:r>
              <a:rPr lang="en-US" sz="2400" dirty="0">
                <a:latin typeface="Calibri" panose="020F0502020204030204" pitchFamily="34" charset="0"/>
                <a:ea typeface="Calibri" panose="020F0502020204030204" pitchFamily="34" charset="0"/>
                <a:cs typeface="Calibri" panose="020F0502020204030204" pitchFamily="34" charset="0"/>
              </a:rPr>
              <a:t>`</a:t>
            </a:r>
            <a:r>
              <a:rPr lang="ro-RO" sz="2400" dirty="0">
                <a:latin typeface="Calibri" panose="020F0502020204030204" pitchFamily="34" charset="0"/>
                <a:ea typeface="Calibri" panose="020F0502020204030204" pitchFamily="34" charset="0"/>
                <a:cs typeface="Calibri" panose="020F0502020204030204" pitchFamily="34" charset="0"/>
              </a:rPr>
              <a:t>s </a:t>
            </a:r>
            <a:r>
              <a:rPr lang="en-US" sz="2400" dirty="0">
                <a:latin typeface="Calibri" panose="020F0502020204030204" pitchFamily="34" charset="0"/>
                <a:ea typeface="Calibri" panose="020F0502020204030204" pitchFamily="34" charset="0"/>
                <a:cs typeface="Calibri" panose="020F0502020204030204" pitchFamily="34" charset="0"/>
              </a:rPr>
              <a:t>reputation.</a:t>
            </a:r>
          </a:p>
          <a:p>
            <a:pPr marL="0" indent="0" algn="just">
              <a:spcBef>
                <a:spcPts val="0"/>
              </a:spcBef>
              <a:buSzPts val="200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Examples of </a:t>
            </a:r>
            <a:r>
              <a:rPr lang="en-US" sz="2400" dirty="0" err="1">
                <a:latin typeface="Calibri" panose="020F0502020204030204" pitchFamily="34" charset="0"/>
                <a:ea typeface="Calibri" panose="020F0502020204030204" pitchFamily="34" charset="0"/>
                <a:cs typeface="Calibri" panose="020F0502020204030204" pitchFamily="34" charset="0"/>
              </a:rPr>
              <a:t>malinformation</a:t>
            </a:r>
            <a:r>
              <a:rPr lang="en-US" sz="2400" dirty="0">
                <a:latin typeface="Calibri" panose="020F0502020204030204" pitchFamily="34" charset="0"/>
                <a:ea typeface="Calibri" panose="020F0502020204030204" pitchFamily="34" charset="0"/>
                <a:cs typeface="Calibri" panose="020F0502020204030204" pitchFamily="34" charset="0"/>
              </a:rPr>
              <a:t> consist of:</a:t>
            </a:r>
          </a:p>
          <a:p>
            <a:pPr marL="342900" algn="just">
              <a:spcBef>
                <a:spcPts val="0"/>
              </a:spcBef>
              <a:buSzPts val="20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Private details that are made public without a proper justification (details about the sexual orientations, about religious beliefs </a:t>
            </a:r>
            <a:r>
              <a:rPr lang="en-US" sz="2400" dirty="0" err="1">
                <a:latin typeface="Calibri" panose="020F0502020204030204" pitchFamily="34" charset="0"/>
                <a:ea typeface="Calibri" panose="020F0502020204030204" pitchFamily="34" charset="0"/>
                <a:cs typeface="Calibri" panose="020F0502020204030204" pitchFamily="34" charset="0"/>
              </a:rPr>
              <a:t>a.s.o</a:t>
            </a:r>
            <a:r>
              <a:rPr lang="en-US" sz="2400" dirty="0">
                <a:latin typeface="Calibri" panose="020F0502020204030204" pitchFamily="34" charset="0"/>
                <a:ea typeface="Calibri" panose="020F0502020204030204" pitchFamily="34" charset="0"/>
                <a:cs typeface="Calibri" panose="020F0502020204030204" pitchFamily="34" charset="0"/>
              </a:rPr>
              <a:t>.)</a:t>
            </a:r>
          </a:p>
          <a:p>
            <a:pPr marL="342900" algn="just">
              <a:spcBef>
                <a:spcPts val="0"/>
              </a:spcBef>
              <a:buSzPts val="20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Cyberbullying, online teasing</a:t>
            </a:r>
          </a:p>
          <a:p>
            <a:pPr marL="342900" algn="just">
              <a:spcBef>
                <a:spcPts val="0"/>
              </a:spcBef>
              <a:buSzPts val="20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Public shaming</a:t>
            </a:r>
          </a:p>
          <a:p>
            <a:pPr marL="342900" algn="just">
              <a:spcBef>
                <a:spcPts val="0"/>
              </a:spcBef>
              <a:buSzPts val="20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Publishing private emails </a:t>
            </a:r>
          </a:p>
          <a:p>
            <a:pPr marL="342900" algn="just">
              <a:spcBef>
                <a:spcPts val="0"/>
              </a:spcBef>
              <a:buSzPts val="2000"/>
              <a:buFont typeface="Wingdings" panose="05000000000000000000" pitchFamily="2" charset="2"/>
              <a:buChar char="ü"/>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algn="just">
              <a:spcBef>
                <a:spcPts val="0"/>
              </a:spcBef>
              <a:buSzPts val="2000"/>
              <a:buFontTx/>
              <a:buChar char="-"/>
            </a:pPr>
            <a:endParaRPr lang="ro-RO" sz="20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800"/>
              <a:buNone/>
            </a:pPr>
            <a:endParaRPr lang="ro-RO" sz="2000" dirty="0">
              <a:latin typeface="Times New Roman" panose="02020603050405020304" pitchFamily="18" charset="0"/>
              <a:cs typeface="Times New Roman" panose="02020603050405020304" pitchFamily="18" charset="0"/>
            </a:endParaRPr>
          </a:p>
          <a:p>
            <a:pPr marL="0" indent="0" algn="just">
              <a:spcBef>
                <a:spcPts val="0"/>
              </a:spcBef>
              <a:buSzPts val="2000"/>
              <a:buNone/>
            </a:pPr>
            <a:endParaRPr lang="en-US" sz="2000" dirty="0">
              <a:latin typeface="Times New Roman" panose="02020603050405020304" pitchFamily="18" charset="0"/>
              <a:cs typeface="Times New Roman" panose="02020603050405020304" pitchFamily="18" charset="0"/>
            </a:endParaRPr>
          </a:p>
        </p:txBody>
      </p:sp>
      <p:sp>
        <p:nvSpPr>
          <p:cNvPr id="127" name="Google Shape;127;p7"/>
          <p:cNvSpPr txBox="1"/>
          <p:nvPr/>
        </p:nvSpPr>
        <p:spPr>
          <a:xfrm>
            <a:off x="838200"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lang="ro-RO"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88543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About </a:t>
            </a: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72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Information </a:t>
            </a:r>
            <a:r>
              <a:rPr lang="ro-RO" sz="4400" dirty="0" err="1">
                <a:solidFill>
                  <a:srgbClr val="833C0B"/>
                </a:solidFill>
                <a:latin typeface="Calibri"/>
                <a:ea typeface="Calibri"/>
                <a:cs typeface="Calibri"/>
                <a:sym typeface="Calibri"/>
              </a:rPr>
              <a:t>Disorder</a:t>
            </a:r>
            <a:endParaRPr sz="4400" dirty="0">
              <a:solidFill>
                <a:srgbClr val="833C0B"/>
              </a:solidFill>
              <a:latin typeface="Calibri"/>
              <a:ea typeface="Calibri"/>
              <a:cs typeface="Calibri"/>
              <a:sym typeface="Calibri"/>
            </a:endParaRPr>
          </a:p>
        </p:txBody>
      </p:sp>
      <p:pic>
        <p:nvPicPr>
          <p:cNvPr id="2" name="Imagine 1">
            <a:extLst>
              <a:ext uri="{FF2B5EF4-FFF2-40B4-BE49-F238E27FC236}">
                <a16:creationId xmlns:a16="http://schemas.microsoft.com/office/drawing/2014/main" id="{5CBEFC48-7F1F-8E05-05CD-6C56B16C474F}"/>
              </a:ext>
            </a:extLst>
          </p:cNvPr>
          <p:cNvPicPr>
            <a:picLocks noChangeAspect="1"/>
          </p:cNvPicPr>
          <p:nvPr/>
        </p:nvPicPr>
        <p:blipFill>
          <a:blip r:embed="rId4"/>
          <a:stretch>
            <a:fillRect/>
          </a:stretch>
        </p:blipFill>
        <p:spPr>
          <a:xfrm>
            <a:off x="424543" y="941978"/>
            <a:ext cx="6720591" cy="4262637"/>
          </a:xfrm>
          <a:prstGeom prst="rect">
            <a:avLst/>
          </a:prstGeom>
        </p:spPr>
      </p:pic>
      <p:sp>
        <p:nvSpPr>
          <p:cNvPr id="6" name="CasetăText 5">
            <a:extLst>
              <a:ext uri="{FF2B5EF4-FFF2-40B4-BE49-F238E27FC236}">
                <a16:creationId xmlns:a16="http://schemas.microsoft.com/office/drawing/2014/main" id="{7634DA89-AF5D-1662-6EA6-59D95D204851}"/>
              </a:ext>
            </a:extLst>
          </p:cNvPr>
          <p:cNvSpPr txBox="1"/>
          <p:nvPr/>
        </p:nvSpPr>
        <p:spPr>
          <a:xfrm>
            <a:off x="570940" y="5491694"/>
            <a:ext cx="10467952" cy="769441"/>
          </a:xfrm>
          <a:prstGeom prst="rect">
            <a:avLst/>
          </a:prstGeom>
          <a:noFill/>
        </p:spPr>
        <p:txBody>
          <a:bodyPr wrap="square" rtlCol="0">
            <a:spAutoFit/>
          </a:bodyPr>
          <a:lstStyle/>
          <a:p>
            <a:pPr algn="ctr"/>
            <a:r>
              <a:rPr lang="en-US" sz="2200" dirty="0">
                <a:latin typeface="Calibri" panose="020F0502020204030204" pitchFamily="34" charset="0"/>
                <a:ea typeface="Calibri" panose="020F0502020204030204" pitchFamily="34" charset="0"/>
                <a:cs typeface="Calibri" panose="020F0502020204030204" pitchFamily="34" charset="0"/>
              </a:rPr>
              <a:t>The elements of information disorder. </a:t>
            </a:r>
          </a:p>
          <a:p>
            <a:pPr algn="ctr"/>
            <a:r>
              <a:rPr lang="en-US" sz="2200" dirty="0">
                <a:latin typeface="Calibri" panose="020F0502020204030204" pitchFamily="34" charset="0"/>
                <a:ea typeface="Calibri" panose="020F0502020204030204" pitchFamily="34" charset="0"/>
                <a:cs typeface="Calibri" panose="020F0502020204030204" pitchFamily="34" charset="0"/>
              </a:rPr>
              <a:t>Source: Ireton &amp; </a:t>
            </a:r>
            <a:r>
              <a:rPr lang="en-US" sz="2200" dirty="0" err="1">
                <a:latin typeface="Calibri" panose="020F0502020204030204" pitchFamily="34" charset="0"/>
                <a:ea typeface="Calibri" panose="020F0502020204030204" pitchFamily="34" charset="0"/>
                <a:cs typeface="Calibri" panose="020F0502020204030204" pitchFamily="34" charset="0"/>
              </a:rPr>
              <a:t>Posetti</a:t>
            </a:r>
            <a:r>
              <a:rPr lang="en-US" sz="2200" dirty="0">
                <a:latin typeface="Calibri" panose="020F0502020204030204" pitchFamily="34" charset="0"/>
                <a:ea typeface="Calibri" panose="020F0502020204030204" pitchFamily="34" charset="0"/>
                <a:cs typeface="Calibri" panose="020F0502020204030204" pitchFamily="34" charset="0"/>
              </a:rPr>
              <a:t>, 2018, p. 46 </a:t>
            </a:r>
          </a:p>
        </p:txBody>
      </p:sp>
      <p:sp>
        <p:nvSpPr>
          <p:cNvPr id="12" name="CasetăText 11">
            <a:extLst>
              <a:ext uri="{FF2B5EF4-FFF2-40B4-BE49-F238E27FC236}">
                <a16:creationId xmlns:a16="http://schemas.microsoft.com/office/drawing/2014/main" id="{43613127-6698-C4B5-FC5F-76290C539A58}"/>
              </a:ext>
            </a:extLst>
          </p:cNvPr>
          <p:cNvSpPr txBox="1"/>
          <p:nvPr/>
        </p:nvSpPr>
        <p:spPr>
          <a:xfrm>
            <a:off x="7674429" y="2103800"/>
            <a:ext cx="4299857" cy="1938992"/>
          </a:xfrm>
          <a:prstGeom prst="rect">
            <a:avLst/>
          </a:prstGeom>
          <a:noFill/>
        </p:spPr>
        <p:txBody>
          <a:bodyPr wrap="square">
            <a:spAutoFit/>
          </a:bodyPr>
          <a:lstStyle/>
          <a:p>
            <a:r>
              <a:rPr lang="ro-RO" sz="2400" dirty="0">
                <a:latin typeface="Calibri" panose="020F0502020204030204" pitchFamily="34" charset="0"/>
                <a:ea typeface="Calibri" panose="020F0502020204030204" pitchFamily="34" charset="0"/>
                <a:cs typeface="Calibri" panose="020F0502020204030204" pitchFamily="34" charset="0"/>
              </a:rPr>
              <a:t>The </a:t>
            </a:r>
            <a:r>
              <a:rPr lang="ro-RO" sz="2400" dirty="0" err="1">
                <a:latin typeface="Calibri" panose="020F0502020204030204" pitchFamily="34" charset="0"/>
                <a:ea typeface="Calibri" panose="020F0502020204030204" pitchFamily="34" charset="0"/>
                <a:cs typeface="Calibri" panose="020F0502020204030204" pitchFamily="34" charset="0"/>
              </a:rPr>
              <a:t>three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stages</a:t>
            </a:r>
            <a:r>
              <a:rPr lang="ro-RO" sz="2400" dirty="0">
                <a:latin typeface="Calibri" panose="020F0502020204030204" pitchFamily="34" charset="0"/>
                <a:ea typeface="Calibri" panose="020F0502020204030204" pitchFamily="34" charset="0"/>
                <a:cs typeface="Calibri" panose="020F0502020204030204" pitchFamily="34" charset="0"/>
              </a:rPr>
              <a:t> of </a:t>
            </a:r>
            <a:r>
              <a:rPr lang="ro-RO" sz="2400" dirty="0" err="1">
                <a:latin typeface="Calibri" panose="020F0502020204030204" pitchFamily="34" charset="0"/>
                <a:ea typeface="Calibri" panose="020F0502020204030204" pitchFamily="34" charset="0"/>
                <a:cs typeface="Calibri" panose="020F0502020204030204" pitchFamily="34" charset="0"/>
              </a:rPr>
              <a:t>information</a:t>
            </a:r>
            <a:endParaRPr lang="ro-RO" sz="2400" dirty="0">
              <a:latin typeface="Calibri" panose="020F0502020204030204" pitchFamily="34" charset="0"/>
              <a:ea typeface="Calibri" panose="020F0502020204030204" pitchFamily="34" charset="0"/>
              <a:cs typeface="Calibri" panose="020F0502020204030204" pitchFamily="34" charset="0"/>
            </a:endParaRPr>
          </a:p>
          <a:p>
            <a:r>
              <a:rPr lang="ro-RO" sz="2400" dirty="0" err="1">
                <a:latin typeface="Calibri" panose="020F0502020204030204" pitchFamily="34" charset="0"/>
                <a:ea typeface="Calibri" panose="020F0502020204030204" pitchFamily="34" charset="0"/>
                <a:cs typeface="Calibri" panose="020F0502020204030204" pitchFamily="34" charset="0"/>
              </a:rPr>
              <a:t>disorder</a:t>
            </a:r>
            <a:r>
              <a:rPr lang="ro-RO" sz="2400" dirty="0">
                <a:latin typeface="Calibri" panose="020F0502020204030204" pitchFamily="34" charset="0"/>
                <a:ea typeface="Calibri" panose="020F0502020204030204" pitchFamily="34" charset="0"/>
                <a:cs typeface="Calibri" panose="020F0502020204030204" pitchFamily="34" charset="0"/>
              </a:rPr>
              <a:t>:</a:t>
            </a:r>
          </a:p>
          <a:p>
            <a:pPr algn="ctr"/>
            <a:r>
              <a:rPr lang="ro-RO" sz="2400" dirty="0">
                <a:latin typeface="Calibri" panose="020F0502020204030204" pitchFamily="34" charset="0"/>
                <a:ea typeface="Calibri" panose="020F0502020204030204" pitchFamily="34" charset="0"/>
                <a:cs typeface="Calibri" panose="020F0502020204030204" pitchFamily="34" charset="0"/>
              </a:rPr>
              <a:t>1. </a:t>
            </a:r>
            <a:r>
              <a:rPr lang="ro-RO" sz="2400" dirty="0" err="1">
                <a:latin typeface="Calibri" panose="020F0502020204030204" pitchFamily="34" charset="0"/>
                <a:ea typeface="Calibri" panose="020F0502020204030204" pitchFamily="34" charset="0"/>
                <a:cs typeface="Calibri" panose="020F0502020204030204" pitchFamily="34" charset="0"/>
              </a:rPr>
              <a:t>Creation</a:t>
            </a:r>
            <a:endParaRPr lang="ro-RO" sz="2400" dirty="0">
              <a:latin typeface="Calibri" panose="020F0502020204030204" pitchFamily="34" charset="0"/>
              <a:ea typeface="Calibri" panose="020F0502020204030204" pitchFamily="34" charset="0"/>
              <a:cs typeface="Calibri" panose="020F0502020204030204" pitchFamily="34" charset="0"/>
            </a:endParaRPr>
          </a:p>
          <a:p>
            <a:pPr algn="ctr"/>
            <a:r>
              <a:rPr lang="ro-RO" sz="2400" dirty="0">
                <a:latin typeface="Calibri" panose="020F0502020204030204" pitchFamily="34" charset="0"/>
                <a:ea typeface="Calibri" panose="020F0502020204030204" pitchFamily="34" charset="0"/>
                <a:cs typeface="Calibri" panose="020F0502020204030204" pitchFamily="34" charset="0"/>
              </a:rPr>
              <a:t>2.Production</a:t>
            </a:r>
          </a:p>
          <a:p>
            <a:pPr algn="ctr"/>
            <a:r>
              <a:rPr lang="ro-RO" sz="2400" dirty="0">
                <a:latin typeface="Calibri" panose="020F0502020204030204" pitchFamily="34" charset="0"/>
                <a:ea typeface="Calibri" panose="020F0502020204030204" pitchFamily="34" charset="0"/>
                <a:cs typeface="Calibri" panose="020F0502020204030204" pitchFamily="34" charset="0"/>
              </a:rPr>
              <a:t>3. Distribution</a:t>
            </a:r>
          </a:p>
        </p:txBody>
      </p:sp>
    </p:spTree>
    <p:custDataLst>
      <p:tags r:id="rId1"/>
    </p:custDataLst>
    <p:extLst>
      <p:ext uri="{BB962C8B-B14F-4D97-AF65-F5344CB8AC3E}">
        <p14:creationId xmlns:p14="http://schemas.microsoft.com/office/powerpoint/2010/main" val="273191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58229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Lesson 2 -</a:t>
            </a:r>
            <a:br>
              <a:rPr lang="ro-RO" dirty="0">
                <a:solidFill>
                  <a:srgbClr val="833C0B"/>
                </a:solidFill>
              </a:rPr>
            </a:br>
            <a:r>
              <a:rPr lang="ro-RO" dirty="0">
                <a:solidFill>
                  <a:srgbClr val="833C0B"/>
                </a:solidFill>
              </a:rPr>
              <a:t>What is News?</a:t>
            </a:r>
            <a:br>
              <a:rPr lang="en-US" dirty="0">
                <a:solidFill>
                  <a:srgbClr val="833C0B"/>
                </a:solidFill>
              </a:rPr>
            </a:br>
            <a:r>
              <a:rPr lang="en-US" dirty="0">
                <a:solidFill>
                  <a:srgbClr val="833C0B"/>
                </a:solidFill>
              </a:rPr>
              <a:t>What is </a:t>
            </a:r>
            <a:r>
              <a:rPr lang="ro-RO" dirty="0">
                <a:solidFill>
                  <a:srgbClr val="833C0B"/>
                </a:solidFill>
              </a:rPr>
              <a:t>F</a:t>
            </a:r>
            <a:r>
              <a:rPr lang="en-US" dirty="0" err="1">
                <a:solidFill>
                  <a:srgbClr val="833C0B"/>
                </a:solidFill>
              </a:rPr>
              <a:t>ake</a:t>
            </a:r>
            <a:r>
              <a:rPr lang="en-US" dirty="0">
                <a:solidFill>
                  <a:srgbClr val="833C0B"/>
                </a:solidFill>
              </a:rPr>
              <a:t> </a:t>
            </a:r>
            <a:r>
              <a:rPr lang="ro-RO" dirty="0">
                <a:solidFill>
                  <a:srgbClr val="833C0B"/>
                </a:solidFill>
              </a:rPr>
              <a:t>N</a:t>
            </a:r>
            <a:r>
              <a:rPr lang="en-US" dirty="0" err="1">
                <a:solidFill>
                  <a:srgbClr val="833C0B"/>
                </a:solidFill>
              </a:rPr>
              <a:t>ews</a:t>
            </a:r>
            <a:r>
              <a:rPr lang="en-US" dirty="0">
                <a:solidFill>
                  <a:srgbClr val="833C0B"/>
                </a:solidFill>
              </a:rPr>
              <a:t>?</a:t>
            </a:r>
            <a:br>
              <a:rPr lang="ro-RO" dirty="0">
                <a:solidFill>
                  <a:srgbClr val="833C0B"/>
                </a:solidFill>
              </a:rPr>
            </a:br>
            <a:r>
              <a:rPr lang="ro-RO" dirty="0">
                <a:solidFill>
                  <a:srgbClr val="833C0B"/>
                </a:solidFill>
              </a:rPr>
              <a:t>Fake news typology</a:t>
            </a:r>
            <a:br>
              <a:rPr lang="ro-RO" dirty="0">
                <a:solidFill>
                  <a:srgbClr val="833C0B"/>
                </a:solidFill>
              </a:rPr>
            </a:br>
            <a:br>
              <a:rPr lang="ro-RO" dirty="0">
                <a:solidFill>
                  <a:srgbClr val="833C0B"/>
                </a:solidFill>
              </a:rPr>
            </a:br>
            <a:endParaRPr lang="ro-RO" dirty="0">
              <a:solidFill>
                <a:srgbClr val="833C0B"/>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348343" y="365125"/>
            <a:ext cx="1145177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ct val="100000"/>
              <a:buFont typeface="Calibri"/>
              <a:buNone/>
            </a:pPr>
            <a:r>
              <a:rPr lang="en-US" sz="3600" dirty="0">
                <a:solidFill>
                  <a:srgbClr val="833C0B"/>
                </a:solidFill>
              </a:rPr>
              <a:t>CONTROLLING QUESTIONS</a:t>
            </a:r>
            <a:endParaRPr sz="3600" dirty="0"/>
          </a:p>
        </p:txBody>
      </p:sp>
      <p:sp>
        <p:nvSpPr>
          <p:cNvPr id="149" name="Google Shape;14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00"/>
              <a:buNone/>
            </a:pPr>
            <a:r>
              <a:rPr lang="en-US" sz="2200" dirty="0"/>
              <a:t>Which of the following sentences are </a:t>
            </a:r>
            <a:r>
              <a:rPr lang="en-US" sz="2200" u="sng" dirty="0"/>
              <a:t>NOT</a:t>
            </a:r>
            <a:r>
              <a:rPr lang="en-US" sz="2200" dirty="0"/>
              <a:t> correct?</a:t>
            </a:r>
            <a:endParaRPr sz="2200" dirty="0"/>
          </a:p>
          <a:p>
            <a:pPr marL="0" lvl="0" indent="0" algn="l" rtl="0">
              <a:lnSpc>
                <a:spcPct val="90000"/>
              </a:lnSpc>
              <a:spcBef>
                <a:spcPts val="1000"/>
              </a:spcBef>
              <a:spcAft>
                <a:spcPts val="0"/>
              </a:spcAft>
              <a:buClr>
                <a:schemeClr val="dk1"/>
              </a:buClr>
              <a:buSzPts val="1600"/>
              <a:buNone/>
            </a:pPr>
            <a:endParaRPr sz="2200" dirty="0"/>
          </a:p>
          <a:p>
            <a:pPr marL="0" lvl="0" indent="0" algn="l" rtl="0">
              <a:lnSpc>
                <a:spcPct val="90000"/>
              </a:lnSpc>
              <a:spcBef>
                <a:spcPts val="1000"/>
              </a:spcBef>
              <a:spcAft>
                <a:spcPts val="0"/>
              </a:spcAft>
              <a:buClr>
                <a:schemeClr val="dk1"/>
              </a:buClr>
              <a:buSzPts val="1600"/>
              <a:buNone/>
            </a:pPr>
            <a:r>
              <a:rPr lang="en-US" sz="2200" dirty="0" err="1">
                <a:highlight>
                  <a:srgbClr val="FFFF00"/>
                </a:highlight>
              </a:rPr>
              <a:t>Malinformation</a:t>
            </a:r>
            <a:r>
              <a:rPr lang="en-US" sz="2200" dirty="0">
                <a:highlight>
                  <a:srgbClr val="FFFF00"/>
                </a:highlight>
              </a:rPr>
              <a:t> is generally shared — and sometimes created — by people who are unaware that it’s inaccurate.</a:t>
            </a:r>
          </a:p>
          <a:p>
            <a:pPr marL="0" lvl="0" indent="0" algn="l" rtl="0">
              <a:lnSpc>
                <a:spcPct val="90000"/>
              </a:lnSpc>
              <a:spcBef>
                <a:spcPts val="1000"/>
              </a:spcBef>
              <a:spcAft>
                <a:spcPts val="0"/>
              </a:spcAft>
              <a:buClr>
                <a:schemeClr val="dk1"/>
              </a:buClr>
              <a:buSzPts val="1600"/>
              <a:buNone/>
            </a:pPr>
            <a:endParaRPr lang="en-US" sz="2200" dirty="0">
              <a:highlight>
                <a:srgbClr val="FFFF00"/>
              </a:highlight>
            </a:endParaRPr>
          </a:p>
          <a:p>
            <a:pPr marL="0" lvl="0" indent="0" algn="l" rtl="0">
              <a:lnSpc>
                <a:spcPct val="90000"/>
              </a:lnSpc>
              <a:spcBef>
                <a:spcPts val="1000"/>
              </a:spcBef>
              <a:spcAft>
                <a:spcPts val="0"/>
              </a:spcAft>
              <a:buClr>
                <a:schemeClr val="dk1"/>
              </a:buClr>
              <a:buSzPts val="1600"/>
              <a:buNone/>
            </a:pP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Disinformation refers to deliberate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and</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sometimes</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organized</a:t>
            </a:r>
            <a:r>
              <a:rPr lang="ro-RO"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attempts to confuse or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mislead</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people </a:t>
            </a:r>
            <a:r>
              <a:rPr lang="ro-RO" sz="2200" b="0" i="0" u="none" strike="noStrike" baseline="0" dirty="0" err="1">
                <a:solidFill>
                  <a:srgbClr val="211D1E"/>
                </a:solidFill>
                <a:latin typeface="Calibri" panose="020F0502020204030204" pitchFamily="34" charset="0"/>
                <a:ea typeface="Calibri" panose="020F0502020204030204" pitchFamily="34" charset="0"/>
                <a:cs typeface="Calibri" panose="020F0502020204030204" pitchFamily="34" charset="0"/>
              </a:rPr>
              <a:t>by</a:t>
            </a:r>
            <a:r>
              <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 delivering dishonest information to them.</a:t>
            </a:r>
          </a:p>
          <a:p>
            <a:pPr marL="0" lvl="0" indent="0" algn="l" rtl="0">
              <a:lnSpc>
                <a:spcPct val="90000"/>
              </a:lnSpc>
              <a:spcBef>
                <a:spcPts val="1000"/>
              </a:spcBef>
              <a:spcAft>
                <a:spcPts val="0"/>
              </a:spcAft>
              <a:buClr>
                <a:schemeClr val="dk1"/>
              </a:buClr>
              <a:buSzPts val="1600"/>
              <a:buNone/>
            </a:pPr>
            <a:endPar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endParaRPr>
          </a:p>
          <a:p>
            <a:pPr marL="0" indent="0">
              <a:buSzPts val="1600"/>
              <a:buNone/>
            </a:pPr>
            <a:r>
              <a:rPr lang="en-US" sz="2200" dirty="0">
                <a:latin typeface="Calibri" panose="020F0502020204030204" pitchFamily="34" charset="0"/>
                <a:ea typeface="Calibri" panose="020F0502020204030204" pitchFamily="34" charset="0"/>
                <a:cs typeface="Calibri" panose="020F0502020204030204" pitchFamily="34" charset="0"/>
              </a:rPr>
              <a:t>Misinformation – refers</a:t>
            </a:r>
            <a:r>
              <a:rPr lang="ro-RO" sz="2200" dirty="0">
                <a:latin typeface="Calibri" panose="020F0502020204030204" pitchFamily="34" charset="0"/>
                <a:ea typeface="Calibri" panose="020F0502020204030204" pitchFamily="34" charset="0"/>
                <a:cs typeface="Calibri" panose="020F0502020204030204" pitchFamily="34" charset="0"/>
              </a:rPr>
              <a:t> </a:t>
            </a:r>
            <a:r>
              <a:rPr lang="ro-RO" sz="2200" dirty="0" err="1">
                <a:latin typeface="Calibri" panose="020F0502020204030204" pitchFamily="34" charset="0"/>
                <a:ea typeface="Calibri" panose="020F0502020204030204" pitchFamily="34" charset="0"/>
                <a:cs typeface="Calibri" panose="020F0502020204030204" pitchFamily="34" charset="0"/>
              </a:rPr>
              <a:t>to</a:t>
            </a:r>
            <a:r>
              <a:rPr lang="ro-RO" sz="2200" dirty="0">
                <a:latin typeface="Calibri" panose="020F0502020204030204" pitchFamily="34" charset="0"/>
                <a:ea typeface="Calibri" panose="020F0502020204030204" pitchFamily="34" charset="0"/>
                <a:cs typeface="Calibri" panose="020F0502020204030204" pitchFamily="34" charset="0"/>
              </a:rPr>
              <a:t> </a:t>
            </a:r>
            <a:r>
              <a:rPr lang="ro-RO" sz="2200" dirty="0" err="1">
                <a:latin typeface="Calibri" panose="020F0502020204030204" pitchFamily="34" charset="0"/>
                <a:ea typeface="Calibri" panose="020F0502020204030204" pitchFamily="34" charset="0"/>
                <a:cs typeface="Calibri" panose="020F0502020204030204" pitchFamily="34" charset="0"/>
              </a:rPr>
              <a:t>misleading</a:t>
            </a:r>
            <a:r>
              <a:rPr lang="ro-RO" sz="2200" dirty="0">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information</a:t>
            </a:r>
            <a:r>
              <a:rPr lang="ro-RO" sz="2200" dirty="0">
                <a:latin typeface="Calibri" panose="020F0502020204030204" pitchFamily="34" charset="0"/>
                <a:ea typeface="Calibri" panose="020F0502020204030204" pitchFamily="34" charset="0"/>
                <a:cs typeface="Calibri" panose="020F0502020204030204" pitchFamily="34" charset="0"/>
              </a:rPr>
              <a:t> </a:t>
            </a:r>
            <a:r>
              <a:rPr lang="ro-RO" sz="2200" dirty="0" err="1">
                <a:latin typeface="Calibri" panose="020F0502020204030204" pitchFamily="34" charset="0"/>
                <a:ea typeface="Calibri" panose="020F0502020204030204" pitchFamily="34" charset="0"/>
                <a:cs typeface="Calibri" panose="020F0502020204030204" pitchFamily="34" charset="0"/>
              </a:rPr>
              <a:t>created</a:t>
            </a:r>
            <a:r>
              <a:rPr lang="ro-RO" sz="2200" dirty="0">
                <a:latin typeface="Calibri" panose="020F0502020204030204" pitchFamily="34" charset="0"/>
                <a:ea typeface="Calibri" panose="020F0502020204030204" pitchFamily="34" charset="0"/>
                <a:cs typeface="Calibri" panose="020F0502020204030204" pitchFamily="34" charset="0"/>
              </a:rPr>
              <a:t> </a:t>
            </a:r>
            <a:r>
              <a:rPr lang="ro-RO" sz="2200" dirty="0" err="1">
                <a:latin typeface="Calibri" panose="020F0502020204030204" pitchFamily="34" charset="0"/>
                <a:ea typeface="Calibri" panose="020F0502020204030204" pitchFamily="34" charset="0"/>
                <a:cs typeface="Calibri" panose="020F0502020204030204" pitchFamily="34" charset="0"/>
              </a:rPr>
              <a:t>and</a:t>
            </a:r>
            <a:r>
              <a:rPr lang="en-US" sz="2200" dirty="0">
                <a:latin typeface="Calibri" panose="020F0502020204030204" pitchFamily="34" charset="0"/>
                <a:ea typeface="Calibri" panose="020F0502020204030204" pitchFamily="34" charset="0"/>
                <a:cs typeface="Calibri" panose="020F0502020204030204" pitchFamily="34" charset="0"/>
              </a:rPr>
              <a:t> shared with</a:t>
            </a:r>
            <a:r>
              <a:rPr lang="ro-RO" sz="2200" dirty="0">
                <a:latin typeface="Calibri" panose="020F0502020204030204" pitchFamily="34" charset="0"/>
                <a:ea typeface="Calibri" panose="020F0502020204030204" pitchFamily="34" charset="0"/>
                <a:cs typeface="Calibri" panose="020F0502020204030204" pitchFamily="34" charset="0"/>
              </a:rPr>
              <a:t>out </a:t>
            </a:r>
            <a:r>
              <a:rPr lang="ro-RO" sz="2200" dirty="0" err="1">
                <a:latin typeface="Calibri" panose="020F0502020204030204" pitchFamily="34" charset="0"/>
                <a:ea typeface="Calibri" panose="020F0502020204030204" pitchFamily="34" charset="0"/>
                <a:cs typeface="Calibri" panose="020F0502020204030204" pitchFamily="34" charset="0"/>
              </a:rPr>
              <a:t>harmful</a:t>
            </a:r>
            <a:r>
              <a:rPr lang="ro-RO" sz="2200" dirty="0">
                <a:latin typeface="Calibri" panose="020F0502020204030204" pitchFamily="34" charset="0"/>
                <a:ea typeface="Calibri" panose="020F0502020204030204" pitchFamily="34" charset="0"/>
                <a:cs typeface="Calibri" panose="020F0502020204030204" pitchFamily="34" charset="0"/>
              </a:rPr>
              <a:t> </a:t>
            </a:r>
            <a:r>
              <a:rPr lang="ro-RO" sz="2200" dirty="0" err="1">
                <a:latin typeface="Calibri" panose="020F0502020204030204" pitchFamily="34" charset="0"/>
                <a:ea typeface="Calibri" panose="020F0502020204030204" pitchFamily="34" charset="0"/>
                <a:cs typeface="Calibri" panose="020F0502020204030204" pitchFamily="34" charset="0"/>
              </a:rPr>
              <a:t>intent</a:t>
            </a:r>
            <a:r>
              <a:rPr lang="en-US" sz="2200" dirty="0">
                <a:latin typeface="Calibri" panose="020F0502020204030204" pitchFamily="34" charset="0"/>
                <a:ea typeface="Calibri" panose="020F0502020204030204" pitchFamily="34" charset="0"/>
                <a:cs typeface="Calibri" panose="020F0502020204030204" pitchFamily="34" charset="0"/>
              </a:rPr>
              <a:t> </a:t>
            </a:r>
          </a:p>
          <a:p>
            <a:pPr marL="0" indent="0">
              <a:buSzPts val="160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SzPts val="1600"/>
              <a:buNone/>
            </a:pPr>
            <a:r>
              <a:rPr lang="en-US" sz="2200" dirty="0">
                <a:highlight>
                  <a:srgbClr val="FFFF00"/>
                </a:highlight>
                <a:latin typeface="Calibri" panose="020F0502020204030204" pitchFamily="34" charset="0"/>
                <a:ea typeface="Calibri" panose="020F0502020204030204" pitchFamily="34" charset="0"/>
                <a:cs typeface="Calibri" panose="020F0502020204030204" pitchFamily="34" charset="0"/>
              </a:rPr>
              <a:t>In many cases, disinformation refers to situations in which the private sphere is violated and the intention it that of harming someone`s reputation.</a:t>
            </a:r>
          </a:p>
          <a:p>
            <a:pPr marL="0" indent="0">
              <a:buSzPts val="1600"/>
              <a:buNone/>
            </a:pPr>
            <a:endParaRPr lang="ro-RO" sz="22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6375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MORE </a:t>
            </a:r>
            <a:r>
              <a:rPr lang="ro-RO" dirty="0">
                <a:solidFill>
                  <a:srgbClr val="833C0B"/>
                </a:solidFill>
              </a:rPr>
              <a:t>TYPES OF FAKE NEWS</a:t>
            </a:r>
            <a:endParaRPr dirty="0">
              <a:solidFill>
                <a:srgbClr val="833C0B"/>
              </a:solidFill>
            </a:endParaRPr>
          </a:p>
        </p:txBody>
      </p:sp>
    </p:spTree>
    <p:custDataLst>
      <p:tags r:id="rId1"/>
    </p:custDataLst>
    <p:extLst>
      <p:ext uri="{BB962C8B-B14F-4D97-AF65-F5344CB8AC3E}">
        <p14:creationId xmlns:p14="http://schemas.microsoft.com/office/powerpoint/2010/main" val="18791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3" name="Imagine 2">
            <a:extLst>
              <a:ext uri="{FF2B5EF4-FFF2-40B4-BE49-F238E27FC236}">
                <a16:creationId xmlns:a16="http://schemas.microsoft.com/office/drawing/2014/main" id="{31F50488-C1BE-51AD-00F6-2F72D7F1C145}"/>
              </a:ext>
            </a:extLst>
          </p:cNvPr>
          <p:cNvPicPr>
            <a:picLocks noChangeAspect="1"/>
          </p:cNvPicPr>
          <p:nvPr/>
        </p:nvPicPr>
        <p:blipFill>
          <a:blip r:embed="rId4"/>
          <a:stretch>
            <a:fillRect/>
          </a:stretch>
        </p:blipFill>
        <p:spPr>
          <a:xfrm rot="747002">
            <a:off x="7040138" y="1642790"/>
            <a:ext cx="4064209" cy="3968954"/>
          </a:xfrm>
          <a:prstGeom prst="rect">
            <a:avLst/>
          </a:prstGeom>
        </p:spPr>
      </p:pic>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err="1">
                <a:solidFill>
                  <a:srgbClr val="833C0B"/>
                </a:solidFill>
              </a:rPr>
              <a:t>Types</a:t>
            </a:r>
            <a:r>
              <a:rPr lang="ro-RO" dirty="0">
                <a:solidFill>
                  <a:srgbClr val="833C0B"/>
                </a:solidFill>
              </a:rPr>
              <a:t> of </a:t>
            </a:r>
            <a:r>
              <a:rPr lang="en-US" dirty="0">
                <a:solidFill>
                  <a:srgbClr val="833C0B"/>
                </a:solidFill>
              </a:rPr>
              <a:t>fake news</a:t>
            </a:r>
            <a:endParaRPr dirty="0"/>
          </a:p>
        </p:txBody>
      </p:sp>
      <p:sp>
        <p:nvSpPr>
          <p:cNvPr id="126" name="Google Shape;126;p7"/>
          <p:cNvSpPr txBox="1">
            <a:spLocks noGrp="1"/>
          </p:cNvSpPr>
          <p:nvPr>
            <p:ph type="body" idx="1"/>
          </p:nvPr>
        </p:nvSpPr>
        <p:spPr>
          <a:xfrm>
            <a:off x="1820745" y="1822080"/>
            <a:ext cx="3984171" cy="4351338"/>
          </a:xfrm>
          <a:prstGeom prst="rect">
            <a:avLst/>
          </a:prstGeom>
          <a:noFill/>
          <a:ln>
            <a:noFill/>
          </a:ln>
        </p:spPr>
        <p:txBody>
          <a:bodyPr spcFirstLastPara="1" wrap="square" lIns="91425" tIns="45700" rIns="91425" bIns="45700" anchor="t" anchorCtr="0">
            <a:normAutofit/>
          </a:bodyPr>
          <a:lstStyle/>
          <a:p>
            <a:pPr algn="l">
              <a:buFont typeface="Arial" panose="020B0604020202020204" pitchFamily="34" charset="0"/>
              <a:buChar char="•"/>
            </a:pPr>
            <a:r>
              <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Satire or Parody</a:t>
            </a:r>
          </a:p>
          <a:p>
            <a:pPr algn="l">
              <a:buFont typeface="Arial" panose="020B0604020202020204" pitchFamily="34" charset="0"/>
              <a:buChar char="•"/>
            </a:pPr>
            <a:r>
              <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False Connection</a:t>
            </a:r>
          </a:p>
          <a:p>
            <a:pPr algn="l">
              <a:buFont typeface="Arial" panose="020B0604020202020204" pitchFamily="34" charset="0"/>
              <a:buChar char="•"/>
            </a:pPr>
            <a:r>
              <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Misleading Content</a:t>
            </a:r>
            <a:endParaRPr lang="ro-RO"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False Context</a:t>
            </a:r>
            <a:endParaRPr lang="ro-RO"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Imposter Content</a:t>
            </a:r>
            <a:endParaRPr lang="ro-RO"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Manipulated Content</a:t>
            </a:r>
            <a:endParaRPr lang="ro-RO"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Fabricated Content</a:t>
            </a:r>
            <a:endParaRPr lang="ro-RO"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gn="l">
              <a:buNone/>
            </a:pPr>
            <a:endParaRPr lang="en-US" sz="26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800"/>
              <a:buNone/>
            </a:pPr>
            <a:endParaRPr lang="ro-RO" sz="2900" dirty="0"/>
          </a:p>
        </p:txBody>
      </p:sp>
      <p:sp>
        <p:nvSpPr>
          <p:cNvPr id="127" name="Google Shape;127;p7"/>
          <p:cNvSpPr txBox="1"/>
          <p:nvPr/>
        </p:nvSpPr>
        <p:spPr>
          <a:xfrm>
            <a:off x="838200"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5" name="CasetăText 4">
            <a:extLst>
              <a:ext uri="{FF2B5EF4-FFF2-40B4-BE49-F238E27FC236}">
                <a16:creationId xmlns:a16="http://schemas.microsoft.com/office/drawing/2014/main" id="{283E6EE3-411B-8A92-C2F3-E02769ABFF2C}"/>
              </a:ext>
            </a:extLst>
          </p:cNvPr>
          <p:cNvSpPr txBox="1"/>
          <p:nvPr/>
        </p:nvSpPr>
        <p:spPr>
          <a:xfrm>
            <a:off x="914400" y="5692328"/>
            <a:ext cx="8392886" cy="400110"/>
          </a:xfrm>
          <a:prstGeom prst="rect">
            <a:avLst/>
          </a:prstGeom>
          <a:noFill/>
        </p:spPr>
        <p:txBody>
          <a:bodyPr wrap="square">
            <a:spAutoFit/>
          </a:bodyPr>
          <a:lstStyle/>
          <a:p>
            <a:pPr algn="l">
              <a:buFont typeface="Arial" panose="020B0604020202020204" pitchFamily="34" charset="0"/>
              <a:buChar char="•"/>
            </a:pPr>
            <a:r>
              <a:rPr lang="en-US" sz="2000" b="0" i="0" dirty="0">
                <a:solidFill>
                  <a:srgbClr val="2E2E2F"/>
                </a:solidFill>
                <a:effectLst/>
                <a:latin typeface="Calibri" panose="020F0502020204030204" pitchFamily="34" charset="0"/>
                <a:ea typeface="Calibri" panose="020F0502020204030204" pitchFamily="34" charset="0"/>
                <a:cs typeface="Calibri" panose="020F0502020204030204" pitchFamily="34" charset="0"/>
              </a:rPr>
              <a:t>https://firstdraftnews.org/long-form-article/too-much-information/ </a:t>
            </a:r>
          </a:p>
        </p:txBody>
      </p:sp>
    </p:spTree>
    <p:custDataLst>
      <p:tags r:id="rId1"/>
    </p:custDataLst>
    <p:extLst>
      <p:ext uri="{BB962C8B-B14F-4D97-AF65-F5344CB8AC3E}">
        <p14:creationId xmlns:p14="http://schemas.microsoft.com/office/powerpoint/2010/main" val="67748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1. Satire or </a:t>
            </a:r>
            <a:r>
              <a:rPr lang="ro-RO" dirty="0" err="1">
                <a:solidFill>
                  <a:srgbClr val="833C0B"/>
                </a:solidFill>
              </a:rPr>
              <a:t>Parody</a:t>
            </a:r>
            <a:endParaRPr dirty="0"/>
          </a:p>
        </p:txBody>
      </p:sp>
      <p:sp>
        <p:nvSpPr>
          <p:cNvPr id="126" name="Google Shape;126;p7"/>
          <p:cNvSpPr txBox="1">
            <a:spLocks noGrp="1"/>
          </p:cNvSpPr>
          <p:nvPr>
            <p:ph type="body" idx="1"/>
          </p:nvPr>
        </p:nvSpPr>
        <p:spPr>
          <a:xfrm>
            <a:off x="838200" y="1520824"/>
            <a:ext cx="585043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chemeClr val="dk1"/>
              </a:buClr>
              <a:buSzPts val="2000"/>
              <a:buNone/>
            </a:pPr>
            <a:r>
              <a:rPr lang="en-US" sz="2400" dirty="0">
                <a:hlinkClick r:id="rId4"/>
              </a:rPr>
              <a:t>Satire is </a:t>
            </a:r>
            <a:r>
              <a:rPr lang="en-US" sz="2400" dirty="0"/>
              <a:t>”a way of criticizing people or ideas in a humorous way, especially in order to make a political point, or a piece of writing that uses this style”. </a:t>
            </a:r>
          </a:p>
          <a:p>
            <a:pPr marL="0" lvl="0" indent="0" algn="just" rtl="0">
              <a:lnSpc>
                <a:spcPct val="90000"/>
              </a:lnSpc>
              <a:spcBef>
                <a:spcPts val="1000"/>
              </a:spcBef>
              <a:spcAft>
                <a:spcPts val="0"/>
              </a:spcAft>
              <a:buClr>
                <a:schemeClr val="dk1"/>
              </a:buClr>
              <a:buSzPts val="2000"/>
              <a:buNone/>
            </a:pPr>
            <a:r>
              <a:rPr lang="en-US" sz="2400" dirty="0"/>
              <a:t>Parody is also defined by </a:t>
            </a:r>
            <a:r>
              <a:rPr lang="en-US" sz="2400" dirty="0">
                <a:hlinkClick r:id="rId5"/>
              </a:rPr>
              <a:t>Cambridge Dictionary </a:t>
            </a:r>
            <a:r>
              <a:rPr lang="en-US" sz="2400" dirty="0"/>
              <a:t>as ”writing, music, art, speech, etc. that intentionally copies the style of someone famous or copies a particular situation, making the features or qualities of the original more noticeable in a way that is humorous”.</a:t>
            </a:r>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27" name="Google Shape;127;p7"/>
          <p:cNvSpPr txBox="1"/>
          <p:nvPr/>
        </p:nvSpPr>
        <p:spPr>
          <a:xfrm>
            <a:off x="838200" y="5988898"/>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pic>
        <p:nvPicPr>
          <p:cNvPr id="3" name="Imagine 2">
            <a:extLst>
              <a:ext uri="{FF2B5EF4-FFF2-40B4-BE49-F238E27FC236}">
                <a16:creationId xmlns:a16="http://schemas.microsoft.com/office/drawing/2014/main" id="{7714A423-6C2B-3CA7-A0C0-7A984941006A}"/>
              </a:ext>
            </a:extLst>
          </p:cNvPr>
          <p:cNvPicPr>
            <a:picLocks noChangeAspect="1"/>
          </p:cNvPicPr>
          <p:nvPr/>
        </p:nvPicPr>
        <p:blipFill>
          <a:blip r:embed="rId6"/>
          <a:stretch>
            <a:fillRect/>
          </a:stretch>
        </p:blipFill>
        <p:spPr>
          <a:xfrm>
            <a:off x="7594291" y="1520824"/>
            <a:ext cx="3659394" cy="4181474"/>
          </a:xfrm>
          <a:prstGeom prst="rect">
            <a:avLst/>
          </a:prstGeom>
        </p:spPr>
      </p:pic>
      <p:sp>
        <p:nvSpPr>
          <p:cNvPr id="5" name="CasetăText 4">
            <a:extLst>
              <a:ext uri="{FF2B5EF4-FFF2-40B4-BE49-F238E27FC236}">
                <a16:creationId xmlns:a16="http://schemas.microsoft.com/office/drawing/2014/main" id="{41523D23-E248-E0E3-88B0-3AE4AA22ECFF}"/>
              </a:ext>
            </a:extLst>
          </p:cNvPr>
          <p:cNvSpPr txBox="1"/>
          <p:nvPr/>
        </p:nvSpPr>
        <p:spPr>
          <a:xfrm>
            <a:off x="7795677" y="5872162"/>
            <a:ext cx="3256622" cy="830997"/>
          </a:xfrm>
          <a:prstGeom prst="rect">
            <a:avLst/>
          </a:prstGeom>
          <a:noFill/>
        </p:spPr>
        <p:txBody>
          <a:bodyPr wrap="square">
            <a:spAutoFit/>
          </a:bodyPr>
          <a:lstStyle/>
          <a:p>
            <a:r>
              <a:rPr lang="ro-RO" sz="1200" dirty="0"/>
              <a:t>https://www.thedailymash.co.uk/politics/politics-headlines/britain-to-celebrate-freedom-from-europe-by-replacing-all-its-laws-with-identical-ones-20170331125198</a:t>
            </a:r>
          </a:p>
        </p:txBody>
      </p:sp>
    </p:spTree>
    <p:custDataLst>
      <p:tags r:id="rId1"/>
    </p:custDataLst>
    <p:extLst>
      <p:ext uri="{BB962C8B-B14F-4D97-AF65-F5344CB8AC3E}">
        <p14:creationId xmlns:p14="http://schemas.microsoft.com/office/powerpoint/2010/main" val="239232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762000" y="7137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Satire or </a:t>
            </a:r>
            <a:r>
              <a:rPr lang="ro-RO" dirty="0" err="1">
                <a:solidFill>
                  <a:srgbClr val="833C0B"/>
                </a:solidFill>
              </a:rPr>
              <a:t>Parody</a:t>
            </a:r>
            <a:endParaRPr dirty="0"/>
          </a:p>
        </p:txBody>
      </p:sp>
      <p:sp>
        <p:nvSpPr>
          <p:cNvPr id="126" name="Google Shape;126;p7"/>
          <p:cNvSpPr txBox="1">
            <a:spLocks noGrp="1"/>
          </p:cNvSpPr>
          <p:nvPr>
            <p:ph type="body" idx="1"/>
          </p:nvPr>
        </p:nvSpPr>
        <p:spPr>
          <a:xfrm>
            <a:off x="555170" y="1165444"/>
            <a:ext cx="6063342" cy="473076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chemeClr val="dk1"/>
              </a:buClr>
              <a:buSzPts val="2000"/>
              <a:buNone/>
            </a:pPr>
            <a:r>
              <a:rPr lang="en-US" sz="2400" dirty="0"/>
              <a:t>The intention of satires and parodies is not to disinform or misinform, but when these types of articles are shared outside of its original context they can be misunderstood and misinterpreted. Those how use satires and parodies in order to spread false information usually cut something from the original article or take just a part of it, thus making it hard to see the humorous intention of the author. </a:t>
            </a:r>
          </a:p>
          <a:p>
            <a:pPr marL="0" lvl="0" indent="0" algn="just">
              <a:buSzPts val="2000"/>
              <a:buNone/>
            </a:pPr>
            <a:r>
              <a:rPr lang="en-US" sz="2400" dirty="0"/>
              <a:t>In order not to be mistaken for real reporting, satire and parody should not be taken out of context and should be correctly, clearly and repeatedly labeled as such. </a:t>
            </a:r>
            <a:endParaRPr sz="24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27" name="Google Shape;127;p7"/>
          <p:cNvSpPr txBox="1"/>
          <p:nvPr/>
        </p:nvSpPr>
        <p:spPr>
          <a:xfrm>
            <a:off x="892629" y="6259166"/>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CasetăText 3">
            <a:extLst>
              <a:ext uri="{FF2B5EF4-FFF2-40B4-BE49-F238E27FC236}">
                <a16:creationId xmlns:a16="http://schemas.microsoft.com/office/drawing/2014/main" id="{EEF5B482-5A48-5991-4E0D-5166F5035285}"/>
              </a:ext>
            </a:extLst>
          </p:cNvPr>
          <p:cNvSpPr txBox="1"/>
          <p:nvPr/>
        </p:nvSpPr>
        <p:spPr>
          <a:xfrm>
            <a:off x="7764346" y="4356147"/>
            <a:ext cx="3872484" cy="461665"/>
          </a:xfrm>
          <a:prstGeom prst="rect">
            <a:avLst/>
          </a:prstGeom>
          <a:noFill/>
        </p:spPr>
        <p:txBody>
          <a:bodyPr wrap="square">
            <a:spAutoFit/>
          </a:bodyPr>
          <a:lstStyle/>
          <a:p>
            <a:r>
              <a:rPr lang="ro-RO" sz="1200" dirty="0"/>
              <a:t>https://www.theonion.com/man-just-buying-one-of-every-cleaning-product-in-case-t-1842493766</a:t>
            </a:r>
          </a:p>
        </p:txBody>
      </p:sp>
      <p:pic>
        <p:nvPicPr>
          <p:cNvPr id="6" name="Imagine 5">
            <a:extLst>
              <a:ext uri="{FF2B5EF4-FFF2-40B4-BE49-F238E27FC236}">
                <a16:creationId xmlns:a16="http://schemas.microsoft.com/office/drawing/2014/main" id="{EB5718FC-4FBF-88D1-07EA-B5F881DEC496}"/>
              </a:ext>
            </a:extLst>
          </p:cNvPr>
          <p:cNvPicPr>
            <a:picLocks noChangeAspect="1"/>
          </p:cNvPicPr>
          <p:nvPr/>
        </p:nvPicPr>
        <p:blipFill rotWithShape="1">
          <a:blip r:embed="rId4"/>
          <a:srcRect r="8752"/>
          <a:stretch/>
        </p:blipFill>
        <p:spPr>
          <a:xfrm>
            <a:off x="6618512" y="1165444"/>
            <a:ext cx="5220348" cy="3190703"/>
          </a:xfrm>
          <a:prstGeom prst="rect">
            <a:avLst/>
          </a:prstGeom>
        </p:spPr>
      </p:pic>
      <p:pic>
        <p:nvPicPr>
          <p:cNvPr id="8" name="Imagine 7">
            <a:extLst>
              <a:ext uri="{FF2B5EF4-FFF2-40B4-BE49-F238E27FC236}">
                <a16:creationId xmlns:a16="http://schemas.microsoft.com/office/drawing/2014/main" id="{D3016516-705E-F3FE-E662-EEC74602E1CC}"/>
              </a:ext>
            </a:extLst>
          </p:cNvPr>
          <p:cNvPicPr>
            <a:picLocks noChangeAspect="1"/>
          </p:cNvPicPr>
          <p:nvPr/>
        </p:nvPicPr>
        <p:blipFill>
          <a:blip r:embed="rId5"/>
          <a:stretch>
            <a:fillRect/>
          </a:stretch>
        </p:blipFill>
        <p:spPr>
          <a:xfrm>
            <a:off x="7458923" y="4817812"/>
            <a:ext cx="4483330" cy="1854295"/>
          </a:xfrm>
          <a:prstGeom prst="rect">
            <a:avLst/>
          </a:prstGeom>
        </p:spPr>
      </p:pic>
    </p:spTree>
    <p:custDataLst>
      <p:tags r:id="rId1"/>
    </p:custDataLst>
    <p:extLst>
      <p:ext uri="{BB962C8B-B14F-4D97-AF65-F5344CB8AC3E}">
        <p14:creationId xmlns:p14="http://schemas.microsoft.com/office/powerpoint/2010/main" val="268988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2</a:t>
            </a:r>
            <a:r>
              <a:rPr lang="ro-RO" dirty="0">
                <a:solidFill>
                  <a:srgbClr val="833C0B"/>
                </a:solidFill>
              </a:rPr>
              <a:t>. False </a:t>
            </a:r>
            <a:r>
              <a:rPr lang="ro-RO" dirty="0" err="1">
                <a:solidFill>
                  <a:srgbClr val="833C0B"/>
                </a:solidFill>
              </a:rPr>
              <a:t>Connection</a:t>
            </a:r>
            <a:endParaRPr dirty="0"/>
          </a:p>
        </p:txBody>
      </p:sp>
      <p:sp>
        <p:nvSpPr>
          <p:cNvPr id="126" name="Google Shape;126;p7"/>
          <p:cNvSpPr txBox="1">
            <a:spLocks noGrp="1"/>
          </p:cNvSpPr>
          <p:nvPr>
            <p:ph type="body" idx="1"/>
          </p:nvPr>
        </p:nvSpPr>
        <p:spPr>
          <a:xfrm>
            <a:off x="838200" y="1520824"/>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1000"/>
              </a:spcBef>
              <a:spcAft>
                <a:spcPts val="0"/>
              </a:spcAft>
              <a:buClr>
                <a:schemeClr val="dk1"/>
              </a:buClr>
              <a:buSzPts val="2000"/>
              <a:buNone/>
            </a:pPr>
            <a:endParaRPr lang="ro-RO" sz="2600" dirty="0">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Clr>
                <a:schemeClr val="dk1"/>
              </a:buClr>
              <a:buSzPts val="2000"/>
              <a:buNone/>
            </a:pPr>
            <a:r>
              <a:rPr lang="ro-RO" dirty="0">
                <a:latin typeface="Calibri" panose="020F0502020204030204" pitchFamily="34" charset="0"/>
                <a:ea typeface="Calibri" panose="020F0502020204030204" pitchFamily="34" charset="0"/>
                <a:cs typeface="Calibri" panose="020F0502020204030204" pitchFamily="34" charset="0"/>
              </a:rPr>
              <a:t>It </a:t>
            </a:r>
            <a:r>
              <a:rPr lang="ro-RO" dirty="0" err="1">
                <a:latin typeface="Calibri" panose="020F0502020204030204" pitchFamily="34" charset="0"/>
                <a:ea typeface="Calibri" panose="020F0502020204030204" pitchFamily="34" charset="0"/>
                <a:cs typeface="Calibri" panose="020F0502020204030204" pitchFamily="34" charset="0"/>
              </a:rPr>
              <a:t>refers</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to</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the</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situations</a:t>
            </a:r>
            <a:r>
              <a:rPr lang="ro-RO" dirty="0">
                <a:latin typeface="Calibri" panose="020F0502020204030204" pitchFamily="34" charset="0"/>
                <a:ea typeface="Calibri" panose="020F0502020204030204" pitchFamily="34" charset="0"/>
                <a:cs typeface="Calibri" panose="020F0502020204030204" pitchFamily="34" charset="0"/>
              </a:rPr>
              <a:t> w</a:t>
            </a:r>
            <a:r>
              <a:rPr lang="en-US" dirty="0">
                <a:latin typeface="Calibri" panose="020F0502020204030204" pitchFamily="34" charset="0"/>
                <a:ea typeface="Calibri" panose="020F0502020204030204" pitchFamily="34" charset="0"/>
                <a:cs typeface="Calibri" panose="020F0502020204030204" pitchFamily="34" charset="0"/>
              </a:rPr>
              <a:t>hen the headlines, pictures, or captions</a:t>
            </a:r>
            <a:r>
              <a:rPr lang="ro-RO" dirty="0">
                <a:latin typeface="Calibri" panose="020F0502020204030204" pitchFamily="34" charset="0"/>
                <a:ea typeface="Calibri" panose="020F0502020204030204" pitchFamily="34" charset="0"/>
                <a:cs typeface="Calibri" panose="020F0502020204030204" pitchFamily="34" charset="0"/>
              </a:rPr>
              <a:t> of an </a:t>
            </a:r>
            <a:r>
              <a:rPr lang="ro-RO" dirty="0" err="1">
                <a:latin typeface="Calibri" panose="020F0502020204030204" pitchFamily="34" charset="0"/>
                <a:ea typeface="Calibri" panose="020F0502020204030204" pitchFamily="34" charset="0"/>
                <a:cs typeface="Calibri" panose="020F0502020204030204" pitchFamily="34" charset="0"/>
              </a:rPr>
              <a:t>article</a:t>
            </a:r>
            <a:r>
              <a:rPr lang="ro-RO" dirty="0">
                <a:latin typeface="Calibri" panose="020F0502020204030204" pitchFamily="34" charset="0"/>
                <a:ea typeface="Calibri" panose="020F0502020204030204" pitchFamily="34" charset="0"/>
                <a:cs typeface="Calibri" panose="020F0502020204030204" pitchFamily="34" charset="0"/>
              </a:rPr>
              <a:t> are </a:t>
            </a:r>
            <a:r>
              <a:rPr lang="ro-RO" dirty="0" err="1">
                <a:latin typeface="Calibri" panose="020F0502020204030204" pitchFamily="34" charset="0"/>
                <a:ea typeface="Calibri" panose="020F0502020204030204" pitchFamily="34" charset="0"/>
                <a:cs typeface="Calibri" panose="020F0502020204030204" pitchFamily="34" charset="0"/>
              </a:rPr>
              <a:t>not</a:t>
            </a:r>
            <a:r>
              <a:rPr lang="ro-RO" dirty="0">
                <a:latin typeface="Calibri" panose="020F0502020204030204" pitchFamily="34" charset="0"/>
                <a:ea typeface="Calibri" panose="020F0502020204030204" pitchFamily="34" charset="0"/>
                <a:cs typeface="Calibri" panose="020F0502020204030204" pitchFamily="34" charset="0"/>
              </a:rPr>
              <a:t> consistent </a:t>
            </a:r>
            <a:r>
              <a:rPr lang="ro-RO" dirty="0" err="1">
                <a:latin typeface="Calibri" panose="020F0502020204030204" pitchFamily="34" charset="0"/>
                <a:ea typeface="Calibri" panose="020F0502020204030204" pitchFamily="34" charset="0"/>
                <a:cs typeface="Calibri" panose="020F0502020204030204" pitchFamily="34" charset="0"/>
              </a:rPr>
              <a:t>with</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what</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is</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written</a:t>
            </a:r>
            <a:r>
              <a:rPr lang="ro-RO" dirty="0">
                <a:latin typeface="Calibri" panose="020F0502020204030204" pitchFamily="34" charset="0"/>
                <a:ea typeface="Calibri" panose="020F0502020204030204" pitchFamily="34" charset="0"/>
                <a:cs typeface="Calibri" panose="020F0502020204030204" pitchFamily="34" charset="0"/>
              </a:rPr>
              <a:t> in </a:t>
            </a:r>
            <a:r>
              <a:rPr lang="en-US" dirty="0">
                <a:latin typeface="Calibri" panose="020F0502020204030204" pitchFamily="34" charset="0"/>
                <a:ea typeface="Calibri" panose="020F0502020204030204" pitchFamily="34" charset="0"/>
                <a:cs typeface="Calibri" panose="020F0502020204030204" pitchFamily="34" charset="0"/>
              </a:rPr>
              <a:t>the text.</a:t>
            </a:r>
            <a:endParaRPr lang="ro-RO" dirty="0">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Clr>
                <a:schemeClr val="dk1"/>
              </a:buClr>
              <a:buSzPts val="2000"/>
              <a:buNone/>
            </a:pPr>
            <a:r>
              <a:rPr lang="ro-RO" dirty="0">
                <a:latin typeface="Calibri" panose="020F0502020204030204" pitchFamily="34" charset="0"/>
                <a:ea typeface="Calibri" panose="020F0502020204030204" pitchFamily="34" charset="0"/>
                <a:cs typeface="Calibri" panose="020F0502020204030204" pitchFamily="34" charset="0"/>
              </a:rPr>
              <a:t>In media, </a:t>
            </a:r>
            <a:r>
              <a:rPr lang="ro-RO" dirty="0" err="1">
                <a:latin typeface="Calibri" panose="020F0502020204030204" pitchFamily="34" charset="0"/>
                <a:ea typeface="Calibri" panose="020F0502020204030204" pitchFamily="34" charset="0"/>
                <a:cs typeface="Calibri" panose="020F0502020204030204" pitchFamily="34" charset="0"/>
              </a:rPr>
              <a:t>the</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most</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used</a:t>
            </a:r>
            <a:r>
              <a:rPr lang="ro-RO" dirty="0">
                <a:latin typeface="Calibri" panose="020F0502020204030204" pitchFamily="34" charset="0"/>
                <a:ea typeface="Calibri" panose="020F0502020204030204" pitchFamily="34" charset="0"/>
                <a:cs typeface="Calibri" panose="020F0502020204030204" pitchFamily="34" charset="0"/>
              </a:rPr>
              <a:t> false </a:t>
            </a:r>
            <a:r>
              <a:rPr lang="ro-RO" dirty="0" err="1">
                <a:latin typeface="Calibri" panose="020F0502020204030204" pitchFamily="34" charset="0"/>
                <a:ea typeface="Calibri" panose="020F0502020204030204" pitchFamily="34" charset="0"/>
                <a:cs typeface="Calibri" panose="020F0502020204030204" pitchFamily="34" charset="0"/>
              </a:rPr>
              <a:t>connection</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is</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clickbait</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hlinkClick r:id="rId4"/>
              </a:rPr>
              <a:t>Clickbait</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refers</a:t>
            </a:r>
            <a:r>
              <a:rPr lang="ro-RO" dirty="0">
                <a:latin typeface="Calibri" panose="020F0502020204030204" pitchFamily="34" charset="0"/>
                <a:ea typeface="Calibri" panose="020F0502020204030204" pitchFamily="34" charset="0"/>
                <a:cs typeface="Calibri" panose="020F0502020204030204" pitchFamily="34" charset="0"/>
              </a:rPr>
              <a:t> </a:t>
            </a:r>
            <a:r>
              <a:rPr lang="ro-RO" dirty="0" err="1">
                <a:latin typeface="Calibri" panose="020F0502020204030204" pitchFamily="34" charset="0"/>
                <a:ea typeface="Calibri" panose="020F0502020204030204" pitchFamily="34" charset="0"/>
                <a:cs typeface="Calibri" panose="020F0502020204030204" pitchFamily="34" charset="0"/>
              </a:rPr>
              <a:t>to</a:t>
            </a:r>
            <a:r>
              <a:rPr lang="ro-RO"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something (such as a headline) designed to make readers want to click on a hyperlink especially when the link leads to content of dubious value or interest</a:t>
            </a:r>
            <a:r>
              <a:rPr lang="ro-RO" dirty="0">
                <a:latin typeface="Calibri" panose="020F0502020204030204" pitchFamily="34" charset="0"/>
                <a:ea typeface="Calibri" panose="020F0502020204030204" pitchFamily="34" charset="0"/>
                <a:cs typeface="Calibri" panose="020F0502020204030204" pitchFamily="34" charset="0"/>
              </a:rPr>
              <a:t>.</a:t>
            </a:r>
          </a:p>
          <a:p>
            <a:pPr marL="0" indent="0" algn="just">
              <a:buSzPts val="2000"/>
              <a:buNone/>
            </a:pP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In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this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competitive media market,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newsrooms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are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fighting</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for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audience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In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this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fight</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journalists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use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all</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kinds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of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tricks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attract</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public's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attention</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The problem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that</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not</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all</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of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these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tricks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respect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ethical</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norms</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of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journalism</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because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they</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promise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something</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public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and</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in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fact</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they</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deceive</a:t>
            </a:r>
            <a:r>
              <a:rPr kumimoji="0" lang="ro-RO" altLang="ro-RO"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it.</a:t>
            </a:r>
            <a:r>
              <a:rPr kumimoji="0" lang="ro-RO" altLang="ro-RO"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27" name="Google Shape;127;p7"/>
          <p:cNvSpPr txBox="1"/>
          <p:nvPr/>
        </p:nvSpPr>
        <p:spPr>
          <a:xfrm>
            <a:off x="936172"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36268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False </a:t>
            </a:r>
            <a:r>
              <a:rPr lang="ro-RO" dirty="0" err="1">
                <a:solidFill>
                  <a:srgbClr val="833C0B"/>
                </a:solidFill>
              </a:rPr>
              <a:t>Connection</a:t>
            </a:r>
            <a:endParaRPr dirty="0"/>
          </a:p>
        </p:txBody>
      </p:sp>
      <p:sp>
        <p:nvSpPr>
          <p:cNvPr id="126" name="Google Shape;126;p7"/>
          <p:cNvSpPr txBox="1">
            <a:spLocks noGrp="1"/>
          </p:cNvSpPr>
          <p:nvPr>
            <p:ph type="body" idx="1"/>
          </p:nvPr>
        </p:nvSpPr>
        <p:spPr>
          <a:xfrm>
            <a:off x="838200" y="1520824"/>
            <a:ext cx="10515600" cy="4351338"/>
          </a:xfrm>
          <a:prstGeom prst="rect">
            <a:avLst/>
          </a:prstGeom>
          <a:noFill/>
          <a:ln>
            <a:noFill/>
          </a:ln>
        </p:spPr>
        <p:txBody>
          <a:bodyPr spcFirstLastPara="1" wrap="square" lIns="91425" tIns="45700" rIns="91425" bIns="45700" anchor="t" anchorCtr="0">
            <a:normAutofit lnSpcReduction="10000"/>
          </a:bodyPr>
          <a:lstStyle/>
          <a:p>
            <a:pPr marL="0" indent="0" algn="just">
              <a:buSzPts val="2000"/>
              <a:buNone/>
            </a:pPr>
            <a:r>
              <a:rPr kumimoji="0" lang="en-US"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may also occur</a:t>
            </a:r>
            <a:r>
              <a:rPr kumimoji="0" lang="ro-RO"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also</a:t>
            </a:r>
            <a:r>
              <a:rPr kumimoji="0" lang="en-US"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when pictures or captions are utilized, especially on social media </a:t>
            </a:r>
            <a:r>
              <a:rPr kumimoji="0" lang="ro-RO" altLang="ro-RO" sz="2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platforms</a:t>
            </a:r>
            <a:r>
              <a:rPr kumimoji="0" lang="en-US"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to convey a message</a:t>
            </a:r>
            <a:r>
              <a:rPr kumimoji="0" lang="ro-RO"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 </a:t>
            </a:r>
            <a:r>
              <a:rPr kumimoji="0" lang="ro-RO" altLang="ro-RO" sz="2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will</a:t>
            </a:r>
            <a:r>
              <a:rPr kumimoji="0" lang="ro-RO"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not</a:t>
            </a:r>
            <a:r>
              <a:rPr kumimoji="0" lang="ro-RO"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actually</a:t>
            </a:r>
            <a:r>
              <a:rPr kumimoji="0" lang="ro-RO"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a:t>
            </a:r>
            <a:r>
              <a:rPr kumimoji="0" lang="en-US"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found in the article.</a:t>
            </a:r>
            <a:endParaRPr kumimoji="0" lang="ro-RO" altLang="ro-RO"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Clr>
                <a:schemeClr val="dk1"/>
              </a:buClr>
              <a:buSzPts val="2800"/>
              <a:buNone/>
            </a:pPr>
            <a:endParaRPr lang="ro-RO" sz="2600" dirty="0"/>
          </a:p>
          <a:p>
            <a:pPr marL="0" lvl="0" indent="0" algn="just" rtl="0">
              <a:lnSpc>
                <a:spcPct val="90000"/>
              </a:lnSpc>
              <a:spcBef>
                <a:spcPts val="1000"/>
              </a:spcBef>
              <a:spcAft>
                <a:spcPts val="0"/>
              </a:spcAft>
              <a:buClr>
                <a:schemeClr val="dk1"/>
              </a:buClr>
              <a:buSzPts val="2800"/>
              <a:buNone/>
            </a:pPr>
            <a:r>
              <a:rPr lang="ro-RO" sz="2600" dirty="0"/>
              <a:t>”</a:t>
            </a:r>
            <a:r>
              <a:rPr lang="en-US" sz="2600" dirty="0"/>
              <a:t>Clickbait   websites   and   content   can   be   generated   very   cheaply   and   automatically   on   a   massive   scale   and   the   economic   incentive   makes   it   lucrative for the producers of such content. The adverse effect of such</a:t>
            </a:r>
            <a:r>
              <a:rPr lang="ro-RO" sz="2600" dirty="0"/>
              <a:t> </a:t>
            </a:r>
            <a:r>
              <a:rPr lang="en-US" sz="2600" dirty="0"/>
              <a:t>content, especially when it is generated on a massive  scale, is that it competes with, and can potentially drown out, the significance of journalism characterized by verified facts (even when different media outlets exhibit different angles and emphases according to their varied narrative stances).</a:t>
            </a:r>
            <a:r>
              <a:rPr lang="ro-RO" sz="2600" dirty="0"/>
              <a:t>” (</a:t>
            </a:r>
            <a:r>
              <a:rPr lang="ro-RO" sz="2600" dirty="0" err="1"/>
              <a:t>McGonagle</a:t>
            </a:r>
            <a:r>
              <a:rPr lang="ro-RO" sz="2600" dirty="0"/>
              <a:t>, T., </a:t>
            </a:r>
            <a:r>
              <a:rPr lang="ro-RO" sz="2600" dirty="0" err="1"/>
              <a:t>Bednarski</a:t>
            </a:r>
            <a:r>
              <a:rPr lang="ro-RO" sz="2600" dirty="0"/>
              <a:t>, M., </a:t>
            </a:r>
            <a:r>
              <a:rPr lang="ro-RO" sz="2600" dirty="0" err="1"/>
              <a:t>Francese</a:t>
            </a:r>
            <a:r>
              <a:rPr lang="ro-RO" sz="2600" dirty="0"/>
              <a:t> </a:t>
            </a:r>
            <a:r>
              <a:rPr lang="ro-RO" sz="2600" dirty="0" err="1"/>
              <a:t>Coutinho</a:t>
            </a:r>
            <a:r>
              <a:rPr lang="ro-RO" sz="2600" dirty="0"/>
              <a:t>, M., </a:t>
            </a:r>
            <a:r>
              <a:rPr lang="ro-RO" sz="2600" dirty="0" err="1"/>
              <a:t>Zimin</a:t>
            </a:r>
            <a:r>
              <a:rPr lang="ro-RO" sz="2600" dirty="0"/>
              <a:t>, A., 2019, 19)</a:t>
            </a:r>
            <a:endParaRPr sz="2600" dirty="0"/>
          </a:p>
          <a:p>
            <a:pPr marL="0" lvl="0" indent="0" algn="l" rtl="0">
              <a:lnSpc>
                <a:spcPct val="90000"/>
              </a:lnSpc>
              <a:spcBef>
                <a:spcPts val="1000"/>
              </a:spcBef>
              <a:spcAft>
                <a:spcPts val="0"/>
              </a:spcAft>
              <a:buClr>
                <a:schemeClr val="dk1"/>
              </a:buClr>
              <a:buSzPts val="2800"/>
              <a:buNone/>
            </a:pPr>
            <a:endParaRPr dirty="0"/>
          </a:p>
        </p:txBody>
      </p:sp>
      <p:sp>
        <p:nvSpPr>
          <p:cNvPr id="127" name="Google Shape;127;p7"/>
          <p:cNvSpPr txBox="1"/>
          <p:nvPr/>
        </p:nvSpPr>
        <p:spPr>
          <a:xfrm>
            <a:off x="936172"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549668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3. </a:t>
            </a:r>
            <a:r>
              <a:rPr lang="ro-RO" dirty="0" err="1">
                <a:solidFill>
                  <a:srgbClr val="833C0B"/>
                </a:solidFill>
              </a:rPr>
              <a:t>Misleading</a:t>
            </a:r>
            <a:r>
              <a:rPr lang="ro-RO" dirty="0">
                <a:solidFill>
                  <a:srgbClr val="833C0B"/>
                </a:solidFill>
              </a:rPr>
              <a:t> Content</a:t>
            </a:r>
            <a:endParaRPr dirty="0"/>
          </a:p>
        </p:txBody>
      </p:sp>
      <p:sp>
        <p:nvSpPr>
          <p:cNvPr id="126" name="Google Shape;126;p7"/>
          <p:cNvSpPr txBox="1">
            <a:spLocks noGrp="1"/>
          </p:cNvSpPr>
          <p:nvPr>
            <p:ph type="body" idx="1"/>
          </p:nvPr>
        </p:nvSpPr>
        <p:spPr>
          <a:xfrm>
            <a:off x="838200" y="1520824"/>
            <a:ext cx="10515600" cy="4351338"/>
          </a:xfrm>
          <a:prstGeom prst="rect">
            <a:avLst/>
          </a:prstGeom>
          <a:noFill/>
          <a:ln>
            <a:noFill/>
          </a:ln>
        </p:spPr>
        <p:txBody>
          <a:bodyPr spcFirstLastPara="1" wrap="square" lIns="91425" tIns="45700" rIns="91425" bIns="45700" anchor="t" anchorCtr="0">
            <a:noAutofit/>
          </a:bodyPr>
          <a:lstStyle/>
          <a:p>
            <a:pPr marL="0" indent="0" algn="just">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Misleading content is not something new in journalism, on the contrary, it is a phenomenon that has been studied for decades. </a:t>
            </a:r>
            <a:r>
              <a:rPr lang="ro-RO" sz="2400" dirty="0">
                <a:latin typeface="Calibri" panose="020F0502020204030204" pitchFamily="34" charset="0"/>
                <a:ea typeface="Calibri" panose="020F0502020204030204" pitchFamily="34" charset="0"/>
                <a:cs typeface="Calibri" panose="020F0502020204030204" pitchFamily="34" charset="0"/>
              </a:rPr>
              <a:t>In </a:t>
            </a:r>
            <a:r>
              <a:rPr lang="ro-RO" sz="2400" dirty="0" err="1">
                <a:latin typeface="Calibri" panose="020F0502020204030204" pitchFamily="34" charset="0"/>
                <a:ea typeface="Calibri" panose="020F0502020204030204" pitchFamily="34" charset="0"/>
                <a:cs typeface="Calibri" panose="020F0502020204030204" pitchFamily="34" charset="0"/>
              </a:rPr>
              <a:t>communication</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sciences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this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is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called</a:t>
            </a:r>
            <a:r>
              <a:rPr lang="ro-RO" sz="2400" dirty="0">
                <a:latin typeface="Calibri" panose="020F0502020204030204" pitchFamily="34" charset="0"/>
                <a:ea typeface="Calibri" panose="020F0502020204030204" pitchFamily="34" charset="0"/>
                <a:cs typeface="Calibri" panose="020F0502020204030204" pitchFamily="34" charset="0"/>
              </a:rPr>
              <a:t> The </a:t>
            </a:r>
            <a:r>
              <a:rPr lang="ro-RO" sz="2400" dirty="0" err="1">
                <a:latin typeface="Calibri" panose="020F0502020204030204" pitchFamily="34" charset="0"/>
                <a:ea typeface="Calibri" panose="020F0502020204030204" pitchFamily="34" charset="0"/>
                <a:cs typeface="Calibri" panose="020F0502020204030204" pitchFamily="34" charset="0"/>
              </a:rPr>
              <a:t>Framing</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Theory</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and</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basically</a:t>
            </a:r>
            <a:r>
              <a:rPr lang="ro-RO" sz="2400" dirty="0">
                <a:latin typeface="Calibri" panose="020F0502020204030204" pitchFamily="34" charset="0"/>
                <a:ea typeface="Calibri" panose="020F0502020204030204" pitchFamily="34" charset="0"/>
                <a:cs typeface="Calibri" panose="020F0502020204030204" pitchFamily="34" charset="0"/>
              </a:rPr>
              <a:t>, it </a:t>
            </a:r>
            <a:r>
              <a:rPr lang="ro-RO" sz="2400" dirty="0" err="1">
                <a:latin typeface="Calibri" panose="020F0502020204030204" pitchFamily="34" charset="0"/>
                <a:ea typeface="Calibri" panose="020F0502020204030204" pitchFamily="34" charset="0"/>
                <a:cs typeface="Calibri" panose="020F0502020204030204" pitchFamily="34" charset="0"/>
              </a:rPr>
              <a:t>represents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the</a:t>
            </a:r>
            <a:r>
              <a:rPr lang="ro-RO" sz="2400" dirty="0">
                <a:latin typeface="Calibri" panose="020F0502020204030204" pitchFamily="34" charset="0"/>
                <a:ea typeface="Calibri" panose="020F0502020204030204" pitchFamily="34" charset="0"/>
                <a:cs typeface="Calibri" panose="020F0502020204030204" pitchFamily="34" charset="0"/>
              </a:rPr>
              <a:t> perspective </a:t>
            </a:r>
            <a:r>
              <a:rPr lang="ro-RO" sz="2400" dirty="0" err="1">
                <a:latin typeface="Calibri" panose="020F0502020204030204" pitchFamily="34" charset="0"/>
                <a:ea typeface="Calibri" panose="020F0502020204030204" pitchFamily="34" charset="0"/>
                <a:cs typeface="Calibri" panose="020F0502020204030204" pitchFamily="34" charset="0"/>
              </a:rPr>
              <a:t>the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journalists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choose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to</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present</a:t>
            </a:r>
            <a:r>
              <a:rPr lang="ro-RO" sz="2400" dirty="0">
                <a:latin typeface="Calibri" panose="020F0502020204030204" pitchFamily="34" charset="0"/>
                <a:ea typeface="Calibri" panose="020F0502020204030204" pitchFamily="34" charset="0"/>
                <a:cs typeface="Calibri" panose="020F0502020204030204" pitchFamily="34" charset="0"/>
              </a:rPr>
              <a:t> a </a:t>
            </a:r>
            <a:r>
              <a:rPr lang="ro-RO" sz="2400" dirty="0" err="1">
                <a:latin typeface="Calibri" panose="020F0502020204030204" pitchFamily="34" charset="0"/>
                <a:ea typeface="Calibri" panose="020F0502020204030204" pitchFamily="34" charset="0"/>
                <a:cs typeface="Calibri" panose="020F0502020204030204" pitchFamily="34" charset="0"/>
              </a:rPr>
              <a:t>certain</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information</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framing</a:t>
            </a:r>
            <a:r>
              <a:rPr lang="ro-RO" sz="2400" dirty="0">
                <a:latin typeface="Calibri" panose="020F0502020204030204" pitchFamily="34" charset="0"/>
                <a:ea typeface="Calibri" panose="020F0502020204030204" pitchFamily="34" charset="0"/>
                <a:cs typeface="Calibri" panose="020F0502020204030204" pitchFamily="34" charset="0"/>
              </a:rPr>
              <a:t> it in a </a:t>
            </a:r>
            <a:r>
              <a:rPr lang="ro-RO" sz="2400" dirty="0" err="1">
                <a:latin typeface="Calibri" panose="020F0502020204030204" pitchFamily="34" charset="0"/>
                <a:ea typeface="Calibri" panose="020F0502020204030204" pitchFamily="34" charset="0"/>
                <a:cs typeface="Calibri" panose="020F0502020204030204" pitchFamily="34" charset="0"/>
              </a:rPr>
              <a:t>certain</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way</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One influential way that the media may shape public</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opinion is by framing events and issues in particular</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ways. Framing involves a communication source presenting and defining an issue.</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de </a:t>
            </a:r>
            <a:r>
              <a:rPr lang="en-US" sz="2400" dirty="0" err="1">
                <a:latin typeface="Calibri" panose="020F0502020204030204" pitchFamily="34" charset="0"/>
                <a:ea typeface="Calibri" panose="020F0502020204030204" pitchFamily="34" charset="0"/>
                <a:cs typeface="Calibri" panose="020F0502020204030204" pitchFamily="34" charset="0"/>
              </a:rPr>
              <a:t>Vreese</a:t>
            </a:r>
            <a:r>
              <a:rPr lang="ro-RO" sz="2400" dirty="0">
                <a:latin typeface="Calibri" panose="020F0502020204030204" pitchFamily="34" charset="0"/>
                <a:ea typeface="Calibri" panose="020F0502020204030204" pitchFamily="34" charset="0"/>
                <a:cs typeface="Calibri" panose="020F0502020204030204" pitchFamily="34" charset="0"/>
              </a:rPr>
              <a:t>, 2005, 51)</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SzPts val="2000"/>
              <a:buNone/>
            </a:pPr>
            <a:endParaRPr lang="en-US" sz="1000" dirty="0">
              <a:latin typeface="Calibri" panose="020F0502020204030204" pitchFamily="34" charset="0"/>
              <a:ea typeface="Calibri" panose="020F0502020204030204" pitchFamily="34" charset="0"/>
              <a:cs typeface="Calibri" panose="020F0502020204030204" pitchFamily="34" charset="0"/>
            </a:endParaRPr>
          </a:p>
          <a:p>
            <a:pPr marL="0" indent="0" algn="just">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This sort of content refers </a:t>
            </a:r>
            <a:r>
              <a:rPr lang="ro-RO" sz="2400" dirty="0" err="1">
                <a:latin typeface="Calibri" panose="020F0502020204030204" pitchFamily="34" charset="0"/>
                <a:ea typeface="Calibri" panose="020F0502020204030204" pitchFamily="34" charset="0"/>
                <a:cs typeface="Calibri" panose="020F0502020204030204" pitchFamily="34" charset="0"/>
              </a:rPr>
              <a:t>to</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u</a:t>
            </a:r>
            <a:r>
              <a:rPr lang="ro-RO" sz="2400" dirty="0" err="1">
                <a:latin typeface="Calibri" panose="020F0502020204030204" pitchFamily="34" charset="0"/>
                <a:ea typeface="Calibri" panose="020F0502020204030204" pitchFamily="34" charset="0"/>
                <a:cs typeface="Calibri" panose="020F0502020204030204" pitchFamily="34" charset="0"/>
              </a:rPr>
              <a:t>sing</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information in a false manner, such as </a:t>
            </a:r>
            <a:r>
              <a:rPr lang="ro-RO" sz="2400" dirty="0" err="1">
                <a:latin typeface="Calibri" panose="020F0502020204030204" pitchFamily="34" charset="0"/>
                <a:ea typeface="Calibri" panose="020F0502020204030204" pitchFamily="34" charset="0"/>
                <a:cs typeface="Calibri" panose="020F0502020204030204" pitchFamily="34" charset="0"/>
              </a:rPr>
              <a:t>presenting</a:t>
            </a:r>
            <a:r>
              <a:rPr lang="ro-RO" sz="2400" dirty="0">
                <a:latin typeface="Calibri" panose="020F0502020204030204" pitchFamily="34" charset="0"/>
                <a:ea typeface="Calibri" panose="020F0502020204030204" pitchFamily="34" charset="0"/>
                <a:cs typeface="Calibri" panose="020F0502020204030204" pitchFamily="34" charset="0"/>
              </a:rPr>
              <a:t> a comment, a </a:t>
            </a:r>
            <a:r>
              <a:rPr lang="ro-RO" sz="2400" dirty="0" err="1">
                <a:latin typeface="Calibri" panose="020F0502020204030204" pitchFamily="34" charset="0"/>
                <a:ea typeface="Calibri" panose="020F0502020204030204" pitchFamily="34" charset="0"/>
                <a:cs typeface="Calibri" panose="020F0502020204030204" pitchFamily="34" charset="0"/>
              </a:rPr>
              <a:t>remark</a:t>
            </a:r>
            <a:r>
              <a:rPr lang="ro-RO" sz="2400" dirty="0">
                <a:latin typeface="Calibri" panose="020F0502020204030204" pitchFamily="34" charset="0"/>
                <a:ea typeface="Calibri" panose="020F0502020204030204" pitchFamily="34" charset="0"/>
                <a:cs typeface="Calibri" panose="020F0502020204030204" pitchFamily="34" charset="0"/>
              </a:rPr>
              <a:t> or a </a:t>
            </a:r>
            <a:r>
              <a:rPr lang="en-US" sz="2400" dirty="0">
                <a:latin typeface="Calibri" panose="020F0502020204030204" pitchFamily="34" charset="0"/>
                <a:ea typeface="Calibri" panose="020F0502020204030204" pitchFamily="34" charset="0"/>
                <a:cs typeface="Calibri" panose="020F0502020204030204" pitchFamily="34" charset="0"/>
              </a:rPr>
              <a:t>statement as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being</a:t>
            </a:r>
            <a:r>
              <a:rPr lang="ro-RO" sz="2400" dirty="0">
                <a:latin typeface="Calibri" panose="020F0502020204030204" pitchFamily="34" charset="0"/>
                <a:ea typeface="Calibri" panose="020F0502020204030204" pitchFamily="34" charset="0"/>
                <a:cs typeface="Calibri" panose="020F0502020204030204" pitchFamily="34" charset="0"/>
              </a:rPr>
              <a:t> a</a:t>
            </a:r>
            <a:r>
              <a:rPr lang="en-US" sz="2400" dirty="0">
                <a:latin typeface="Calibri" panose="020F0502020204030204" pitchFamily="34" charset="0"/>
                <a:ea typeface="Calibri" panose="020F0502020204030204" pitchFamily="34" charset="0"/>
                <a:cs typeface="Calibri" panose="020F0502020204030204" pitchFamily="34" charset="0"/>
              </a:rPr>
              <a:t> fact</a:t>
            </a:r>
            <a:r>
              <a:rPr lang="ro-RO" sz="2400" dirty="0">
                <a:latin typeface="Calibri" panose="020F0502020204030204" pitchFamily="34" charset="0"/>
                <a:ea typeface="Calibri" panose="020F0502020204030204" pitchFamily="34" charset="0"/>
                <a:cs typeface="Calibri" panose="020F0502020204030204" pitchFamily="34" charset="0"/>
              </a:rPr>
              <a:t>. More </a:t>
            </a:r>
            <a:r>
              <a:rPr lang="ro-RO" sz="2400" dirty="0" err="1">
                <a:latin typeface="Calibri" panose="020F0502020204030204" pitchFamily="34" charset="0"/>
                <a:ea typeface="Calibri" panose="020F0502020204030204" pitchFamily="34" charset="0"/>
                <a:cs typeface="Calibri" panose="020F0502020204030204" pitchFamily="34" charset="0"/>
              </a:rPr>
              <a:t>examples</a:t>
            </a:r>
            <a:r>
              <a:rPr lang="ro-RO" sz="2400" dirty="0">
                <a:latin typeface="Calibri" panose="020F0502020204030204" pitchFamily="34" charset="0"/>
                <a:ea typeface="Calibri" panose="020F0502020204030204" pitchFamily="34" charset="0"/>
                <a:cs typeface="Calibri" panose="020F0502020204030204" pitchFamily="34" charset="0"/>
              </a:rPr>
              <a:t> consist of </a:t>
            </a:r>
            <a:r>
              <a:rPr lang="ro-RO" sz="2400" dirty="0" err="1">
                <a:latin typeface="Calibri" panose="020F0502020204030204" pitchFamily="34" charset="0"/>
                <a:ea typeface="Calibri" panose="020F0502020204030204" pitchFamily="34" charset="0"/>
                <a:cs typeface="Calibri" panose="020F0502020204030204" pitchFamily="34" charset="0"/>
              </a:rPr>
              <a:t>cropped</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images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selecting</a:t>
            </a:r>
            <a:r>
              <a:rPr lang="ro-RO" sz="2400" dirty="0">
                <a:latin typeface="Calibri" panose="020F0502020204030204" pitchFamily="34" charset="0"/>
                <a:ea typeface="Calibri" panose="020F0502020204030204" pitchFamily="34" charset="0"/>
                <a:cs typeface="Calibri" panose="020F0502020204030204" pitchFamily="34" charset="0"/>
              </a:rPr>
              <a:t> a </a:t>
            </a:r>
            <a:r>
              <a:rPr lang="ro-RO" sz="2400" dirty="0" err="1">
                <a:latin typeface="Calibri" panose="020F0502020204030204" pitchFamily="34" charset="0"/>
                <a:ea typeface="Calibri" panose="020F0502020204030204" pitchFamily="34" charset="0"/>
                <a:cs typeface="Calibri" panose="020F0502020204030204" pitchFamily="34" charset="0"/>
              </a:rPr>
              <a:t>certain</a:t>
            </a:r>
            <a:r>
              <a:rPr lang="ro-RO" sz="2400" dirty="0">
                <a:latin typeface="Calibri" panose="020F0502020204030204" pitchFamily="34" charset="0"/>
                <a:ea typeface="Calibri" panose="020F0502020204030204" pitchFamily="34" charset="0"/>
                <a:cs typeface="Calibri" panose="020F0502020204030204" pitchFamily="34" charset="0"/>
              </a:rPr>
              <a:t> part of </a:t>
            </a:r>
            <a:r>
              <a:rPr lang="ro-RO" sz="2400" dirty="0" err="1">
                <a:latin typeface="Calibri" panose="020F0502020204030204" pitchFamily="34" charset="0"/>
                <a:ea typeface="Calibri" panose="020F0502020204030204" pitchFamily="34" charset="0"/>
                <a:cs typeface="Calibri" panose="020F0502020204030204" pitchFamily="34" charset="0"/>
              </a:rPr>
              <a:t>some</a:t>
            </a:r>
            <a:r>
              <a:rPr lang="ro-RO" sz="2400" dirty="0">
                <a:latin typeface="Calibri" panose="020F0502020204030204" pitchFamily="34" charset="0"/>
                <a:ea typeface="Calibri" panose="020F0502020204030204" pitchFamily="34" charset="0"/>
                <a:cs typeface="Calibri" panose="020F0502020204030204" pitchFamily="34" charset="0"/>
              </a:rPr>
              <a:t> data or of a </a:t>
            </a:r>
            <a:r>
              <a:rPr lang="ro-RO" sz="2400" dirty="0" err="1">
                <a:latin typeface="Calibri" panose="020F0502020204030204" pitchFamily="34" charset="0"/>
                <a:ea typeface="Calibri" panose="020F0502020204030204" pitchFamily="34" charset="0"/>
                <a:cs typeface="Calibri" panose="020F0502020204030204" pitchFamily="34" charset="0"/>
              </a:rPr>
              <a:t>quote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instead</a:t>
            </a:r>
            <a:r>
              <a:rPr lang="ro-RO" sz="2400" dirty="0">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inherit"/>
              </a:rPr>
              <a:t>other</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parts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that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would</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be</a:t>
            </a:r>
            <a:r>
              <a:rPr kumimoji="0" lang="ro-RO" altLang="ro-RO" sz="2400" b="0" i="0" u="none" strike="noStrike" cap="none" normalizeH="0" baseline="0" dirty="0">
                <a:ln>
                  <a:noFill/>
                </a:ln>
                <a:solidFill>
                  <a:srgbClr val="202124"/>
                </a:solidFill>
                <a:effectLst/>
                <a:latin typeface="inherit"/>
              </a:rPr>
              <a:t> more relevant </a:t>
            </a:r>
            <a:r>
              <a:rPr kumimoji="0" lang="ro-RO" altLang="ro-RO" sz="2400" b="0" i="0" u="none" strike="noStrike" cap="none" normalizeH="0" baseline="0" dirty="0" err="1">
                <a:ln>
                  <a:noFill/>
                </a:ln>
                <a:solidFill>
                  <a:srgbClr val="202124"/>
                </a:solidFill>
                <a:effectLst/>
                <a:latin typeface="inherit"/>
              </a:rPr>
              <a:t>to</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public.</a:t>
            </a:r>
            <a:endParaRPr kumimoji="0" lang="ro-RO" altLang="ro-RO" sz="2400" b="0" i="0" u="none" strike="noStrike" cap="none" normalizeH="0" baseline="0" dirty="0">
              <a:ln>
                <a:noFill/>
              </a:ln>
              <a:solidFill>
                <a:schemeClr val="tx1"/>
              </a:solidFill>
              <a:effectLst/>
              <a:latin typeface="Arial" panose="020B0604020202020204" pitchFamily="34" charset="0"/>
            </a:endParaRPr>
          </a:p>
        </p:txBody>
      </p:sp>
      <p:sp>
        <p:nvSpPr>
          <p:cNvPr id="127" name="Google Shape;127;p7"/>
          <p:cNvSpPr txBox="1"/>
          <p:nvPr/>
        </p:nvSpPr>
        <p:spPr>
          <a:xfrm>
            <a:off x="838200" y="6217498"/>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57688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7658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4. False Context</a:t>
            </a:r>
            <a:endParaRPr dirty="0"/>
          </a:p>
        </p:txBody>
      </p:sp>
      <p:sp>
        <p:nvSpPr>
          <p:cNvPr id="126" name="Google Shape;126;p7"/>
          <p:cNvSpPr txBox="1">
            <a:spLocks noGrp="1"/>
          </p:cNvSpPr>
          <p:nvPr>
            <p:ph type="body" idx="1"/>
          </p:nvPr>
        </p:nvSpPr>
        <p:spPr>
          <a:xfrm>
            <a:off x="301457" y="1132114"/>
            <a:ext cx="5936057" cy="4772705"/>
          </a:xfrm>
          <a:prstGeom prst="rect">
            <a:avLst/>
          </a:prstGeom>
          <a:noFill/>
          <a:ln>
            <a:noFill/>
          </a:ln>
        </p:spPr>
        <p:txBody>
          <a:bodyPr spcFirstLastPara="1" wrap="square" lIns="91425" tIns="45700" rIns="91425" bIns="45700" anchor="t" anchorCtr="0">
            <a:noAutofit/>
          </a:bodyPr>
          <a:lstStyle/>
          <a:p>
            <a:pPr algn="just"/>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refers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content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actually</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authentic</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true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but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which</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distributed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fake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contextual data. </a:t>
            </a:r>
          </a:p>
          <a:p>
            <a:pPr algn="just"/>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During</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Covid pandemic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there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were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many</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old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videos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photos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shared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as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new</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ones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placed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in a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different</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context. </a:t>
            </a:r>
          </a:p>
          <a:p>
            <a:pPr algn="just"/>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For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example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when</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pandemic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broke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out, a video of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two</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so</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called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Italian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doctors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shared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around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world</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The video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stated</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doctors treated 75 coronavirus patients and now they</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were</a:t>
            </a:r>
            <a:r>
              <a:rPr lang="en-US"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both infected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The video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true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from</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 Mexican TV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series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called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Triunfo</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del</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Amor,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broadcast</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in 2010. The context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false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since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had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nothing</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do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Covid.</a:t>
            </a:r>
          </a:p>
        </p:txBody>
      </p:sp>
      <p:sp>
        <p:nvSpPr>
          <p:cNvPr id="127" name="Google Shape;127;p7"/>
          <p:cNvSpPr txBox="1"/>
          <p:nvPr/>
        </p:nvSpPr>
        <p:spPr>
          <a:xfrm>
            <a:off x="838200" y="6327452"/>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3" name="Imagine 2">
            <a:extLst>
              <a:ext uri="{FF2B5EF4-FFF2-40B4-BE49-F238E27FC236}">
                <a16:creationId xmlns:a16="http://schemas.microsoft.com/office/drawing/2014/main" id="{9FFFF223-14FE-0726-5E30-C6A1AAE3D67C}"/>
              </a:ext>
            </a:extLst>
          </p:cNvPr>
          <p:cNvPicPr>
            <a:picLocks noChangeAspect="1"/>
          </p:cNvPicPr>
          <p:nvPr/>
        </p:nvPicPr>
        <p:blipFill>
          <a:blip r:embed="rId4"/>
          <a:stretch>
            <a:fillRect/>
          </a:stretch>
        </p:blipFill>
        <p:spPr>
          <a:xfrm>
            <a:off x="6778425" y="1676401"/>
            <a:ext cx="5112118" cy="3344661"/>
          </a:xfrm>
          <a:prstGeom prst="rect">
            <a:avLst/>
          </a:prstGeom>
        </p:spPr>
      </p:pic>
      <p:sp>
        <p:nvSpPr>
          <p:cNvPr id="6" name="CasetăText 5">
            <a:extLst>
              <a:ext uri="{FF2B5EF4-FFF2-40B4-BE49-F238E27FC236}">
                <a16:creationId xmlns:a16="http://schemas.microsoft.com/office/drawing/2014/main" id="{1725CD53-096B-70A7-000D-876F05FFD060}"/>
              </a:ext>
            </a:extLst>
          </p:cNvPr>
          <p:cNvSpPr txBox="1"/>
          <p:nvPr/>
        </p:nvSpPr>
        <p:spPr>
          <a:xfrm>
            <a:off x="7336971" y="5554114"/>
            <a:ext cx="4430486" cy="338554"/>
          </a:xfrm>
          <a:prstGeom prst="rect">
            <a:avLst/>
          </a:prstGeom>
          <a:noFill/>
        </p:spPr>
        <p:txBody>
          <a:bodyPr wrap="square">
            <a:spAutoFit/>
          </a:bodyPr>
          <a:lstStyle/>
          <a:p>
            <a:pPr algn="just"/>
            <a:r>
              <a:rPr lang="ro-RO" sz="1600" dirty="0">
                <a:solidFill>
                  <a:srgbClr val="000000"/>
                </a:solidFill>
                <a:latin typeface="Calibri" panose="020F0502020204030204" pitchFamily="34" charset="0"/>
                <a:ea typeface="Calibri" panose="020F0502020204030204" pitchFamily="34" charset="0"/>
                <a:cs typeface="Calibri" panose="020F0502020204030204" pitchFamily="34" charset="0"/>
              </a:rPr>
              <a:t>https://www.youtube.com/watch?v=2ypOi3LHz0g</a:t>
            </a:r>
          </a:p>
        </p:txBody>
      </p:sp>
    </p:spTree>
    <p:custDataLst>
      <p:tags r:id="rId1"/>
    </p:custDataLst>
    <p:extLst>
      <p:ext uri="{BB962C8B-B14F-4D97-AF65-F5344CB8AC3E}">
        <p14:creationId xmlns:p14="http://schemas.microsoft.com/office/powerpoint/2010/main" val="353155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5. </a:t>
            </a:r>
            <a:r>
              <a:rPr lang="ro-RO" dirty="0" err="1">
                <a:solidFill>
                  <a:srgbClr val="833C0B"/>
                </a:solidFill>
              </a:rPr>
              <a:t>Imposter</a:t>
            </a:r>
            <a:r>
              <a:rPr lang="ro-RO" dirty="0">
                <a:solidFill>
                  <a:srgbClr val="833C0B"/>
                </a:solidFill>
              </a:rPr>
              <a:t> Content</a:t>
            </a:r>
            <a:endParaRPr lang="ro-RO" dirty="0"/>
          </a:p>
        </p:txBody>
      </p:sp>
      <p:sp>
        <p:nvSpPr>
          <p:cNvPr id="126" name="Google Shape;126;p7"/>
          <p:cNvSpPr txBox="1">
            <a:spLocks noGrp="1"/>
          </p:cNvSpPr>
          <p:nvPr>
            <p:ph type="body" idx="1"/>
          </p:nvPr>
        </p:nvSpPr>
        <p:spPr>
          <a:xfrm>
            <a:off x="838200" y="1520824"/>
            <a:ext cx="5188217" cy="4351338"/>
          </a:xfrm>
          <a:prstGeom prst="rect">
            <a:avLst/>
          </a:prstGeom>
          <a:noFill/>
          <a:ln>
            <a:noFill/>
          </a:ln>
        </p:spPr>
        <p:txBody>
          <a:bodyPr spcFirstLastPara="1" wrap="square" lIns="91425" tIns="45700" rIns="91425" bIns="45700" anchor="t" anchorCtr="0">
            <a:normAutofit/>
          </a:bodyPr>
          <a:lstStyle/>
          <a:p>
            <a:pPr marL="0" indent="0" algn="just">
              <a:buSzPts val="2000"/>
              <a:buNone/>
            </a:pPr>
            <a:endParaRPr lang="ro-RO" sz="2400" dirty="0"/>
          </a:p>
          <a:p>
            <a:pPr marL="0" indent="0" algn="just">
              <a:buSzPts val="2000"/>
              <a:buNone/>
            </a:pPr>
            <a:r>
              <a:rPr lang="ro-RO" sz="2400" dirty="0" err="1"/>
              <a:t>This</a:t>
            </a:r>
            <a:r>
              <a:rPr lang="ro-RO" sz="2400" dirty="0"/>
              <a:t> </a:t>
            </a:r>
            <a:r>
              <a:rPr lang="ro-RO" sz="2400" dirty="0" err="1"/>
              <a:t>type</a:t>
            </a:r>
            <a:r>
              <a:rPr lang="ro-RO" sz="2400" dirty="0"/>
              <a:t> of </a:t>
            </a:r>
            <a:r>
              <a:rPr lang="ro-RO" sz="2400" dirty="0" err="1"/>
              <a:t>disinformation</a:t>
            </a:r>
            <a:r>
              <a:rPr lang="ro-RO" sz="2400" dirty="0"/>
              <a:t> </a:t>
            </a:r>
            <a:r>
              <a:rPr lang="ro-RO" sz="2400" dirty="0" err="1"/>
              <a:t>refers</a:t>
            </a:r>
            <a:r>
              <a:rPr lang="ro-RO" sz="2400" dirty="0"/>
              <a:t> </a:t>
            </a:r>
            <a:r>
              <a:rPr lang="ro-RO" sz="2400" dirty="0" err="1"/>
              <a:t>to</a:t>
            </a:r>
            <a:r>
              <a:rPr lang="ro-RO" sz="2400" dirty="0"/>
              <a:t> f</a:t>
            </a:r>
            <a:r>
              <a:rPr lang="en-US" sz="2400" dirty="0" err="1"/>
              <a:t>alse</a:t>
            </a:r>
            <a:r>
              <a:rPr lang="en-US" sz="2400" dirty="0"/>
              <a:t> information</a:t>
            </a:r>
            <a:r>
              <a:rPr lang="ro-RO" sz="2400" dirty="0"/>
              <a:t> </a:t>
            </a:r>
            <a:r>
              <a:rPr lang="ro-RO" sz="2400" dirty="0" err="1"/>
              <a:t>that</a:t>
            </a:r>
            <a:r>
              <a:rPr lang="ro-RO" sz="2400" dirty="0"/>
              <a:t> </a:t>
            </a:r>
            <a:r>
              <a:rPr lang="ro-RO" sz="2400" dirty="0" err="1"/>
              <a:t>is</a:t>
            </a:r>
            <a:r>
              <a:rPr lang="ro-RO" sz="2400" dirty="0"/>
              <a:t> </a:t>
            </a:r>
            <a:r>
              <a:rPr lang="en-US" sz="2400" dirty="0"/>
              <a:t>spread</a:t>
            </a:r>
            <a:r>
              <a:rPr lang="ro-RO" sz="2400" dirty="0"/>
              <a:t> as </a:t>
            </a:r>
            <a:r>
              <a:rPr lang="ro-RO" sz="2400" dirty="0" err="1"/>
              <a:t>being</a:t>
            </a:r>
            <a:r>
              <a:rPr lang="ro-RO" sz="2400" dirty="0"/>
              <a:t> content </a:t>
            </a:r>
            <a:r>
              <a:rPr lang="ro-RO" sz="2400" dirty="0" err="1"/>
              <a:t>from</a:t>
            </a:r>
            <a:r>
              <a:rPr lang="ro-RO" sz="2400" dirty="0"/>
              <a:t> a well-known </a:t>
            </a:r>
            <a:r>
              <a:rPr lang="ro-RO" sz="2400" dirty="0" err="1"/>
              <a:t>and</a:t>
            </a:r>
            <a:r>
              <a:rPr lang="ro-RO" sz="2400" dirty="0"/>
              <a:t> </a:t>
            </a:r>
            <a:r>
              <a:rPr lang="ro-RO" sz="2400" dirty="0" err="1"/>
              <a:t>trusted</a:t>
            </a:r>
            <a:r>
              <a:rPr lang="ro-RO" sz="2400" dirty="0"/>
              <a:t> </a:t>
            </a:r>
            <a:r>
              <a:rPr lang="ro-RO" sz="2400" dirty="0" err="1"/>
              <a:t>newsrooms</a:t>
            </a:r>
            <a:r>
              <a:rPr lang="ro-RO" sz="2400" dirty="0"/>
              <a:t>, </a:t>
            </a:r>
            <a:r>
              <a:rPr lang="ro-RO" sz="2400" dirty="0" err="1"/>
              <a:t>journalists</a:t>
            </a:r>
            <a:r>
              <a:rPr lang="ro-RO" sz="2400" dirty="0"/>
              <a:t>, </a:t>
            </a:r>
            <a:r>
              <a:rPr lang="ro-RO" sz="2400" dirty="0" err="1"/>
              <a:t>companies</a:t>
            </a:r>
            <a:r>
              <a:rPr lang="ro-RO" sz="2400" dirty="0"/>
              <a:t> or </a:t>
            </a:r>
            <a:r>
              <a:rPr lang="ro-RO" sz="2400" dirty="0" err="1"/>
              <a:t>other</a:t>
            </a:r>
            <a:r>
              <a:rPr lang="ro-RO" sz="2400" dirty="0"/>
              <a:t> public </a:t>
            </a:r>
            <a:r>
              <a:rPr lang="ro-RO" sz="2400" dirty="0" err="1"/>
              <a:t>figures</a:t>
            </a:r>
            <a:r>
              <a:rPr lang="ro-RO" sz="2400" dirty="0"/>
              <a:t> </a:t>
            </a:r>
            <a:r>
              <a:rPr lang="en-US" sz="2400" dirty="0"/>
              <a:t>in</a:t>
            </a:r>
            <a:r>
              <a:rPr lang="ro-RO" sz="2400" dirty="0"/>
              <a:t> </a:t>
            </a:r>
            <a:r>
              <a:rPr lang="en-US" sz="2400" dirty="0"/>
              <a:t>order</a:t>
            </a:r>
            <a:r>
              <a:rPr lang="ro-RO" sz="2400" dirty="0"/>
              <a:t> </a:t>
            </a:r>
            <a:r>
              <a:rPr lang="en-US" sz="2400" dirty="0"/>
              <a:t>to</a:t>
            </a:r>
            <a:r>
              <a:rPr lang="ro-RO" sz="2400" dirty="0"/>
              <a:t> </a:t>
            </a:r>
            <a:r>
              <a:rPr lang="en-US" sz="2400" dirty="0"/>
              <a:t>deceive</a:t>
            </a:r>
            <a:r>
              <a:rPr lang="ro-RO" sz="2400" dirty="0"/>
              <a:t> </a:t>
            </a:r>
            <a:r>
              <a:rPr lang="en-US" sz="2400" dirty="0"/>
              <a:t>the</a:t>
            </a:r>
            <a:r>
              <a:rPr lang="ro-RO" sz="2400" dirty="0"/>
              <a:t> </a:t>
            </a:r>
            <a:r>
              <a:rPr lang="ro-RO" sz="2400" dirty="0" err="1"/>
              <a:t>audience</a:t>
            </a:r>
            <a:r>
              <a:rPr lang="en-US" sz="2400" dirty="0"/>
              <a:t>.</a:t>
            </a:r>
            <a:endParaRPr lang="ro-RO" sz="2400" dirty="0"/>
          </a:p>
          <a:p>
            <a:pPr marL="0" indent="0" algn="just">
              <a:buSzPts val="2000"/>
              <a:buNone/>
            </a:pPr>
            <a:r>
              <a:rPr lang="ro-RO" sz="2400" dirty="0" err="1"/>
              <a:t>Imposter</a:t>
            </a:r>
            <a:r>
              <a:rPr lang="ro-RO" sz="2400" dirty="0"/>
              <a:t> content </a:t>
            </a:r>
            <a:r>
              <a:rPr lang="ro-RO" sz="2400" dirty="0" err="1"/>
              <a:t>can</a:t>
            </a:r>
            <a:r>
              <a:rPr lang="ro-RO" sz="2400" dirty="0"/>
              <a:t> come in </a:t>
            </a:r>
            <a:r>
              <a:rPr lang="ro-RO" sz="2400" dirty="0" err="1"/>
              <a:t>the</a:t>
            </a:r>
            <a:r>
              <a:rPr lang="ro-RO" sz="2400" dirty="0"/>
              <a:t> </a:t>
            </a:r>
            <a:r>
              <a:rPr lang="ro-RO" sz="2400" dirty="0" err="1"/>
              <a:t>form</a:t>
            </a:r>
            <a:r>
              <a:rPr lang="ro-RO" sz="2400" dirty="0"/>
              <a:t> of video, text, </a:t>
            </a:r>
            <a:r>
              <a:rPr lang="ro-RO" sz="2400" dirty="0" err="1"/>
              <a:t>pictures</a:t>
            </a:r>
            <a:r>
              <a:rPr lang="ro-RO" sz="2400" dirty="0"/>
              <a:t>, but </a:t>
            </a:r>
            <a:r>
              <a:rPr lang="ro-RO" sz="2400" dirty="0" err="1"/>
              <a:t>also</a:t>
            </a:r>
            <a:r>
              <a:rPr lang="ro-RO" sz="2400" dirty="0"/>
              <a:t> audio.</a:t>
            </a:r>
          </a:p>
        </p:txBody>
      </p:sp>
      <p:sp>
        <p:nvSpPr>
          <p:cNvPr id="127" name="Google Shape;127;p7"/>
          <p:cNvSpPr txBox="1"/>
          <p:nvPr/>
        </p:nvSpPr>
        <p:spPr>
          <a:xfrm>
            <a:off x="838200" y="5988898"/>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3" name="Imagine 2">
            <a:extLst>
              <a:ext uri="{FF2B5EF4-FFF2-40B4-BE49-F238E27FC236}">
                <a16:creationId xmlns:a16="http://schemas.microsoft.com/office/drawing/2014/main" id="{C067B757-8C11-5347-E7C5-54793CAFF013}"/>
              </a:ext>
            </a:extLst>
          </p:cNvPr>
          <p:cNvPicPr>
            <a:picLocks noChangeAspect="1"/>
          </p:cNvPicPr>
          <p:nvPr/>
        </p:nvPicPr>
        <p:blipFill>
          <a:blip r:embed="rId4"/>
          <a:stretch>
            <a:fillRect/>
          </a:stretch>
        </p:blipFill>
        <p:spPr>
          <a:xfrm>
            <a:off x="6506348" y="1254013"/>
            <a:ext cx="5188217" cy="4349974"/>
          </a:xfrm>
          <a:prstGeom prst="rect">
            <a:avLst/>
          </a:prstGeom>
        </p:spPr>
      </p:pic>
      <p:sp>
        <p:nvSpPr>
          <p:cNvPr id="8" name="CasetăText 7">
            <a:extLst>
              <a:ext uri="{FF2B5EF4-FFF2-40B4-BE49-F238E27FC236}">
                <a16:creationId xmlns:a16="http://schemas.microsoft.com/office/drawing/2014/main" id="{93C374C4-84DB-FAA3-D4DA-5A60C22CF9F3}"/>
              </a:ext>
            </a:extLst>
          </p:cNvPr>
          <p:cNvSpPr txBox="1"/>
          <p:nvPr/>
        </p:nvSpPr>
        <p:spPr>
          <a:xfrm>
            <a:off x="7355433" y="5988898"/>
            <a:ext cx="4662395" cy="523220"/>
          </a:xfrm>
          <a:prstGeom prst="rect">
            <a:avLst/>
          </a:prstGeom>
          <a:noFill/>
        </p:spPr>
        <p:txBody>
          <a:bodyPr wrap="square">
            <a:spAutoFit/>
          </a:bodyPr>
          <a:lstStyle/>
          <a:p>
            <a:r>
              <a:rPr lang="ro-RO" dirty="0">
                <a:latin typeface="Calibri" panose="020F0502020204030204" pitchFamily="34" charset="0"/>
                <a:ea typeface="Calibri" panose="020F0502020204030204" pitchFamily="34" charset="0"/>
                <a:cs typeface="Calibri" panose="020F0502020204030204" pitchFamily="34" charset="0"/>
              </a:rPr>
              <a:t>https://www.theverge.com/2018/12/18/18146406/facebook-pages-imposters-bitcoin-cryptocurrency</a:t>
            </a:r>
          </a:p>
        </p:txBody>
      </p:sp>
    </p:spTree>
    <p:custDataLst>
      <p:tags r:id="rId1"/>
    </p:custDataLst>
    <p:extLst>
      <p:ext uri="{BB962C8B-B14F-4D97-AF65-F5344CB8AC3E}">
        <p14:creationId xmlns:p14="http://schemas.microsoft.com/office/powerpoint/2010/main" val="108425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C23FB-2BA4-409D-CC03-7F9673ED4BE0}"/>
              </a:ext>
            </a:extLst>
          </p:cNvPr>
          <p:cNvSpPr>
            <a:spLocks noGrp="1"/>
          </p:cNvSpPr>
          <p:nvPr>
            <p:ph type="title"/>
          </p:nvPr>
        </p:nvSpPr>
        <p:spPr>
          <a:xfrm>
            <a:off x="838200" y="83891"/>
            <a:ext cx="10515600" cy="1275126"/>
          </a:xfrm>
        </p:spPr>
        <p:txBody>
          <a:bodyPr>
            <a:normAutofit fontScale="90000"/>
          </a:bodyPr>
          <a:lstStyle/>
          <a:p>
            <a:r>
              <a:rPr kumimoji="0" lang="hu-HU" sz="4400" b="0" i="0" u="none" strike="noStrike" kern="0" cap="none" spc="0" normalizeH="0" baseline="0" noProof="0" dirty="0">
                <a:ln>
                  <a:noFill/>
                </a:ln>
                <a:solidFill>
                  <a:srgbClr val="833C0B"/>
                </a:solidFill>
                <a:effectLst/>
                <a:uLnTx/>
                <a:uFillTx/>
                <a:latin typeface="Calibri"/>
                <a:ea typeface="Calibri"/>
                <a:cs typeface="Calibri"/>
                <a:sym typeface="Calibri"/>
              </a:rPr>
              <a:t>The </a:t>
            </a:r>
            <a:r>
              <a:rPr kumimoji="0" lang="hu-HU" sz="4400" b="0" i="0" u="none" strike="noStrike" kern="0" cap="none" spc="0" normalizeH="0" baseline="0" noProof="0" dirty="0" err="1">
                <a:ln>
                  <a:noFill/>
                </a:ln>
                <a:solidFill>
                  <a:srgbClr val="833C0B"/>
                </a:solidFill>
                <a:effectLst/>
                <a:uLnTx/>
                <a:uFillTx/>
                <a:latin typeface="Calibri"/>
                <a:ea typeface="Calibri"/>
                <a:cs typeface="Calibri"/>
                <a:sym typeface="Calibri"/>
              </a:rPr>
              <a:t>Course</a:t>
            </a:r>
            <a:b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br>
            <a:endParaRPr lang="ro-RO" dirty="0"/>
          </a:p>
        </p:txBody>
      </p:sp>
      <p:sp>
        <p:nvSpPr>
          <p:cNvPr id="4" name="Content Placeholder 3">
            <a:extLst>
              <a:ext uri="{FF2B5EF4-FFF2-40B4-BE49-F238E27FC236}">
                <a16:creationId xmlns:a16="http://schemas.microsoft.com/office/drawing/2014/main" id="{FF8BD61A-60DC-BC56-461A-28B38DA6EF47}"/>
              </a:ext>
            </a:extLst>
          </p:cNvPr>
          <p:cNvSpPr>
            <a:spLocks noGrp="1"/>
          </p:cNvSpPr>
          <p:nvPr>
            <p:ph idx="1"/>
          </p:nvPr>
        </p:nvSpPr>
        <p:spPr>
          <a:xfrm>
            <a:off x="838200" y="1359017"/>
            <a:ext cx="10515600" cy="5133858"/>
          </a:xfrm>
          <a:noFill/>
        </p:spPr>
        <p:txBody>
          <a:bodyPr>
            <a:normAutofit/>
          </a:bodyPr>
          <a:lstStyle/>
          <a:p>
            <a:r>
              <a:rPr lang="ro-RO" dirty="0"/>
              <a:t>Lesson 1 - </a:t>
            </a:r>
            <a:r>
              <a:rPr lang="en-US" dirty="0"/>
              <a:t>Introduction of the course</a:t>
            </a:r>
            <a:r>
              <a:rPr lang="ro-RO" dirty="0"/>
              <a:t>. </a:t>
            </a:r>
            <a:r>
              <a:rPr lang="en-US" dirty="0"/>
              <a:t>History of Fake News</a:t>
            </a:r>
            <a:endParaRPr lang="ro-RO" dirty="0"/>
          </a:p>
          <a:p>
            <a:pPr marL="0" indent="0">
              <a:buNone/>
            </a:pPr>
            <a:endParaRPr lang="ro-RO" b="1" dirty="0">
              <a:solidFill>
                <a:srgbClr val="FF0000"/>
              </a:solidFill>
            </a:endParaRPr>
          </a:p>
          <a:p>
            <a:r>
              <a:rPr lang="ro-RO" b="1" dirty="0"/>
              <a:t>Lesson 2 - </a:t>
            </a:r>
            <a:r>
              <a:rPr lang="en-US" b="1" dirty="0"/>
              <a:t>What is the news?</a:t>
            </a:r>
            <a:r>
              <a:rPr lang="ro-RO" b="1" dirty="0"/>
              <a:t> </a:t>
            </a:r>
            <a:r>
              <a:rPr lang="en-US" b="1" dirty="0"/>
              <a:t>Fake news typology</a:t>
            </a:r>
            <a:endParaRPr lang="ro-RO" b="1" dirty="0"/>
          </a:p>
          <a:p>
            <a:pPr marL="0" indent="0">
              <a:buNone/>
            </a:pPr>
            <a:endParaRPr lang="ro-RO" dirty="0"/>
          </a:p>
          <a:p>
            <a:r>
              <a:rPr lang="ro-RO" dirty="0"/>
              <a:t>Lesson 3 - </a:t>
            </a:r>
            <a:r>
              <a:rPr lang="en-US" dirty="0"/>
              <a:t>Fake news and social media</a:t>
            </a:r>
            <a:endParaRPr lang="ro-RO" dirty="0"/>
          </a:p>
          <a:p>
            <a:pPr marL="0" indent="0">
              <a:buNone/>
            </a:pPr>
            <a:endParaRPr lang="en-US" dirty="0"/>
          </a:p>
          <a:p>
            <a:r>
              <a:rPr lang="ro-RO" dirty="0"/>
              <a:t>Lesson 4 - </a:t>
            </a:r>
            <a:r>
              <a:rPr lang="en-US" dirty="0"/>
              <a:t>Fact-checking</a:t>
            </a:r>
            <a:endParaRPr lang="ro-RO" dirty="0"/>
          </a:p>
          <a:p>
            <a:pPr marL="0" indent="0">
              <a:buNone/>
            </a:pPr>
            <a:endParaRPr lang="ro-RO" dirty="0"/>
          </a:p>
        </p:txBody>
      </p:sp>
    </p:spTree>
    <p:custDataLst>
      <p:tags r:id="rId1"/>
    </p:custDataLst>
    <p:extLst>
      <p:ext uri="{BB962C8B-B14F-4D97-AF65-F5344CB8AC3E}">
        <p14:creationId xmlns:p14="http://schemas.microsoft.com/office/powerpoint/2010/main" val="13171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1197428" y="584457"/>
            <a:ext cx="9797143" cy="7234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6. </a:t>
            </a:r>
            <a:r>
              <a:rPr lang="ro-RO" dirty="0" err="1">
                <a:solidFill>
                  <a:srgbClr val="833C0B"/>
                </a:solidFill>
              </a:rPr>
              <a:t>Manipulated</a:t>
            </a:r>
            <a:r>
              <a:rPr lang="ro-RO" dirty="0">
                <a:solidFill>
                  <a:srgbClr val="833C0B"/>
                </a:solidFill>
              </a:rPr>
              <a:t> Content </a:t>
            </a:r>
            <a:endParaRPr lang="ro-RO" dirty="0"/>
          </a:p>
        </p:txBody>
      </p:sp>
      <p:sp>
        <p:nvSpPr>
          <p:cNvPr id="126" name="Google Shape;126;p7"/>
          <p:cNvSpPr txBox="1">
            <a:spLocks noGrp="1"/>
          </p:cNvSpPr>
          <p:nvPr>
            <p:ph type="body" idx="1"/>
          </p:nvPr>
        </p:nvSpPr>
        <p:spPr>
          <a:xfrm>
            <a:off x="838200" y="1846815"/>
            <a:ext cx="10580914" cy="3603171"/>
          </a:xfrm>
          <a:prstGeom prst="rect">
            <a:avLst/>
          </a:prstGeom>
          <a:noFill/>
          <a:ln>
            <a:noFill/>
          </a:ln>
        </p:spPr>
        <p:txBody>
          <a:bodyPr spcFirstLastPara="1" wrap="square" lIns="91425" tIns="45700" rIns="91425" bIns="45700" anchor="t" anchorCtr="0">
            <a:normAutofit/>
          </a:bodyPr>
          <a:lstStyle/>
          <a:p>
            <a:pPr marL="342900" algn="just">
              <a:buSzPts val="2000"/>
            </a:pPr>
            <a:r>
              <a:rPr lang="ro-RO" sz="2400" dirty="0" err="1"/>
              <a:t>Each</a:t>
            </a:r>
            <a:r>
              <a:rPr lang="ro-RO" sz="2400" dirty="0"/>
              <a:t> </a:t>
            </a:r>
            <a:r>
              <a:rPr lang="ro-RO" sz="2400" dirty="0" err="1"/>
              <a:t>day</a:t>
            </a:r>
            <a:r>
              <a:rPr lang="ro-RO" sz="2400" dirty="0"/>
              <a:t>, </a:t>
            </a:r>
            <a:r>
              <a:rPr lang="ro-RO" sz="2400" dirty="0" err="1"/>
              <a:t>people</a:t>
            </a:r>
            <a:r>
              <a:rPr lang="ro-RO" sz="2400" dirty="0"/>
              <a:t> </a:t>
            </a:r>
            <a:r>
              <a:rPr lang="ro-RO" sz="2400" dirty="0" err="1"/>
              <a:t>all</a:t>
            </a:r>
            <a:r>
              <a:rPr lang="ro-RO" sz="2400" dirty="0"/>
              <a:t> </a:t>
            </a:r>
            <a:r>
              <a:rPr lang="ro-RO" sz="2400" dirty="0" err="1"/>
              <a:t>around</a:t>
            </a:r>
            <a:r>
              <a:rPr lang="ro-RO" sz="2400" dirty="0"/>
              <a:t> </a:t>
            </a:r>
            <a:r>
              <a:rPr lang="ro-RO" sz="2400" dirty="0" err="1"/>
              <a:t>the</a:t>
            </a:r>
            <a:r>
              <a:rPr lang="ro-RO" sz="2400" dirty="0"/>
              <a:t> </a:t>
            </a:r>
            <a:r>
              <a:rPr lang="ro-RO" sz="2400" dirty="0" err="1"/>
              <a:t>world</a:t>
            </a:r>
            <a:r>
              <a:rPr lang="ro-RO" sz="2400" dirty="0"/>
              <a:t> </a:t>
            </a:r>
            <a:r>
              <a:rPr lang="ro-RO" sz="2400" dirty="0" err="1"/>
              <a:t>share</a:t>
            </a:r>
            <a:r>
              <a:rPr lang="ro-RO" sz="2400" dirty="0"/>
              <a:t> </a:t>
            </a:r>
            <a:r>
              <a:rPr lang="ro-RO" sz="2400" dirty="0" err="1"/>
              <a:t>millions</a:t>
            </a:r>
            <a:r>
              <a:rPr lang="ro-RO" sz="2400" dirty="0"/>
              <a:t> of </a:t>
            </a:r>
            <a:r>
              <a:rPr lang="ro-RO" sz="2400" dirty="0" err="1"/>
              <a:t>pictures</a:t>
            </a:r>
            <a:r>
              <a:rPr lang="ro-RO" sz="2400" dirty="0"/>
              <a:t> </a:t>
            </a:r>
            <a:r>
              <a:rPr lang="ro-RO" sz="2400" dirty="0" err="1"/>
              <a:t>and</a:t>
            </a:r>
            <a:r>
              <a:rPr lang="ro-RO" sz="2400" dirty="0"/>
              <a:t> </a:t>
            </a:r>
            <a:r>
              <a:rPr lang="ro-RO" sz="2400" dirty="0" err="1"/>
              <a:t>videos</a:t>
            </a:r>
            <a:r>
              <a:rPr lang="ro-RO" sz="2400" dirty="0"/>
              <a:t> on social media </a:t>
            </a:r>
            <a:r>
              <a:rPr lang="ro-RO" sz="2400" dirty="0" err="1"/>
              <a:t>platforms</a:t>
            </a:r>
            <a:r>
              <a:rPr lang="ro-RO" sz="2400" dirty="0"/>
              <a:t>. But </a:t>
            </a:r>
            <a:r>
              <a:rPr lang="ro-RO" sz="2400" dirty="0" err="1"/>
              <a:t>not</a:t>
            </a:r>
            <a:r>
              <a:rPr lang="ro-RO" sz="2400" dirty="0"/>
              <a:t> </a:t>
            </a:r>
            <a:r>
              <a:rPr lang="ro-RO" sz="2400" dirty="0" err="1"/>
              <a:t>all</a:t>
            </a:r>
            <a:r>
              <a:rPr lang="ro-RO" sz="2400" dirty="0"/>
              <a:t> of </a:t>
            </a:r>
            <a:r>
              <a:rPr lang="ro-RO" sz="2400" dirty="0" err="1"/>
              <a:t>these</a:t>
            </a:r>
            <a:r>
              <a:rPr lang="ro-RO" sz="2400" dirty="0"/>
              <a:t> are </a:t>
            </a:r>
            <a:r>
              <a:rPr lang="ro-RO" sz="2400" dirty="0" err="1"/>
              <a:t>true</a:t>
            </a:r>
            <a:r>
              <a:rPr lang="ro-RO" sz="2400" dirty="0"/>
              <a:t>, </a:t>
            </a:r>
            <a:r>
              <a:rPr lang="ro-RO" sz="2400" dirty="0" err="1"/>
              <a:t>many</a:t>
            </a:r>
            <a:r>
              <a:rPr lang="ro-RO" sz="2400" dirty="0"/>
              <a:t> are </a:t>
            </a:r>
            <a:r>
              <a:rPr lang="ro-RO" sz="2400" dirty="0" err="1"/>
              <a:t>actually</a:t>
            </a:r>
            <a:r>
              <a:rPr lang="ro-RO" sz="2400" dirty="0"/>
              <a:t> </a:t>
            </a:r>
            <a:r>
              <a:rPr lang="ro-RO" sz="2400" dirty="0" err="1"/>
              <a:t>changed</a:t>
            </a:r>
            <a:r>
              <a:rPr lang="ro-RO" sz="2400" dirty="0"/>
              <a:t> </a:t>
            </a:r>
            <a:r>
              <a:rPr lang="ro-RO" sz="2400" dirty="0" err="1"/>
              <a:t>and</a:t>
            </a:r>
            <a:r>
              <a:rPr lang="ro-RO" sz="2400" dirty="0"/>
              <a:t> </a:t>
            </a:r>
            <a:r>
              <a:rPr lang="ro-RO" sz="2400" dirty="0" err="1"/>
              <a:t>manipulated</a:t>
            </a:r>
            <a:r>
              <a:rPr lang="ro-RO" sz="2400" dirty="0"/>
              <a:t>.</a:t>
            </a:r>
          </a:p>
          <a:p>
            <a:pPr marL="342900" algn="just">
              <a:buSzPts val="2000"/>
            </a:pPr>
            <a:r>
              <a:rPr lang="ro-RO" sz="2400" dirty="0" err="1"/>
              <a:t>Also</a:t>
            </a:r>
            <a:r>
              <a:rPr lang="ro-RO" sz="2400" dirty="0"/>
              <a:t> m</a:t>
            </a:r>
            <a:r>
              <a:rPr lang="en-US" sz="2400" dirty="0" err="1"/>
              <a:t>edia</a:t>
            </a:r>
            <a:r>
              <a:rPr lang="en-US" sz="2400" dirty="0"/>
              <a:t> </a:t>
            </a:r>
            <a:r>
              <a:rPr lang="ro-RO" sz="2400" dirty="0" err="1"/>
              <a:t>outlets</a:t>
            </a:r>
            <a:r>
              <a:rPr lang="ro-RO" sz="2400" dirty="0"/>
              <a:t> </a:t>
            </a:r>
            <a:r>
              <a:rPr lang="ro-RO" sz="2400" dirty="0" err="1"/>
              <a:t>have</a:t>
            </a:r>
            <a:r>
              <a:rPr lang="ro-RO" sz="2400" dirty="0"/>
              <a:t> </a:t>
            </a:r>
            <a:r>
              <a:rPr lang="ro-RO" sz="2400" dirty="0" err="1"/>
              <a:t>used</a:t>
            </a:r>
            <a:r>
              <a:rPr lang="ro-RO" sz="2400" dirty="0"/>
              <a:t> </a:t>
            </a:r>
            <a:r>
              <a:rPr lang="ro-RO" sz="2400" dirty="0" err="1"/>
              <a:t>different</a:t>
            </a:r>
            <a:r>
              <a:rPr lang="ro-RO" sz="2400" dirty="0"/>
              <a:t> </a:t>
            </a:r>
            <a:r>
              <a:rPr lang="ro-RO" sz="2400" dirty="0" err="1"/>
              <a:t>kind</a:t>
            </a:r>
            <a:r>
              <a:rPr lang="ro-RO" sz="2400" dirty="0"/>
              <a:t> of </a:t>
            </a:r>
            <a:r>
              <a:rPr lang="ro-RO" sz="2400" dirty="0" err="1"/>
              <a:t>programs</a:t>
            </a:r>
            <a:r>
              <a:rPr lang="ro-RO" sz="2400" dirty="0"/>
              <a:t> in </a:t>
            </a:r>
            <a:r>
              <a:rPr lang="ro-RO" sz="2400" dirty="0" err="1"/>
              <a:t>order</a:t>
            </a:r>
            <a:r>
              <a:rPr lang="ro-RO" sz="2400" dirty="0"/>
              <a:t> </a:t>
            </a:r>
            <a:r>
              <a:rPr lang="ro-RO" sz="2400" dirty="0" err="1"/>
              <a:t>to</a:t>
            </a:r>
            <a:r>
              <a:rPr lang="ro-RO" sz="2400" dirty="0"/>
              <a:t> </a:t>
            </a:r>
            <a:r>
              <a:rPr lang="ro-RO" sz="2400" dirty="0" err="1"/>
              <a:t>present</a:t>
            </a:r>
            <a:r>
              <a:rPr lang="ro-RO" sz="2400" dirty="0"/>
              <a:t> a </a:t>
            </a:r>
            <a:r>
              <a:rPr lang="ro-RO" sz="2400" dirty="0" err="1"/>
              <a:t>certain</a:t>
            </a:r>
            <a:r>
              <a:rPr lang="ro-RO" sz="2400" dirty="0"/>
              <a:t> </a:t>
            </a:r>
            <a:r>
              <a:rPr lang="ro-RO" sz="2400" dirty="0" err="1"/>
              <a:t>angle</a:t>
            </a:r>
            <a:r>
              <a:rPr lang="ro-RO" sz="2400" dirty="0"/>
              <a:t> </a:t>
            </a:r>
            <a:r>
              <a:rPr lang="ro-RO" sz="2400" dirty="0" err="1"/>
              <a:t>and</a:t>
            </a:r>
            <a:r>
              <a:rPr lang="ro-RO" sz="2400" dirty="0"/>
              <a:t> </a:t>
            </a:r>
            <a:r>
              <a:rPr lang="ro-RO" sz="2400" dirty="0" err="1"/>
              <a:t>to</a:t>
            </a:r>
            <a:r>
              <a:rPr lang="ro-RO" sz="2400" dirty="0"/>
              <a:t> </a:t>
            </a:r>
            <a:r>
              <a:rPr lang="ro-RO" sz="2400" dirty="0" err="1"/>
              <a:t>give</a:t>
            </a:r>
            <a:r>
              <a:rPr lang="ro-RO" sz="2400" dirty="0"/>
              <a:t> a </a:t>
            </a:r>
            <a:r>
              <a:rPr lang="ro-RO" sz="2400" dirty="0" err="1"/>
              <a:t>different</a:t>
            </a:r>
            <a:r>
              <a:rPr lang="ro-RO" sz="2400" dirty="0"/>
              <a:t> </a:t>
            </a:r>
            <a:r>
              <a:rPr lang="ro-RO" sz="2400" dirty="0" err="1"/>
              <a:t>meaning</a:t>
            </a:r>
            <a:r>
              <a:rPr lang="ro-RO" sz="2400" dirty="0"/>
              <a:t> </a:t>
            </a:r>
            <a:r>
              <a:rPr lang="ro-RO" sz="2400" dirty="0" err="1"/>
              <a:t>to</a:t>
            </a:r>
            <a:r>
              <a:rPr lang="ro-RO" sz="2400" dirty="0"/>
              <a:t> </a:t>
            </a:r>
            <a:r>
              <a:rPr lang="ro-RO" sz="2400" dirty="0" err="1"/>
              <a:t>what</a:t>
            </a:r>
            <a:r>
              <a:rPr lang="ro-RO" sz="2400" dirty="0"/>
              <a:t> </a:t>
            </a:r>
            <a:r>
              <a:rPr lang="ro-RO" sz="2400" dirty="0" err="1"/>
              <a:t>has</a:t>
            </a:r>
            <a:r>
              <a:rPr lang="ro-RO" sz="2400" dirty="0"/>
              <a:t> </a:t>
            </a:r>
            <a:r>
              <a:rPr lang="ro-RO" sz="2400" dirty="0" err="1"/>
              <a:t>happened</a:t>
            </a:r>
            <a:r>
              <a:rPr lang="ro-RO" sz="2400" dirty="0"/>
              <a:t> </a:t>
            </a:r>
            <a:r>
              <a:rPr lang="ro-RO" sz="2400" dirty="0" err="1"/>
              <a:t>by</a:t>
            </a:r>
            <a:r>
              <a:rPr lang="ro-RO" sz="2400" dirty="0"/>
              <a:t> </a:t>
            </a:r>
            <a:r>
              <a:rPr lang="ro-RO" sz="2400" dirty="0" err="1"/>
              <a:t>erasing</a:t>
            </a:r>
            <a:r>
              <a:rPr lang="ro-RO" sz="2400" dirty="0"/>
              <a:t>/</a:t>
            </a:r>
            <a:r>
              <a:rPr lang="ro-RO" sz="2400" dirty="0" err="1"/>
              <a:t>adding</a:t>
            </a:r>
            <a:r>
              <a:rPr lang="ro-RO" sz="2400" dirty="0"/>
              <a:t> </a:t>
            </a:r>
            <a:r>
              <a:rPr lang="ro-RO" sz="2400" dirty="0" err="1"/>
              <a:t>something</a:t>
            </a:r>
            <a:r>
              <a:rPr lang="ro-RO" sz="2400" dirty="0"/>
              <a:t> (or </a:t>
            </a:r>
            <a:r>
              <a:rPr lang="ro-RO" sz="2400" dirty="0" err="1"/>
              <a:t>someone</a:t>
            </a:r>
            <a:r>
              <a:rPr lang="ro-RO" sz="2400" dirty="0"/>
              <a:t>) </a:t>
            </a:r>
            <a:r>
              <a:rPr lang="ro-RO" sz="2400" dirty="0" err="1"/>
              <a:t>from</a:t>
            </a:r>
            <a:r>
              <a:rPr lang="ro-RO" sz="2400" dirty="0"/>
              <a:t> a </a:t>
            </a:r>
            <a:r>
              <a:rPr lang="ro-RO" sz="2400" dirty="0" err="1"/>
              <a:t>picture</a:t>
            </a:r>
            <a:r>
              <a:rPr lang="ro-RO" sz="2400" dirty="0"/>
              <a:t>, </a:t>
            </a:r>
            <a:r>
              <a:rPr lang="ro-RO" sz="2400" dirty="0" err="1"/>
              <a:t>by</a:t>
            </a:r>
            <a:r>
              <a:rPr lang="ro-RO" sz="2400" dirty="0"/>
              <a:t> </a:t>
            </a:r>
            <a:r>
              <a:rPr lang="ro-RO" sz="2400" dirty="0" err="1"/>
              <a:t>cropping</a:t>
            </a:r>
            <a:r>
              <a:rPr lang="ro-RO" sz="2400" dirty="0"/>
              <a:t> it in a </a:t>
            </a:r>
            <a:r>
              <a:rPr lang="ro-RO" sz="2400" dirty="0" err="1"/>
              <a:t>certain</a:t>
            </a:r>
            <a:r>
              <a:rPr lang="ro-RO" sz="2400" dirty="0"/>
              <a:t> </a:t>
            </a:r>
            <a:r>
              <a:rPr lang="ro-RO" sz="2400" dirty="0" err="1"/>
              <a:t>way</a:t>
            </a:r>
            <a:r>
              <a:rPr lang="ro-RO" sz="2400" dirty="0"/>
              <a:t>, </a:t>
            </a:r>
            <a:r>
              <a:rPr lang="ro-RO" sz="2400" dirty="0" err="1"/>
              <a:t>by</a:t>
            </a:r>
            <a:r>
              <a:rPr lang="ro-RO" sz="2400" dirty="0"/>
              <a:t> </a:t>
            </a:r>
            <a:r>
              <a:rPr lang="ro-RO" sz="2400" dirty="0" err="1"/>
              <a:t>using</a:t>
            </a:r>
            <a:r>
              <a:rPr lang="ro-RO" sz="2400" dirty="0"/>
              <a:t> a special </a:t>
            </a:r>
            <a:r>
              <a:rPr lang="ro-RO" sz="2400" dirty="0" err="1"/>
              <a:t>filter</a:t>
            </a:r>
            <a:r>
              <a:rPr lang="ro-RO" sz="2400" dirty="0"/>
              <a:t> or </a:t>
            </a:r>
            <a:r>
              <a:rPr lang="ro-RO" sz="2400" dirty="0" err="1"/>
              <a:t>even</a:t>
            </a:r>
            <a:r>
              <a:rPr lang="ro-RO" sz="2400" dirty="0"/>
              <a:t> </a:t>
            </a:r>
            <a:r>
              <a:rPr lang="ro-RO" sz="2400" dirty="0" err="1"/>
              <a:t>by</a:t>
            </a:r>
            <a:r>
              <a:rPr lang="ro-RO" sz="2400" dirty="0"/>
              <a:t> </a:t>
            </a:r>
            <a:r>
              <a:rPr lang="ro-RO" sz="2400" dirty="0" err="1"/>
              <a:t>staging</a:t>
            </a:r>
            <a:r>
              <a:rPr lang="ro-RO" sz="2400" dirty="0"/>
              <a:t> a </a:t>
            </a:r>
            <a:r>
              <a:rPr lang="ro-RO" sz="2400" dirty="0" err="1"/>
              <a:t>photo</a:t>
            </a:r>
            <a:r>
              <a:rPr lang="ro-RO" sz="2400" dirty="0"/>
              <a:t>. </a:t>
            </a:r>
          </a:p>
          <a:p>
            <a:pPr marL="342900" algn="just">
              <a:buSzPts val="2000"/>
            </a:pPr>
            <a:r>
              <a:rPr lang="ro-RO" sz="2400" dirty="0"/>
              <a:t>The </a:t>
            </a:r>
            <a:r>
              <a:rPr lang="ro-RO" sz="2400" dirty="0" err="1"/>
              <a:t>objective</a:t>
            </a:r>
            <a:r>
              <a:rPr lang="ro-RO" sz="2400" dirty="0"/>
              <a:t> of </a:t>
            </a:r>
            <a:r>
              <a:rPr lang="ro-RO" sz="2400" dirty="0" err="1"/>
              <a:t>this</a:t>
            </a:r>
            <a:r>
              <a:rPr lang="ro-RO" sz="2400" dirty="0"/>
              <a:t> </a:t>
            </a:r>
            <a:r>
              <a:rPr lang="ro-RO" sz="2400" dirty="0" err="1"/>
              <a:t>type</a:t>
            </a:r>
            <a:r>
              <a:rPr lang="ro-RO" sz="2400" dirty="0"/>
              <a:t> of </a:t>
            </a:r>
            <a:r>
              <a:rPr lang="ro-RO" sz="2400" dirty="0" err="1"/>
              <a:t>manipulated</a:t>
            </a:r>
            <a:r>
              <a:rPr lang="ro-RO" sz="2400" dirty="0"/>
              <a:t> content </a:t>
            </a:r>
            <a:r>
              <a:rPr lang="ro-RO" sz="2400" dirty="0" err="1"/>
              <a:t>is</a:t>
            </a:r>
            <a:r>
              <a:rPr lang="ro-RO" sz="2400" dirty="0"/>
              <a:t> </a:t>
            </a:r>
            <a:r>
              <a:rPr lang="ro-RO" sz="2400" dirty="0" err="1"/>
              <a:t>to</a:t>
            </a:r>
            <a:r>
              <a:rPr lang="ro-RO" sz="2400" dirty="0"/>
              <a:t> </a:t>
            </a:r>
            <a:r>
              <a:rPr lang="ro-RO" sz="2400" dirty="0" err="1"/>
              <a:t>mislead</a:t>
            </a:r>
            <a:r>
              <a:rPr lang="ro-RO" sz="2400" dirty="0"/>
              <a:t> </a:t>
            </a:r>
            <a:r>
              <a:rPr lang="ro-RO" sz="2400" dirty="0" err="1"/>
              <a:t>the</a:t>
            </a:r>
            <a:r>
              <a:rPr lang="ro-RO" sz="2400" dirty="0"/>
              <a:t> public. </a:t>
            </a:r>
          </a:p>
        </p:txBody>
      </p:sp>
      <p:sp>
        <p:nvSpPr>
          <p:cNvPr id="127" name="Google Shape;127;p7"/>
          <p:cNvSpPr txBox="1"/>
          <p:nvPr/>
        </p:nvSpPr>
        <p:spPr>
          <a:xfrm>
            <a:off x="838200" y="5988898"/>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27501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1273628" y="282865"/>
            <a:ext cx="9797143" cy="7234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6. </a:t>
            </a:r>
            <a:r>
              <a:rPr lang="ro-RO" dirty="0" err="1">
                <a:solidFill>
                  <a:srgbClr val="833C0B"/>
                </a:solidFill>
              </a:rPr>
              <a:t>Manipulated</a:t>
            </a:r>
            <a:r>
              <a:rPr lang="ro-RO" dirty="0">
                <a:solidFill>
                  <a:srgbClr val="833C0B"/>
                </a:solidFill>
              </a:rPr>
              <a:t> Content </a:t>
            </a:r>
            <a:endParaRPr lang="ro-RO" dirty="0"/>
          </a:p>
        </p:txBody>
      </p:sp>
      <p:sp>
        <p:nvSpPr>
          <p:cNvPr id="126" name="Google Shape;126;p7"/>
          <p:cNvSpPr txBox="1">
            <a:spLocks noGrp="1"/>
          </p:cNvSpPr>
          <p:nvPr>
            <p:ph type="body" idx="1"/>
          </p:nvPr>
        </p:nvSpPr>
        <p:spPr>
          <a:xfrm>
            <a:off x="562399" y="1281837"/>
            <a:ext cx="3944285" cy="4477766"/>
          </a:xfrm>
          <a:prstGeom prst="rect">
            <a:avLst/>
          </a:prstGeom>
          <a:noFill/>
          <a:ln>
            <a:noFill/>
          </a:ln>
        </p:spPr>
        <p:txBody>
          <a:bodyPr spcFirstLastPara="1" wrap="square" lIns="91425" tIns="45700" rIns="91425" bIns="45700" anchor="t" anchorCtr="0">
            <a:normAutofit/>
          </a:bodyPr>
          <a:lstStyle/>
          <a:p>
            <a:pPr marL="0" indent="0" algn="just">
              <a:buSzPts val="2000"/>
              <a:buNone/>
            </a:pPr>
            <a:r>
              <a:rPr lang="ro-RO" sz="2400" dirty="0" err="1"/>
              <a:t>During</a:t>
            </a:r>
            <a:r>
              <a:rPr lang="ro-RO" sz="2400" dirty="0"/>
              <a:t> </a:t>
            </a:r>
            <a:r>
              <a:rPr lang="ro-RO" sz="2400" dirty="0" err="1"/>
              <a:t>the</a:t>
            </a:r>
            <a:r>
              <a:rPr lang="ro-RO" sz="2400" dirty="0"/>
              <a:t> Covid pandemic, </a:t>
            </a:r>
            <a:r>
              <a:rPr lang="ro-RO" sz="2400" dirty="0" err="1"/>
              <a:t>the</a:t>
            </a:r>
            <a:r>
              <a:rPr lang="ro-RO" sz="2400" dirty="0"/>
              <a:t> AFP </a:t>
            </a:r>
            <a:r>
              <a:rPr lang="ro-RO" sz="2400" dirty="0" err="1"/>
              <a:t>fact-checkers</a:t>
            </a:r>
            <a:r>
              <a:rPr lang="ro-RO" sz="2400" dirty="0"/>
              <a:t> </a:t>
            </a:r>
            <a:r>
              <a:rPr lang="ro-RO" sz="2400" dirty="0" err="1"/>
              <a:t>have</a:t>
            </a:r>
            <a:r>
              <a:rPr lang="ro-RO" sz="2400" dirty="0"/>
              <a:t> </a:t>
            </a:r>
            <a:r>
              <a:rPr lang="ro-RO" sz="2400" dirty="0" err="1"/>
              <a:t>discovered</a:t>
            </a:r>
            <a:r>
              <a:rPr lang="ro-RO" sz="2400" dirty="0"/>
              <a:t> a </a:t>
            </a:r>
            <a:r>
              <a:rPr lang="en-US" sz="2400" dirty="0"/>
              <a:t>picture </a:t>
            </a:r>
            <a:r>
              <a:rPr lang="ro-RO" sz="2400" dirty="0" err="1"/>
              <a:t>that</a:t>
            </a:r>
            <a:r>
              <a:rPr lang="en-US" sz="2400" dirty="0"/>
              <a:t> show</a:t>
            </a:r>
            <a:r>
              <a:rPr lang="ro-RO" sz="2400" dirty="0" err="1"/>
              <a:t>ed</a:t>
            </a:r>
            <a:r>
              <a:rPr lang="en-US" sz="2400" dirty="0"/>
              <a:t> a Sudanese minister meeting with a Chinese diplomat </a:t>
            </a:r>
            <a:r>
              <a:rPr lang="ro-RO" sz="2400" dirty="0" err="1"/>
              <a:t>and</a:t>
            </a:r>
            <a:r>
              <a:rPr lang="en-US" sz="2400" dirty="0"/>
              <a:t> wearing a surgical mask to protect himself. </a:t>
            </a:r>
            <a:endParaRPr lang="ro-RO" sz="2400" dirty="0"/>
          </a:p>
          <a:p>
            <a:pPr marL="0" indent="0" algn="just">
              <a:buSzPts val="2000"/>
              <a:buNone/>
            </a:pPr>
            <a:r>
              <a:rPr lang="ro-RO" sz="2400" dirty="0" err="1"/>
              <a:t>Actually</a:t>
            </a:r>
            <a:r>
              <a:rPr lang="ro-RO" sz="2400" dirty="0"/>
              <a:t>, </a:t>
            </a:r>
            <a:r>
              <a:rPr lang="ro-RO" sz="2400" dirty="0" err="1"/>
              <a:t>the</a:t>
            </a:r>
            <a:r>
              <a:rPr lang="ro-RO" sz="2400" dirty="0"/>
              <a:t> </a:t>
            </a:r>
            <a:r>
              <a:rPr lang="ro-RO" sz="2400" dirty="0" err="1"/>
              <a:t>photo</a:t>
            </a:r>
            <a:r>
              <a:rPr lang="en-US" sz="2400" dirty="0"/>
              <a:t> ha</a:t>
            </a:r>
            <a:r>
              <a:rPr lang="ro-RO" sz="2400" dirty="0"/>
              <a:t>d</a:t>
            </a:r>
            <a:r>
              <a:rPr lang="en-US" sz="2400" dirty="0"/>
              <a:t> been Photoshopped</a:t>
            </a:r>
            <a:r>
              <a:rPr lang="ro-RO" sz="2400" dirty="0"/>
              <a:t> </a:t>
            </a:r>
            <a:r>
              <a:rPr lang="ro-RO" sz="2400" dirty="0" err="1"/>
              <a:t>and</a:t>
            </a:r>
            <a:r>
              <a:rPr lang="ro-RO" sz="2400" dirty="0"/>
              <a:t> </a:t>
            </a:r>
            <a:r>
              <a:rPr lang="en-US" sz="2400" dirty="0"/>
              <a:t>shared </a:t>
            </a:r>
            <a:r>
              <a:rPr lang="ro-RO" sz="2400" dirty="0" err="1"/>
              <a:t>many</a:t>
            </a:r>
            <a:r>
              <a:rPr lang="ro-RO" sz="2400" dirty="0"/>
              <a:t> </a:t>
            </a:r>
            <a:r>
              <a:rPr lang="ro-RO" sz="2400" dirty="0" err="1"/>
              <a:t>times</a:t>
            </a:r>
            <a:r>
              <a:rPr lang="ro-RO" sz="2400" dirty="0"/>
              <a:t> </a:t>
            </a:r>
            <a:r>
              <a:rPr lang="en-US" sz="2400" dirty="0"/>
              <a:t>on social media</a:t>
            </a:r>
            <a:r>
              <a:rPr lang="ro-RO" sz="2400" dirty="0"/>
              <a:t>.</a:t>
            </a:r>
          </a:p>
        </p:txBody>
      </p:sp>
      <p:sp>
        <p:nvSpPr>
          <p:cNvPr id="127" name="Google Shape;127;p7"/>
          <p:cNvSpPr txBox="1"/>
          <p:nvPr/>
        </p:nvSpPr>
        <p:spPr>
          <a:xfrm>
            <a:off x="936172" y="638707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3" name="Imagine 2">
            <a:extLst>
              <a:ext uri="{FF2B5EF4-FFF2-40B4-BE49-F238E27FC236}">
                <a16:creationId xmlns:a16="http://schemas.microsoft.com/office/drawing/2014/main" id="{84EF6A97-54D5-1780-2181-E2CADF42261C}"/>
              </a:ext>
            </a:extLst>
          </p:cNvPr>
          <p:cNvPicPr>
            <a:picLocks noChangeAspect="1"/>
          </p:cNvPicPr>
          <p:nvPr/>
        </p:nvPicPr>
        <p:blipFill>
          <a:blip r:embed="rId4"/>
          <a:stretch>
            <a:fillRect/>
          </a:stretch>
        </p:blipFill>
        <p:spPr>
          <a:xfrm>
            <a:off x="8660418" y="1098397"/>
            <a:ext cx="3444150" cy="4142083"/>
          </a:xfrm>
          <a:prstGeom prst="rect">
            <a:avLst/>
          </a:prstGeom>
        </p:spPr>
      </p:pic>
      <p:pic>
        <p:nvPicPr>
          <p:cNvPr id="6" name="Imagine 5">
            <a:extLst>
              <a:ext uri="{FF2B5EF4-FFF2-40B4-BE49-F238E27FC236}">
                <a16:creationId xmlns:a16="http://schemas.microsoft.com/office/drawing/2014/main" id="{01FDB997-1B43-64CC-C13A-D0E6925FC608}"/>
              </a:ext>
            </a:extLst>
          </p:cNvPr>
          <p:cNvPicPr>
            <a:picLocks noChangeAspect="1"/>
          </p:cNvPicPr>
          <p:nvPr/>
        </p:nvPicPr>
        <p:blipFill>
          <a:blip r:embed="rId5"/>
          <a:stretch>
            <a:fillRect/>
          </a:stretch>
        </p:blipFill>
        <p:spPr>
          <a:xfrm>
            <a:off x="4716133" y="1281837"/>
            <a:ext cx="3944285" cy="4039138"/>
          </a:xfrm>
          <a:prstGeom prst="rect">
            <a:avLst/>
          </a:prstGeom>
        </p:spPr>
      </p:pic>
      <p:sp>
        <p:nvSpPr>
          <p:cNvPr id="8" name="CasetăText 7">
            <a:extLst>
              <a:ext uri="{FF2B5EF4-FFF2-40B4-BE49-F238E27FC236}">
                <a16:creationId xmlns:a16="http://schemas.microsoft.com/office/drawing/2014/main" id="{FA9B5F50-9E81-6193-857D-01DEEB3C94F7}"/>
              </a:ext>
            </a:extLst>
          </p:cNvPr>
          <p:cNvSpPr txBox="1"/>
          <p:nvPr/>
        </p:nvSpPr>
        <p:spPr>
          <a:xfrm>
            <a:off x="4814105" y="5297938"/>
            <a:ext cx="7203724" cy="461665"/>
          </a:xfrm>
          <a:prstGeom prst="rect">
            <a:avLst/>
          </a:prstGeom>
          <a:noFill/>
        </p:spPr>
        <p:txBody>
          <a:bodyPr wrap="square">
            <a:spAutoFit/>
          </a:bodyPr>
          <a:lstStyle/>
          <a:p>
            <a:pPr marL="342900" algn="just">
              <a:buSzPts val="2000"/>
            </a:pPr>
            <a:r>
              <a:rPr lang="ro-RO" sz="2400" dirty="0">
                <a:latin typeface="Calibri" panose="020F0502020204030204" pitchFamily="34" charset="0"/>
                <a:ea typeface="Calibri" panose="020F0502020204030204" pitchFamily="34" charset="0"/>
                <a:cs typeface="Calibri" panose="020F0502020204030204" pitchFamily="34" charset="0"/>
              </a:rPr>
              <a:t>The </a:t>
            </a:r>
            <a:r>
              <a:rPr lang="ro-RO" sz="2400" dirty="0" err="1">
                <a:latin typeface="Calibri" panose="020F0502020204030204" pitchFamily="34" charset="0"/>
                <a:ea typeface="Calibri" panose="020F0502020204030204" pitchFamily="34" charset="0"/>
                <a:cs typeface="Calibri" panose="020F0502020204030204" pitchFamily="34" charset="0"/>
              </a:rPr>
              <a:t>manipulated</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picture</a:t>
            </a:r>
            <a:r>
              <a:rPr lang="ro-RO" sz="2400" dirty="0">
                <a:latin typeface="Calibri" panose="020F0502020204030204" pitchFamily="34" charset="0"/>
                <a:ea typeface="Calibri" panose="020F0502020204030204" pitchFamily="34" charset="0"/>
                <a:cs typeface="Calibri" panose="020F0502020204030204" pitchFamily="34" charset="0"/>
              </a:rPr>
              <a:t>		The real </a:t>
            </a:r>
            <a:r>
              <a:rPr lang="ro-RO" sz="2400" dirty="0" err="1">
                <a:latin typeface="Calibri" panose="020F0502020204030204" pitchFamily="34" charset="0"/>
                <a:ea typeface="Calibri" panose="020F0502020204030204" pitchFamily="34" charset="0"/>
                <a:cs typeface="Calibri" panose="020F0502020204030204" pitchFamily="34" charset="0"/>
              </a:rPr>
              <a:t>picture</a:t>
            </a:r>
            <a:endParaRPr lang="ro-RO" sz="2400" dirty="0">
              <a:latin typeface="Calibri" panose="020F0502020204030204" pitchFamily="34" charset="0"/>
              <a:ea typeface="Calibri" panose="020F0502020204030204" pitchFamily="34" charset="0"/>
              <a:cs typeface="Calibri" panose="020F0502020204030204" pitchFamily="34" charset="0"/>
            </a:endParaRPr>
          </a:p>
        </p:txBody>
      </p:sp>
      <p:sp>
        <p:nvSpPr>
          <p:cNvPr id="12" name="CasetăText 11">
            <a:extLst>
              <a:ext uri="{FF2B5EF4-FFF2-40B4-BE49-F238E27FC236}">
                <a16:creationId xmlns:a16="http://schemas.microsoft.com/office/drawing/2014/main" id="{4EFB6EB1-4F4D-A017-1278-D893E7566C14}"/>
              </a:ext>
            </a:extLst>
          </p:cNvPr>
          <p:cNvSpPr txBox="1"/>
          <p:nvPr/>
        </p:nvSpPr>
        <p:spPr>
          <a:xfrm>
            <a:off x="2250731" y="5928723"/>
            <a:ext cx="7304314" cy="307777"/>
          </a:xfrm>
          <a:prstGeom prst="rect">
            <a:avLst/>
          </a:prstGeom>
          <a:noFill/>
        </p:spPr>
        <p:txBody>
          <a:bodyPr wrap="square">
            <a:spAutoFit/>
          </a:bodyPr>
          <a:lstStyle/>
          <a:p>
            <a:r>
              <a:rPr lang="ro-RO" dirty="0"/>
              <a:t>https://factcheck.afp.com/sudanese-minister-did-not-wear-mask-meet-chinese-diplomat</a:t>
            </a:r>
          </a:p>
        </p:txBody>
      </p:sp>
    </p:spTree>
    <p:custDataLst>
      <p:tags r:id="rId1"/>
    </p:custDataLst>
    <p:extLst>
      <p:ext uri="{BB962C8B-B14F-4D97-AF65-F5344CB8AC3E}">
        <p14:creationId xmlns:p14="http://schemas.microsoft.com/office/powerpoint/2010/main" val="3376273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7. </a:t>
            </a:r>
            <a:r>
              <a:rPr lang="ro-RO" dirty="0" err="1">
                <a:solidFill>
                  <a:srgbClr val="833C0B"/>
                </a:solidFill>
              </a:rPr>
              <a:t>Fabricated</a:t>
            </a:r>
            <a:r>
              <a:rPr lang="ro-RO" dirty="0">
                <a:solidFill>
                  <a:srgbClr val="833C0B"/>
                </a:solidFill>
              </a:rPr>
              <a:t> Content </a:t>
            </a:r>
            <a:endParaRPr dirty="0"/>
          </a:p>
        </p:txBody>
      </p:sp>
      <p:sp>
        <p:nvSpPr>
          <p:cNvPr id="126" name="Google Shape;126;p7"/>
          <p:cNvSpPr txBox="1">
            <a:spLocks noGrp="1"/>
          </p:cNvSpPr>
          <p:nvPr>
            <p:ph type="body" idx="1"/>
          </p:nvPr>
        </p:nvSpPr>
        <p:spPr>
          <a:xfrm>
            <a:off x="467607" y="1531710"/>
            <a:ext cx="6324600" cy="4351338"/>
          </a:xfrm>
          <a:prstGeom prst="rect">
            <a:avLst/>
          </a:prstGeom>
          <a:noFill/>
          <a:ln>
            <a:noFill/>
          </a:ln>
        </p:spPr>
        <p:txBody>
          <a:bodyPr spcFirstLastPara="1" wrap="square" lIns="91425" tIns="45700" rIns="91425" bIns="45700" anchor="t" anchorCtr="0">
            <a:normAutofit fontScale="92500" lnSpcReduction="10000"/>
          </a:bodyPr>
          <a:lstStyle/>
          <a:p>
            <a:pPr marL="342900" algn="just">
              <a:buSzPts val="2000"/>
            </a:pPr>
            <a:endParaRPr lang="ro-RO" sz="2400" dirty="0"/>
          </a:p>
          <a:p>
            <a:pPr marL="342900" algn="just">
              <a:buSzPts val="2000"/>
            </a:pPr>
            <a:r>
              <a:rPr lang="en-US" sz="2400" dirty="0"/>
              <a:t>Finally, fabricated content refers to something which is invented and completely false.</a:t>
            </a:r>
            <a:r>
              <a:rPr lang="ro-RO" sz="2400" dirty="0"/>
              <a:t> </a:t>
            </a:r>
            <a:r>
              <a:rPr lang="ro-RO" sz="2400" b="0" i="0" u="none" strike="noStrike" baseline="0" dirty="0">
                <a:solidFill>
                  <a:srgbClr val="000000"/>
                </a:solidFill>
                <a:latin typeface="Calibri" panose="020F0502020204030204" pitchFamily="34" charset="0"/>
              </a:rPr>
              <a:t>It </a:t>
            </a:r>
            <a:r>
              <a:rPr lang="ro-RO" sz="2400" b="0" i="0" u="none" strike="noStrike" baseline="0" dirty="0" err="1">
                <a:solidFill>
                  <a:srgbClr val="000000"/>
                </a:solidFill>
                <a:latin typeface="Calibri" panose="020F0502020204030204" pitchFamily="34" charset="0"/>
              </a:rPr>
              <a:t>can</a:t>
            </a:r>
            <a:r>
              <a:rPr lang="ro-RO" sz="2400" b="0" i="0" u="none" strike="noStrike" baseline="0" dirty="0">
                <a:solidFill>
                  <a:srgbClr val="000000"/>
                </a:solidFill>
                <a:latin typeface="Calibri" panose="020F0502020204030204" pitchFamily="34" charset="0"/>
              </a:rPr>
              <a:t> </a:t>
            </a:r>
            <a:r>
              <a:rPr lang="ro-RO" sz="2400" b="0" i="0" u="none" strike="noStrike" baseline="0" dirty="0" err="1">
                <a:solidFill>
                  <a:srgbClr val="000000"/>
                </a:solidFill>
                <a:latin typeface="Calibri" panose="020F0502020204030204" pitchFamily="34" charset="0"/>
              </a:rPr>
              <a:t>be</a:t>
            </a:r>
            <a:r>
              <a:rPr lang="ro-RO" sz="2400" dirty="0">
                <a:solidFill>
                  <a:srgbClr val="000000"/>
                </a:solidFill>
                <a:latin typeface="Calibri" panose="020F0502020204030204" pitchFamily="34" charset="0"/>
              </a:rPr>
              <a:t>:</a:t>
            </a:r>
            <a:endParaRPr lang="ro-RO" sz="2400" b="0" i="0" u="none" strike="noStrike" baseline="0" dirty="0">
              <a:latin typeface="Calibri" panose="020F0502020204030204" pitchFamily="34" charset="0"/>
            </a:endParaRPr>
          </a:p>
          <a:p>
            <a:pPr lvl="1" algn="just"/>
            <a:r>
              <a:rPr lang="ro-RO" b="0" i="0" u="none" strike="noStrike" baseline="0" dirty="0" err="1">
                <a:latin typeface="Calibri" panose="020F0502020204030204" pitchFamily="34" charset="0"/>
              </a:rPr>
              <a:t>Staged</a:t>
            </a:r>
            <a:r>
              <a:rPr lang="ro-RO" b="0" i="0" u="none" strike="noStrike" baseline="0" dirty="0">
                <a:latin typeface="Calibri" panose="020F0502020204030204" pitchFamily="34" charset="0"/>
              </a:rPr>
              <a:t> </a:t>
            </a:r>
            <a:r>
              <a:rPr lang="ro-RO" b="0" i="0" u="none" strike="noStrike" baseline="0" dirty="0" err="1">
                <a:latin typeface="Calibri" panose="020F0502020204030204" pitchFamily="34" charset="0"/>
              </a:rPr>
              <a:t>videos</a:t>
            </a:r>
            <a:endParaRPr lang="ro-RO" b="0" i="0" u="none" strike="noStrike" baseline="0" dirty="0">
              <a:latin typeface="Calibri" panose="020F0502020204030204" pitchFamily="34" charset="0"/>
            </a:endParaRPr>
          </a:p>
          <a:p>
            <a:pPr lvl="1" algn="just"/>
            <a:r>
              <a:rPr lang="ro-RO" b="0" i="0" u="none" strike="noStrike" baseline="0" dirty="0">
                <a:solidFill>
                  <a:srgbClr val="000000"/>
                </a:solidFill>
                <a:latin typeface="Calibri" panose="020F0502020204030204" pitchFamily="34" charset="0"/>
              </a:rPr>
              <a:t>Made-</a:t>
            </a:r>
            <a:r>
              <a:rPr lang="ro-RO" b="0" i="0" u="none" strike="noStrike" baseline="0" dirty="0" err="1">
                <a:solidFill>
                  <a:srgbClr val="000000"/>
                </a:solidFill>
                <a:latin typeface="Calibri" panose="020F0502020204030204" pitchFamily="34" charset="0"/>
              </a:rPr>
              <a:t>up</a:t>
            </a:r>
            <a:r>
              <a:rPr lang="ro-RO" b="0" i="0" u="none" strike="noStrike" baseline="0" dirty="0">
                <a:solidFill>
                  <a:srgbClr val="000000"/>
                </a:solidFill>
                <a:latin typeface="Calibri" panose="020F0502020204030204" pitchFamily="34" charset="0"/>
              </a:rPr>
              <a:t> </a:t>
            </a:r>
            <a:r>
              <a:rPr lang="ro-RO" b="0" i="0" u="none" strike="noStrike" baseline="0" dirty="0" err="1">
                <a:solidFill>
                  <a:srgbClr val="000000"/>
                </a:solidFill>
                <a:latin typeface="Calibri" panose="020F0502020204030204" pitchFamily="34" charset="0"/>
              </a:rPr>
              <a:t>websites</a:t>
            </a:r>
            <a:endParaRPr lang="ro-RO" b="0" i="0" u="none" strike="noStrike" baseline="0" dirty="0">
              <a:solidFill>
                <a:srgbClr val="000000"/>
              </a:solidFill>
              <a:latin typeface="Calibri" panose="020F0502020204030204" pitchFamily="34" charset="0"/>
            </a:endParaRPr>
          </a:p>
          <a:p>
            <a:pPr lvl="1" algn="just"/>
            <a:r>
              <a:rPr lang="ro-RO" b="0" i="0" u="none" strike="noStrike" baseline="0" dirty="0" err="1">
                <a:solidFill>
                  <a:srgbClr val="000000"/>
                </a:solidFill>
                <a:latin typeface="Calibri" panose="020F0502020204030204" pitchFamily="34" charset="0"/>
              </a:rPr>
              <a:t>Fabricated</a:t>
            </a:r>
            <a:r>
              <a:rPr lang="ro-RO" b="0" i="0" u="none" strike="noStrike" baseline="0" dirty="0">
                <a:solidFill>
                  <a:srgbClr val="000000"/>
                </a:solidFill>
                <a:latin typeface="Calibri" panose="020F0502020204030204" pitchFamily="34" charset="0"/>
              </a:rPr>
              <a:t> </a:t>
            </a:r>
            <a:r>
              <a:rPr lang="ro-RO" b="0" i="0" u="none" strike="noStrike" baseline="0" dirty="0" err="1">
                <a:solidFill>
                  <a:srgbClr val="000000"/>
                </a:solidFill>
                <a:latin typeface="Calibri" panose="020F0502020204030204" pitchFamily="34" charset="0"/>
              </a:rPr>
              <a:t>documents</a:t>
            </a:r>
            <a:r>
              <a:rPr lang="ro-RO" b="0" i="0" u="none" strike="noStrike" baseline="0" dirty="0">
                <a:solidFill>
                  <a:srgbClr val="000000"/>
                </a:solidFill>
                <a:latin typeface="Calibri" panose="020F0502020204030204" pitchFamily="34" charset="0"/>
              </a:rPr>
              <a:t>, </a:t>
            </a:r>
            <a:r>
              <a:rPr lang="ro-RO" b="0" i="0" u="none" strike="noStrike" baseline="0" dirty="0" err="1">
                <a:solidFill>
                  <a:srgbClr val="000000"/>
                </a:solidFill>
                <a:latin typeface="Calibri" panose="020F0502020204030204" pitchFamily="34" charset="0"/>
              </a:rPr>
              <a:t>statements</a:t>
            </a:r>
            <a:r>
              <a:rPr lang="ro-RO" b="0" i="0" u="none" strike="noStrike" baseline="0" dirty="0">
                <a:solidFill>
                  <a:srgbClr val="000000"/>
                </a:solidFill>
                <a:latin typeface="Calibri" panose="020F0502020204030204" pitchFamily="34" charset="0"/>
              </a:rPr>
              <a:t>, social media </a:t>
            </a:r>
            <a:r>
              <a:rPr lang="ro-RO" b="0" i="0" u="none" strike="noStrike" baseline="0" dirty="0" err="1">
                <a:solidFill>
                  <a:srgbClr val="000000"/>
                </a:solidFill>
                <a:latin typeface="Calibri" panose="020F0502020204030204" pitchFamily="34" charset="0"/>
              </a:rPr>
              <a:t>posts</a:t>
            </a:r>
            <a:endParaRPr lang="ro-RO" b="0" i="0" u="none" strike="noStrike" baseline="0" dirty="0">
              <a:solidFill>
                <a:srgbClr val="000000"/>
              </a:solidFill>
              <a:latin typeface="Calibri" panose="020F0502020204030204" pitchFamily="34" charset="0"/>
            </a:endParaRPr>
          </a:p>
          <a:p>
            <a:pPr algn="just"/>
            <a:r>
              <a:rPr lang="en-US" sz="2400" b="0" i="0" u="none" strike="noStrike" baseline="0" dirty="0">
                <a:solidFill>
                  <a:srgbClr val="000000"/>
                </a:solidFill>
                <a:latin typeface="Calibri" panose="020F0502020204030204" pitchFamily="34" charset="0"/>
              </a:rPr>
              <a:t>The</a:t>
            </a:r>
            <a:r>
              <a:rPr lang="ro-RO" sz="2400" b="0" i="0" u="none" strike="noStrike" baseline="0" dirty="0">
                <a:solidFill>
                  <a:srgbClr val="000000"/>
                </a:solidFill>
                <a:latin typeface="Calibri" panose="020F0502020204030204" pitchFamily="34" charset="0"/>
              </a:rPr>
              <a:t> </a:t>
            </a:r>
            <a:r>
              <a:rPr lang="ro-RO" sz="2400" b="0" i="0" u="none" strike="noStrike" baseline="0" dirty="0" err="1">
                <a:solidFill>
                  <a:srgbClr val="000000"/>
                </a:solidFill>
                <a:latin typeface="Calibri" panose="020F0502020204030204" pitchFamily="34" charset="0"/>
              </a:rPr>
              <a:t>producers</a:t>
            </a:r>
            <a:r>
              <a:rPr lang="ro-RO" sz="2400" b="0" i="0" u="none" strike="noStrike" baseline="0" dirty="0">
                <a:solidFill>
                  <a:srgbClr val="000000"/>
                </a:solidFill>
                <a:latin typeface="Calibri" panose="020F0502020204030204" pitchFamily="34" charset="0"/>
              </a:rPr>
              <a:t> of </a:t>
            </a:r>
            <a:r>
              <a:rPr lang="ro-RO" sz="2400" b="0" i="0" u="none" strike="noStrike" baseline="0" dirty="0" err="1">
                <a:solidFill>
                  <a:srgbClr val="000000"/>
                </a:solidFill>
                <a:latin typeface="Calibri" panose="020F0502020204030204" pitchFamily="34" charset="0"/>
              </a:rPr>
              <a:t>fabricated</a:t>
            </a:r>
            <a:r>
              <a:rPr lang="ro-RO" sz="2400" b="0" i="0" u="none" strike="noStrike" baseline="0" dirty="0">
                <a:solidFill>
                  <a:srgbClr val="000000"/>
                </a:solidFill>
                <a:latin typeface="Calibri" panose="020F0502020204030204" pitchFamily="34" charset="0"/>
              </a:rPr>
              <a:t> content </a:t>
            </a:r>
            <a:r>
              <a:rPr lang="ro-RO" sz="2400" b="0" i="0" u="none" strike="noStrike" baseline="0" dirty="0" err="1">
                <a:solidFill>
                  <a:srgbClr val="000000"/>
                </a:solidFill>
                <a:latin typeface="Calibri" panose="020F0502020204030204" pitchFamily="34" charset="0"/>
              </a:rPr>
              <a:t>have</a:t>
            </a:r>
            <a:r>
              <a:rPr lang="ro-RO" sz="2400" b="0" i="0" u="none" strike="noStrike" baseline="0" dirty="0">
                <a:solidFill>
                  <a:srgbClr val="000000"/>
                </a:solidFill>
                <a:latin typeface="Calibri" panose="020F0502020204030204" pitchFamily="34" charset="0"/>
              </a:rPr>
              <a:t> </a:t>
            </a:r>
            <a:r>
              <a:rPr lang="en-US" sz="2400" b="0" i="0" u="none" strike="noStrike" baseline="0" dirty="0">
                <a:solidFill>
                  <a:srgbClr val="000000"/>
                </a:solidFill>
                <a:latin typeface="Calibri" panose="020F0502020204030204" pitchFamily="34" charset="0"/>
              </a:rPr>
              <a:t>many </a:t>
            </a:r>
            <a:r>
              <a:rPr lang="ro-RO" sz="2400" b="0" i="0" u="none" strike="noStrike" baseline="0" dirty="0" err="1">
                <a:solidFill>
                  <a:srgbClr val="000000"/>
                </a:solidFill>
                <a:latin typeface="Calibri" panose="020F0502020204030204" pitchFamily="34" charset="0"/>
              </a:rPr>
              <a:t>reasons</a:t>
            </a:r>
            <a:r>
              <a:rPr lang="ro-RO" sz="2400" b="0" i="0" u="none" strike="noStrike" baseline="0" dirty="0">
                <a:solidFill>
                  <a:srgbClr val="000000"/>
                </a:solidFill>
                <a:latin typeface="Calibri" panose="020F0502020204030204" pitchFamily="34" charset="0"/>
              </a:rPr>
              <a:t> </a:t>
            </a:r>
            <a:r>
              <a:rPr lang="ro-RO" sz="2400" b="0" i="0" u="none" strike="noStrike" baseline="0" dirty="0" err="1">
                <a:solidFill>
                  <a:srgbClr val="000000"/>
                </a:solidFill>
                <a:latin typeface="Calibri" panose="020F0502020204030204" pitchFamily="34" charset="0"/>
              </a:rPr>
              <a:t>and</a:t>
            </a:r>
            <a:r>
              <a:rPr lang="ro-RO" sz="2400" b="0" i="0" u="none" strike="noStrike" baseline="0" dirty="0">
                <a:solidFill>
                  <a:srgbClr val="000000"/>
                </a:solidFill>
                <a:latin typeface="Calibri" panose="020F0502020204030204" pitchFamily="34" charset="0"/>
              </a:rPr>
              <a:t> </a:t>
            </a:r>
            <a:r>
              <a:rPr lang="ro-RO" sz="2400" b="0" i="0" u="none" strike="noStrike" baseline="0" dirty="0" err="1">
                <a:solidFill>
                  <a:srgbClr val="000000"/>
                </a:solidFill>
                <a:latin typeface="Calibri" panose="020F0502020204030204" pitchFamily="34" charset="0"/>
              </a:rPr>
              <a:t>mainly</a:t>
            </a:r>
            <a:r>
              <a:rPr lang="ro-RO" sz="2400" b="0" i="0" u="none" strike="noStrike" baseline="0" dirty="0">
                <a:solidFill>
                  <a:srgbClr val="000000"/>
                </a:solidFill>
                <a:latin typeface="Calibri" panose="020F0502020204030204" pitchFamily="34" charset="0"/>
              </a:rPr>
              <a:t> </a:t>
            </a:r>
            <a:r>
              <a:rPr lang="ro-RO" sz="2400" b="0" i="0" u="none" strike="noStrike" baseline="0" dirty="0" err="1">
                <a:solidFill>
                  <a:srgbClr val="000000"/>
                </a:solidFill>
                <a:latin typeface="Calibri" panose="020F0502020204030204" pitchFamily="34" charset="0"/>
              </a:rPr>
              <a:t>these</a:t>
            </a:r>
            <a:r>
              <a:rPr lang="ro-RO" sz="2400" b="0" i="0" u="none" strike="noStrike" baseline="0" dirty="0">
                <a:solidFill>
                  <a:srgbClr val="000000"/>
                </a:solidFill>
                <a:latin typeface="Calibri" panose="020F0502020204030204" pitchFamily="34" charset="0"/>
              </a:rPr>
              <a:t> are political </a:t>
            </a:r>
            <a:r>
              <a:rPr lang="ro-RO" sz="2400" b="0" i="0" u="none" strike="noStrike" baseline="0" dirty="0" err="1">
                <a:solidFill>
                  <a:srgbClr val="000000"/>
                </a:solidFill>
                <a:latin typeface="Calibri" panose="020F0502020204030204" pitchFamily="34" charset="0"/>
              </a:rPr>
              <a:t>and</a:t>
            </a:r>
            <a:r>
              <a:rPr lang="ro-RO" sz="2400" b="0" i="0" u="none" strike="noStrike" baseline="0" dirty="0">
                <a:solidFill>
                  <a:srgbClr val="000000"/>
                </a:solidFill>
                <a:latin typeface="Calibri" panose="020F0502020204030204" pitchFamily="34" charset="0"/>
              </a:rPr>
              <a:t> economic.  </a:t>
            </a:r>
          </a:p>
          <a:p>
            <a:pPr algn="just"/>
            <a:r>
              <a:rPr lang="ro-RO" sz="2400" dirty="0" err="1">
                <a:solidFill>
                  <a:srgbClr val="000000"/>
                </a:solidFill>
                <a:latin typeface="Calibri" panose="020F0502020204030204" pitchFamily="34" charset="0"/>
              </a:rPr>
              <a:t>Many</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elections</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from</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the</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past</a:t>
            </a:r>
            <a:r>
              <a:rPr lang="ro-RO" sz="2400" dirty="0">
                <a:solidFill>
                  <a:srgbClr val="000000"/>
                </a:solidFill>
                <a:latin typeface="Calibri" panose="020F0502020204030204" pitchFamily="34" charset="0"/>
              </a:rPr>
              <a:t> 5 - 10 </a:t>
            </a:r>
            <a:r>
              <a:rPr lang="ro-RO" sz="2400" dirty="0" err="1">
                <a:solidFill>
                  <a:srgbClr val="000000"/>
                </a:solidFill>
                <a:latin typeface="Calibri" panose="020F0502020204030204" pitchFamily="34" charset="0"/>
              </a:rPr>
              <a:t>years</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were</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flooded</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with</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different</a:t>
            </a:r>
            <a:r>
              <a:rPr lang="ro-RO" sz="2400" dirty="0">
                <a:solidFill>
                  <a:srgbClr val="000000"/>
                </a:solidFill>
                <a:latin typeface="Calibri" panose="020F0502020204030204" pitchFamily="34" charset="0"/>
              </a:rPr>
              <a:t> </a:t>
            </a:r>
            <a:r>
              <a:rPr lang="ro-RO" sz="2400" dirty="0" err="1">
                <a:solidFill>
                  <a:srgbClr val="000000"/>
                </a:solidFill>
                <a:latin typeface="Calibri" panose="020F0502020204030204" pitchFamily="34" charset="0"/>
              </a:rPr>
              <a:t>types</a:t>
            </a:r>
            <a:r>
              <a:rPr lang="ro-RO" sz="2400" dirty="0">
                <a:solidFill>
                  <a:srgbClr val="000000"/>
                </a:solidFill>
                <a:latin typeface="Calibri" panose="020F0502020204030204" pitchFamily="34" charset="0"/>
              </a:rPr>
              <a:t> of </a:t>
            </a:r>
            <a:r>
              <a:rPr lang="ro-RO" sz="2400" dirty="0" err="1">
                <a:solidFill>
                  <a:srgbClr val="000000"/>
                </a:solidFill>
                <a:latin typeface="Calibri" panose="020F0502020204030204" pitchFamily="34" charset="0"/>
              </a:rPr>
              <a:t>fabricated</a:t>
            </a:r>
            <a:r>
              <a:rPr lang="ro-RO" sz="2400" dirty="0">
                <a:solidFill>
                  <a:srgbClr val="000000"/>
                </a:solidFill>
                <a:latin typeface="Calibri" panose="020F0502020204030204" pitchFamily="34" charset="0"/>
              </a:rPr>
              <a:t> content</a:t>
            </a:r>
            <a:endParaRPr lang="en-US" sz="2400" dirty="0"/>
          </a:p>
        </p:txBody>
      </p:sp>
      <p:sp>
        <p:nvSpPr>
          <p:cNvPr id="127" name="Google Shape;127;p7"/>
          <p:cNvSpPr txBox="1"/>
          <p:nvPr/>
        </p:nvSpPr>
        <p:spPr>
          <a:xfrm>
            <a:off x="838200" y="5988898"/>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3" name="Imagine 2">
            <a:extLst>
              <a:ext uri="{FF2B5EF4-FFF2-40B4-BE49-F238E27FC236}">
                <a16:creationId xmlns:a16="http://schemas.microsoft.com/office/drawing/2014/main" id="{881D41E3-30FF-698A-E9A8-3893299C45A3}"/>
              </a:ext>
            </a:extLst>
          </p:cNvPr>
          <p:cNvPicPr>
            <a:picLocks noChangeAspect="1"/>
          </p:cNvPicPr>
          <p:nvPr/>
        </p:nvPicPr>
        <p:blipFill>
          <a:blip r:embed="rId4"/>
          <a:stretch>
            <a:fillRect/>
          </a:stretch>
        </p:blipFill>
        <p:spPr>
          <a:xfrm>
            <a:off x="7507497" y="2080393"/>
            <a:ext cx="4216896" cy="29752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extLst>
      <p:ext uri="{BB962C8B-B14F-4D97-AF65-F5344CB8AC3E}">
        <p14:creationId xmlns:p14="http://schemas.microsoft.com/office/powerpoint/2010/main" val="11715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err="1">
                <a:solidFill>
                  <a:srgbClr val="833C0B"/>
                </a:solidFill>
              </a:rPr>
              <a:t>Other</a:t>
            </a:r>
            <a:r>
              <a:rPr lang="ro-RO" dirty="0">
                <a:solidFill>
                  <a:srgbClr val="833C0B"/>
                </a:solidFill>
              </a:rPr>
              <a:t> </a:t>
            </a:r>
            <a:r>
              <a:rPr lang="ro-RO" dirty="0" err="1">
                <a:solidFill>
                  <a:srgbClr val="833C0B"/>
                </a:solidFill>
              </a:rPr>
              <a:t>types</a:t>
            </a:r>
            <a:r>
              <a:rPr lang="ro-RO" dirty="0">
                <a:solidFill>
                  <a:srgbClr val="833C0B"/>
                </a:solidFill>
              </a:rPr>
              <a:t> of </a:t>
            </a:r>
            <a:r>
              <a:rPr lang="ro-RO" dirty="0" err="1">
                <a:solidFill>
                  <a:srgbClr val="833C0B"/>
                </a:solidFill>
              </a:rPr>
              <a:t>fake</a:t>
            </a:r>
            <a:r>
              <a:rPr lang="ro-RO" dirty="0">
                <a:solidFill>
                  <a:srgbClr val="833C0B"/>
                </a:solidFill>
              </a:rPr>
              <a:t> </a:t>
            </a:r>
            <a:r>
              <a:rPr lang="ro-RO" dirty="0" err="1">
                <a:solidFill>
                  <a:srgbClr val="833C0B"/>
                </a:solidFill>
              </a:rPr>
              <a:t>news</a:t>
            </a:r>
            <a:r>
              <a:rPr lang="ro-RO" dirty="0">
                <a:solidFill>
                  <a:srgbClr val="833C0B"/>
                </a:solidFill>
              </a:rPr>
              <a:t> – </a:t>
            </a:r>
            <a:r>
              <a:rPr lang="ro-RO" dirty="0" err="1">
                <a:solidFill>
                  <a:srgbClr val="833C0B"/>
                </a:solidFill>
              </a:rPr>
              <a:t>to</a:t>
            </a:r>
            <a:r>
              <a:rPr lang="ro-RO" dirty="0">
                <a:solidFill>
                  <a:srgbClr val="833C0B"/>
                </a:solidFill>
              </a:rPr>
              <a:t> </a:t>
            </a:r>
            <a:r>
              <a:rPr lang="ro-RO" dirty="0" err="1">
                <a:solidFill>
                  <a:srgbClr val="833C0B"/>
                </a:solidFill>
              </a:rPr>
              <a:t>be</a:t>
            </a:r>
            <a:r>
              <a:rPr lang="ro-RO" dirty="0">
                <a:solidFill>
                  <a:srgbClr val="833C0B"/>
                </a:solidFill>
              </a:rPr>
              <a:t> </a:t>
            </a:r>
            <a:r>
              <a:rPr lang="ro-RO" dirty="0" err="1">
                <a:solidFill>
                  <a:srgbClr val="833C0B"/>
                </a:solidFill>
              </a:rPr>
              <a:t>discussed</a:t>
            </a:r>
            <a:r>
              <a:rPr lang="ro-RO" dirty="0">
                <a:solidFill>
                  <a:srgbClr val="833C0B"/>
                </a:solidFill>
              </a:rPr>
              <a:t> </a:t>
            </a:r>
            <a:r>
              <a:rPr lang="ro-RO" dirty="0" err="1">
                <a:solidFill>
                  <a:srgbClr val="833C0B"/>
                </a:solidFill>
              </a:rPr>
              <a:t>during</a:t>
            </a:r>
            <a:r>
              <a:rPr lang="ro-RO" dirty="0">
                <a:solidFill>
                  <a:srgbClr val="833C0B"/>
                </a:solidFill>
              </a:rPr>
              <a:t> </a:t>
            </a:r>
            <a:r>
              <a:rPr lang="ro-RO" dirty="0" err="1">
                <a:solidFill>
                  <a:srgbClr val="833C0B"/>
                </a:solidFill>
              </a:rPr>
              <a:t>the</a:t>
            </a:r>
            <a:r>
              <a:rPr lang="ro-RO" dirty="0">
                <a:solidFill>
                  <a:srgbClr val="833C0B"/>
                </a:solidFill>
              </a:rPr>
              <a:t> </a:t>
            </a:r>
            <a:r>
              <a:rPr lang="ro-RO" dirty="0" err="1">
                <a:solidFill>
                  <a:srgbClr val="833C0B"/>
                </a:solidFill>
              </a:rPr>
              <a:t>next</a:t>
            </a:r>
            <a:r>
              <a:rPr lang="ro-RO" dirty="0">
                <a:solidFill>
                  <a:srgbClr val="833C0B"/>
                </a:solidFill>
              </a:rPr>
              <a:t> </a:t>
            </a:r>
            <a:r>
              <a:rPr lang="ro-RO" dirty="0" err="1">
                <a:solidFill>
                  <a:srgbClr val="833C0B"/>
                </a:solidFill>
              </a:rPr>
              <a:t>course</a:t>
            </a:r>
            <a:endParaRPr dirty="0"/>
          </a:p>
        </p:txBody>
      </p:sp>
      <p:sp>
        <p:nvSpPr>
          <p:cNvPr id="126" name="Google Shape;126;p7"/>
          <p:cNvSpPr txBox="1">
            <a:spLocks noGrp="1"/>
          </p:cNvSpPr>
          <p:nvPr>
            <p:ph type="body" idx="1"/>
          </p:nvPr>
        </p:nvSpPr>
        <p:spPr>
          <a:xfrm>
            <a:off x="838200" y="1801467"/>
            <a:ext cx="10515600" cy="4351338"/>
          </a:xfrm>
          <a:prstGeom prst="rect">
            <a:avLst/>
          </a:prstGeom>
          <a:noFill/>
          <a:ln>
            <a:noFill/>
          </a:ln>
        </p:spPr>
        <p:txBody>
          <a:bodyPr spcFirstLastPara="1" wrap="square" lIns="91425" tIns="45700" rIns="91425" bIns="45700" anchor="t" anchorCtr="0">
            <a:normAutofit/>
          </a:bodyPr>
          <a:lstStyle/>
          <a:p>
            <a:pPr marL="0" indent="0" algn="just">
              <a:buSzPts val="2000"/>
              <a:buNone/>
            </a:pPr>
            <a:r>
              <a:rPr lang="ro-RO" sz="2400" dirty="0"/>
              <a:t>Deep </a:t>
            </a:r>
            <a:r>
              <a:rPr lang="ro-RO" sz="2400" dirty="0" err="1"/>
              <a:t>fakes</a:t>
            </a:r>
            <a:r>
              <a:rPr lang="ro-RO" sz="2400" dirty="0"/>
              <a:t> </a:t>
            </a:r>
            <a:r>
              <a:rPr lang="ro-RO" sz="2400" dirty="0" err="1"/>
              <a:t>which</a:t>
            </a:r>
            <a:r>
              <a:rPr lang="ro-RO" sz="2400" dirty="0"/>
              <a:t> ”</a:t>
            </a:r>
            <a:r>
              <a:rPr lang="en-US" sz="2400" dirty="0"/>
              <a:t>is an AI-based technology used</a:t>
            </a:r>
            <a:r>
              <a:rPr lang="ro-RO" sz="2400" dirty="0"/>
              <a:t> </a:t>
            </a:r>
            <a:r>
              <a:rPr lang="en-US" sz="2400" dirty="0"/>
              <a:t>to produce or alter video content by</a:t>
            </a:r>
            <a:r>
              <a:rPr lang="ro-RO" sz="2400" dirty="0"/>
              <a:t> </a:t>
            </a:r>
            <a:r>
              <a:rPr lang="en-US" sz="2400" dirty="0"/>
              <a:t>editing faces (face-swapping or creating</a:t>
            </a:r>
            <a:r>
              <a:rPr lang="ro-RO" sz="2400" dirty="0"/>
              <a:t> </a:t>
            </a:r>
            <a:r>
              <a:rPr lang="en-US" sz="2400" dirty="0"/>
              <a:t>new face expressions).</a:t>
            </a:r>
            <a:r>
              <a:rPr lang="ro-RO" sz="2400" dirty="0"/>
              <a:t>” (</a:t>
            </a:r>
            <a:r>
              <a:rPr lang="lt-LT" sz="2400" dirty="0"/>
              <a:t>Chryssanthopoulou, K.</a:t>
            </a:r>
            <a:r>
              <a:rPr lang="ro-RO" sz="2400" dirty="0"/>
              <a:t> et al., 2018 </a:t>
            </a:r>
            <a:r>
              <a:rPr lang="lt-LT" sz="2400" dirty="0"/>
              <a:t>,</a:t>
            </a:r>
            <a:r>
              <a:rPr lang="ro-RO" sz="2400" dirty="0"/>
              <a:t>6)</a:t>
            </a:r>
          </a:p>
          <a:p>
            <a:pPr marL="0" indent="0" algn="just">
              <a:buSzPts val="2000"/>
              <a:buNone/>
            </a:pPr>
            <a:r>
              <a:rPr lang="en-US" sz="2400" dirty="0"/>
              <a:t>Pseudoscience </a:t>
            </a:r>
            <a:r>
              <a:rPr lang="ro-RO" sz="2400" dirty="0" err="1"/>
              <a:t>which</a:t>
            </a:r>
            <a:r>
              <a:rPr lang="ro-RO" sz="2400" dirty="0"/>
              <a:t> ”</a:t>
            </a:r>
            <a:r>
              <a:rPr lang="en-US" sz="2400" dirty="0"/>
              <a:t>consists of statements,</a:t>
            </a:r>
            <a:r>
              <a:rPr lang="ro-RO" sz="2400" dirty="0"/>
              <a:t> </a:t>
            </a:r>
            <a:r>
              <a:rPr lang="en-US" sz="2400" dirty="0"/>
              <a:t>beliefs, or practices that are claimed to be</a:t>
            </a:r>
            <a:r>
              <a:rPr lang="ro-RO" sz="2400" dirty="0"/>
              <a:t> </a:t>
            </a:r>
            <a:r>
              <a:rPr lang="en-US" sz="2400" dirty="0"/>
              <a:t>both scientific and factual but are</a:t>
            </a:r>
            <a:r>
              <a:rPr lang="ro-RO" sz="2400" dirty="0"/>
              <a:t> </a:t>
            </a:r>
            <a:r>
              <a:rPr lang="en-US" sz="2400" dirty="0"/>
              <a:t>incompatible with the scientific method</a:t>
            </a:r>
            <a:r>
              <a:rPr lang="ro-RO" sz="2400" dirty="0"/>
              <a:t>”</a:t>
            </a:r>
            <a:r>
              <a:rPr lang="en-US" sz="2400" dirty="0"/>
              <a:t>.</a:t>
            </a:r>
            <a:r>
              <a:rPr lang="ro-RO" sz="2400" dirty="0"/>
              <a:t> ((</a:t>
            </a:r>
            <a:r>
              <a:rPr lang="lt-LT" sz="2400" dirty="0"/>
              <a:t>Chryssanthopoulou, K.</a:t>
            </a:r>
            <a:r>
              <a:rPr lang="ro-RO" sz="2400" dirty="0"/>
              <a:t> et al., 2018 </a:t>
            </a:r>
            <a:r>
              <a:rPr lang="lt-LT" sz="2400" dirty="0"/>
              <a:t>,</a:t>
            </a:r>
            <a:r>
              <a:rPr lang="ro-RO" sz="2400" dirty="0"/>
              <a:t> 8)</a:t>
            </a:r>
          </a:p>
          <a:p>
            <a:pPr marL="0" indent="0" algn="just">
              <a:buSzPts val="2000"/>
              <a:buNone/>
            </a:pPr>
            <a:r>
              <a:rPr lang="ro-RO" sz="2400" dirty="0"/>
              <a:t>Propaganda </a:t>
            </a:r>
            <a:r>
              <a:rPr lang="ro-RO" sz="2400" dirty="0" err="1"/>
              <a:t>which</a:t>
            </a:r>
            <a:r>
              <a:rPr lang="ro-RO" sz="2400" dirty="0"/>
              <a:t> ”</a:t>
            </a:r>
            <a:r>
              <a:rPr lang="en-US" sz="2400" dirty="0"/>
              <a:t>is the more or less systematic effort to manipulate other people’s beliefs, attitudes, or actions by means of symbols (words, gestures, banners, monuments, music, clothing, insignia, hairstyles, designs on coins and postage stamps, and so forth)</a:t>
            </a:r>
            <a:r>
              <a:rPr lang="ro-RO" sz="2400" dirty="0"/>
              <a:t>”</a:t>
            </a:r>
            <a:r>
              <a:rPr lang="en-US" sz="2400" dirty="0"/>
              <a:t>.</a:t>
            </a:r>
            <a:r>
              <a:rPr lang="ro-RO" sz="2400" dirty="0"/>
              <a:t> (</a:t>
            </a:r>
            <a:r>
              <a:rPr lang="ro-RO" sz="2400" dirty="0">
                <a:hlinkClick r:id="rId4"/>
              </a:rPr>
              <a:t>https://www.britannica.com/topic/propaganda</a:t>
            </a:r>
            <a:r>
              <a:rPr lang="ro-RO" sz="2400" dirty="0"/>
              <a:t>)</a:t>
            </a:r>
          </a:p>
          <a:p>
            <a:pPr marL="0" indent="0" algn="just">
              <a:buSzPts val="2000"/>
              <a:buNone/>
            </a:pPr>
            <a:endParaRPr lang="en-US" sz="2400" dirty="0"/>
          </a:p>
        </p:txBody>
      </p:sp>
      <p:sp>
        <p:nvSpPr>
          <p:cNvPr id="127" name="Google Shape;127;p7"/>
          <p:cNvSpPr txBox="1"/>
          <p:nvPr/>
        </p:nvSpPr>
        <p:spPr>
          <a:xfrm>
            <a:off x="838200" y="6116746"/>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lang="ro-RO" sz="4400" dirty="0">
              <a:solidFill>
                <a:srgbClr val="833C0B"/>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96A0090D-F684-DC3B-C024-097EE062712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139042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CONTROLLING QUESTIONS</a:t>
            </a:r>
            <a:endParaRPr dirty="0"/>
          </a:p>
        </p:txBody>
      </p:sp>
      <p:sp>
        <p:nvSpPr>
          <p:cNvPr id="189" name="Google Shape;189;p15"/>
          <p:cNvSpPr txBox="1">
            <a:spLocks noGrp="1"/>
          </p:cNvSpPr>
          <p:nvPr>
            <p:ph type="body" idx="1"/>
          </p:nvPr>
        </p:nvSpPr>
        <p:spPr>
          <a:xfrm>
            <a:off x="838200" y="1513114"/>
            <a:ext cx="10515600" cy="46638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Clickbait refers to something (such as a headline) designed to make readers want to click on a hyperlink especially when the link leads to content of dubious value or interest.</a:t>
            </a:r>
          </a:p>
          <a:p>
            <a:pPr marL="0" lvl="0" indent="0" algn="l" rtl="0">
              <a:lnSpc>
                <a:spcPct val="90000"/>
              </a:lnSpc>
              <a:spcBef>
                <a:spcPts val="1000"/>
              </a:spcBef>
              <a:spcAft>
                <a:spcPts val="0"/>
              </a:spcAft>
              <a:buClr>
                <a:schemeClr val="dk1"/>
              </a:buClr>
              <a:buSzPts val="2000"/>
              <a:buNone/>
            </a:pPr>
            <a:r>
              <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rPr>
              <a:t>True</a:t>
            </a:r>
          </a:p>
          <a:p>
            <a:pPr marL="0" lvl="0" indent="0" algn="l" rtl="0">
              <a:lnSpc>
                <a:spcPct val="90000"/>
              </a:lnSpc>
              <a:spcBef>
                <a:spcPts val="1000"/>
              </a:spcBef>
              <a:spcAft>
                <a:spcPts val="0"/>
              </a:spcAft>
              <a:buClr>
                <a:schemeClr val="dk1"/>
              </a:buClr>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False </a:t>
            </a:r>
          </a:p>
          <a:p>
            <a:pPr marL="0" lvl="0" indent="0" algn="l" rtl="0">
              <a:lnSpc>
                <a:spcPct val="90000"/>
              </a:lnSpc>
              <a:spcBef>
                <a:spcPts val="1000"/>
              </a:spcBef>
              <a:spcAft>
                <a:spcPts val="0"/>
              </a:spcAft>
              <a:buClr>
                <a:schemeClr val="dk1"/>
              </a:buClr>
              <a:buSzPts val="2000"/>
              <a:buNone/>
            </a:pPr>
            <a:endParaRPr sz="2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ts val="2000"/>
              <a:buNone/>
            </a:pP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Fabricated</a:t>
            </a:r>
            <a:r>
              <a:rPr lang="ro-RO" sz="2400" dirty="0">
                <a:latin typeface="Calibri" panose="020F0502020204030204" pitchFamily="34" charset="0"/>
                <a:ea typeface="Calibri" panose="020F0502020204030204" pitchFamily="34" charset="0"/>
                <a:cs typeface="Calibri" panose="020F0502020204030204" pitchFamily="34" charset="0"/>
              </a:rPr>
              <a:t> content </a:t>
            </a:r>
            <a:r>
              <a:rPr lang="en-US" sz="2400" dirty="0">
                <a:latin typeface="Calibri" panose="020F0502020204030204" pitchFamily="34" charset="0"/>
                <a:ea typeface="Calibri" panose="020F0502020204030204" pitchFamily="34" charset="0"/>
                <a:cs typeface="Calibri" panose="020F0502020204030204" pitchFamily="34" charset="0"/>
              </a:rPr>
              <a:t>refers </a:t>
            </a:r>
            <a:r>
              <a:rPr lang="ro-RO" sz="2400" dirty="0" err="1">
                <a:latin typeface="Calibri" panose="020F0502020204030204" pitchFamily="34" charset="0"/>
                <a:ea typeface="Calibri" panose="020F0502020204030204" pitchFamily="34" charset="0"/>
                <a:cs typeface="Calibri" panose="020F0502020204030204" pitchFamily="34" charset="0"/>
              </a:rPr>
              <a:t>to</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u</a:t>
            </a:r>
            <a:r>
              <a:rPr lang="ro-RO" sz="2400" dirty="0" err="1">
                <a:latin typeface="Calibri" panose="020F0502020204030204" pitchFamily="34" charset="0"/>
                <a:ea typeface="Calibri" panose="020F0502020204030204" pitchFamily="34" charset="0"/>
                <a:cs typeface="Calibri" panose="020F0502020204030204" pitchFamily="34" charset="0"/>
              </a:rPr>
              <a:t>sing</a:t>
            </a:r>
            <a:r>
              <a:rPr lang="ro-RO"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information in a false manner, such as </a:t>
            </a:r>
            <a:r>
              <a:rPr lang="ro-RO" sz="2400" dirty="0" err="1">
                <a:latin typeface="Calibri" panose="020F0502020204030204" pitchFamily="34" charset="0"/>
                <a:ea typeface="Calibri" panose="020F0502020204030204" pitchFamily="34" charset="0"/>
                <a:cs typeface="Calibri" panose="020F0502020204030204" pitchFamily="34" charset="0"/>
              </a:rPr>
              <a:t>presenting</a:t>
            </a:r>
            <a:r>
              <a:rPr lang="ro-RO" sz="2400" dirty="0">
                <a:latin typeface="Calibri" panose="020F0502020204030204" pitchFamily="34" charset="0"/>
                <a:ea typeface="Calibri" panose="020F0502020204030204" pitchFamily="34" charset="0"/>
                <a:cs typeface="Calibri" panose="020F0502020204030204" pitchFamily="34" charset="0"/>
              </a:rPr>
              <a:t> a comment, a </a:t>
            </a:r>
            <a:r>
              <a:rPr lang="ro-RO" sz="2400" dirty="0" err="1">
                <a:latin typeface="Calibri" panose="020F0502020204030204" pitchFamily="34" charset="0"/>
                <a:ea typeface="Calibri" panose="020F0502020204030204" pitchFamily="34" charset="0"/>
                <a:cs typeface="Calibri" panose="020F0502020204030204" pitchFamily="34" charset="0"/>
              </a:rPr>
              <a:t>remark</a:t>
            </a:r>
            <a:r>
              <a:rPr lang="ro-RO" sz="2400" dirty="0">
                <a:latin typeface="Calibri" panose="020F0502020204030204" pitchFamily="34" charset="0"/>
                <a:ea typeface="Calibri" panose="020F0502020204030204" pitchFamily="34" charset="0"/>
                <a:cs typeface="Calibri" panose="020F0502020204030204" pitchFamily="34" charset="0"/>
              </a:rPr>
              <a:t> or a </a:t>
            </a:r>
            <a:r>
              <a:rPr lang="en-US" sz="2400" dirty="0">
                <a:latin typeface="Calibri" panose="020F0502020204030204" pitchFamily="34" charset="0"/>
                <a:ea typeface="Calibri" panose="020F0502020204030204" pitchFamily="34" charset="0"/>
                <a:cs typeface="Calibri" panose="020F0502020204030204" pitchFamily="34" charset="0"/>
              </a:rPr>
              <a:t>statement as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being</a:t>
            </a:r>
            <a:r>
              <a:rPr lang="ro-RO" sz="2400" dirty="0">
                <a:latin typeface="Calibri" panose="020F0502020204030204" pitchFamily="34" charset="0"/>
                <a:ea typeface="Calibri" panose="020F0502020204030204" pitchFamily="34" charset="0"/>
                <a:cs typeface="Calibri" panose="020F0502020204030204" pitchFamily="34" charset="0"/>
              </a:rPr>
              <a:t> a</a:t>
            </a:r>
            <a:r>
              <a:rPr lang="en-US" sz="2400" dirty="0">
                <a:latin typeface="Calibri" panose="020F0502020204030204" pitchFamily="34" charset="0"/>
                <a:ea typeface="Calibri" panose="020F0502020204030204" pitchFamily="34" charset="0"/>
                <a:cs typeface="Calibri" panose="020F0502020204030204" pitchFamily="34" charset="0"/>
              </a:rPr>
              <a:t> fact</a:t>
            </a:r>
            <a:r>
              <a:rPr lang="ro-RO" sz="2400" dirty="0">
                <a:latin typeface="Calibri" panose="020F0502020204030204" pitchFamily="34" charset="0"/>
                <a:ea typeface="Calibri" panose="020F0502020204030204" pitchFamily="34" charset="0"/>
                <a:cs typeface="Calibri" panose="020F0502020204030204" pitchFamily="34" charset="0"/>
              </a:rPr>
              <a:t>. More </a:t>
            </a:r>
            <a:r>
              <a:rPr lang="ro-RO" sz="2400" dirty="0" err="1">
                <a:latin typeface="Calibri" panose="020F0502020204030204" pitchFamily="34" charset="0"/>
                <a:ea typeface="Calibri" panose="020F0502020204030204" pitchFamily="34" charset="0"/>
                <a:cs typeface="Calibri" panose="020F0502020204030204" pitchFamily="34" charset="0"/>
              </a:rPr>
              <a:t>examples</a:t>
            </a:r>
            <a:r>
              <a:rPr lang="ro-RO" sz="2400" dirty="0">
                <a:latin typeface="Calibri" panose="020F0502020204030204" pitchFamily="34" charset="0"/>
                <a:ea typeface="Calibri" panose="020F0502020204030204" pitchFamily="34" charset="0"/>
                <a:cs typeface="Calibri" panose="020F0502020204030204" pitchFamily="34" charset="0"/>
              </a:rPr>
              <a:t> consist of </a:t>
            </a:r>
            <a:r>
              <a:rPr lang="ro-RO" sz="2400" dirty="0" err="1">
                <a:latin typeface="Calibri" panose="020F0502020204030204" pitchFamily="34" charset="0"/>
                <a:ea typeface="Calibri" panose="020F0502020204030204" pitchFamily="34" charset="0"/>
                <a:cs typeface="Calibri" panose="020F0502020204030204" pitchFamily="34" charset="0"/>
              </a:rPr>
              <a:t>cropped</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images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selecting</a:t>
            </a:r>
            <a:r>
              <a:rPr lang="ro-RO" sz="2400" dirty="0">
                <a:latin typeface="Calibri" panose="020F0502020204030204" pitchFamily="34" charset="0"/>
                <a:ea typeface="Calibri" panose="020F0502020204030204" pitchFamily="34" charset="0"/>
                <a:cs typeface="Calibri" panose="020F0502020204030204" pitchFamily="34" charset="0"/>
              </a:rPr>
              <a:t> a </a:t>
            </a:r>
            <a:r>
              <a:rPr lang="ro-RO" sz="2400" dirty="0" err="1">
                <a:latin typeface="Calibri" panose="020F0502020204030204" pitchFamily="34" charset="0"/>
                <a:ea typeface="Calibri" panose="020F0502020204030204" pitchFamily="34" charset="0"/>
                <a:cs typeface="Calibri" panose="020F0502020204030204" pitchFamily="34" charset="0"/>
              </a:rPr>
              <a:t>certain</a:t>
            </a:r>
            <a:r>
              <a:rPr lang="ro-RO" sz="2400" dirty="0">
                <a:latin typeface="Calibri" panose="020F0502020204030204" pitchFamily="34" charset="0"/>
                <a:ea typeface="Calibri" panose="020F0502020204030204" pitchFamily="34" charset="0"/>
                <a:cs typeface="Calibri" panose="020F0502020204030204" pitchFamily="34" charset="0"/>
              </a:rPr>
              <a:t> part of </a:t>
            </a:r>
            <a:r>
              <a:rPr lang="ro-RO" sz="2400" dirty="0" err="1">
                <a:latin typeface="Calibri" panose="020F0502020204030204" pitchFamily="34" charset="0"/>
                <a:ea typeface="Calibri" panose="020F0502020204030204" pitchFamily="34" charset="0"/>
                <a:cs typeface="Calibri" panose="020F0502020204030204" pitchFamily="34" charset="0"/>
              </a:rPr>
              <a:t>some</a:t>
            </a:r>
            <a:r>
              <a:rPr lang="ro-RO" sz="2400" dirty="0">
                <a:latin typeface="Calibri" panose="020F0502020204030204" pitchFamily="34" charset="0"/>
                <a:ea typeface="Calibri" panose="020F0502020204030204" pitchFamily="34" charset="0"/>
                <a:cs typeface="Calibri" panose="020F0502020204030204" pitchFamily="34" charset="0"/>
              </a:rPr>
              <a:t> data or of a </a:t>
            </a:r>
            <a:r>
              <a:rPr lang="ro-RO" sz="2400" dirty="0" err="1">
                <a:latin typeface="Calibri" panose="020F0502020204030204" pitchFamily="34" charset="0"/>
                <a:ea typeface="Calibri" panose="020F0502020204030204" pitchFamily="34" charset="0"/>
                <a:cs typeface="Calibri" panose="020F0502020204030204" pitchFamily="34" charset="0"/>
              </a:rPr>
              <a:t>quote</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instead</a:t>
            </a:r>
            <a:r>
              <a:rPr lang="ro-RO" sz="2400" dirty="0">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inherit"/>
              </a:rPr>
              <a:t>other</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parts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that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would</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be</a:t>
            </a:r>
            <a:r>
              <a:rPr kumimoji="0" lang="ro-RO" altLang="ro-RO" sz="2400" b="0" i="0" u="none" strike="noStrike" cap="none" normalizeH="0" baseline="0" dirty="0">
                <a:ln>
                  <a:noFill/>
                </a:ln>
                <a:solidFill>
                  <a:srgbClr val="202124"/>
                </a:solidFill>
                <a:effectLst/>
                <a:latin typeface="inherit"/>
              </a:rPr>
              <a:t> more relevant </a:t>
            </a:r>
            <a:r>
              <a:rPr kumimoji="0" lang="ro-RO" altLang="ro-RO" sz="2400" b="0" i="0" u="none" strike="noStrike" cap="none" normalizeH="0" baseline="0" dirty="0" err="1">
                <a:ln>
                  <a:noFill/>
                </a:ln>
                <a:solidFill>
                  <a:srgbClr val="202124"/>
                </a:solidFill>
                <a:effectLst/>
                <a:latin typeface="inherit"/>
              </a:rPr>
              <a:t>to</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public</a:t>
            </a:r>
            <a:r>
              <a:rPr kumimoji="0" lang="ro-RO" altLang="ro-RO" sz="2400" b="0" i="0" u="none" strike="noStrike" cap="none" normalizeH="0" baseline="0" dirty="0">
                <a:ln>
                  <a:noFill/>
                </a:ln>
                <a:solidFill>
                  <a:schemeClr val="tx1"/>
                </a:solidFill>
                <a:effectLst/>
              </a:rPr>
              <a:t>.</a:t>
            </a: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rPr>
              <a:t>True</a:t>
            </a:r>
          </a:p>
          <a:p>
            <a:pPr marL="0" lvl="0" indent="0" algn="l" rtl="0">
              <a:lnSpc>
                <a:spcPct val="90000"/>
              </a:lnSpc>
              <a:spcBef>
                <a:spcPts val="1000"/>
              </a:spcBef>
              <a:spcAft>
                <a:spcPts val="0"/>
              </a:spcAft>
              <a:buClr>
                <a:schemeClr val="dk1"/>
              </a:buClr>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False </a:t>
            </a:r>
          </a:p>
        </p:txBody>
      </p:sp>
      <p:sp>
        <p:nvSpPr>
          <p:cNvPr id="190" name="Google Shape;190;p15"/>
          <p:cNvSpPr txBox="1"/>
          <p:nvPr/>
        </p:nvSpPr>
        <p:spPr>
          <a:xfrm>
            <a:off x="1129284"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67108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CONTROLLING QUESTIONS</a:t>
            </a:r>
            <a:endParaRPr dirty="0"/>
          </a:p>
        </p:txBody>
      </p:sp>
      <p:sp>
        <p:nvSpPr>
          <p:cNvPr id="189" name="Google Shape;189;p15"/>
          <p:cNvSpPr txBox="1">
            <a:spLocks noGrp="1"/>
          </p:cNvSpPr>
          <p:nvPr>
            <p:ph type="body" idx="1"/>
          </p:nvPr>
        </p:nvSpPr>
        <p:spPr>
          <a:xfrm>
            <a:off x="838200" y="1513114"/>
            <a:ext cx="10515600" cy="4663849"/>
          </a:xfrm>
          <a:prstGeom prst="rect">
            <a:avLst/>
          </a:prstGeom>
          <a:noFill/>
          <a:ln>
            <a:noFill/>
          </a:ln>
        </p:spPr>
        <p:txBody>
          <a:bodyPr spcFirstLastPara="1" wrap="square" lIns="91425" tIns="45700" rIns="91425" bIns="45700" anchor="t" anchorCtr="0">
            <a:noAutofit/>
          </a:bodyPr>
          <a:lstStyle/>
          <a:p>
            <a:pPr marL="0" indent="0" algn="just">
              <a:buSzPts val="2000"/>
              <a:buNone/>
            </a:pPr>
            <a:r>
              <a:rPr lang="ro-RO"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000" dirty="0" err="1"/>
              <a:t>This</a:t>
            </a:r>
            <a:r>
              <a:rPr lang="ro-RO" sz="2000" dirty="0"/>
              <a:t> </a:t>
            </a:r>
            <a:r>
              <a:rPr lang="ro-RO" sz="2000" dirty="0" err="1"/>
              <a:t>type</a:t>
            </a:r>
            <a:r>
              <a:rPr lang="ro-RO" sz="2000" dirty="0"/>
              <a:t> of </a:t>
            </a:r>
            <a:r>
              <a:rPr lang="ro-RO" sz="2000" dirty="0" err="1"/>
              <a:t>disinformation</a:t>
            </a:r>
            <a:r>
              <a:rPr lang="ro-RO" sz="2000" dirty="0"/>
              <a:t> </a:t>
            </a:r>
            <a:r>
              <a:rPr lang="ro-RO" sz="2000" dirty="0" err="1"/>
              <a:t>refers</a:t>
            </a:r>
            <a:r>
              <a:rPr lang="ro-RO" sz="2000" dirty="0"/>
              <a:t> </a:t>
            </a:r>
            <a:r>
              <a:rPr lang="ro-RO" sz="2000" dirty="0" err="1"/>
              <a:t>to</a:t>
            </a:r>
            <a:r>
              <a:rPr lang="ro-RO" sz="2000" dirty="0"/>
              <a:t> f</a:t>
            </a:r>
            <a:r>
              <a:rPr lang="en-US" sz="2000" dirty="0" err="1"/>
              <a:t>alse</a:t>
            </a:r>
            <a:r>
              <a:rPr lang="en-US" sz="2000" dirty="0"/>
              <a:t> information</a:t>
            </a:r>
            <a:r>
              <a:rPr lang="ro-RO" sz="2000" dirty="0"/>
              <a:t> </a:t>
            </a:r>
            <a:r>
              <a:rPr lang="ro-RO" sz="2000" dirty="0" err="1"/>
              <a:t>that</a:t>
            </a:r>
            <a:r>
              <a:rPr lang="ro-RO" sz="2000" dirty="0"/>
              <a:t> </a:t>
            </a:r>
            <a:r>
              <a:rPr lang="ro-RO" sz="2000" dirty="0" err="1"/>
              <a:t>is</a:t>
            </a:r>
            <a:r>
              <a:rPr lang="ro-RO" sz="2000" dirty="0"/>
              <a:t> </a:t>
            </a:r>
            <a:r>
              <a:rPr lang="en-US" sz="2000" dirty="0"/>
              <a:t>spread</a:t>
            </a:r>
            <a:r>
              <a:rPr lang="ro-RO" sz="2000" dirty="0"/>
              <a:t> as </a:t>
            </a:r>
            <a:r>
              <a:rPr lang="ro-RO" sz="2000" dirty="0" err="1"/>
              <a:t>being</a:t>
            </a:r>
            <a:r>
              <a:rPr lang="ro-RO" sz="2000" dirty="0"/>
              <a:t> content </a:t>
            </a:r>
            <a:r>
              <a:rPr lang="ro-RO" sz="2000" dirty="0" err="1"/>
              <a:t>from</a:t>
            </a:r>
            <a:r>
              <a:rPr lang="ro-RO" sz="2000" dirty="0"/>
              <a:t> a well-known </a:t>
            </a:r>
            <a:r>
              <a:rPr lang="ro-RO" sz="2000" dirty="0" err="1"/>
              <a:t>and</a:t>
            </a:r>
            <a:r>
              <a:rPr lang="ro-RO" sz="2000" dirty="0"/>
              <a:t> </a:t>
            </a:r>
            <a:r>
              <a:rPr lang="ro-RO" sz="2000" dirty="0" err="1"/>
              <a:t>trusted</a:t>
            </a:r>
            <a:r>
              <a:rPr lang="ro-RO" sz="2000" dirty="0"/>
              <a:t> </a:t>
            </a:r>
            <a:r>
              <a:rPr lang="ro-RO" sz="2000" dirty="0" err="1"/>
              <a:t>newsrooms</a:t>
            </a:r>
            <a:r>
              <a:rPr lang="ro-RO" sz="2000" dirty="0"/>
              <a:t>, </a:t>
            </a:r>
            <a:r>
              <a:rPr lang="ro-RO" sz="2000" dirty="0" err="1"/>
              <a:t>journalists</a:t>
            </a:r>
            <a:r>
              <a:rPr lang="ro-RO" sz="2000" dirty="0"/>
              <a:t>, </a:t>
            </a:r>
            <a:r>
              <a:rPr lang="ro-RO" sz="2000" dirty="0" err="1"/>
              <a:t>companies</a:t>
            </a:r>
            <a:r>
              <a:rPr lang="ro-RO" sz="2000" dirty="0"/>
              <a:t> or </a:t>
            </a:r>
            <a:r>
              <a:rPr lang="ro-RO" sz="2000" dirty="0" err="1"/>
              <a:t>other</a:t>
            </a:r>
            <a:r>
              <a:rPr lang="ro-RO" sz="2000" dirty="0"/>
              <a:t> public </a:t>
            </a:r>
            <a:r>
              <a:rPr lang="ro-RO" sz="2000" dirty="0" err="1"/>
              <a:t>figures</a:t>
            </a:r>
            <a:r>
              <a:rPr lang="ro-RO" sz="2000" dirty="0"/>
              <a:t> </a:t>
            </a:r>
            <a:r>
              <a:rPr lang="en-US" sz="2000" dirty="0"/>
              <a:t>in</a:t>
            </a:r>
            <a:r>
              <a:rPr lang="ro-RO" sz="2000" dirty="0"/>
              <a:t> </a:t>
            </a:r>
            <a:r>
              <a:rPr lang="en-US" sz="2000" dirty="0"/>
              <a:t>order</a:t>
            </a:r>
            <a:r>
              <a:rPr lang="ro-RO" sz="2000" dirty="0"/>
              <a:t> </a:t>
            </a:r>
            <a:r>
              <a:rPr lang="en-US" sz="2000" dirty="0"/>
              <a:t>to</a:t>
            </a:r>
            <a:r>
              <a:rPr lang="ro-RO" sz="2000" dirty="0"/>
              <a:t> </a:t>
            </a:r>
            <a:r>
              <a:rPr lang="en-US" sz="2000" dirty="0"/>
              <a:t>deceive</a:t>
            </a:r>
            <a:r>
              <a:rPr lang="ro-RO" sz="2000" dirty="0"/>
              <a:t> </a:t>
            </a:r>
            <a:r>
              <a:rPr lang="en-US" sz="2000" dirty="0"/>
              <a:t>the</a:t>
            </a:r>
            <a:r>
              <a:rPr lang="ro-RO" sz="2000" dirty="0"/>
              <a:t> </a:t>
            </a:r>
            <a:r>
              <a:rPr lang="ro-RO" sz="2000" dirty="0" err="1"/>
              <a:t>audience</a:t>
            </a:r>
            <a:r>
              <a:rPr lang="en-US" sz="2000" dirty="0"/>
              <a:t>.</a:t>
            </a:r>
            <a:endParaRPr lang="ro-RO" sz="2000" dirty="0"/>
          </a:p>
          <a:p>
            <a:pPr marL="0" lvl="0" indent="0" algn="l" rtl="0">
              <a:lnSpc>
                <a:spcPct val="90000"/>
              </a:lnSpc>
              <a:spcBef>
                <a:spcPts val="1000"/>
              </a:spcBef>
              <a:spcAft>
                <a:spcPts val="0"/>
              </a:spcAft>
              <a:buClr>
                <a:schemeClr val="dk1"/>
              </a:buClr>
              <a:buSzPts val="2000"/>
              <a:buNone/>
            </a:pPr>
            <a:r>
              <a:rPr lang="ro-RO" sz="2000" dirty="0">
                <a:latin typeface="Calibri" panose="020F0502020204030204" pitchFamily="34" charset="0"/>
                <a:ea typeface="Calibri" panose="020F0502020204030204" pitchFamily="34" charset="0"/>
                <a:cs typeface="Calibri" panose="020F0502020204030204" pitchFamily="34" charset="0"/>
              </a:rPr>
              <a:t>A. Propaganda</a:t>
            </a:r>
          </a:p>
          <a:p>
            <a:pPr marL="0" lvl="0" indent="0" algn="l" rtl="0">
              <a:lnSpc>
                <a:spcPct val="90000"/>
              </a:lnSpc>
              <a:spcBef>
                <a:spcPts val="1000"/>
              </a:spcBef>
              <a:spcAft>
                <a:spcPts val="0"/>
              </a:spcAft>
              <a:buClr>
                <a:schemeClr val="dk1"/>
              </a:buClr>
              <a:buSzPts val="2000"/>
              <a:buNone/>
            </a:pPr>
            <a:r>
              <a:rPr lang="ro-RO" sz="2000" dirty="0">
                <a:highlight>
                  <a:srgbClr val="FFFF00"/>
                </a:highlight>
                <a:latin typeface="Calibri" panose="020F0502020204030204" pitchFamily="34" charset="0"/>
                <a:ea typeface="Calibri" panose="020F0502020204030204" pitchFamily="34" charset="0"/>
                <a:cs typeface="Calibri" panose="020F0502020204030204" pitchFamily="34" charset="0"/>
              </a:rPr>
              <a:t>B. </a:t>
            </a:r>
            <a:r>
              <a:rPr lang="ro-RO" sz="2000" dirty="0" err="1">
                <a:highlight>
                  <a:srgbClr val="FFFF00"/>
                </a:highlight>
                <a:latin typeface="Calibri" panose="020F0502020204030204" pitchFamily="34" charset="0"/>
                <a:ea typeface="Calibri" panose="020F0502020204030204" pitchFamily="34" charset="0"/>
                <a:cs typeface="Calibri" panose="020F0502020204030204" pitchFamily="34" charset="0"/>
              </a:rPr>
              <a:t>Imposter</a:t>
            </a:r>
            <a:r>
              <a:rPr lang="ro-RO" sz="2000" dirty="0">
                <a:highlight>
                  <a:srgbClr val="FFFF00"/>
                </a:highlight>
                <a:latin typeface="Calibri" panose="020F0502020204030204" pitchFamily="34" charset="0"/>
                <a:ea typeface="Calibri" panose="020F0502020204030204" pitchFamily="34" charset="0"/>
                <a:cs typeface="Calibri" panose="020F0502020204030204" pitchFamily="34" charset="0"/>
              </a:rPr>
              <a:t> content</a:t>
            </a:r>
          </a:p>
          <a:p>
            <a:pPr marL="0" lvl="0" indent="0" algn="l" rtl="0">
              <a:lnSpc>
                <a:spcPct val="90000"/>
              </a:lnSpc>
              <a:spcBef>
                <a:spcPts val="1000"/>
              </a:spcBef>
              <a:spcAft>
                <a:spcPts val="0"/>
              </a:spcAft>
              <a:buClr>
                <a:schemeClr val="dk1"/>
              </a:buClr>
              <a:buSzPts val="2000"/>
              <a:buNone/>
            </a:pPr>
            <a:r>
              <a:rPr lang="ro-RO" sz="2000" dirty="0">
                <a:latin typeface="Calibri" panose="020F0502020204030204" pitchFamily="34" charset="0"/>
                <a:ea typeface="Calibri" panose="020F0502020204030204" pitchFamily="34" charset="0"/>
                <a:cs typeface="Calibri" panose="020F0502020204030204" pitchFamily="34" charset="0"/>
              </a:rPr>
              <a:t>C. </a:t>
            </a:r>
            <a:r>
              <a:rPr lang="ro-RO" sz="2000" dirty="0" err="1">
                <a:latin typeface="Calibri" panose="020F0502020204030204" pitchFamily="34" charset="0"/>
                <a:ea typeface="Calibri" panose="020F0502020204030204" pitchFamily="34" charset="0"/>
                <a:cs typeface="Calibri" panose="020F0502020204030204" pitchFamily="34" charset="0"/>
              </a:rPr>
              <a:t>Misleading</a:t>
            </a:r>
            <a:r>
              <a:rPr lang="ro-RO" sz="2000" dirty="0">
                <a:latin typeface="Calibri" panose="020F0502020204030204" pitchFamily="34" charset="0"/>
                <a:ea typeface="Calibri" panose="020F0502020204030204" pitchFamily="34" charset="0"/>
                <a:cs typeface="Calibri" panose="020F0502020204030204" pitchFamily="34" charset="0"/>
              </a:rPr>
              <a:t> content</a:t>
            </a:r>
          </a:p>
          <a:p>
            <a:pPr marL="0" lvl="0" indent="0" algn="l" rtl="0">
              <a:lnSpc>
                <a:spcPct val="90000"/>
              </a:lnSpc>
              <a:spcBef>
                <a:spcPts val="1000"/>
              </a:spcBef>
              <a:spcAft>
                <a:spcPts val="0"/>
              </a:spcAft>
              <a:buClr>
                <a:schemeClr val="dk1"/>
              </a:buClr>
              <a:buSzPts val="2000"/>
              <a:buNone/>
            </a:pPr>
            <a:endParaRPr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ts val="2000"/>
              <a:buNone/>
            </a:pPr>
            <a:r>
              <a:rPr lang="ro-RO"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It refers to content that is actually authentic, true, but which is distributed with fake contextual data. </a:t>
            </a:r>
            <a:endParaRPr lang="ro-RO"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r>
              <a:rPr lang="ro-RO" sz="2000" dirty="0">
                <a:highlight>
                  <a:srgbClr val="FFFF00"/>
                </a:highlight>
                <a:latin typeface="Calibri" panose="020F0502020204030204" pitchFamily="34" charset="0"/>
                <a:ea typeface="Calibri" panose="020F0502020204030204" pitchFamily="34" charset="0"/>
                <a:cs typeface="Calibri" panose="020F0502020204030204" pitchFamily="34" charset="0"/>
              </a:rPr>
              <a:t>A. False context</a:t>
            </a:r>
          </a:p>
          <a:p>
            <a:pPr marL="0" lvl="0" indent="0" algn="l" rtl="0">
              <a:lnSpc>
                <a:spcPct val="90000"/>
              </a:lnSpc>
              <a:spcBef>
                <a:spcPts val="1000"/>
              </a:spcBef>
              <a:spcAft>
                <a:spcPts val="0"/>
              </a:spcAft>
              <a:buClr>
                <a:schemeClr val="dk1"/>
              </a:buClr>
              <a:buSzPts val="2000"/>
              <a:buNone/>
            </a:pPr>
            <a:r>
              <a:rPr lang="ro-RO" sz="2000" dirty="0">
                <a:latin typeface="Calibri" panose="020F0502020204030204" pitchFamily="34" charset="0"/>
                <a:ea typeface="Calibri" panose="020F0502020204030204" pitchFamily="34" charset="0"/>
                <a:cs typeface="Calibri" panose="020F0502020204030204" pitchFamily="34" charset="0"/>
              </a:rPr>
              <a:t>B. Satire</a:t>
            </a:r>
          </a:p>
          <a:p>
            <a:pPr marL="0" lvl="0" indent="0" algn="l" rtl="0">
              <a:lnSpc>
                <a:spcPct val="90000"/>
              </a:lnSpc>
              <a:spcBef>
                <a:spcPts val="1000"/>
              </a:spcBef>
              <a:spcAft>
                <a:spcPts val="0"/>
              </a:spcAft>
              <a:buClr>
                <a:schemeClr val="dk1"/>
              </a:buClr>
              <a:buSzPts val="2000"/>
              <a:buNone/>
            </a:pPr>
            <a:r>
              <a:rPr lang="ro-RO" sz="2000" dirty="0">
                <a:latin typeface="Calibri" panose="020F0502020204030204" pitchFamily="34" charset="0"/>
                <a:ea typeface="Calibri" panose="020F0502020204030204" pitchFamily="34" charset="0"/>
                <a:cs typeface="Calibri" panose="020F0502020204030204" pitchFamily="34" charset="0"/>
              </a:rPr>
              <a:t>C. </a:t>
            </a:r>
            <a:r>
              <a:rPr lang="ro-RO" sz="2000" dirty="0" err="1">
                <a:latin typeface="Calibri" panose="020F0502020204030204" pitchFamily="34" charset="0"/>
                <a:ea typeface="Calibri" panose="020F0502020204030204" pitchFamily="34" charset="0"/>
                <a:cs typeface="Calibri" panose="020F0502020204030204" pitchFamily="34" charset="0"/>
              </a:rPr>
              <a:t>Fabricated</a:t>
            </a:r>
            <a:r>
              <a:rPr lang="ro-RO" sz="2000" dirty="0">
                <a:latin typeface="Calibri" panose="020F0502020204030204" pitchFamily="34" charset="0"/>
                <a:ea typeface="Calibri" panose="020F0502020204030204" pitchFamily="34" charset="0"/>
                <a:cs typeface="Calibri" panose="020F0502020204030204" pitchFamily="34" charset="0"/>
              </a:rPr>
              <a:t> content</a:t>
            </a:r>
          </a:p>
          <a:p>
            <a:pPr marL="0" indent="0">
              <a:spcBef>
                <a:spcPts val="0"/>
              </a:spcBef>
              <a:buSzPts val="2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90" name="Google Shape;190;p15"/>
          <p:cNvSpPr txBox="1"/>
          <p:nvPr/>
        </p:nvSpPr>
        <p:spPr>
          <a:xfrm>
            <a:off x="1129284"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Fake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endParaRPr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185049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740229" y="169182"/>
            <a:ext cx="10515600" cy="10173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err="1">
                <a:solidFill>
                  <a:srgbClr val="833C0B"/>
                </a:solidFill>
              </a:rPr>
              <a:t>Bibliography</a:t>
            </a:r>
            <a:r>
              <a:rPr lang="ro-RO" dirty="0">
                <a:solidFill>
                  <a:srgbClr val="833C0B"/>
                </a:solidFill>
              </a:rPr>
              <a:t>, </a:t>
            </a:r>
            <a:r>
              <a:rPr lang="ro-RO" dirty="0" err="1">
                <a:solidFill>
                  <a:srgbClr val="833C0B"/>
                </a:solidFill>
              </a:rPr>
              <a:t>referred</a:t>
            </a:r>
            <a:r>
              <a:rPr lang="ro-RO" dirty="0">
                <a:solidFill>
                  <a:srgbClr val="833C0B"/>
                </a:solidFill>
              </a:rPr>
              <a:t> </a:t>
            </a:r>
            <a:r>
              <a:rPr lang="ro-RO" dirty="0" err="1">
                <a:solidFill>
                  <a:srgbClr val="833C0B"/>
                </a:solidFill>
              </a:rPr>
              <a:t>works</a:t>
            </a:r>
            <a:r>
              <a:rPr lang="ro-RO" dirty="0">
                <a:solidFill>
                  <a:srgbClr val="833C0B"/>
                </a:solidFill>
              </a:rPr>
              <a:t> </a:t>
            </a:r>
            <a:endParaRPr dirty="0"/>
          </a:p>
        </p:txBody>
      </p:sp>
      <p:sp>
        <p:nvSpPr>
          <p:cNvPr id="309" name="Google Shape;309;p32"/>
          <p:cNvSpPr txBox="1">
            <a:spLocks noGrp="1"/>
          </p:cNvSpPr>
          <p:nvPr>
            <p:ph type="body" idx="1"/>
          </p:nvPr>
        </p:nvSpPr>
        <p:spPr>
          <a:xfrm>
            <a:off x="642256" y="1317171"/>
            <a:ext cx="11234057" cy="4827135"/>
          </a:xfrm>
          <a:prstGeom prst="rect">
            <a:avLst/>
          </a:prstGeom>
          <a:noFill/>
          <a:ln>
            <a:noFill/>
          </a:ln>
        </p:spPr>
        <p:txBody>
          <a:bodyPr spcFirstLastPara="1" wrap="square" lIns="91425" tIns="45700" rIns="91425" bIns="45700" anchor="t" anchorCtr="0">
            <a:noAutofit/>
          </a:bodyPr>
          <a:lstStyle/>
          <a:p>
            <a:pPr marL="0" indent="0" algn="just">
              <a:buSzPts val="2000"/>
              <a:buNone/>
            </a:pPr>
            <a:r>
              <a:rPr lang="en-US" sz="2000" dirty="0" err="1">
                <a:latin typeface="Calibri" panose="020F0502020204030204" pitchFamily="34" charset="0"/>
                <a:ea typeface="Calibri" panose="020F0502020204030204" pitchFamily="34" charset="0"/>
                <a:cs typeface="Calibri" panose="020F0502020204030204" pitchFamily="34" charset="0"/>
              </a:rPr>
              <a:t>Jaster</a:t>
            </a:r>
            <a:r>
              <a:rPr lang="en-US" sz="2000" dirty="0">
                <a:latin typeface="Calibri" panose="020F0502020204030204" pitchFamily="34" charset="0"/>
                <a:ea typeface="Calibri" panose="020F0502020204030204" pitchFamily="34" charset="0"/>
                <a:cs typeface="Calibri" panose="020F0502020204030204" pitchFamily="34" charset="0"/>
              </a:rPr>
              <a:t>, R.; Lanius, D. What is Fake News? 2018</a:t>
            </a:r>
            <a:r>
              <a:rPr lang="ro-RO" sz="2000" dirty="0">
                <a:latin typeface="Calibri" panose="020F0502020204030204" pitchFamily="34" charset="0"/>
                <a:ea typeface="Calibri" panose="020F0502020204030204" pitchFamily="34" charset="0"/>
                <a:cs typeface="Calibri" panose="020F0502020204030204" pitchFamily="34" charset="0"/>
              </a:rPr>
              <a:t>.</a:t>
            </a:r>
            <a:r>
              <a:rPr lang="en-US" sz="2000" dirty="0">
                <a:latin typeface="Calibri" panose="020F0502020204030204" pitchFamily="34" charset="0"/>
                <a:ea typeface="Calibri" panose="020F0502020204030204" pitchFamily="34" charset="0"/>
                <a:cs typeface="Calibri" panose="020F0502020204030204" pitchFamily="34" charset="0"/>
              </a:rPr>
              <a:t> Versus</a:t>
            </a:r>
            <a:r>
              <a:rPr lang="ro-RO" sz="2000" dirty="0">
                <a:latin typeface="Calibri" panose="020F0502020204030204" pitchFamily="34" charset="0"/>
                <a:ea typeface="Calibri" panose="020F0502020204030204" pitchFamily="34" charset="0"/>
                <a:cs typeface="Calibri" panose="020F0502020204030204" pitchFamily="34" charset="0"/>
              </a:rPr>
              <a:t>,</a:t>
            </a:r>
            <a:r>
              <a:rPr lang="en-US" sz="2000" dirty="0">
                <a:latin typeface="Calibri" panose="020F0502020204030204" pitchFamily="34" charset="0"/>
                <a:ea typeface="Calibri" panose="020F0502020204030204" pitchFamily="34" charset="0"/>
                <a:cs typeface="Calibri" panose="020F0502020204030204" pitchFamily="34" charset="0"/>
              </a:rPr>
              <a:t>  2, 207–227. </a:t>
            </a:r>
            <a:r>
              <a:rPr lang="en-US" sz="2000" dirty="0">
                <a:latin typeface="Calibri" panose="020F0502020204030204" pitchFamily="34" charset="0"/>
                <a:ea typeface="Calibri" panose="020F0502020204030204" pitchFamily="34" charset="0"/>
                <a:cs typeface="Calibri" panose="020F0502020204030204" pitchFamily="34" charset="0"/>
                <a:hlinkClick r:id="rId4"/>
              </a:rPr>
              <a:t>https://philpapers.org/archive/JASWIF.pdf</a:t>
            </a:r>
            <a:r>
              <a:rPr lang="ro-RO" sz="2000" dirty="0">
                <a:latin typeface="Calibri" panose="020F0502020204030204" pitchFamily="34" charset="0"/>
                <a:ea typeface="Calibri" panose="020F0502020204030204" pitchFamily="34" charset="0"/>
                <a:cs typeface="Calibri" panose="020F0502020204030204" pitchFamily="34" charset="0"/>
              </a:rPr>
              <a:t> </a:t>
            </a:r>
          </a:p>
          <a:p>
            <a:pPr marL="0" indent="0" algn="just">
              <a:buSzPts val="2000"/>
              <a:buNone/>
            </a:pPr>
            <a:r>
              <a:rPr lang="ro-RO" sz="2000" dirty="0" err="1">
                <a:latin typeface="Calibri" panose="020F0502020204030204" pitchFamily="34" charset="0"/>
                <a:ea typeface="Calibri" panose="020F0502020204030204" pitchFamily="34" charset="0"/>
                <a:cs typeface="Calibri" panose="020F0502020204030204" pitchFamily="34" charset="0"/>
              </a:rPr>
              <a:t>McGonagle</a:t>
            </a:r>
            <a:r>
              <a:rPr lang="ro-RO" sz="2000" dirty="0">
                <a:latin typeface="Calibri" panose="020F0502020204030204" pitchFamily="34" charset="0"/>
                <a:ea typeface="Calibri" panose="020F0502020204030204" pitchFamily="34" charset="0"/>
                <a:cs typeface="Calibri" panose="020F0502020204030204" pitchFamily="34" charset="0"/>
              </a:rPr>
              <a:t>, T., </a:t>
            </a:r>
            <a:r>
              <a:rPr lang="ro-RO" sz="2000" dirty="0" err="1">
                <a:latin typeface="Calibri" panose="020F0502020204030204" pitchFamily="34" charset="0"/>
                <a:ea typeface="Calibri" panose="020F0502020204030204" pitchFamily="34" charset="0"/>
                <a:cs typeface="Calibri" panose="020F0502020204030204" pitchFamily="34" charset="0"/>
              </a:rPr>
              <a:t>Bednarski</a:t>
            </a:r>
            <a:r>
              <a:rPr lang="ro-RO" sz="2000" dirty="0">
                <a:latin typeface="Calibri" panose="020F0502020204030204" pitchFamily="34" charset="0"/>
                <a:ea typeface="Calibri" panose="020F0502020204030204" pitchFamily="34" charset="0"/>
                <a:cs typeface="Calibri" panose="020F0502020204030204" pitchFamily="34" charset="0"/>
              </a:rPr>
              <a:t>, M., </a:t>
            </a:r>
            <a:r>
              <a:rPr lang="ro-RO" sz="2000" dirty="0" err="1">
                <a:latin typeface="Calibri" panose="020F0502020204030204" pitchFamily="34" charset="0"/>
                <a:ea typeface="Calibri" panose="020F0502020204030204" pitchFamily="34" charset="0"/>
                <a:cs typeface="Calibri" panose="020F0502020204030204" pitchFamily="34" charset="0"/>
              </a:rPr>
              <a:t>Francese</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Coutinho</a:t>
            </a:r>
            <a:r>
              <a:rPr lang="ro-RO" sz="2000" dirty="0">
                <a:latin typeface="Calibri" panose="020F0502020204030204" pitchFamily="34" charset="0"/>
                <a:ea typeface="Calibri" panose="020F0502020204030204" pitchFamily="34" charset="0"/>
                <a:cs typeface="Calibri" panose="020F0502020204030204" pitchFamily="34" charset="0"/>
              </a:rPr>
              <a:t>, M., </a:t>
            </a:r>
            <a:r>
              <a:rPr lang="ro-RO" sz="2000" dirty="0" err="1">
                <a:latin typeface="Calibri" panose="020F0502020204030204" pitchFamily="34" charset="0"/>
                <a:ea typeface="Calibri" panose="020F0502020204030204" pitchFamily="34" charset="0"/>
                <a:cs typeface="Calibri" panose="020F0502020204030204" pitchFamily="34" charset="0"/>
              </a:rPr>
              <a:t>Zimin</a:t>
            </a:r>
            <a:r>
              <a:rPr lang="ro-RO" sz="2000" dirty="0">
                <a:latin typeface="Calibri" panose="020F0502020204030204" pitchFamily="34" charset="0"/>
                <a:ea typeface="Calibri" panose="020F0502020204030204" pitchFamily="34" charset="0"/>
                <a:cs typeface="Calibri" panose="020F0502020204030204" pitchFamily="34" charset="0"/>
              </a:rPr>
              <a:t>, A. (2019). </a:t>
            </a:r>
            <a:r>
              <a:rPr lang="en-US" sz="2000" dirty="0">
                <a:latin typeface="Calibri" panose="020F0502020204030204" pitchFamily="34" charset="0"/>
                <a:ea typeface="Calibri" panose="020F0502020204030204" pitchFamily="34" charset="0"/>
                <a:cs typeface="Calibri" panose="020F0502020204030204" pitchFamily="34" charset="0"/>
              </a:rPr>
              <a:t>Elections and media in digital times</a:t>
            </a:r>
            <a:r>
              <a:rPr lang="ro-RO" sz="2000" dirty="0">
                <a:latin typeface="Calibri" panose="020F0502020204030204" pitchFamily="34" charset="0"/>
                <a:ea typeface="Calibri" panose="020F0502020204030204" pitchFamily="34" charset="0"/>
                <a:cs typeface="Calibri" panose="020F0502020204030204" pitchFamily="34" charset="0"/>
              </a:rPr>
              <a:t>. UNESCO. Paris. </a:t>
            </a:r>
            <a:r>
              <a:rPr lang="ro-RO" sz="2000" dirty="0">
                <a:latin typeface="Calibri" panose="020F0502020204030204" pitchFamily="34" charset="0"/>
                <a:ea typeface="Calibri" panose="020F0502020204030204" pitchFamily="34" charset="0"/>
                <a:cs typeface="Calibri" panose="020F0502020204030204" pitchFamily="34" charset="0"/>
                <a:hlinkClick r:id="rId5"/>
              </a:rPr>
              <a:t>https://unesdoc.unesco.org/ark:/48223/pf0000371486</a:t>
            </a:r>
            <a:r>
              <a:rPr lang="ro-RO" sz="2000" dirty="0">
                <a:latin typeface="Calibri" panose="020F0502020204030204" pitchFamily="34" charset="0"/>
                <a:ea typeface="Calibri" panose="020F0502020204030204" pitchFamily="34" charset="0"/>
                <a:cs typeface="Calibri" panose="020F0502020204030204" pitchFamily="34" charset="0"/>
              </a:rPr>
              <a:t>  </a:t>
            </a:r>
          </a:p>
          <a:p>
            <a:pPr marL="0" indent="0" algn="just">
              <a:buSzPts val="2000"/>
              <a:buNone/>
            </a:pPr>
            <a:r>
              <a:rPr lang="ro-RO" sz="2000" dirty="0" err="1">
                <a:latin typeface="Calibri" panose="020F0502020204030204" pitchFamily="34" charset="0"/>
                <a:ea typeface="Calibri" panose="020F0502020204030204" pitchFamily="34" charset="0"/>
                <a:cs typeface="Calibri" panose="020F0502020204030204" pitchFamily="34" charset="0"/>
              </a:rPr>
              <a:t>Merriam</a:t>
            </a:r>
            <a:r>
              <a:rPr lang="ro-RO" sz="2000" dirty="0">
                <a:latin typeface="Calibri" panose="020F0502020204030204" pitchFamily="34" charset="0"/>
                <a:ea typeface="Calibri" panose="020F0502020204030204" pitchFamily="34" charset="0"/>
                <a:cs typeface="Calibri" panose="020F0502020204030204" pitchFamily="34" charset="0"/>
              </a:rPr>
              <a:t> Webster, </a:t>
            </a:r>
            <a:r>
              <a:rPr lang="ro-RO" sz="2000" dirty="0">
                <a:latin typeface="Calibri" panose="020F0502020204030204" pitchFamily="34" charset="0"/>
                <a:ea typeface="Calibri" panose="020F0502020204030204" pitchFamily="34" charset="0"/>
                <a:cs typeface="Calibri" panose="020F0502020204030204" pitchFamily="34" charset="0"/>
                <a:hlinkClick r:id="rId6"/>
              </a:rPr>
              <a:t>https://www.merriam-webster.com/</a:t>
            </a:r>
            <a:r>
              <a:rPr lang="ro-RO" sz="2000" dirty="0">
                <a:latin typeface="Calibri" panose="020F0502020204030204" pitchFamily="34" charset="0"/>
                <a:ea typeface="Calibri" panose="020F0502020204030204" pitchFamily="34" charset="0"/>
                <a:cs typeface="Calibri" panose="020F0502020204030204" pitchFamily="34" charset="0"/>
              </a:rPr>
              <a:t> </a:t>
            </a:r>
          </a:p>
          <a:p>
            <a:pPr marL="0" indent="0" algn="just">
              <a:buSzPts val="2000"/>
              <a:buNone/>
            </a:pPr>
            <a:r>
              <a:rPr lang="en-US" sz="2000" dirty="0">
                <a:latin typeface="Calibri" panose="020F0502020204030204" pitchFamily="34" charset="0"/>
                <a:ea typeface="Calibri" panose="020F0502020204030204" pitchFamily="34" charset="0"/>
                <a:cs typeface="Calibri" panose="020F0502020204030204" pitchFamily="34" charset="0"/>
              </a:rPr>
              <a:t>Reuters Institute for the Study of Journalism</a:t>
            </a:r>
            <a:r>
              <a:rPr lang="ro-RO" sz="2000" dirty="0">
                <a:latin typeface="Calibri" panose="020F0502020204030204" pitchFamily="34" charset="0"/>
                <a:ea typeface="Calibri" panose="020F0502020204030204" pitchFamily="34" charset="0"/>
                <a:cs typeface="Calibri" panose="020F0502020204030204" pitchFamily="34" charset="0"/>
              </a:rPr>
              <a:t>, 2016, Digital </a:t>
            </a:r>
            <a:r>
              <a:rPr lang="ro-RO" sz="2000" dirty="0" err="1">
                <a:latin typeface="Calibri" panose="020F0502020204030204" pitchFamily="34" charset="0"/>
                <a:ea typeface="Calibri" panose="020F0502020204030204" pitchFamily="34" charset="0"/>
                <a:cs typeface="Calibri" panose="020F0502020204030204" pitchFamily="34" charset="0"/>
              </a:rPr>
              <a:t>News</a:t>
            </a:r>
            <a:r>
              <a:rPr lang="ro-RO" sz="2000" dirty="0">
                <a:latin typeface="Calibri" panose="020F0502020204030204" pitchFamily="34" charset="0"/>
                <a:ea typeface="Calibri" panose="020F0502020204030204" pitchFamily="34" charset="0"/>
                <a:cs typeface="Calibri" panose="020F0502020204030204" pitchFamily="34" charset="0"/>
              </a:rPr>
              <a:t> Report,</a:t>
            </a:r>
            <a:r>
              <a:rPr lang="en-US" sz="2000" dirty="0">
                <a:latin typeface="Calibri" panose="020F0502020204030204" pitchFamily="34" charset="0"/>
                <a:ea typeface="Calibri" panose="020F0502020204030204" pitchFamily="34" charset="0"/>
                <a:cs typeface="Calibri" panose="020F0502020204030204" pitchFamily="34" charset="0"/>
              </a:rPr>
              <a:t> Distinctions between Hard and Soft News</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hlinkClick r:id="rId7"/>
              </a:rPr>
              <a:t>https://www.digitalnewsreport.org/survey/2016/hard-soft-news-2016/</a:t>
            </a:r>
            <a:r>
              <a:rPr lang="ro-RO" sz="2000" dirty="0">
                <a:latin typeface="Calibri" panose="020F0502020204030204" pitchFamily="34" charset="0"/>
                <a:ea typeface="Calibri" panose="020F0502020204030204" pitchFamily="34" charset="0"/>
                <a:cs typeface="Calibri" panose="020F0502020204030204" pitchFamily="34" charset="0"/>
              </a:rPr>
              <a:t> </a:t>
            </a:r>
          </a:p>
          <a:p>
            <a:pPr marL="0" indent="0">
              <a:buSzPts val="2000"/>
              <a:buNone/>
            </a:pPr>
            <a:r>
              <a:rPr lang="ro-RO" sz="2000" dirty="0">
                <a:latin typeface="Calibri" panose="020F0502020204030204" pitchFamily="34" charset="0"/>
                <a:ea typeface="Calibri" panose="020F0502020204030204" pitchFamily="34" charset="0"/>
                <a:cs typeface="Calibri" panose="020F0502020204030204" pitchFamily="34" charset="0"/>
              </a:rPr>
              <a:t>The </a:t>
            </a:r>
            <a:r>
              <a:rPr lang="ro-RO" sz="2000" dirty="0" err="1">
                <a:latin typeface="Calibri" panose="020F0502020204030204" pitchFamily="34" charset="0"/>
                <a:ea typeface="Calibri" panose="020F0502020204030204" pitchFamily="34" charset="0"/>
                <a:cs typeface="Calibri" panose="020F0502020204030204" pitchFamily="34" charset="0"/>
              </a:rPr>
              <a:t>News</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err="1">
                <a:latin typeface="Calibri" panose="020F0502020204030204" pitchFamily="34" charset="0"/>
                <a:ea typeface="Calibri" panose="020F0502020204030204" pitchFamily="34" charset="0"/>
                <a:cs typeface="Calibri" panose="020F0502020204030204" pitchFamily="34" charset="0"/>
              </a:rPr>
              <a:t>Literacy</a:t>
            </a:r>
            <a:r>
              <a:rPr lang="ro-RO" sz="2000" dirty="0">
                <a:latin typeface="Calibri" panose="020F0502020204030204" pitchFamily="34" charset="0"/>
                <a:ea typeface="Calibri" panose="020F0502020204030204" pitchFamily="34" charset="0"/>
                <a:cs typeface="Calibri" panose="020F0502020204030204" pitchFamily="34" charset="0"/>
              </a:rPr>
              <a:t> Project, </a:t>
            </a:r>
            <a:r>
              <a:rPr lang="ro-RO" sz="2000" dirty="0">
                <a:latin typeface="Calibri" panose="020F0502020204030204" pitchFamily="34" charset="0"/>
                <a:ea typeface="Calibri" panose="020F0502020204030204" pitchFamily="34" charset="0"/>
                <a:cs typeface="Calibri" panose="020F0502020204030204" pitchFamily="34" charset="0"/>
                <a:hlinkClick r:id="rId8"/>
              </a:rPr>
              <a:t>https://newslit.org/misinformation-disinformation</a:t>
            </a:r>
            <a:r>
              <a:rPr lang="ro-RO" sz="2000" dirty="0">
                <a:latin typeface="Calibri" panose="020F0502020204030204" pitchFamily="34" charset="0"/>
                <a:ea typeface="Calibri" panose="020F0502020204030204" pitchFamily="34" charset="0"/>
                <a:cs typeface="Calibri" panose="020F0502020204030204" pitchFamily="34" charset="0"/>
              </a:rPr>
              <a:t>  </a:t>
            </a:r>
          </a:p>
          <a:p>
            <a:pPr marL="0" indent="0">
              <a:buSzPts val="2000"/>
              <a:buNone/>
            </a:pP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News</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Manual,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What is news?</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Famous quotes on journalism</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9"/>
              </a:rPr>
              <a:t>https://thenewsmanual.net/Resources/what_is_news_00.htm</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a:buSzPts val="2000"/>
              <a:buNone/>
            </a:pPr>
            <a:r>
              <a:rPr lang="ro-RO" sz="2000" dirty="0">
                <a:latin typeface="Calibri" panose="020F0502020204030204" pitchFamily="34" charset="0"/>
                <a:ea typeface="Calibri" panose="020F0502020204030204" pitchFamily="34" charset="0"/>
                <a:cs typeface="Calibri" panose="020F0502020204030204" pitchFamily="34" charset="0"/>
              </a:rPr>
              <a:t>UNESCO, MIL for </a:t>
            </a:r>
            <a:r>
              <a:rPr lang="ro-RO" sz="2000" dirty="0" err="1">
                <a:latin typeface="Calibri" panose="020F0502020204030204" pitchFamily="34" charset="0"/>
                <a:ea typeface="Calibri" panose="020F0502020204030204" pitchFamily="34" charset="0"/>
                <a:cs typeface="Calibri" panose="020F0502020204030204" pitchFamily="34" charset="0"/>
              </a:rPr>
              <a:t>Teachers</a:t>
            </a:r>
            <a:r>
              <a:rPr lang="ro-RO" sz="2000" dirty="0">
                <a:latin typeface="Calibri" panose="020F0502020204030204" pitchFamily="34" charset="0"/>
                <a:ea typeface="Calibri" panose="020F0502020204030204" pitchFamily="34" charset="0"/>
                <a:cs typeface="Calibri" panose="020F0502020204030204" pitchFamily="34" charset="0"/>
              </a:rPr>
              <a:t> </a:t>
            </a:r>
            <a:r>
              <a:rPr lang="en-US" sz="20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What Makes News – Exploring the Criteria</a:t>
            </a:r>
            <a:r>
              <a:rPr lang="ro-RO" sz="20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000" i="0"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10"/>
              </a:rPr>
              <a:t>http://unesco.mil-for-teachers.unaoc.org/modules/module-2/unit-3/</a:t>
            </a:r>
            <a:r>
              <a:rPr lang="ro-RO" sz="20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ro-RO" sz="2000" dirty="0">
              <a:latin typeface="Calibri" panose="020F0502020204030204" pitchFamily="34" charset="0"/>
              <a:ea typeface="Calibri" panose="020F0502020204030204" pitchFamily="34" charset="0"/>
              <a:cs typeface="Calibri" panose="020F0502020204030204" pitchFamily="34" charset="0"/>
            </a:endParaRPr>
          </a:p>
          <a:p>
            <a:pPr marL="0" indent="0" algn="just">
              <a:buSzPts val="2000"/>
              <a:buNone/>
            </a:pPr>
            <a:r>
              <a:rPr lang="en-US" sz="2000" dirty="0">
                <a:latin typeface="Calibri" panose="020F0502020204030204" pitchFamily="34" charset="0"/>
                <a:ea typeface="Calibri" panose="020F0502020204030204" pitchFamily="34" charset="0"/>
                <a:cs typeface="Calibri" panose="020F0502020204030204" pitchFamily="34" charset="0"/>
              </a:rPr>
              <a:t>Wardle</a:t>
            </a:r>
            <a:r>
              <a:rPr lang="ro-RO"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C</a:t>
            </a:r>
            <a:r>
              <a:rPr lang="ro-RO"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The Age of Information Disorder</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hlinkClick r:id="rId11"/>
              </a:rPr>
              <a:t>https://datajournalism.com/read/handbook/verification-3/investigating-disinformation-and-media-manipulation/the-age-of-information-disorder</a:t>
            </a:r>
            <a:r>
              <a:rPr lang="ro-RO"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gn="just">
              <a:buSzPts val="2000"/>
              <a:buNone/>
            </a:pPr>
            <a:endParaRPr lang="ro-RO" sz="1800" dirty="0"/>
          </a:p>
          <a:p>
            <a:pPr marL="0" indent="0" algn="just">
              <a:buSzPts val="2000"/>
              <a:buNone/>
            </a:pPr>
            <a:endParaRPr lang="ro-RO" sz="1800" dirty="0"/>
          </a:p>
        </p:txBody>
      </p:sp>
    </p:spTree>
    <p:custDataLst>
      <p:tags r:id="rId1"/>
    </p:custDataLst>
    <p:extLst>
      <p:ext uri="{BB962C8B-B14F-4D97-AF65-F5344CB8AC3E}">
        <p14:creationId xmlns:p14="http://schemas.microsoft.com/office/powerpoint/2010/main" val="345526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740229" y="169182"/>
            <a:ext cx="10515600" cy="10173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err="1">
                <a:solidFill>
                  <a:srgbClr val="833C0B"/>
                </a:solidFill>
              </a:rPr>
              <a:t>Bibliography</a:t>
            </a:r>
            <a:r>
              <a:rPr lang="ro-RO" dirty="0">
                <a:solidFill>
                  <a:srgbClr val="833C0B"/>
                </a:solidFill>
              </a:rPr>
              <a:t>, </a:t>
            </a:r>
            <a:r>
              <a:rPr lang="ro-RO" dirty="0" err="1">
                <a:solidFill>
                  <a:srgbClr val="833C0B"/>
                </a:solidFill>
              </a:rPr>
              <a:t>referred</a:t>
            </a:r>
            <a:r>
              <a:rPr lang="ro-RO" dirty="0">
                <a:solidFill>
                  <a:srgbClr val="833C0B"/>
                </a:solidFill>
              </a:rPr>
              <a:t> </a:t>
            </a:r>
            <a:r>
              <a:rPr lang="ro-RO" dirty="0" err="1">
                <a:solidFill>
                  <a:srgbClr val="833C0B"/>
                </a:solidFill>
              </a:rPr>
              <a:t>works</a:t>
            </a:r>
            <a:r>
              <a:rPr lang="ro-RO" dirty="0">
                <a:solidFill>
                  <a:srgbClr val="833C0B"/>
                </a:solidFill>
              </a:rPr>
              <a:t> </a:t>
            </a:r>
            <a:endParaRPr dirty="0"/>
          </a:p>
        </p:txBody>
      </p:sp>
      <p:sp>
        <p:nvSpPr>
          <p:cNvPr id="309" name="Google Shape;309;p32"/>
          <p:cNvSpPr txBox="1">
            <a:spLocks noGrp="1"/>
          </p:cNvSpPr>
          <p:nvPr>
            <p:ph type="body" idx="1"/>
          </p:nvPr>
        </p:nvSpPr>
        <p:spPr>
          <a:xfrm>
            <a:off x="642256" y="1317171"/>
            <a:ext cx="11234057" cy="482713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ct val="100000"/>
              <a:buNone/>
            </a:pPr>
            <a:r>
              <a:rPr lang="ro-RO" sz="1800" dirty="0" err="1">
                <a:latin typeface="Calibri"/>
                <a:ea typeface="Calibri"/>
                <a:cs typeface="Calibri"/>
                <a:sym typeface="Calibri"/>
              </a:rPr>
              <a:t>Britannica</a:t>
            </a:r>
            <a:r>
              <a:rPr lang="ro-RO" sz="1800" dirty="0">
                <a:latin typeface="Calibri"/>
                <a:ea typeface="Calibri"/>
                <a:cs typeface="Calibri"/>
                <a:sym typeface="Calibri"/>
              </a:rPr>
              <a:t>, </a:t>
            </a:r>
            <a:r>
              <a:rPr lang="ro-RO" sz="1800" dirty="0">
                <a:latin typeface="Calibri"/>
                <a:ea typeface="Calibri"/>
                <a:cs typeface="Calibri"/>
                <a:sym typeface="Calibri"/>
                <a:hlinkClick r:id="rId4"/>
              </a:rPr>
              <a:t>https://www.britannica.com/</a:t>
            </a:r>
            <a:r>
              <a:rPr lang="ro-RO" sz="1800" dirty="0">
                <a:latin typeface="Calibri"/>
                <a:ea typeface="Calibri"/>
                <a:cs typeface="Calibri"/>
                <a:sym typeface="Calibri"/>
              </a:rPr>
              <a:t> </a:t>
            </a:r>
          </a:p>
          <a:p>
            <a:pPr marL="0" lvl="0" indent="0" algn="l" rtl="0">
              <a:lnSpc>
                <a:spcPct val="107000"/>
              </a:lnSpc>
              <a:spcBef>
                <a:spcPts val="0"/>
              </a:spcBef>
              <a:spcAft>
                <a:spcPts val="0"/>
              </a:spcAft>
              <a:buClr>
                <a:schemeClr val="dk1"/>
              </a:buClr>
              <a:buSzPct val="100000"/>
              <a:buNone/>
            </a:pPr>
            <a:r>
              <a:rPr lang="ro-RO" sz="1800" dirty="0">
                <a:latin typeface="Calibri"/>
                <a:ea typeface="Calibri"/>
                <a:cs typeface="Calibri"/>
                <a:sym typeface="Calibri"/>
              </a:rPr>
              <a:t>Cambridge Dictionary - </a:t>
            </a:r>
            <a:r>
              <a:rPr lang="ro-RO" sz="1800" dirty="0">
                <a:latin typeface="Calibri"/>
                <a:ea typeface="Calibri"/>
                <a:cs typeface="Calibri"/>
                <a:sym typeface="Calibri"/>
                <a:hlinkClick r:id="rId5"/>
              </a:rPr>
              <a:t>https://dictionary.cambridge.org/</a:t>
            </a:r>
            <a:r>
              <a:rPr lang="ro-RO" sz="1800" dirty="0">
                <a:latin typeface="Calibri"/>
                <a:ea typeface="Calibri"/>
                <a:cs typeface="Calibri"/>
                <a:sym typeface="Calibri"/>
              </a:rPr>
              <a:t> </a:t>
            </a:r>
          </a:p>
          <a:p>
            <a:pPr marL="0" lvl="0" indent="0" algn="l" rtl="0">
              <a:lnSpc>
                <a:spcPct val="107000"/>
              </a:lnSpc>
              <a:spcBef>
                <a:spcPts val="0"/>
              </a:spcBef>
              <a:spcAft>
                <a:spcPts val="0"/>
              </a:spcAft>
              <a:buClr>
                <a:schemeClr val="dk1"/>
              </a:buClr>
              <a:buSzPct val="100000"/>
              <a:buNone/>
            </a:pPr>
            <a:r>
              <a:rPr lang="lt-LT" sz="1800" dirty="0">
                <a:latin typeface="Calibri"/>
                <a:ea typeface="Calibri"/>
                <a:cs typeface="Calibri"/>
                <a:sym typeface="Calibri"/>
              </a:rPr>
              <a:t>Chryssanthopoulou, K., Gotsi, I., López, B.,</a:t>
            </a:r>
            <a:r>
              <a:rPr lang="ro-RO" sz="1800" dirty="0">
                <a:latin typeface="Calibri"/>
                <a:ea typeface="Calibri"/>
                <a:cs typeface="Calibri"/>
                <a:sym typeface="Calibri"/>
              </a:rPr>
              <a:t> </a:t>
            </a:r>
            <a:r>
              <a:rPr lang="lt-LT" sz="1800" dirty="0">
                <a:latin typeface="Calibri"/>
                <a:ea typeface="Calibri"/>
                <a:cs typeface="Calibri"/>
                <a:sym typeface="Calibri"/>
              </a:rPr>
              <a:t>Neuvonen, M., Ražinskaitė, R., Salo, M.,</a:t>
            </a:r>
            <a:r>
              <a:rPr lang="ro-RO" sz="1800" dirty="0"/>
              <a:t> </a:t>
            </a:r>
            <a:r>
              <a:rPr lang="lt-LT" sz="1800" dirty="0">
                <a:latin typeface="Calibri"/>
                <a:ea typeface="Calibri"/>
                <a:cs typeface="Calibri"/>
                <a:sym typeface="Calibri"/>
              </a:rPr>
              <a:t>Varanauskas, A., Zinkevičiūtė, G.</a:t>
            </a:r>
            <a:r>
              <a:rPr lang="ro-RO" sz="1800" dirty="0">
                <a:latin typeface="Calibri"/>
                <a:ea typeface="Calibri"/>
                <a:cs typeface="Calibri"/>
                <a:sym typeface="Calibri"/>
              </a:rPr>
              <a:t> (2018). </a:t>
            </a:r>
            <a:r>
              <a:rPr lang="en-US" sz="1800" dirty="0">
                <a:latin typeface="Calibri"/>
                <a:ea typeface="Calibri"/>
                <a:cs typeface="Calibri"/>
                <a:sym typeface="Calibri"/>
              </a:rPr>
              <a:t>10 </a:t>
            </a:r>
            <a:r>
              <a:rPr lang="ro-RO" sz="1800" dirty="0">
                <a:latin typeface="Calibri"/>
                <a:ea typeface="Calibri"/>
                <a:cs typeface="Calibri"/>
                <a:sym typeface="Calibri"/>
              </a:rPr>
              <a:t>D</a:t>
            </a:r>
            <a:r>
              <a:rPr lang="en-US" sz="1800" dirty="0" err="1">
                <a:latin typeface="Calibri"/>
                <a:ea typeface="Calibri"/>
                <a:cs typeface="Calibri"/>
                <a:sym typeface="Calibri"/>
              </a:rPr>
              <a:t>isinformation</a:t>
            </a:r>
            <a:r>
              <a:rPr lang="en-US" sz="1800" dirty="0">
                <a:latin typeface="Calibri"/>
                <a:ea typeface="Calibri"/>
                <a:cs typeface="Calibri"/>
                <a:sym typeface="Calibri"/>
              </a:rPr>
              <a:t> </a:t>
            </a:r>
            <a:r>
              <a:rPr lang="ro-RO" sz="1800" dirty="0">
                <a:latin typeface="Calibri"/>
                <a:ea typeface="Calibri"/>
                <a:cs typeface="Calibri"/>
                <a:sym typeface="Calibri"/>
              </a:rPr>
              <a:t>T</a:t>
            </a:r>
            <a:r>
              <a:rPr lang="en-US" sz="1800" dirty="0" err="1">
                <a:latin typeface="Calibri"/>
                <a:ea typeface="Calibri"/>
                <a:cs typeface="Calibri"/>
                <a:sym typeface="Calibri"/>
              </a:rPr>
              <a:t>ypes</a:t>
            </a:r>
            <a:r>
              <a:rPr lang="en-US" sz="1800" dirty="0">
                <a:latin typeface="Calibri"/>
                <a:ea typeface="Calibri"/>
                <a:cs typeface="Calibri"/>
                <a:sym typeface="Calibri"/>
              </a:rPr>
              <a:t> </a:t>
            </a:r>
            <a:r>
              <a:rPr lang="ro-RO" sz="1800" dirty="0">
                <a:latin typeface="Calibri"/>
                <a:ea typeface="Calibri"/>
                <a:cs typeface="Calibri"/>
                <a:sym typeface="Calibri"/>
              </a:rPr>
              <a:t>U</a:t>
            </a:r>
            <a:r>
              <a:rPr lang="en-US" sz="1800" dirty="0">
                <a:latin typeface="Calibri"/>
                <a:ea typeface="Calibri"/>
                <a:cs typeface="Calibri"/>
                <a:sym typeface="Calibri"/>
              </a:rPr>
              <a:t>sed in </a:t>
            </a:r>
            <a:r>
              <a:rPr lang="ro-RO" sz="1800" dirty="0">
                <a:latin typeface="Calibri"/>
                <a:ea typeface="Calibri"/>
                <a:cs typeface="Calibri"/>
                <a:sym typeface="Calibri"/>
              </a:rPr>
              <a:t>S</a:t>
            </a:r>
            <a:r>
              <a:rPr lang="en-US" sz="1800" dirty="0" err="1">
                <a:latin typeface="Calibri"/>
                <a:ea typeface="Calibri"/>
                <a:cs typeface="Calibri"/>
                <a:sym typeface="Calibri"/>
              </a:rPr>
              <a:t>ocial</a:t>
            </a:r>
            <a:r>
              <a:rPr lang="en-US" sz="1800" dirty="0">
                <a:latin typeface="Calibri"/>
                <a:ea typeface="Calibri"/>
                <a:cs typeface="Calibri"/>
                <a:sym typeface="Calibri"/>
              </a:rPr>
              <a:t> </a:t>
            </a:r>
            <a:r>
              <a:rPr lang="ro-RO" sz="1800" dirty="0">
                <a:latin typeface="Calibri"/>
                <a:ea typeface="Calibri"/>
                <a:cs typeface="Calibri"/>
                <a:sym typeface="Calibri"/>
              </a:rPr>
              <a:t>M</a:t>
            </a:r>
            <a:r>
              <a:rPr lang="en-US" sz="1800" dirty="0" err="1">
                <a:latin typeface="Calibri"/>
                <a:ea typeface="Calibri"/>
                <a:cs typeface="Calibri"/>
                <a:sym typeface="Calibri"/>
              </a:rPr>
              <a:t>edia</a:t>
            </a:r>
            <a:r>
              <a:rPr lang="ro-RO" sz="1800" dirty="0">
                <a:latin typeface="Calibri"/>
                <a:ea typeface="Calibri"/>
                <a:cs typeface="Calibri"/>
                <a:sym typeface="Calibri"/>
              </a:rPr>
              <a:t>. </a:t>
            </a:r>
            <a:r>
              <a:rPr lang="ro-RO" sz="1800" dirty="0">
                <a:hlinkClick r:id="rId6"/>
              </a:rPr>
              <a:t>http://www.checkorcheat.eu/wp-content/uploads/10_DISINFORMATION_TYPES_Check_or_Cheat.pdf</a:t>
            </a:r>
            <a:r>
              <a:rPr lang="ro-RO" sz="1800" dirty="0"/>
              <a:t> </a:t>
            </a:r>
            <a:endParaRPr lang="en-US" sz="1800" dirty="0">
              <a:latin typeface="Calibri"/>
              <a:ea typeface="Calibri"/>
              <a:cs typeface="Calibri"/>
              <a:sym typeface="Calibri"/>
            </a:endParaRPr>
          </a:p>
          <a:p>
            <a:pPr marL="0" indent="0">
              <a:lnSpc>
                <a:spcPct val="107000"/>
              </a:lnSpc>
              <a:spcBef>
                <a:spcPts val="0"/>
              </a:spcBef>
              <a:buSzPct val="100000"/>
              <a:buNone/>
            </a:pPr>
            <a:r>
              <a:rPr lang="ro-RO" sz="1800" dirty="0">
                <a:latin typeface="Calibri" panose="020F0502020204030204" pitchFamily="34" charset="0"/>
                <a:ea typeface="Calibri" panose="020F0502020204030204" pitchFamily="34" charset="0"/>
                <a:cs typeface="Calibri" panose="020F0502020204030204" pitchFamily="34" charset="0"/>
              </a:rPr>
              <a:t>Council of Europe, </a:t>
            </a:r>
            <a:r>
              <a:rPr lang="en-US" sz="1800" dirty="0">
                <a:latin typeface="Calibri" panose="020F0502020204030204" pitchFamily="34" charset="0"/>
                <a:ea typeface="Calibri" panose="020F0502020204030204" pitchFamily="34" charset="0"/>
                <a:cs typeface="Calibri" panose="020F0502020204030204" pitchFamily="34" charset="0"/>
              </a:rPr>
              <a:t>Dealing with propaganda, misinformation and fake news</a:t>
            </a:r>
            <a:r>
              <a:rPr lang="ro-RO" sz="1800" dirty="0">
                <a:latin typeface="Calibri" panose="020F0502020204030204" pitchFamily="34" charset="0"/>
                <a:ea typeface="Calibri" panose="020F0502020204030204" pitchFamily="34" charset="0"/>
                <a:cs typeface="Calibri" panose="020F0502020204030204" pitchFamily="34" charset="0"/>
              </a:rPr>
              <a:t>, </a:t>
            </a:r>
            <a:r>
              <a:rPr lang="ro-RO" sz="1800" dirty="0">
                <a:latin typeface="Calibri" panose="020F0502020204030204" pitchFamily="34" charset="0"/>
                <a:ea typeface="Calibri" panose="020F0502020204030204" pitchFamily="34" charset="0"/>
                <a:cs typeface="Calibri" panose="020F0502020204030204" pitchFamily="34" charset="0"/>
                <a:hlinkClick r:id="rId7"/>
              </a:rPr>
              <a:t>https://www.coe.int/en/web/campaign-free-to-speak-safe-to-learn/dealing-with-propaganda-misinformation-and-fake-news</a:t>
            </a:r>
            <a:r>
              <a:rPr lang="ro-RO" sz="18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Bef>
                <a:spcPts val="0"/>
              </a:spcBef>
              <a:buSzPct val="100000"/>
              <a:buNone/>
            </a:pPr>
            <a:r>
              <a:rPr lang="ro-RO" sz="1800" dirty="0">
                <a:latin typeface="Calibri" panose="020F0502020204030204" pitchFamily="34" charset="0"/>
                <a:ea typeface="Calibri" panose="020F0502020204030204" pitchFamily="34" charset="0"/>
                <a:cs typeface="Calibri" panose="020F0502020204030204" pitchFamily="34" charset="0"/>
              </a:rPr>
              <a:t>D</a:t>
            </a:r>
            <a:r>
              <a:rPr lang="en-US" sz="1800" dirty="0">
                <a:latin typeface="Calibri" panose="020F0502020204030204" pitchFamily="34" charset="0"/>
                <a:ea typeface="Calibri" panose="020F0502020204030204" pitchFamily="34" charset="0"/>
                <a:cs typeface="Calibri" panose="020F0502020204030204" pitchFamily="34" charset="0"/>
              </a:rPr>
              <a:t>e </a:t>
            </a:r>
            <a:r>
              <a:rPr lang="en-US" sz="1800" dirty="0" err="1">
                <a:latin typeface="Calibri" panose="020F0502020204030204" pitchFamily="34" charset="0"/>
                <a:ea typeface="Calibri" panose="020F0502020204030204" pitchFamily="34" charset="0"/>
                <a:cs typeface="Calibri" panose="020F0502020204030204" pitchFamily="34" charset="0"/>
              </a:rPr>
              <a:t>Vreese</a:t>
            </a:r>
            <a:r>
              <a:rPr lang="ro-RO" sz="1800" dirty="0">
                <a:latin typeface="Calibri" panose="020F0502020204030204" pitchFamily="34" charset="0"/>
                <a:ea typeface="Calibri" panose="020F0502020204030204" pitchFamily="34" charset="0"/>
                <a:cs typeface="Calibri" panose="020F0502020204030204" pitchFamily="34" charset="0"/>
              </a:rPr>
              <a:t>, C. H. (2005). </a:t>
            </a:r>
            <a:r>
              <a:rPr lang="en-US" sz="1800" dirty="0">
                <a:latin typeface="Calibri" panose="020F0502020204030204" pitchFamily="34" charset="0"/>
                <a:ea typeface="Calibri" panose="020F0502020204030204" pitchFamily="34" charset="0"/>
                <a:cs typeface="Calibri" panose="020F0502020204030204" pitchFamily="34" charset="0"/>
              </a:rPr>
              <a:t>News framing: Theory and typology</a:t>
            </a:r>
            <a:r>
              <a:rPr lang="ro-RO"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Information Design Journal + Document Design</a:t>
            </a:r>
            <a:r>
              <a:rPr lang="ro-RO"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John Benjamins Publishing Company</a:t>
            </a:r>
            <a:r>
              <a:rPr lang="ro-RO" sz="1800" dirty="0">
                <a:latin typeface="Calibri" panose="020F0502020204030204" pitchFamily="34" charset="0"/>
                <a:ea typeface="Calibri" panose="020F0502020204030204" pitchFamily="34" charset="0"/>
                <a:cs typeface="Calibri" panose="020F0502020204030204" pitchFamily="34" charset="0"/>
              </a:rPr>
              <a:t>, 1</a:t>
            </a:r>
            <a:r>
              <a:rPr lang="en-US" sz="1800" dirty="0">
                <a:latin typeface="Calibri" panose="020F0502020204030204" pitchFamily="34" charset="0"/>
                <a:ea typeface="Calibri" panose="020F0502020204030204" pitchFamily="34" charset="0"/>
                <a:cs typeface="Calibri" panose="020F0502020204030204" pitchFamily="34" charset="0"/>
              </a:rPr>
              <a:t>3(1), 51–62 51</a:t>
            </a:r>
            <a:endParaRPr lang="ro-RO"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SzPct val="100000"/>
              <a:buNone/>
            </a:pPr>
            <a:r>
              <a:rPr lang="ro-RO" sz="1800" dirty="0">
                <a:latin typeface="Calibri" panose="020F0502020204030204" pitchFamily="34" charset="0"/>
                <a:ea typeface="Calibri" panose="020F0502020204030204" pitchFamily="34" charset="0"/>
                <a:cs typeface="Calibri" panose="020F0502020204030204" pitchFamily="34" charset="0"/>
              </a:rPr>
              <a:t>European </a:t>
            </a:r>
            <a:r>
              <a:rPr lang="ro-RO" sz="1800" dirty="0" err="1">
                <a:latin typeface="Calibri" panose="020F0502020204030204" pitchFamily="34" charset="0"/>
                <a:ea typeface="Calibri" panose="020F0502020204030204" pitchFamily="34" charset="0"/>
                <a:cs typeface="Calibri" panose="020F0502020204030204" pitchFamily="34" charset="0"/>
              </a:rPr>
              <a:t>Commission</a:t>
            </a:r>
            <a:r>
              <a:rPr lang="ro-RO"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The 2022 Code of Practice on Disinformation</a:t>
            </a:r>
            <a:r>
              <a:rPr lang="ro-RO" sz="1800" dirty="0">
                <a:latin typeface="Calibri" panose="020F0502020204030204" pitchFamily="34" charset="0"/>
                <a:ea typeface="Calibri" panose="020F0502020204030204" pitchFamily="34" charset="0"/>
                <a:cs typeface="Calibri" panose="020F0502020204030204" pitchFamily="34" charset="0"/>
              </a:rPr>
              <a:t>, </a:t>
            </a:r>
            <a:r>
              <a:rPr lang="ro-RO" sz="1800" dirty="0">
                <a:latin typeface="Calibri" panose="020F0502020204030204" pitchFamily="34" charset="0"/>
                <a:ea typeface="Calibri" panose="020F0502020204030204" pitchFamily="34" charset="0"/>
                <a:cs typeface="Calibri" panose="020F0502020204030204" pitchFamily="34" charset="0"/>
                <a:hlinkClick r:id="rId8"/>
              </a:rPr>
              <a:t>https://digital-strategy.ec.europa.eu/en/policies/code-practice-disinformation</a:t>
            </a:r>
            <a:r>
              <a:rPr lang="ro-RO" sz="18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Bef>
                <a:spcPts val="0"/>
              </a:spcBef>
              <a:buSzPct val="100000"/>
              <a:buNone/>
            </a:pPr>
            <a:r>
              <a:rPr lang="ro-RO" sz="1800" dirty="0" err="1">
                <a:latin typeface="Calibri" panose="020F0502020204030204" pitchFamily="34" charset="0"/>
                <a:ea typeface="Calibri" panose="020F0502020204030204" pitchFamily="34" charset="0"/>
                <a:cs typeface="Calibri" panose="020F0502020204030204" pitchFamily="34" charset="0"/>
              </a:rPr>
              <a:t>First</a:t>
            </a:r>
            <a:r>
              <a:rPr lang="ro-RO" sz="1800" dirty="0">
                <a:latin typeface="Calibri" panose="020F0502020204030204" pitchFamily="34" charset="0"/>
                <a:ea typeface="Calibri" panose="020F0502020204030204" pitchFamily="34" charset="0"/>
                <a:cs typeface="Calibri" panose="020F0502020204030204" pitchFamily="34" charset="0"/>
              </a:rPr>
              <a:t> </a:t>
            </a:r>
            <a:r>
              <a:rPr lang="ro-RO" sz="1800" dirty="0" err="1">
                <a:latin typeface="Calibri" panose="020F0502020204030204" pitchFamily="34" charset="0"/>
                <a:ea typeface="Calibri" panose="020F0502020204030204" pitchFamily="34" charset="0"/>
                <a:cs typeface="Calibri" panose="020F0502020204030204" pitchFamily="34" charset="0"/>
              </a:rPr>
              <a:t>Draft</a:t>
            </a:r>
            <a:r>
              <a:rPr lang="ro-RO"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Too much information: a public guide to navigating the infodemic</a:t>
            </a:r>
            <a:r>
              <a:rPr lang="ro-RO" sz="1800" dirty="0">
                <a:latin typeface="Calibri" panose="020F0502020204030204" pitchFamily="34" charset="0"/>
                <a:ea typeface="Calibri" panose="020F0502020204030204" pitchFamily="34" charset="0"/>
                <a:cs typeface="Calibri" panose="020F0502020204030204" pitchFamily="34" charset="0"/>
              </a:rPr>
              <a:t>, </a:t>
            </a:r>
            <a:r>
              <a:rPr lang="ro-RO" sz="1800" dirty="0">
                <a:latin typeface="Calibri" panose="020F0502020204030204" pitchFamily="34" charset="0"/>
                <a:ea typeface="Calibri" panose="020F0502020204030204" pitchFamily="34" charset="0"/>
                <a:cs typeface="Calibri" panose="020F0502020204030204" pitchFamily="34" charset="0"/>
                <a:hlinkClick r:id="rId9"/>
              </a:rPr>
              <a:t>https://firstdraftnews.org/long-form-article/too-much-information/</a:t>
            </a:r>
            <a:r>
              <a:rPr lang="ro-RO" sz="18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Bef>
                <a:spcPts val="0"/>
              </a:spcBef>
              <a:buSzPct val="100000"/>
              <a:buNone/>
            </a:pPr>
            <a:r>
              <a:rPr lang="en-US" sz="1800" dirty="0"/>
              <a:t>Ireton, C. &amp; </a:t>
            </a:r>
            <a:r>
              <a:rPr lang="en-US" sz="1800" dirty="0" err="1"/>
              <a:t>Posetti</a:t>
            </a:r>
            <a:r>
              <a:rPr lang="en-US" sz="1800" dirty="0"/>
              <a:t>, J. (2018). Journalism, Fake News and Disinformation. Handbook for Journalism Education and Training. UNESCO. </a:t>
            </a:r>
            <a:r>
              <a:rPr lang="en-US" sz="1800" dirty="0">
                <a:hlinkClick r:id="rId10"/>
              </a:rPr>
              <a:t>https://en.unesco.org/sites/default/files/journalism_fake_news_disinformation_print_friendly_0.pdf</a:t>
            </a:r>
            <a:r>
              <a:rPr lang="ro-RO" sz="1800" dirty="0"/>
              <a:t> </a:t>
            </a:r>
          </a:p>
        </p:txBody>
      </p:sp>
    </p:spTree>
    <p:custDataLst>
      <p:tags r:id="rId1"/>
    </p:custDataLst>
    <p:extLst>
      <p:ext uri="{BB962C8B-B14F-4D97-AF65-F5344CB8AC3E}">
        <p14:creationId xmlns:p14="http://schemas.microsoft.com/office/powerpoint/2010/main" val="4029737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250371"/>
            <a:ext cx="10515600" cy="1295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33C0B"/>
              </a:buClr>
              <a:buSzPts val="4400"/>
              <a:buFont typeface="Calibri"/>
              <a:buNone/>
            </a:pPr>
            <a:br>
              <a:rPr lang="en-US" dirty="0">
                <a:solidFill>
                  <a:srgbClr val="833C0B"/>
                </a:solidFill>
              </a:rPr>
            </a:br>
            <a:r>
              <a:rPr lang="ro-RO" dirty="0" err="1">
                <a:solidFill>
                  <a:srgbClr val="833C0B"/>
                </a:solidFill>
              </a:rPr>
              <a:t>About</a:t>
            </a:r>
            <a:r>
              <a:rPr lang="ro-RO" dirty="0">
                <a:solidFill>
                  <a:srgbClr val="833C0B"/>
                </a:solidFill>
              </a:rPr>
              <a:t> </a:t>
            </a:r>
            <a:r>
              <a:rPr lang="ro-RO" dirty="0" err="1">
                <a:solidFill>
                  <a:srgbClr val="833C0B"/>
                </a:solidFill>
              </a:rPr>
              <a:t>the</a:t>
            </a:r>
            <a:r>
              <a:rPr lang="ro-RO" dirty="0">
                <a:solidFill>
                  <a:srgbClr val="833C0B"/>
                </a:solidFill>
              </a:rPr>
              <a:t> </a:t>
            </a:r>
            <a:r>
              <a:rPr lang="ro-RO" dirty="0" err="1">
                <a:solidFill>
                  <a:srgbClr val="833C0B"/>
                </a:solidFill>
              </a:rPr>
              <a:t>author</a:t>
            </a:r>
            <a:endParaRPr dirty="0">
              <a:solidFill>
                <a:srgbClr val="833C0B"/>
              </a:solidFill>
            </a:endParaRPr>
          </a:p>
        </p:txBody>
      </p:sp>
      <p:sp>
        <p:nvSpPr>
          <p:cNvPr id="5" name="CasetăText 4">
            <a:extLst>
              <a:ext uri="{FF2B5EF4-FFF2-40B4-BE49-F238E27FC236}">
                <a16:creationId xmlns:a16="http://schemas.microsoft.com/office/drawing/2014/main" id="{0A176885-CEB6-C2DD-E82B-C6521B224EE1}"/>
              </a:ext>
            </a:extLst>
          </p:cNvPr>
          <p:cNvSpPr txBox="1"/>
          <p:nvPr/>
        </p:nvSpPr>
        <p:spPr>
          <a:xfrm>
            <a:off x="4940892" y="2173548"/>
            <a:ext cx="6096000" cy="4154984"/>
          </a:xfrm>
          <a:prstGeom prst="rect">
            <a:avLst/>
          </a:prstGeom>
          <a:noFill/>
        </p:spPr>
        <p:txBody>
          <a:bodyPr wrap="square">
            <a:spAutoFit/>
          </a:bodyPr>
          <a:lstStyle/>
          <a:p>
            <a:pPr algn="just"/>
            <a:r>
              <a:rPr lang="en-US" sz="2400" dirty="0">
                <a:latin typeface="Calibri" panose="020F0502020204030204" pitchFamily="34" charset="0"/>
                <a:ea typeface="Calibri" panose="020F0502020204030204" pitchFamily="34" charset="0"/>
                <a:cs typeface="Calibri" panose="020F0502020204030204" pitchFamily="34" charset="0"/>
              </a:rPr>
              <a:t>Antonia Matei is a lecturer at the Faculty of Journalism and Communication Sciences (University of Bucharest). She is an experienced journalist and has spent more than 10 years as a reporter and editor at the Romanian Broadcasting Corporation. She was also an anchor and a presenter of the </a:t>
            </a:r>
            <a:r>
              <a:rPr lang="en-US" sz="2400" dirty="0" err="1">
                <a:latin typeface="Calibri" panose="020F0502020204030204" pitchFamily="34" charset="0"/>
                <a:ea typeface="Calibri" panose="020F0502020204030204" pitchFamily="34" charset="0"/>
                <a:cs typeface="Calibri" panose="020F0502020204030204" pitchFamily="34" charset="0"/>
              </a:rPr>
              <a:t>radioshow</a:t>
            </a:r>
            <a:r>
              <a:rPr lang="en-US" sz="2400" dirty="0">
                <a:latin typeface="Calibri" panose="020F0502020204030204" pitchFamily="34" charset="0"/>
                <a:ea typeface="Calibri" panose="020F0502020204030204" pitchFamily="34" charset="0"/>
                <a:cs typeface="Calibri" panose="020F0502020204030204" pitchFamily="34" charset="0"/>
              </a:rPr>
              <a:t> “Our Objective: Romania and Our World” and of the talk-show “Europe Is Closer”. She has a PhD in Communication Sciences and is an editor at EJO Romania.</a:t>
            </a:r>
            <a:endParaRPr lang="ro-RO" sz="24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5">
            <a:extLst>
              <a:ext uri="{FF2B5EF4-FFF2-40B4-BE49-F238E27FC236}">
                <a16:creationId xmlns:a16="http://schemas.microsoft.com/office/drawing/2014/main" id="{C7940A4E-E8E9-CBEB-01B8-2B86F7899C3A}"/>
              </a:ext>
            </a:extLst>
          </p:cNvPr>
          <p:cNvPicPr>
            <a:picLocks noChangeAspect="1"/>
          </p:cNvPicPr>
          <p:nvPr/>
        </p:nvPicPr>
        <p:blipFill>
          <a:blip r:embed="rId4"/>
          <a:stretch>
            <a:fillRect/>
          </a:stretch>
        </p:blipFill>
        <p:spPr>
          <a:xfrm>
            <a:off x="838200" y="2173548"/>
            <a:ext cx="3364910" cy="37284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08655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114300" indent="0">
              <a:buNone/>
            </a:pPr>
            <a:r>
              <a:rPr lang="en-US" sz="2800" dirty="0"/>
              <a:t>Ireton, C. &amp; </a:t>
            </a:r>
            <a:r>
              <a:rPr lang="en-US" sz="2800" dirty="0" err="1"/>
              <a:t>Posetti</a:t>
            </a:r>
            <a:r>
              <a:rPr lang="en-US" sz="2800" dirty="0"/>
              <a:t>, J. (2018). Journalism, Fake News and Disinformation. Handbook for Journalism Education and Training. UNESCO.</a:t>
            </a:r>
            <a:r>
              <a:rPr lang="en-US" dirty="0">
                <a:latin typeface="Calibri" panose="020F0502020204030204" pitchFamily="34" charset="0"/>
                <a:ea typeface="Calibri" panose="020F0502020204030204" pitchFamily="34" charset="0"/>
                <a:cs typeface="Calibri" panose="020F0502020204030204" pitchFamily="34" charset="0"/>
              </a:rPr>
              <a:t> p. 46 </a:t>
            </a:r>
            <a:endParaRPr lang="ro-RO" dirty="0">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US" sz="2800" dirty="0">
                <a:hlinkClick r:id="rId4"/>
              </a:rPr>
              <a:t>https://en.unesco.org/sites/default/files/journalism_fake_news_disinformation_print_friendly_0.pdf</a:t>
            </a:r>
            <a:r>
              <a:rPr lang="ro-RO" sz="2800" dirty="0"/>
              <a:t> </a:t>
            </a:r>
          </a:p>
          <a:p>
            <a:pPr marL="114300" indent="0">
              <a:buNone/>
            </a:pPr>
            <a:endParaRPr lang="ro-RO" sz="2800" dirty="0">
              <a:hlinkClick r:id="rId5"/>
            </a:endParaRPr>
          </a:p>
          <a:p>
            <a:pPr marL="114300" indent="0">
              <a:buNone/>
            </a:pPr>
            <a:r>
              <a:rPr lang="ro-RO" sz="2800" dirty="0">
                <a:latin typeface="Calibri" panose="020F0502020204030204" pitchFamily="34" charset="0"/>
                <a:ea typeface="Calibri" panose="020F0502020204030204" pitchFamily="34" charset="0"/>
                <a:cs typeface="Calibri" panose="020F0502020204030204" pitchFamily="34" charset="0"/>
              </a:rPr>
              <a:t>Sources of printscreens:</a:t>
            </a:r>
            <a:endParaRPr lang="ro-RO" sz="2800" dirty="0">
              <a:hlinkClick r:id="rId5"/>
            </a:endParaRPr>
          </a:p>
          <a:p>
            <a:pPr marL="114300" indent="0">
              <a:buNone/>
            </a:pPr>
            <a:r>
              <a:rPr lang="ro-RO" sz="2800" dirty="0">
                <a:hlinkClick r:id="rId5"/>
              </a:rPr>
              <a:t>https://www.thedailymash.co.uk/politics/politics-headlines/britain-to-celebrate-freedom-from-europe-by-replacing-all-its-laws-with-identical-ones-20170331125198</a:t>
            </a:r>
            <a:r>
              <a:rPr lang="ro-RO" sz="2800" dirty="0"/>
              <a:t> </a:t>
            </a:r>
          </a:p>
          <a:p>
            <a:pPr marL="114300" indent="0">
              <a:buNone/>
            </a:pPr>
            <a:r>
              <a:rPr lang="ro-RO" sz="2800" dirty="0">
                <a:hlinkClick r:id="rId6"/>
              </a:rPr>
              <a:t>https://www.theonion.com/man-just-buying-one-of-every-cleaning-product-in-case-t-1842493766</a:t>
            </a:r>
            <a:endParaRPr lang="ro-RO" sz="2800" dirty="0"/>
          </a:p>
          <a:p>
            <a:pPr marL="114300" indent="0">
              <a:buNone/>
            </a:pPr>
            <a:r>
              <a:rPr lang="ro-RO" sz="28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7"/>
              </a:rPr>
              <a:t>https://www.youtube.com/watch?v=2ypOi3LHz0g</a:t>
            </a:r>
            <a:r>
              <a:rPr lang="ro-RO"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ro-RO" dirty="0">
                <a:latin typeface="Calibri" panose="020F0502020204030204" pitchFamily="34" charset="0"/>
                <a:ea typeface="Calibri" panose="020F0502020204030204" pitchFamily="34" charset="0"/>
                <a:cs typeface="Calibri" panose="020F0502020204030204" pitchFamily="34" charset="0"/>
                <a:hlinkClick r:id="rId8"/>
              </a:rPr>
              <a:t>https://www.theverge.com/2018/12/18/18146406/facebook-pages-imposters-bitcoin-cryptocurrency</a:t>
            </a:r>
            <a:r>
              <a:rPr lang="ro-RO" dirty="0">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ro-RO" dirty="0">
                <a:hlinkClick r:id="rId9"/>
              </a:rPr>
              <a:t>https://factcheck.afp.com/sudanese-minister-did-not-wear-mask-meet-chinese-diplomat</a:t>
            </a:r>
            <a:r>
              <a:rPr lang="ro-RO" dirty="0"/>
              <a:t> </a:t>
            </a:r>
            <a:endParaRPr lang="ro-RO"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dirty="0"/>
              <a:t> </a:t>
            </a:r>
            <a:endParaRPr lang="ro-RO" sz="2800" dirty="0"/>
          </a:p>
          <a:p>
            <a:pPr marL="114300" indent="0">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800"/>
              <a:buNone/>
            </a:pPr>
            <a:endParaRPr dirty="0"/>
          </a:p>
        </p:txBody>
      </p:sp>
      <p:sp>
        <p:nvSpPr>
          <p:cNvPr id="5" name="Google Shape;302;p31">
            <a:extLst>
              <a:ext uri="{FF2B5EF4-FFF2-40B4-BE49-F238E27FC236}">
                <a16:creationId xmlns:a16="http://schemas.microsoft.com/office/drawing/2014/main" id="{1288ECD2-F690-5154-296A-8BC37A32D778}"/>
              </a:ext>
            </a:extLst>
          </p:cNvPr>
          <p:cNvSpPr txBox="1">
            <a:spLocks noGrp="1"/>
          </p:cNvSpPr>
          <p:nvPr>
            <p:ph type="title"/>
          </p:nvPr>
        </p:nvSpPr>
        <p:spPr>
          <a:xfrm>
            <a:off x="838200" y="33083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ro-RO" dirty="0"/>
              <a:t>Other Sources of Photos/Printscreens</a:t>
            </a:r>
            <a:endParaRPr lang="en-US" dirty="0"/>
          </a:p>
        </p:txBody>
      </p:sp>
    </p:spTree>
    <p:custDataLst>
      <p:tags r:id="rId1"/>
    </p:custDataLst>
    <p:extLst>
      <p:ext uri="{BB962C8B-B14F-4D97-AF65-F5344CB8AC3E}">
        <p14:creationId xmlns:p14="http://schemas.microsoft.com/office/powerpoint/2010/main" val="3384857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838200" y="33083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ro-RO" dirty="0"/>
              <a:t>Other Sources of Photos/Printscreens</a:t>
            </a:r>
            <a:endParaRPr lang="en-US" dirty="0"/>
          </a:p>
        </p:txBody>
      </p:sp>
      <p:sp>
        <p:nvSpPr>
          <p:cNvPr id="303" name="Google Shape;30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indent="0">
              <a:buNone/>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800"/>
              <a:buNone/>
            </a:pPr>
            <a:r>
              <a:rPr lang="ro-RO" sz="2600" dirty="0"/>
              <a:t>rome.us </a:t>
            </a:r>
          </a:p>
          <a:p>
            <a:pPr marL="0" indent="0">
              <a:spcBef>
                <a:spcPts val="0"/>
              </a:spcBef>
              <a:buClr>
                <a:schemeClr val="dk1"/>
              </a:buClr>
              <a:buSzPts val="2800"/>
              <a:buNone/>
            </a:pPr>
            <a:r>
              <a:rPr lang="en-US" sz="2600" dirty="0">
                <a:hlinkClick r:id="rId4"/>
              </a:rPr>
              <a:t>www.quotemaster.org</a:t>
            </a:r>
            <a:endParaRPr lang="ro-RO" sz="2600" dirty="0"/>
          </a:p>
          <a:p>
            <a:pPr marL="0" indent="0">
              <a:spcBef>
                <a:spcPts val="0"/>
              </a:spcBef>
              <a:buClr>
                <a:schemeClr val="dk1"/>
              </a:buClr>
              <a:buSzPts val="2800"/>
              <a:buNone/>
            </a:pPr>
            <a:r>
              <a:rPr lang="en-US" sz="2600" dirty="0">
                <a:hlinkClick r:id="rId5"/>
              </a:rPr>
              <a:t>https://www.buzzfeednews.com/article/craigsilverman/viral-fake-election-news-outperformed-real-news-on-facebook</a:t>
            </a:r>
            <a:r>
              <a:rPr lang="ro-RO" sz="2600" dirty="0"/>
              <a:t> </a:t>
            </a:r>
          </a:p>
          <a:p>
            <a:pPr marL="0" indent="0">
              <a:spcBef>
                <a:spcPts val="0"/>
              </a:spcBef>
              <a:buClr>
                <a:schemeClr val="dk1"/>
              </a:buClr>
              <a:buSzPts val="2800"/>
              <a:buNone/>
            </a:pPr>
            <a:r>
              <a:rPr lang="ro-RO" sz="2600" dirty="0">
                <a:hlinkClick r:id="rId6"/>
              </a:rPr>
              <a:t>https://foreignpolicy.com/2015/10/12/game-over-man-how-an-egyptian-tv-host-got-pwned-by-a-5-year-old-video-game-clip/</a:t>
            </a:r>
            <a:r>
              <a:rPr lang="ro-RO" sz="2600" dirty="0"/>
              <a:t> </a:t>
            </a:r>
          </a:p>
          <a:p>
            <a:pPr marL="0" indent="0">
              <a:spcBef>
                <a:spcPts val="0"/>
              </a:spcBef>
              <a:buClr>
                <a:schemeClr val="dk1"/>
              </a:buClr>
              <a:buSzPts val="2800"/>
              <a:buNone/>
            </a:pPr>
            <a:r>
              <a:rPr lang="en-US" sz="2600" dirty="0">
                <a:hlinkClick r:id="rId7"/>
              </a:rPr>
              <a:t>http://www.museumofhoaxes.com/images/moonprint2.jpg</a:t>
            </a:r>
            <a:r>
              <a:rPr lang="ro-RO" sz="2600" dirty="0"/>
              <a:t> </a:t>
            </a:r>
          </a:p>
        </p:txBody>
      </p:sp>
    </p:spTree>
    <p:custDataLst>
      <p:tags r:id="rId1"/>
    </p:custDataLst>
    <p:extLst>
      <p:ext uri="{BB962C8B-B14F-4D97-AF65-F5344CB8AC3E}">
        <p14:creationId xmlns:p14="http://schemas.microsoft.com/office/powerpoint/2010/main" val="1998584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Arial"/>
              </a:rPr>
              <a:t>The project was funded by the European Commission. The views expressed in this publication do not necessarily reflect those of the European Commission.</a:t>
            </a:r>
            <a:endParaRPr kumimoji="0" lang="hu-HU" sz="1600" b="1" i="1"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838200" y="365125"/>
            <a:ext cx="10515600" cy="1325563"/>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solidFill>
                  <a:schemeClr val="dk1"/>
                </a:solidFill>
                <a:latin typeface="Calibri"/>
                <a:ea typeface="Calibri"/>
                <a:cs typeface="Calibri"/>
                <a:sym typeface="Calibri"/>
              </a:rPr>
              <a:t>What we are going to discuss</a:t>
            </a:r>
            <a:endParaRPr b="1" dirty="0"/>
          </a:p>
        </p:txBody>
      </p:sp>
      <p:sp>
        <p:nvSpPr>
          <p:cNvPr id="115" name="Google Shape;11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lang="ro-RO" dirty="0"/>
          </a:p>
          <a:p>
            <a:pPr marL="635000" indent="-457200">
              <a:buSzPts val="2800"/>
            </a:pPr>
            <a:r>
              <a:rPr lang="ro-RO" dirty="0" err="1"/>
              <a:t>What</a:t>
            </a:r>
            <a:r>
              <a:rPr lang="ro-RO" dirty="0"/>
              <a:t> </a:t>
            </a:r>
            <a:r>
              <a:rPr lang="ro-RO" dirty="0" err="1"/>
              <a:t>Is</a:t>
            </a:r>
            <a:r>
              <a:rPr lang="ro-RO" dirty="0"/>
              <a:t> </a:t>
            </a:r>
            <a:r>
              <a:rPr lang="ro-RO" dirty="0" err="1"/>
              <a:t>News</a:t>
            </a:r>
            <a:r>
              <a:rPr lang="ro-RO" dirty="0"/>
              <a:t>?</a:t>
            </a:r>
          </a:p>
          <a:p>
            <a:pPr marL="635000" indent="-457200">
              <a:buSzPts val="2800"/>
            </a:pPr>
            <a:r>
              <a:rPr lang="ro-RO" dirty="0" err="1"/>
              <a:t>What</a:t>
            </a:r>
            <a:r>
              <a:rPr lang="ro-RO" dirty="0"/>
              <a:t> </a:t>
            </a:r>
            <a:r>
              <a:rPr lang="ro-RO" dirty="0" err="1"/>
              <a:t>Is</a:t>
            </a:r>
            <a:r>
              <a:rPr lang="ro-RO" dirty="0"/>
              <a:t> </a:t>
            </a:r>
            <a:r>
              <a:rPr lang="ro-RO" dirty="0" err="1"/>
              <a:t>Fake</a:t>
            </a:r>
            <a:r>
              <a:rPr lang="ro-RO" dirty="0"/>
              <a:t> </a:t>
            </a:r>
            <a:r>
              <a:rPr lang="ro-RO" dirty="0" err="1"/>
              <a:t>News</a:t>
            </a:r>
            <a:r>
              <a:rPr lang="ro-RO" dirty="0"/>
              <a:t>?</a:t>
            </a:r>
            <a:r>
              <a:rPr lang="en-US" dirty="0"/>
              <a:t> </a:t>
            </a:r>
            <a:endParaRPr lang="ro-RO" dirty="0"/>
          </a:p>
          <a:p>
            <a:pPr marL="635000" indent="-457200">
              <a:buSzPts val="2800"/>
            </a:pPr>
            <a:r>
              <a:rPr lang="ro-RO" dirty="0"/>
              <a:t>Information </a:t>
            </a:r>
            <a:r>
              <a:rPr lang="ro-RO" dirty="0" err="1"/>
              <a:t>Disorder</a:t>
            </a:r>
            <a:endParaRPr lang="ro-RO" dirty="0"/>
          </a:p>
          <a:p>
            <a:pPr marL="635000" indent="-457200">
              <a:buSzPts val="2800"/>
            </a:pPr>
            <a:r>
              <a:rPr lang="en-US" dirty="0"/>
              <a:t>Key </a:t>
            </a:r>
            <a:r>
              <a:rPr lang="ro-RO" dirty="0"/>
              <a:t>C</a:t>
            </a:r>
            <a:r>
              <a:rPr lang="en-US" dirty="0" err="1"/>
              <a:t>oncepts</a:t>
            </a:r>
            <a:r>
              <a:rPr lang="en-US" dirty="0"/>
              <a:t> – </a:t>
            </a:r>
            <a:r>
              <a:rPr lang="ro-RO" dirty="0"/>
              <a:t>M</a:t>
            </a:r>
            <a:r>
              <a:rPr lang="en-US" dirty="0" err="1"/>
              <a:t>isinformation</a:t>
            </a:r>
            <a:r>
              <a:rPr lang="en-US" dirty="0"/>
              <a:t>, </a:t>
            </a:r>
            <a:r>
              <a:rPr lang="ro-RO" dirty="0"/>
              <a:t>D</a:t>
            </a:r>
            <a:r>
              <a:rPr lang="en-US" dirty="0" err="1"/>
              <a:t>isinformation</a:t>
            </a:r>
            <a:r>
              <a:rPr lang="en-US" dirty="0"/>
              <a:t>, </a:t>
            </a:r>
            <a:r>
              <a:rPr lang="ro-RO" dirty="0"/>
              <a:t>M</a:t>
            </a:r>
            <a:r>
              <a:rPr lang="en-US" dirty="0" err="1"/>
              <a:t>alinformation</a:t>
            </a:r>
            <a:endParaRPr lang="ro-RO" dirty="0"/>
          </a:p>
          <a:p>
            <a:pPr marL="635000" indent="-457200">
              <a:buSzPts val="2800"/>
            </a:pPr>
            <a:r>
              <a:rPr lang="ro-RO" dirty="0" err="1"/>
              <a:t>Classifying</a:t>
            </a:r>
            <a:r>
              <a:rPr lang="ro-RO" dirty="0"/>
              <a:t> </a:t>
            </a:r>
            <a:r>
              <a:rPr lang="ro-RO" dirty="0" err="1"/>
              <a:t>Fake</a:t>
            </a:r>
            <a:r>
              <a:rPr lang="ro-RO" dirty="0"/>
              <a:t> </a:t>
            </a:r>
            <a:r>
              <a:rPr lang="ro-RO" dirty="0" err="1"/>
              <a:t>News</a:t>
            </a:r>
            <a:endParaRPr lang="ro-RO" dirty="0"/>
          </a:p>
          <a:p>
            <a:pPr marL="635000" indent="-457200">
              <a:buSzPts val="2800"/>
            </a:pPr>
            <a:endParaRPr dirty="0"/>
          </a:p>
          <a:p>
            <a:pPr marL="0" lvl="0" indent="0" algn="l" rtl="0">
              <a:lnSpc>
                <a:spcPct val="90000"/>
              </a:lnSpc>
              <a:spcBef>
                <a:spcPts val="1000"/>
              </a:spcBef>
              <a:spcAft>
                <a:spcPts val="0"/>
              </a:spcAft>
              <a:buClr>
                <a:schemeClr val="dk1"/>
              </a:buClr>
              <a:buSzPts val="2800"/>
              <a:buNone/>
            </a:pPr>
            <a:endParaRP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br>
              <a:rPr lang="ro-RO" dirty="0">
                <a:solidFill>
                  <a:srgbClr val="833C0B"/>
                </a:solidFill>
              </a:rPr>
            </a:br>
            <a:r>
              <a:rPr lang="ro-RO" dirty="0" err="1">
                <a:solidFill>
                  <a:srgbClr val="833C0B"/>
                </a:solidFill>
              </a:rPr>
              <a:t>What</a:t>
            </a:r>
            <a:r>
              <a:rPr lang="ro-RO" dirty="0">
                <a:solidFill>
                  <a:srgbClr val="833C0B"/>
                </a:solidFill>
              </a:rPr>
              <a:t> </a:t>
            </a:r>
            <a:r>
              <a:rPr lang="ro-RO" dirty="0" err="1">
                <a:solidFill>
                  <a:srgbClr val="833C0B"/>
                </a:solidFill>
              </a:rPr>
              <a:t>Is</a:t>
            </a:r>
            <a:r>
              <a:rPr lang="ro-RO" dirty="0">
                <a:solidFill>
                  <a:srgbClr val="833C0B"/>
                </a:solidFill>
              </a:rPr>
              <a:t> </a:t>
            </a:r>
            <a:r>
              <a:rPr lang="ro-RO" dirty="0" err="1">
                <a:solidFill>
                  <a:srgbClr val="833C0B"/>
                </a:solidFill>
              </a:rPr>
              <a:t>News</a:t>
            </a:r>
            <a:r>
              <a:rPr lang="ro-RO" dirty="0">
                <a:solidFill>
                  <a:srgbClr val="833C0B"/>
                </a:solidFill>
              </a:rPr>
              <a:t>?</a:t>
            </a:r>
            <a:br>
              <a:rPr lang="en-US" dirty="0">
                <a:solidFill>
                  <a:srgbClr val="833C0B"/>
                </a:solidFill>
              </a:rPr>
            </a:br>
            <a:endParaRPr lang="ro-RO" dirty="0">
              <a:solidFill>
                <a:srgbClr val="833C0B"/>
              </a:solidFill>
            </a:endParaRPr>
          </a:p>
        </p:txBody>
      </p:sp>
    </p:spTree>
    <p:custDataLst>
      <p:tags r:id="rId1"/>
    </p:custDataLst>
    <p:extLst>
      <p:ext uri="{BB962C8B-B14F-4D97-AF65-F5344CB8AC3E}">
        <p14:creationId xmlns:p14="http://schemas.microsoft.com/office/powerpoint/2010/main" val="258004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35430" y="1513114"/>
            <a:ext cx="7728856" cy="4696506"/>
          </a:xfrm>
          <a:prstGeom prst="rect">
            <a:avLst/>
          </a:prstGeom>
          <a:noFill/>
          <a:ln>
            <a:noFill/>
          </a:ln>
        </p:spPr>
        <p:txBody>
          <a:bodyPr spcFirstLastPara="1" wrap="square" lIns="91425" tIns="45700" rIns="91425" bIns="45700" anchor="t" anchorCtr="0">
            <a:noAutofit/>
          </a:bodyPr>
          <a:lstStyle/>
          <a:p>
            <a:pPr algn="just" rtl="0">
              <a:spcBef>
                <a:spcPts val="0"/>
              </a:spcBef>
              <a:spcAft>
                <a:spcPts val="800"/>
              </a:spcAft>
            </a:pPr>
            <a:r>
              <a:rPr lang="en-US" sz="2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News represents </a:t>
            </a:r>
            <a:r>
              <a:rPr lang="en-US" sz="2100" b="0" i="0" u="sng"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information about recent events</a:t>
            </a:r>
            <a:r>
              <a:rPr lang="en-US" sz="2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especially about events that influence people’s lives. </a:t>
            </a:r>
            <a:r>
              <a:rPr lang="en-US" sz="2100" b="0" i="0" u="sng"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Something interesting</a:t>
            </a:r>
            <a:r>
              <a:rPr lang="en-US" sz="2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intriguing or unique, something that holds a grain of conflict or controversy, something that is happening near a certain audience, something that raises the human interest all these qualify as news. </a:t>
            </a:r>
            <a:endParaRPr lang="en-US" sz="2100" b="0" dirty="0">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800"/>
              </a:spcAft>
            </a:pPr>
            <a:r>
              <a:rPr lang="en-US" sz="2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Dozens of events take place every day in a specific place and hundreds of events take place globally. But not all of these become news. Journalists are the ones who decide which of the information and events that flood the world every day are actually presented to the public. In order to choose what becomes news they have certain tools at hand. Thus, for an event or an information to become news it has to meet at least one of </a:t>
            </a:r>
            <a:r>
              <a:rPr lang="en-US" sz="2100" b="0" i="0" u="sng"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more criteria</a:t>
            </a:r>
            <a:r>
              <a:rPr lang="en-US" sz="2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impact, significance, prominence, proximity, timeliness, conflict, unusual/human interest, currency, necessity.</a:t>
            </a:r>
            <a:endParaRPr lang="en-US" sz="21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What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r>
              <a:rPr lang="ro-RO" sz="4400" dirty="0">
                <a:solidFill>
                  <a:srgbClr val="833C0B"/>
                </a:solidFill>
                <a:latin typeface="Calibri"/>
                <a:ea typeface="Calibri"/>
                <a:cs typeface="Calibri"/>
                <a:sym typeface="Calibri"/>
              </a:rPr>
              <a:t>?</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72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News</a:t>
            </a:r>
            <a:endParaRPr sz="4400" dirty="0">
              <a:solidFill>
                <a:srgbClr val="833C0B"/>
              </a:solidFill>
              <a:latin typeface="Calibri"/>
              <a:ea typeface="Calibri"/>
              <a:cs typeface="Calibri"/>
              <a:sym typeface="Calibri"/>
            </a:endParaRPr>
          </a:p>
        </p:txBody>
      </p:sp>
      <p:pic>
        <p:nvPicPr>
          <p:cNvPr id="3" name="Imagine 2">
            <a:extLst>
              <a:ext uri="{FF2B5EF4-FFF2-40B4-BE49-F238E27FC236}">
                <a16:creationId xmlns:a16="http://schemas.microsoft.com/office/drawing/2014/main" id="{EA3CB2FE-F795-6FB1-F9F5-437665813F14}"/>
              </a:ext>
            </a:extLst>
          </p:cNvPr>
          <p:cNvPicPr>
            <a:picLocks noChangeAspect="1"/>
          </p:cNvPicPr>
          <p:nvPr/>
        </p:nvPicPr>
        <p:blipFill>
          <a:blip r:embed="rId7"/>
          <a:stretch>
            <a:fillRect/>
          </a:stretch>
        </p:blipFill>
        <p:spPr>
          <a:xfrm rot="946483">
            <a:off x="8618851" y="2103883"/>
            <a:ext cx="3023878" cy="3018279"/>
          </a:xfrm>
          <a:prstGeom prst="rect">
            <a:avLst/>
          </a:prstGeom>
        </p:spPr>
      </p:pic>
      <p:sp>
        <p:nvSpPr>
          <p:cNvPr id="6" name="CasetăText 5">
            <a:extLst>
              <a:ext uri="{FF2B5EF4-FFF2-40B4-BE49-F238E27FC236}">
                <a16:creationId xmlns:a16="http://schemas.microsoft.com/office/drawing/2014/main" id="{E33A5BC9-E33F-CBA4-0521-1DFFEBD1325F}"/>
              </a:ext>
            </a:extLst>
          </p:cNvPr>
          <p:cNvSpPr txBox="1"/>
          <p:nvPr/>
        </p:nvSpPr>
        <p:spPr>
          <a:xfrm>
            <a:off x="9013371" y="5766727"/>
            <a:ext cx="2904962"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a:t>
            </a:r>
          </a:p>
        </p:txBody>
      </p:sp>
    </p:spTree>
    <p:custDataLst>
      <p:tags r:id="rId1"/>
    </p:custDataLst>
    <p:extLst>
      <p:ext uri="{BB962C8B-B14F-4D97-AF65-F5344CB8AC3E}">
        <p14:creationId xmlns:p14="http://schemas.microsoft.com/office/powerpoint/2010/main" val="187336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13657" y="1458685"/>
            <a:ext cx="11212285" cy="4812831"/>
          </a:xfrm>
          <a:prstGeom prst="rect">
            <a:avLst/>
          </a:prstGeom>
          <a:noFill/>
          <a:ln>
            <a:noFill/>
          </a:ln>
        </p:spPr>
        <p:txBody>
          <a:bodyPr spcFirstLastPara="1" wrap="square" lIns="91425" tIns="45700" rIns="91425" bIns="45700" anchor="t" anchorCtr="0">
            <a:normAutofit lnSpcReduction="10000"/>
          </a:bodyPr>
          <a:lstStyle/>
          <a:p>
            <a:pPr algn="just" rtl="0">
              <a:spcBef>
                <a:spcPts val="0"/>
              </a:spcBef>
              <a:spcAft>
                <a:spcPts val="80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 globalized world, news helps people stay informed and find out things that will mark their lives. News is not a literary genre, but a factual one. Its main goal is to inform the audience. That means that news is precise</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unbiased</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should present true facts about events, situations or people. All news has a headline, a lead and the text itself (the news body).  </a:t>
            </a: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gn="just" rtl="0">
              <a:spcBef>
                <a:spcPts val="0"/>
              </a:spcBef>
              <a:spcAft>
                <a:spcPts val="800"/>
              </a:spcAft>
              <a:buNone/>
            </a:pP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main features of the news </a:t>
            </a:r>
            <a:r>
              <a:rPr lang="en-US" sz="2400" b="0" i="0"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accuracy and objectivity. </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Also, news should be balanced (it has to present all the points of view involved in a situation/event), concise (the news should be short because, when reading it, people want to find out as much information as possible in the shortest possible time) and current (the news must present the latest information, not old ones that people have no interest in anymore).</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also important for the news to be clear and rather simple (all people should understand it no matter their degree of education), </a:t>
            </a:r>
            <a:r>
              <a:rPr lang="en-US" sz="2400" b="0" i="0"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eas</a:t>
            </a:r>
            <a:r>
              <a:rPr lang="ro-RO" sz="2400" b="0" i="0"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ro-RO" sz="2400" b="0" i="0"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lang="en-US" sz="2400" b="0" i="0"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read, and attractive to everyone.</a:t>
            </a:r>
            <a:endParaRPr lang="en-US"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80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What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r>
              <a:rPr lang="ro-RO" sz="4400" dirty="0">
                <a:solidFill>
                  <a:srgbClr val="833C0B"/>
                </a:solidFill>
                <a:latin typeface="Calibri"/>
                <a:ea typeface="Calibri"/>
                <a:cs typeface="Calibri"/>
                <a:sym typeface="Calibri"/>
              </a:rPr>
              <a:t>?</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News</a:t>
            </a:r>
            <a:endParaRPr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78577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13657" y="1219200"/>
            <a:ext cx="11342913" cy="4990420"/>
          </a:xfrm>
          <a:prstGeom prst="rect">
            <a:avLst/>
          </a:prstGeom>
          <a:noFill/>
          <a:ln>
            <a:noFill/>
          </a:ln>
        </p:spPr>
        <p:txBody>
          <a:bodyPr spcFirstLastPara="1" wrap="square" lIns="91425" tIns="45700" rIns="91425" bIns="45700" anchor="t" anchorCtr="0">
            <a:noAutofit/>
          </a:bodyPr>
          <a:lstStyle/>
          <a:p>
            <a:pPr algn="just" rtl="0">
              <a:spcBef>
                <a:spcPts val="0"/>
              </a:spcBef>
              <a:spcAft>
                <a:spcPts val="80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News reports usually appear in newspapers, on television, radio or on the internet. Due to the rapid evolution of technology, social media has become an important tool for presenting and sharing news. </a:t>
            </a: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One</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of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main</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classifications</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refers</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hard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news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and</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soft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news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800"/>
              </a:spcAft>
            </a:pP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”Hard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news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is typically used to refer to topics that are usually timely, important and consequential, such as politics, international affairs and business news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rPr>
              <a:t>https://www.digitalnewsreport.org/survey/2016/hard-soft-news-2016/</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800"/>
              </a:spcAft>
            </a:pPr>
            <a:r>
              <a:rPr lang="ro-RO" sz="2400" dirty="0">
                <a:latin typeface="Calibri" panose="020F0502020204030204" pitchFamily="34" charset="0"/>
                <a:ea typeface="Calibri" panose="020F0502020204030204" pitchFamily="34" charset="0"/>
                <a:cs typeface="Calibri" panose="020F0502020204030204" pitchFamily="34" charset="0"/>
              </a:rPr>
              <a:t>S</a:t>
            </a:r>
            <a:r>
              <a:rPr lang="en-US" sz="2400" b="0" dirty="0">
                <a:effectLst/>
                <a:latin typeface="Calibri" panose="020F0502020204030204" pitchFamily="34" charset="0"/>
                <a:ea typeface="Calibri" panose="020F0502020204030204" pitchFamily="34" charset="0"/>
                <a:cs typeface="Calibri" panose="020F0502020204030204" pitchFamily="34" charset="0"/>
              </a:rPr>
              <a:t>oft news</a:t>
            </a:r>
            <a:r>
              <a:rPr lang="ro-RO" sz="2400" dirty="0">
                <a:latin typeface="Calibri" panose="020F0502020204030204" pitchFamily="34" charset="0"/>
                <a:ea typeface="Calibri" panose="020F0502020204030204" pitchFamily="34" charset="0"/>
                <a:cs typeface="Calibri" panose="020F0502020204030204" pitchFamily="34" charset="0"/>
              </a:rPr>
              <a:t> </a:t>
            </a:r>
            <a:r>
              <a:rPr lang="ro-RO" sz="2400" dirty="0" err="1">
                <a:latin typeface="Calibri" panose="020F0502020204030204" pitchFamily="34" charset="0"/>
                <a:ea typeface="Calibri" panose="020F0502020204030204" pitchFamily="34" charset="0"/>
                <a:cs typeface="Calibri" panose="020F0502020204030204" pitchFamily="34" charset="0"/>
              </a:rPr>
              <a:t>is</a:t>
            </a:r>
            <a:r>
              <a:rPr lang="en-US" sz="2400" b="0" dirty="0">
                <a:effectLst/>
                <a:latin typeface="Calibri" panose="020F0502020204030204" pitchFamily="34" charset="0"/>
                <a:ea typeface="Calibri" panose="020F0502020204030204" pitchFamily="34" charset="0"/>
                <a:cs typeface="Calibri" panose="020F0502020204030204" pitchFamily="34" charset="0"/>
              </a:rPr>
              <a:t> also called market-centered journalism</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and</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refers</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to</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topics</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which</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can</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be</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found</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err="1">
                <a:effectLst/>
                <a:latin typeface="Calibri" panose="020F0502020204030204" pitchFamily="34" charset="0"/>
                <a:ea typeface="Calibri" panose="020F0502020204030204" pitchFamily="34" charset="0"/>
                <a:cs typeface="Calibri" panose="020F0502020204030204" pitchFamily="34" charset="0"/>
              </a:rPr>
              <a:t>between</a:t>
            </a:r>
            <a:r>
              <a:rPr lang="ro-RO" sz="2400" b="0" dirty="0">
                <a:effectLst/>
                <a:latin typeface="Calibri" panose="020F0502020204030204" pitchFamily="34" charset="0"/>
                <a:ea typeface="Calibri" panose="020F0502020204030204" pitchFamily="34" charset="0"/>
                <a:cs typeface="Calibri" panose="020F0502020204030204" pitchFamily="34" charset="0"/>
              </a:rPr>
              <a:t> actual </a:t>
            </a:r>
            <a:r>
              <a:rPr lang="ro-RO" sz="2400" b="0" dirty="0" err="1">
                <a:effectLst/>
                <a:latin typeface="Calibri" panose="020F0502020204030204" pitchFamily="34" charset="0"/>
                <a:ea typeface="Calibri" panose="020F0502020204030204" pitchFamily="34" charset="0"/>
                <a:cs typeface="Calibri" panose="020F0502020204030204" pitchFamily="34" charset="0"/>
              </a:rPr>
              <a:t>information</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en-US" sz="2400" b="0" dirty="0">
                <a:effectLst/>
                <a:latin typeface="Calibri" panose="020F0502020204030204" pitchFamily="34" charset="0"/>
                <a:ea typeface="Calibri" panose="020F0502020204030204" pitchFamily="34" charset="0"/>
                <a:cs typeface="Calibri" panose="020F0502020204030204" pitchFamily="34" charset="0"/>
              </a:rPr>
              <a:t>and</a:t>
            </a:r>
            <a:r>
              <a:rPr lang="ro-RO" sz="2400" b="0" dirty="0">
                <a:effectLst/>
                <a:latin typeface="Calibri" panose="020F0502020204030204" pitchFamily="34" charset="0"/>
                <a:ea typeface="Calibri" panose="020F0502020204030204" pitchFamily="34" charset="0"/>
                <a:cs typeface="Calibri" panose="020F0502020204030204" pitchFamily="34" charset="0"/>
              </a:rPr>
              <a:t> more</a:t>
            </a:r>
            <a:r>
              <a:rPr lang="en-US" sz="2400" b="0" dirty="0">
                <a:effectLst/>
                <a:latin typeface="Calibri" panose="020F0502020204030204" pitchFamily="34" charset="0"/>
                <a:ea typeface="Calibri" panose="020F0502020204030204" pitchFamily="34" charset="0"/>
                <a:cs typeface="Calibri" panose="020F0502020204030204" pitchFamily="34" charset="0"/>
              </a:rPr>
              <a:t> entertainment. </a:t>
            </a:r>
            <a:r>
              <a:rPr lang="ro-RO" sz="2400" b="0" dirty="0">
                <a:effectLst/>
                <a:latin typeface="Calibri" panose="020F0502020204030204" pitchFamily="34" charset="0"/>
                <a:ea typeface="Calibri" panose="020F0502020204030204" pitchFamily="34" charset="0"/>
                <a:cs typeface="Calibri" panose="020F0502020204030204" pitchFamily="34" charset="0"/>
              </a:rPr>
              <a:t>”</a:t>
            </a:r>
            <a:r>
              <a:rPr lang="en-US" sz="2400" b="0" dirty="0">
                <a:effectLst/>
                <a:latin typeface="Calibri" panose="020F0502020204030204" pitchFamily="34" charset="0"/>
                <a:ea typeface="Calibri" panose="020F0502020204030204" pitchFamily="34" charset="0"/>
                <a:cs typeface="Calibri" panose="020F0502020204030204" pitchFamily="34" charset="0"/>
              </a:rPr>
              <a:t>Although the term soft news was originally synonymous with feature stories placed in newspapers or television newscasts for human interest, the concept expanded to include a wide range of media outlets that present more personality-centered stories.</a:t>
            </a:r>
            <a:r>
              <a:rPr lang="ro-RO" sz="2400" b="0" dirty="0">
                <a:effectLst/>
                <a:latin typeface="Calibri" panose="020F0502020204030204" pitchFamily="34" charset="0"/>
                <a:ea typeface="Calibri" panose="020F0502020204030204" pitchFamily="34" charset="0"/>
                <a:cs typeface="Calibri" panose="020F0502020204030204" pitchFamily="34" charset="0"/>
              </a:rPr>
              <a:t>” (</a:t>
            </a:r>
            <a:r>
              <a:rPr lang="ro-RO" sz="2400" b="0" dirty="0">
                <a:effectLst/>
                <a:latin typeface="Calibri" panose="020F0502020204030204" pitchFamily="34" charset="0"/>
                <a:ea typeface="Calibri" panose="020F0502020204030204" pitchFamily="34" charset="0"/>
                <a:cs typeface="Calibri" panose="020F0502020204030204" pitchFamily="34" charset="0"/>
                <a:hlinkClick r:id="rId5"/>
              </a:rPr>
              <a:t>https://www.britannica.com/topic/soft-news</a:t>
            </a:r>
            <a:r>
              <a:rPr lang="ro-RO" sz="2400" b="0" dirty="0">
                <a:effectLst/>
                <a:latin typeface="Calibri" panose="020F0502020204030204" pitchFamily="34" charset="0"/>
                <a:ea typeface="Calibri" panose="020F0502020204030204" pitchFamily="34" charset="0"/>
                <a:cs typeface="Calibri" panose="020F0502020204030204" pitchFamily="34" charset="0"/>
              </a:rPr>
              <a:t> )</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What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r>
              <a:rPr lang="ro-RO" sz="4400" dirty="0">
                <a:solidFill>
                  <a:srgbClr val="833C0B"/>
                </a:solidFill>
                <a:latin typeface="Calibri"/>
                <a:ea typeface="Calibri"/>
                <a:cs typeface="Calibri"/>
                <a:sym typeface="Calibri"/>
              </a:rPr>
              <a:t>?</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72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News</a:t>
            </a:r>
            <a:endParaRPr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491429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5941</TotalTime>
  <Words>4219</Words>
  <Application>Microsoft Office PowerPoint</Application>
  <PresentationFormat>Szélesvásznú</PresentationFormat>
  <Paragraphs>310</Paragraphs>
  <Slides>42</Slides>
  <Notes>40</Notes>
  <HiddenSlides>0</HiddenSlides>
  <MMClips>0</MMClips>
  <ScaleCrop>false</ScaleCrop>
  <HeadingPairs>
    <vt:vector size="6" baseType="variant">
      <vt:variant>
        <vt:lpstr>Használt betűtípusok</vt:lpstr>
      </vt:variant>
      <vt:variant>
        <vt:i4>7</vt:i4>
      </vt:variant>
      <vt:variant>
        <vt:lpstr>Téma</vt:lpstr>
      </vt:variant>
      <vt:variant>
        <vt:i4>4</vt:i4>
      </vt:variant>
      <vt:variant>
        <vt:lpstr>Diacímek</vt:lpstr>
      </vt:variant>
      <vt:variant>
        <vt:i4>42</vt:i4>
      </vt:variant>
    </vt:vector>
  </HeadingPairs>
  <TitlesOfParts>
    <vt:vector size="53" baseType="lpstr">
      <vt:lpstr>Arial</vt:lpstr>
      <vt:lpstr>Calibri</vt:lpstr>
      <vt:lpstr>Calibri Light</vt:lpstr>
      <vt:lpstr>inherit</vt:lpstr>
      <vt:lpstr>Times New Roman</vt:lpstr>
      <vt:lpstr>Verdana</vt:lpstr>
      <vt:lpstr>Wingdings</vt:lpstr>
      <vt:lpstr>Office-téma</vt:lpstr>
      <vt:lpstr>2_Office-téma</vt:lpstr>
      <vt:lpstr>3_Office-téma</vt:lpstr>
      <vt:lpstr>Office Theme</vt:lpstr>
      <vt:lpstr>VERIFYING AND  ANALYZING „FAKE NEWS” </vt:lpstr>
      <vt:lpstr>Lesson 2 - What is News? What is Fake News? Fake news typology  </vt:lpstr>
      <vt:lpstr>The Course </vt:lpstr>
      <vt:lpstr> About the author</vt:lpstr>
      <vt:lpstr>What we are going to discuss</vt:lpstr>
      <vt:lpstr> What Is News? </vt:lpstr>
      <vt:lpstr>PowerPoint-bemutató</vt:lpstr>
      <vt:lpstr>PowerPoint-bemutató</vt:lpstr>
      <vt:lpstr>PowerPoint-bemutató</vt:lpstr>
      <vt:lpstr> What Is Fake News? </vt:lpstr>
      <vt:lpstr>PowerPoint-bemutató</vt:lpstr>
      <vt:lpstr>PowerPoint-bemutató</vt:lpstr>
      <vt:lpstr>CONTROLLING QUESTIONS</vt:lpstr>
      <vt:lpstr>KEY CONCEPTS Classifying Fake News</vt:lpstr>
      <vt:lpstr>Classifying Fake News</vt:lpstr>
      <vt:lpstr>PowerPoint-bemutató</vt:lpstr>
      <vt:lpstr>Misinformation</vt:lpstr>
      <vt:lpstr>Malinformation</vt:lpstr>
      <vt:lpstr>PowerPoint-bemutató</vt:lpstr>
      <vt:lpstr>CONTROLLING QUESTIONS</vt:lpstr>
      <vt:lpstr>MORE TYPES OF FAKE NEWS</vt:lpstr>
      <vt:lpstr>Types of fake news</vt:lpstr>
      <vt:lpstr>1. Satire or Parody</vt:lpstr>
      <vt:lpstr>Satire or Parody</vt:lpstr>
      <vt:lpstr>2. False Connection</vt:lpstr>
      <vt:lpstr>False Connection</vt:lpstr>
      <vt:lpstr>3. Misleading Content</vt:lpstr>
      <vt:lpstr>4. False Context</vt:lpstr>
      <vt:lpstr>5. Imposter Content</vt:lpstr>
      <vt:lpstr>6. Manipulated Content </vt:lpstr>
      <vt:lpstr>6. Manipulated Content </vt:lpstr>
      <vt:lpstr>7. Fabricated Content </vt:lpstr>
      <vt:lpstr>Other types of fake news – to be discussed during the next course</vt:lpstr>
      <vt:lpstr>CONTROLLING QUESTIONS</vt:lpstr>
      <vt:lpstr>CONTROLLING QUESTIONS</vt:lpstr>
      <vt:lpstr>Bibliography, referred works </vt:lpstr>
      <vt:lpstr>Bibliography, referred works </vt:lpstr>
      <vt:lpstr>Sources of Photos</vt:lpstr>
      <vt:lpstr>Sources of Photos</vt:lpstr>
      <vt:lpstr>Other Sources of Photos/Printscreens</vt:lpstr>
      <vt:lpstr>Other Sources of Photos/Printscreens</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példa lajos</dc:creator>
  <cp:lastModifiedBy>Annamária Torbó</cp:lastModifiedBy>
  <cp:revision>60</cp:revision>
  <dcterms:created xsi:type="dcterms:W3CDTF">2019-01-02T15:11:38Z</dcterms:created>
  <dcterms:modified xsi:type="dcterms:W3CDTF">2023-11-26T18:50:47Z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F5E0AA30-5918-4713-A630-DBDBA2D67324</vt:lpwstr>
  </property>
  <property fmtid="{D5CDD505-2E9C-101B-9397-08002B2CF9AE}" pid="3" name="ArticulatePath">
    <vt:lpwstr>Bemutató1</vt:lpwstr>
  </property>
</Properties>
</file>