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333" r:id="rId4"/>
    <p:sldId id="298" r:id="rId5"/>
    <p:sldId id="334" r:id="rId6"/>
    <p:sldId id="311" r:id="rId7"/>
    <p:sldId id="257" r:id="rId8"/>
    <p:sldId id="286" r:id="rId9"/>
    <p:sldId id="287" r:id="rId10"/>
    <p:sldId id="313" r:id="rId11"/>
    <p:sldId id="387" r:id="rId12"/>
    <p:sldId id="388" r:id="rId13"/>
    <p:sldId id="316" r:id="rId14"/>
    <p:sldId id="291" r:id="rId15"/>
    <p:sldId id="296" r:id="rId16"/>
    <p:sldId id="389" r:id="rId17"/>
    <p:sldId id="390" r:id="rId18"/>
    <p:sldId id="309" r:id="rId19"/>
    <p:sldId id="303" r:id="rId20"/>
    <p:sldId id="301" r:id="rId21"/>
    <p:sldId id="305" r:id="rId22"/>
    <p:sldId id="306" r:id="rId23"/>
    <p:sldId id="299" r:id="rId24"/>
    <p:sldId id="268" r:id="rId25"/>
    <p:sldId id="326" r:id="rId26"/>
    <p:sldId id="385" r:id="rId27"/>
    <p:sldId id="266" r:id="rId28"/>
    <p:sldId id="391" r:id="rId29"/>
  </p:sldIdLst>
  <p:sldSz cx="12192000" cy="6858000"/>
  <p:notesSz cx="6858000" cy="9144000"/>
  <p:custDataLst>
    <p:tags r:id="rId31"/>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snapToGrid="0">
      <p:cViewPr varScale="1">
        <p:scale>
          <a:sx n="56" d="100"/>
          <a:sy n="56" d="100"/>
        </p:scale>
        <p:origin x="94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74933-6A77-4BF1-BC57-1F09A5EDCB3C}" type="datetimeFigureOut">
              <a:rPr lang="hu-HU" smtClean="0"/>
              <a:t>2023. 11. 26.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E6DD4-83DB-493A-ADF7-7B5BDE8EB955}" type="slidenum">
              <a:rPr lang="hu-HU" smtClean="0"/>
              <a:t>‹#›</a:t>
            </a:fld>
            <a:endParaRPr lang="hu-HU"/>
          </a:p>
        </p:txBody>
      </p:sp>
    </p:spTree>
    <p:extLst>
      <p:ext uri="{BB962C8B-B14F-4D97-AF65-F5344CB8AC3E}">
        <p14:creationId xmlns:p14="http://schemas.microsoft.com/office/powerpoint/2010/main" val="66079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904E0-5EC8-4856-9F82-ADF6BA20FFE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9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BD3E6DD4-83DB-493A-ADF7-7B5BDE8EB955}" type="slidenum">
              <a:rPr lang="hu-HU" smtClean="0"/>
              <a:t>20</a:t>
            </a:fld>
            <a:endParaRPr lang="hu-HU"/>
          </a:p>
        </p:txBody>
      </p:sp>
    </p:spTree>
    <p:extLst>
      <p:ext uri="{BB962C8B-B14F-4D97-AF65-F5344CB8AC3E}">
        <p14:creationId xmlns:p14="http://schemas.microsoft.com/office/powerpoint/2010/main" val="191050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See</a:t>
            </a:r>
            <a:r>
              <a:rPr lang="hu-HU" dirty="0"/>
              <a:t> </a:t>
            </a:r>
            <a:r>
              <a:rPr lang="hu-HU" dirty="0" err="1"/>
              <a:t>other</a:t>
            </a:r>
            <a:r>
              <a:rPr lang="hu-HU" dirty="0"/>
              <a:t> </a:t>
            </a:r>
            <a:r>
              <a:rPr lang="hu-HU" dirty="0" err="1"/>
              <a:t>sources</a:t>
            </a:r>
            <a:r>
              <a:rPr lang="hu-HU" dirty="0"/>
              <a:t> in </a:t>
            </a:r>
            <a:r>
              <a:rPr lang="hu-HU" dirty="0" err="1"/>
              <a:t>the</a:t>
            </a:r>
            <a:r>
              <a:rPr lang="hu-HU" dirty="0"/>
              <a:t> </a:t>
            </a:r>
            <a:r>
              <a:rPr lang="hu-HU" dirty="0" err="1"/>
              <a:t>notes</a:t>
            </a:r>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FBF4E-2479-4451-98DC-1083B91E01D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8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8E9957F3-BFD1-4B98-AB53-26F40F1797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8DEED482-333D-432A-809F-602CEE697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dirty="0"/>
          </a:p>
        </p:txBody>
      </p:sp>
      <p:sp>
        <p:nvSpPr>
          <p:cNvPr id="18436" name="Dia számának helye 3">
            <a:extLst>
              <a:ext uri="{FF2B5EF4-FFF2-40B4-BE49-F238E27FC236}">
                <a16:creationId xmlns:a16="http://schemas.microsoft.com/office/drawing/2014/main" id="{7B5FB230-DE45-4E17-805F-3512A93B5F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1C422E-B8F4-4496-8C1E-318F7A72663E}" type="slidenum">
              <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0353F9-0C46-495A-B663-F3615E8F7789}"/>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DA31131-6C20-41B5-B1FD-903692641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FF65E0A4-EFB4-4D2F-B71D-7BBD0DA9D1B4}"/>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38ED5E42-19F5-49C6-9EA9-4DC56370629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EAF4D1B-9BC3-442B-ABFB-8DFC5E5AF0F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367054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E4736E-E1F7-4CE5-921E-2291329135F9}"/>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4A5185F2-6F32-4C4B-9696-2A6EFFAB45C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4F13F80-F137-4493-B86C-FCB3CAC701A0}"/>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755C577E-F955-490A-86F2-A3D79D6DA87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9182CC1-F1E7-4C3B-9456-D41CB05B2271}"/>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24452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26DFDAD-8907-407C-ACFF-A4B9E537786E}"/>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DA76E98F-55E8-4461-80DC-954884E92DCE}"/>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B898F29-C516-4D3C-9740-D0284AFA3064}"/>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E85DF2B2-25EF-464C-8F01-81910B68121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D820637-3DA9-4958-9DDE-05D961ACD4D2}"/>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85410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C0CC70-1689-4205-8EF0-7CBA36F773C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1389006-A36D-43AE-9BD2-A57695B1D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17E82D4-8482-471E-8163-3D136BDF8B58}"/>
              </a:ext>
            </a:extLst>
          </p:cNvPr>
          <p:cNvSpPr>
            <a:spLocks noGrp="1"/>
          </p:cNvSpPr>
          <p:nvPr>
            <p:ph type="dt" sz="half" idx="10"/>
          </p:nvPr>
        </p:nvSpPr>
        <p:spPr/>
        <p:txBody>
          <a:bodyPr/>
          <a:lstStyle/>
          <a:p>
            <a:fld id="{81C17BD2-93BC-44B2-AA34-FFDC2DE3639F}" type="datetime1">
              <a:rPr lang="hu-HU" smtClean="0"/>
              <a:t>2023. 11. 26.</a:t>
            </a:fld>
            <a:endParaRPr lang="hu-HU"/>
          </a:p>
        </p:txBody>
      </p:sp>
      <p:sp>
        <p:nvSpPr>
          <p:cNvPr id="5" name="Élőláb helye 4">
            <a:extLst>
              <a:ext uri="{FF2B5EF4-FFF2-40B4-BE49-F238E27FC236}">
                <a16:creationId xmlns:a16="http://schemas.microsoft.com/office/drawing/2014/main" id="{1333C1FF-46D9-456A-B254-3BC157283BDC}"/>
              </a:ext>
            </a:extLst>
          </p:cNvPr>
          <p:cNvSpPr>
            <a:spLocks noGrp="1"/>
          </p:cNvSpPr>
          <p:nvPr>
            <p:ph type="ftr" sz="quarter" idx="11"/>
          </p:nvPr>
        </p:nvSpPr>
        <p:spPr/>
        <p:txBody>
          <a:bodyPr/>
          <a:lstStyle/>
          <a:p>
            <a:r>
              <a:rPr lang="en-US" b="1"/>
              <a:t>New Skills for the Next Generation of Journalists - NEWSREEL</a:t>
            </a:r>
            <a:endParaRPr lang="hu-HU" dirty="0"/>
          </a:p>
        </p:txBody>
      </p:sp>
      <p:sp>
        <p:nvSpPr>
          <p:cNvPr id="6" name="Dia számának helye 5">
            <a:extLst>
              <a:ext uri="{FF2B5EF4-FFF2-40B4-BE49-F238E27FC236}">
                <a16:creationId xmlns:a16="http://schemas.microsoft.com/office/drawing/2014/main" id="{B1959D77-DC1C-4D9D-B42F-5EFBC2D926B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699375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104946-A292-4829-84B1-7B8BE66F9C6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816264-9548-4BCC-A0A1-740359F72AC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669679D-1CF6-45A4-82F9-D6F811162F88}"/>
              </a:ext>
            </a:extLst>
          </p:cNvPr>
          <p:cNvSpPr>
            <a:spLocks noGrp="1"/>
          </p:cNvSpPr>
          <p:nvPr>
            <p:ph type="dt" sz="half" idx="10"/>
          </p:nvPr>
        </p:nvSpPr>
        <p:spPr/>
        <p:txBody>
          <a:bodyPr/>
          <a:lstStyle/>
          <a:p>
            <a:fld id="{F4A28A07-50A9-47FF-BD13-6930F3C7C6D4}" type="datetime1">
              <a:rPr lang="hu-HU" smtClean="0"/>
              <a:t>2023. 11. 26.</a:t>
            </a:fld>
            <a:endParaRPr lang="hu-HU"/>
          </a:p>
        </p:txBody>
      </p:sp>
      <p:sp>
        <p:nvSpPr>
          <p:cNvPr id="5" name="Élőláb helye 4">
            <a:extLst>
              <a:ext uri="{FF2B5EF4-FFF2-40B4-BE49-F238E27FC236}">
                <a16:creationId xmlns:a16="http://schemas.microsoft.com/office/drawing/2014/main" id="{0C502769-7139-426A-8FAA-A71063481138}"/>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E0630CF7-A285-4932-8ADF-A7B3F48A492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44690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1E411-4F3D-4EC1-AAE0-B7BFF08A0955}"/>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158C1CF3-94A0-432D-8DC5-A7596B0E7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ED108FCA-3B08-46EB-8FD7-29F0FCC73EE9}"/>
              </a:ext>
            </a:extLst>
          </p:cNvPr>
          <p:cNvSpPr>
            <a:spLocks noGrp="1"/>
          </p:cNvSpPr>
          <p:nvPr>
            <p:ph type="dt" sz="half" idx="10"/>
          </p:nvPr>
        </p:nvSpPr>
        <p:spPr/>
        <p:txBody>
          <a:bodyPr/>
          <a:lstStyle/>
          <a:p>
            <a:fld id="{95BE89B0-9048-44AE-ABC1-F2FC2E4AA296}" type="datetime1">
              <a:rPr lang="hu-HU" smtClean="0"/>
              <a:t>2023. 11. 26.</a:t>
            </a:fld>
            <a:endParaRPr lang="hu-HU"/>
          </a:p>
        </p:txBody>
      </p:sp>
      <p:sp>
        <p:nvSpPr>
          <p:cNvPr id="5" name="Élőláb helye 4">
            <a:extLst>
              <a:ext uri="{FF2B5EF4-FFF2-40B4-BE49-F238E27FC236}">
                <a16:creationId xmlns:a16="http://schemas.microsoft.com/office/drawing/2014/main" id="{EB7E9CF7-55AB-4851-867B-91D25E44D431}"/>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FE954D85-C77F-4CCF-BD0A-DEC2B5514508}"/>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854273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C96F57A-1EC0-4B6C-BEB7-F6A31A00FE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5A97C0-E4BD-4799-B4C5-088821D7327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E04CB3F4-2EF0-4039-9345-E8308485CDB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B3392E7-38C5-4920-8278-8D5EA9CF3859}"/>
              </a:ext>
            </a:extLst>
          </p:cNvPr>
          <p:cNvSpPr>
            <a:spLocks noGrp="1"/>
          </p:cNvSpPr>
          <p:nvPr>
            <p:ph type="dt" sz="half" idx="10"/>
          </p:nvPr>
        </p:nvSpPr>
        <p:spPr/>
        <p:txBody>
          <a:bodyPr/>
          <a:lstStyle/>
          <a:p>
            <a:fld id="{11729777-8C0C-472A-B7CB-D6FE927A4845}" type="datetime1">
              <a:rPr lang="hu-HU" smtClean="0"/>
              <a:t>2023. 11. 26.</a:t>
            </a:fld>
            <a:endParaRPr lang="hu-HU"/>
          </a:p>
        </p:txBody>
      </p:sp>
      <p:sp>
        <p:nvSpPr>
          <p:cNvPr id="6" name="Élőláb helye 5">
            <a:extLst>
              <a:ext uri="{FF2B5EF4-FFF2-40B4-BE49-F238E27FC236}">
                <a16:creationId xmlns:a16="http://schemas.microsoft.com/office/drawing/2014/main" id="{3AD85503-2E6F-4F2B-B270-2C25B5DB5F6A}"/>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86752766-D4BB-477E-88A5-07F10AA53C3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91861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8BC7E2-85E2-4FF6-B4A0-5071D9D8D4AC}"/>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EEAC0F7E-8664-4E76-B9D8-86883DAF0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8F6892C-120A-4C87-BB98-4C36B3E49362}"/>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3A4C71F-0767-4FE0-BB60-EC5AC3A7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C5E200A-3FA5-47AA-8F45-44B80CEF458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46543DC-9E0A-4762-8861-04B336EC18E5}"/>
              </a:ext>
            </a:extLst>
          </p:cNvPr>
          <p:cNvSpPr>
            <a:spLocks noGrp="1"/>
          </p:cNvSpPr>
          <p:nvPr>
            <p:ph type="dt" sz="half" idx="10"/>
          </p:nvPr>
        </p:nvSpPr>
        <p:spPr/>
        <p:txBody>
          <a:bodyPr/>
          <a:lstStyle/>
          <a:p>
            <a:fld id="{1AAA4C96-B67F-43CC-A89A-C39900F83994}" type="datetime1">
              <a:rPr lang="hu-HU" smtClean="0"/>
              <a:t>2023. 11. 26.</a:t>
            </a:fld>
            <a:endParaRPr lang="hu-HU"/>
          </a:p>
        </p:txBody>
      </p:sp>
      <p:sp>
        <p:nvSpPr>
          <p:cNvPr id="8" name="Élőláb helye 7">
            <a:extLst>
              <a:ext uri="{FF2B5EF4-FFF2-40B4-BE49-F238E27FC236}">
                <a16:creationId xmlns:a16="http://schemas.microsoft.com/office/drawing/2014/main" id="{B0A44E08-B14E-4F61-8911-CA4FD8E7625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9" name="Dia számának helye 8">
            <a:extLst>
              <a:ext uri="{FF2B5EF4-FFF2-40B4-BE49-F238E27FC236}">
                <a16:creationId xmlns:a16="http://schemas.microsoft.com/office/drawing/2014/main" id="{EDCDCAC3-4C0D-4F0E-A5F6-6D05ED8B328A}"/>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38257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B5BF26-7054-464F-847F-6D18B60E66B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3D84279-1AB0-43D4-9885-927359F9756B}"/>
              </a:ext>
            </a:extLst>
          </p:cNvPr>
          <p:cNvSpPr>
            <a:spLocks noGrp="1"/>
          </p:cNvSpPr>
          <p:nvPr>
            <p:ph type="dt" sz="half" idx="10"/>
          </p:nvPr>
        </p:nvSpPr>
        <p:spPr/>
        <p:txBody>
          <a:bodyPr/>
          <a:lstStyle/>
          <a:p>
            <a:fld id="{0016EE33-742A-45C9-84DC-2BA2ED36E40C}" type="datetime1">
              <a:rPr lang="hu-HU" smtClean="0"/>
              <a:t>2023. 11. 26.</a:t>
            </a:fld>
            <a:endParaRPr lang="hu-HU"/>
          </a:p>
        </p:txBody>
      </p:sp>
      <p:sp>
        <p:nvSpPr>
          <p:cNvPr id="4" name="Élőláb helye 3">
            <a:extLst>
              <a:ext uri="{FF2B5EF4-FFF2-40B4-BE49-F238E27FC236}">
                <a16:creationId xmlns:a16="http://schemas.microsoft.com/office/drawing/2014/main" id="{4EAF7920-0035-411F-A12D-91EB10F6533E}"/>
              </a:ext>
            </a:extLst>
          </p:cNvPr>
          <p:cNvSpPr>
            <a:spLocks noGrp="1"/>
          </p:cNvSpPr>
          <p:nvPr>
            <p:ph type="ftr" sz="quarter" idx="11"/>
          </p:nvPr>
        </p:nvSpPr>
        <p:spPr/>
        <p:txBody>
          <a:bodyPr/>
          <a:lstStyle/>
          <a:p>
            <a:r>
              <a:rPr lang="en-US"/>
              <a:t>New Skills for the Next Generation of Journalists - NEWSREEL</a:t>
            </a:r>
            <a:endParaRPr lang="hu-HU"/>
          </a:p>
        </p:txBody>
      </p:sp>
      <p:sp>
        <p:nvSpPr>
          <p:cNvPr id="5" name="Dia számának helye 4">
            <a:extLst>
              <a:ext uri="{FF2B5EF4-FFF2-40B4-BE49-F238E27FC236}">
                <a16:creationId xmlns:a16="http://schemas.microsoft.com/office/drawing/2014/main" id="{3970F18F-1E91-44EC-8671-ED44864F8341}"/>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565811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74822EC-1818-40E8-83D6-14D2B50303C7}"/>
              </a:ext>
            </a:extLst>
          </p:cNvPr>
          <p:cNvSpPr>
            <a:spLocks noGrp="1"/>
          </p:cNvSpPr>
          <p:nvPr>
            <p:ph type="dt" sz="half" idx="10"/>
          </p:nvPr>
        </p:nvSpPr>
        <p:spPr/>
        <p:txBody>
          <a:bodyPr/>
          <a:lstStyle/>
          <a:p>
            <a:fld id="{D03563C6-FE02-4D0C-99AB-76D279DE4892}" type="datetime1">
              <a:rPr lang="hu-HU" smtClean="0"/>
              <a:t>2023. 11. 26.</a:t>
            </a:fld>
            <a:endParaRPr lang="hu-HU"/>
          </a:p>
        </p:txBody>
      </p:sp>
      <p:sp>
        <p:nvSpPr>
          <p:cNvPr id="3" name="Élőláb helye 2">
            <a:extLst>
              <a:ext uri="{FF2B5EF4-FFF2-40B4-BE49-F238E27FC236}">
                <a16:creationId xmlns:a16="http://schemas.microsoft.com/office/drawing/2014/main" id="{C90EBEF0-ED3B-43B0-967A-973B636488E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4" name="Dia számának helye 3">
            <a:extLst>
              <a:ext uri="{FF2B5EF4-FFF2-40B4-BE49-F238E27FC236}">
                <a16:creationId xmlns:a16="http://schemas.microsoft.com/office/drawing/2014/main" id="{956ADFF4-8FD8-4B6C-B6FE-F19B89125F1F}"/>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32912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0BB3EE-3E81-4D71-B16B-1A9AAD2EBDE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85EBD1F-CBE1-4824-89EC-3AD05576D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22E4581-3E55-494F-99CD-837E9BAF1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8755F59-999B-4A9D-A873-EAE04C693D65}"/>
              </a:ext>
            </a:extLst>
          </p:cNvPr>
          <p:cNvSpPr>
            <a:spLocks noGrp="1"/>
          </p:cNvSpPr>
          <p:nvPr>
            <p:ph type="dt" sz="half" idx="10"/>
          </p:nvPr>
        </p:nvSpPr>
        <p:spPr/>
        <p:txBody>
          <a:bodyPr/>
          <a:lstStyle/>
          <a:p>
            <a:fld id="{DE74D476-7685-4014-B6FE-7D53F23F8CD3}" type="datetime1">
              <a:rPr lang="hu-HU" smtClean="0"/>
              <a:t>2023. 11. 26.</a:t>
            </a:fld>
            <a:endParaRPr lang="hu-HU"/>
          </a:p>
        </p:txBody>
      </p:sp>
      <p:sp>
        <p:nvSpPr>
          <p:cNvPr id="6" name="Élőláb helye 5">
            <a:extLst>
              <a:ext uri="{FF2B5EF4-FFF2-40B4-BE49-F238E27FC236}">
                <a16:creationId xmlns:a16="http://schemas.microsoft.com/office/drawing/2014/main" id="{251C0C41-51D1-4950-83C9-C858A45C4DE4}"/>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B6E435B6-0DB1-4C3F-AE0F-D87C96605130}"/>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30498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4F83A9-9235-4CED-9C2B-F6CA3981B82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BC862A3-850F-47A8-BBC8-5C5F10237E2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B226777-802E-4448-963E-299C0E87F9E1}"/>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93EDDEE4-0F9C-48F5-9E36-29C00C5A4CA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D1D084E-2AB4-4E48-819A-A864A44AE8A5}"/>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582022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4E0EB9-4A6E-4122-910A-CDE6A443BE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01B38E3E-BE84-457B-8DED-39BE3D628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28962E5-83B4-44DA-A4CA-0483BD060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B121F24-F3C1-45FD-A0D0-F70AD4003B1C}"/>
              </a:ext>
            </a:extLst>
          </p:cNvPr>
          <p:cNvSpPr>
            <a:spLocks noGrp="1"/>
          </p:cNvSpPr>
          <p:nvPr>
            <p:ph type="dt" sz="half" idx="10"/>
          </p:nvPr>
        </p:nvSpPr>
        <p:spPr/>
        <p:txBody>
          <a:bodyPr/>
          <a:lstStyle/>
          <a:p>
            <a:fld id="{729F68D8-0053-4F8F-819B-6F1FA9FB00CA}" type="datetime1">
              <a:rPr lang="hu-HU" smtClean="0"/>
              <a:t>2023. 11. 26.</a:t>
            </a:fld>
            <a:endParaRPr lang="hu-HU"/>
          </a:p>
        </p:txBody>
      </p:sp>
      <p:sp>
        <p:nvSpPr>
          <p:cNvPr id="6" name="Élőláb helye 5">
            <a:extLst>
              <a:ext uri="{FF2B5EF4-FFF2-40B4-BE49-F238E27FC236}">
                <a16:creationId xmlns:a16="http://schemas.microsoft.com/office/drawing/2014/main" id="{F328B20F-2E8B-405F-9D4F-E0416220B100}"/>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7A1551F6-B27B-4382-9F11-BCC837CE1D9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200706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49484A-A20B-429F-80D6-DB5A1417EFC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461D6EB-A17A-4478-970C-EE7F1373EDB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8F5255-B4E7-4CA5-BA2E-52867DFF4BE4}"/>
              </a:ext>
            </a:extLst>
          </p:cNvPr>
          <p:cNvSpPr>
            <a:spLocks noGrp="1"/>
          </p:cNvSpPr>
          <p:nvPr>
            <p:ph type="dt" sz="half" idx="10"/>
          </p:nvPr>
        </p:nvSpPr>
        <p:spPr/>
        <p:txBody>
          <a:bodyPr/>
          <a:lstStyle/>
          <a:p>
            <a:fld id="{214B2C72-4F30-4E06-8EF9-58A14EAC6D5D}" type="datetime1">
              <a:rPr lang="hu-HU" smtClean="0"/>
              <a:t>2023. 11. 26.</a:t>
            </a:fld>
            <a:endParaRPr lang="hu-HU"/>
          </a:p>
        </p:txBody>
      </p:sp>
      <p:sp>
        <p:nvSpPr>
          <p:cNvPr id="5" name="Élőláb helye 4">
            <a:extLst>
              <a:ext uri="{FF2B5EF4-FFF2-40B4-BE49-F238E27FC236}">
                <a16:creationId xmlns:a16="http://schemas.microsoft.com/office/drawing/2014/main" id="{B2129963-7CD1-4565-A7C0-986125D03185}"/>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4419CBA-BE4C-4F5A-8ED4-9932A6A1671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21092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4863371-AB1D-405B-B4E2-4C0F6ADCDFD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B3507F7-E76D-438B-A140-397149311DB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41F80B-F614-45EB-AC0B-27429E01A538}"/>
              </a:ext>
            </a:extLst>
          </p:cNvPr>
          <p:cNvSpPr>
            <a:spLocks noGrp="1"/>
          </p:cNvSpPr>
          <p:nvPr>
            <p:ph type="dt" sz="half" idx="10"/>
          </p:nvPr>
        </p:nvSpPr>
        <p:spPr/>
        <p:txBody>
          <a:bodyPr/>
          <a:lstStyle/>
          <a:p>
            <a:fld id="{5CCB6C14-2430-48F0-98DB-736C494F794B}" type="datetime1">
              <a:rPr lang="hu-HU" smtClean="0"/>
              <a:t>2023. 11. 26.</a:t>
            </a:fld>
            <a:endParaRPr lang="hu-HU"/>
          </a:p>
        </p:txBody>
      </p:sp>
      <p:sp>
        <p:nvSpPr>
          <p:cNvPr id="5" name="Élőláb helye 4">
            <a:extLst>
              <a:ext uri="{FF2B5EF4-FFF2-40B4-BE49-F238E27FC236}">
                <a16:creationId xmlns:a16="http://schemas.microsoft.com/office/drawing/2014/main" id="{93E3C537-4C49-42FF-8036-CD2ADCA3A83B}"/>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4D879A51-2F99-4E0D-997C-83C78895655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153312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userDrawn="1">
  <p:cSld name="Címdia">
    <p:spTree>
      <p:nvGrpSpPr>
        <p:cNvPr id="1" name=""/>
        <p:cNvGrpSpPr/>
        <p:nvPr/>
      </p:nvGrpSpPr>
      <p:grpSpPr bwMode="auto">
        <a:xfrm>
          <a:off x="0" y="0"/>
          <a:ext cx="0" cy="0"/>
          <a:chOff x="0" y="0"/>
          <a:chExt cx="0" cy="0"/>
        </a:xfrm>
      </p:grpSpPr>
      <p:sp>
        <p:nvSpPr>
          <p:cNvPr id="2" name="Cím 1"/>
          <p:cNvSpPr>
            <a:spLocks noGrp="1"/>
          </p:cNvSpPr>
          <p:nvPr>
            <p:ph type="ctrTitle"/>
          </p:nvPr>
        </p:nvSpPr>
        <p:spPr bwMode="auto">
          <a:xfrm>
            <a:off x="1524000" y="1122363"/>
            <a:ext cx="9144000" cy="2387600"/>
          </a:xfrm>
        </p:spPr>
        <p:txBody>
          <a:bodyPr anchor="b"/>
          <a:lstStyle>
            <a:lvl1pPr algn="ctr">
              <a:defRPr sz="6000"/>
            </a:lvl1pPr>
          </a:lstStyle>
          <a:p>
            <a:pPr>
              <a:defRPr/>
            </a:pPr>
            <a:r>
              <a:rPr lang="hu-HU"/>
              <a:t>Mintacím szerkesztése</a:t>
            </a:r>
            <a:endParaRPr/>
          </a:p>
        </p:txBody>
      </p:sp>
      <p:sp>
        <p:nvSpPr>
          <p:cNvPr id="3" name="Alcím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hu-HU"/>
              <a:t>Kattintson ide az alcím mintájának szerkesztéséhez</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83813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obj" preserve="1" userDrawn="1">
  <p:cSld name="Cím és tartalo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idx="1"/>
          </p:nvPr>
        </p:nvSpPr>
        <p:spPr bwMode="auto"/>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29121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secHead" preserve="1" userDrawn="1">
  <p:cSld name="Szakaszfejléc">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1850" y="1709738"/>
            <a:ext cx="10515600" cy="2852737"/>
          </a:xfrm>
        </p:spPr>
        <p:txBody>
          <a:bodyPr anchor="b"/>
          <a:lstStyle>
            <a:lvl1pPr>
              <a:defRPr sz="6000"/>
            </a:lvl1pPr>
          </a:lstStyle>
          <a:p>
            <a:pPr>
              <a:defRPr/>
            </a:pPr>
            <a:r>
              <a:rPr lang="hu-HU"/>
              <a:t>Mintacím szerkesztése</a:t>
            </a:r>
            <a:endParaRPr/>
          </a:p>
        </p:txBody>
      </p:sp>
      <p:sp>
        <p:nvSpPr>
          <p:cNvPr id="3" name="Szöveg hely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hu-HU"/>
              <a:t>Mintaszöveg szerkesztése</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14364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woObj" preserve="1" userDrawn="1">
  <p:cSld name="2 tartalomrész">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sz="half" idx="1"/>
          </p:nvPr>
        </p:nvSpPr>
        <p:spPr bwMode="auto">
          <a:xfrm>
            <a:off x="838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Tartalom helye 3"/>
          <p:cNvSpPr>
            <a:spLocks noGrp="1"/>
          </p:cNvSpPr>
          <p:nvPr>
            <p:ph sz="half" idx="2"/>
          </p:nvPr>
        </p:nvSpPr>
        <p:spPr bwMode="auto">
          <a:xfrm>
            <a:off x="6172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4064464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Összehasonlítás">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365125"/>
            <a:ext cx="10515600" cy="1325563"/>
          </a:xfrm>
        </p:spPr>
        <p:txBody>
          <a:bodyPr/>
          <a:lstStyle/>
          <a:p>
            <a:pPr>
              <a:defRPr/>
            </a:pPr>
            <a:r>
              <a:rPr lang="hu-HU"/>
              <a:t>Mintacím szerkesztése</a:t>
            </a:r>
            <a:endParaRPr/>
          </a:p>
        </p:txBody>
      </p:sp>
      <p:sp>
        <p:nvSpPr>
          <p:cNvPr id="3" name="Szöveg hely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4" name="Tartalom helye 3"/>
          <p:cNvSpPr>
            <a:spLocks noGrp="1"/>
          </p:cNvSpPr>
          <p:nvPr>
            <p:ph sz="half" idx="2"/>
          </p:nvPr>
        </p:nvSpPr>
        <p:spPr bwMode="auto">
          <a:xfrm>
            <a:off x="839788" y="2505074"/>
            <a:ext cx="5157787"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Szöveg hely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6" name="Tartalom helye 5"/>
          <p:cNvSpPr>
            <a:spLocks noGrp="1"/>
          </p:cNvSpPr>
          <p:nvPr>
            <p:ph sz="quarter" idx="4"/>
          </p:nvPr>
        </p:nvSpPr>
        <p:spPr bwMode="auto">
          <a:xfrm>
            <a:off x="6172200" y="2505074"/>
            <a:ext cx="5183188"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7" name="Dátum helye 6"/>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8" name="Élőláb helye 7"/>
          <p:cNvSpPr>
            <a:spLocks noGrp="1"/>
          </p:cNvSpPr>
          <p:nvPr>
            <p:ph type="ftr" sz="quarter" idx="11"/>
          </p:nvPr>
        </p:nvSpPr>
        <p:spPr bwMode="auto"/>
        <p:txBody>
          <a:bodyPr/>
          <a:lstStyle/>
          <a:p>
            <a:pPr>
              <a:defRPr/>
            </a:pPr>
            <a:endParaRPr lang="hu-HU"/>
          </a:p>
        </p:txBody>
      </p:sp>
      <p:sp>
        <p:nvSpPr>
          <p:cNvPr id="9" name="Dia számának helye 8"/>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938873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Csak cí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Dátum helye 2"/>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4" name="Élőláb helye 3"/>
          <p:cNvSpPr>
            <a:spLocks noGrp="1"/>
          </p:cNvSpPr>
          <p:nvPr>
            <p:ph type="ftr" sz="quarter" idx="11"/>
          </p:nvPr>
        </p:nvSpPr>
        <p:spPr bwMode="auto"/>
        <p:txBody>
          <a:bodyPr/>
          <a:lstStyle/>
          <a:p>
            <a:pPr>
              <a:defRPr/>
            </a:pPr>
            <a:endParaRPr lang="hu-HU"/>
          </a:p>
        </p:txBody>
      </p:sp>
      <p:sp>
        <p:nvSpPr>
          <p:cNvPr id="5" name="Dia számának helye 4"/>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973424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blank" preserve="1" userDrawn="1">
  <p:cSld name="Üres">
    <p:spTree>
      <p:nvGrpSpPr>
        <p:cNvPr id="1" name=""/>
        <p:cNvGrpSpPr/>
        <p:nvPr/>
      </p:nvGrpSpPr>
      <p:grpSpPr bwMode="auto">
        <a:xfrm>
          <a:off x="0" y="0"/>
          <a:ext cx="0" cy="0"/>
          <a:chOff x="0" y="0"/>
          <a:chExt cx="0" cy="0"/>
        </a:xfrm>
      </p:grpSpPr>
      <p:sp>
        <p:nvSpPr>
          <p:cNvPr id="2" name="Dátum helye 1"/>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3" name="Élőláb helye 2"/>
          <p:cNvSpPr>
            <a:spLocks noGrp="1"/>
          </p:cNvSpPr>
          <p:nvPr>
            <p:ph type="ftr" sz="quarter" idx="11"/>
          </p:nvPr>
        </p:nvSpPr>
        <p:spPr bwMode="auto"/>
        <p:txBody>
          <a:bodyPr/>
          <a:lstStyle/>
          <a:p>
            <a:pPr>
              <a:defRPr/>
            </a:pPr>
            <a:endParaRPr lang="hu-HU"/>
          </a:p>
        </p:txBody>
      </p:sp>
      <p:sp>
        <p:nvSpPr>
          <p:cNvPr id="4" name="Dia számának helye 3"/>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22704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FB3AEF-F3A9-498A-821C-57DAA041F91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FCE7844-FCEC-430D-BDBA-2EB22D864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E201D20-BCF5-424A-B6BF-C0C42C921C76}"/>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3D3C334B-358A-40C5-B444-4BE1A31B5D5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4CE59DD-D322-4341-B8E1-59C81D42A096}"/>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595116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objTx" preserve="1" userDrawn="1">
  <p:cSld name="Tartalomrész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Tartalom helye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021178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picTx" preserve="1" userDrawn="1">
  <p:cSld name="Kép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Kép hely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hu-HU"/>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576618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vertTx" preserve="1" userDrawn="1">
  <p:cSld name="Cím és függőleges szöveg">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Függőleges szöveg helye 2"/>
          <p:cNvSpPr>
            <a:spLocks noGrp="1"/>
          </p:cNvSpPr>
          <p:nvPr>
            <p:ph type="body" orient="vert" idx="1"/>
          </p:nvPr>
        </p:nvSpPr>
        <p:spPr bwMode="auto"/>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878658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Függőleges cím és szöveg">
    <p:spTree>
      <p:nvGrpSpPr>
        <p:cNvPr id="1" name=""/>
        <p:cNvGrpSpPr/>
        <p:nvPr/>
      </p:nvGrpSpPr>
      <p:grpSpPr bwMode="auto">
        <a:xfrm>
          <a:off x="0" y="0"/>
          <a:ext cx="0" cy="0"/>
          <a:chOff x="0" y="0"/>
          <a:chExt cx="0" cy="0"/>
        </a:xfrm>
      </p:grpSpPr>
      <p:sp>
        <p:nvSpPr>
          <p:cNvPr id="2" name="Függőleges cím 1"/>
          <p:cNvSpPr>
            <a:spLocks noGrp="1"/>
          </p:cNvSpPr>
          <p:nvPr>
            <p:ph type="title" orient="vert"/>
          </p:nvPr>
        </p:nvSpPr>
        <p:spPr bwMode="auto">
          <a:xfrm>
            <a:off x="8724900" y="365125"/>
            <a:ext cx="2628900" cy="5811838"/>
          </a:xfrm>
        </p:spPr>
        <p:txBody>
          <a:bodyPr vert="eaVert"/>
          <a:lstStyle/>
          <a:p>
            <a:pPr>
              <a:defRPr/>
            </a:pPr>
            <a:r>
              <a:rPr lang="hu-HU"/>
              <a:t>Mintacím szerkesztése</a:t>
            </a:r>
            <a:endParaRPr/>
          </a:p>
        </p:txBody>
      </p:sp>
      <p:sp>
        <p:nvSpPr>
          <p:cNvPr id="3" name="Függőleges szöveg helye 2"/>
          <p:cNvSpPr>
            <a:spLocks noGrp="1"/>
          </p:cNvSpPr>
          <p:nvPr>
            <p:ph type="body" orient="vert" idx="1"/>
          </p:nvPr>
        </p:nvSpPr>
        <p:spPr bwMode="auto">
          <a:xfrm>
            <a:off x="838200" y="365125"/>
            <a:ext cx="7734300" cy="5811838"/>
          </a:xfrm>
        </p:spPr>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94422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6F470B-2D7E-4368-8488-B510508B521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F4B7C704-14E3-4AE7-80B0-1902930455E6}"/>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0D9E1AEF-FE3E-48FA-B08A-A063E39A75A6}"/>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FF40F0D-5E28-451D-BD0D-925F65BE96DD}"/>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9F73F6CE-105D-49AF-A1B1-CBEEA27F611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AC144E0-3C07-47F8-91F1-E9E8DB8AA4A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62929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CAB6FF-68BA-4417-A650-BCC1795255FF}"/>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DB1A1DFD-CCAA-4EF0-BBCB-9ED4DFB4E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DF1554F6-AC1C-4E27-9E64-29C3F585167F}"/>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D9F00990-7AE9-40EB-A642-D0682D166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6B76D739-62CF-4A03-834D-50A2B3C0F9A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88C74F3-812A-4F06-8388-06CABD5CB2AF}"/>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8" name="Élőláb helye 7">
            <a:extLst>
              <a:ext uri="{FF2B5EF4-FFF2-40B4-BE49-F238E27FC236}">
                <a16:creationId xmlns:a16="http://schemas.microsoft.com/office/drawing/2014/main" id="{8C1ACDA2-F5BB-4F64-97BD-0C254570CCA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73F916B4-6DC9-4E9F-BE7A-78232B9D3740}"/>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10554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DCA81A-9578-47D4-A84F-5074C6D7C5E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96F7ABC-7C37-41E4-9E1E-99972A210449}"/>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4" name="Élőláb helye 3">
            <a:extLst>
              <a:ext uri="{FF2B5EF4-FFF2-40B4-BE49-F238E27FC236}">
                <a16:creationId xmlns:a16="http://schemas.microsoft.com/office/drawing/2014/main" id="{7D8482D9-4C5A-41A9-9974-DBAF4C0228B1}"/>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526C155F-D394-4021-B4C8-1A3652BB3984}"/>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63302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69E98443-FE84-4EA5-A9D6-08AC1A711ED2}"/>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3" name="Élőláb helye 2">
            <a:extLst>
              <a:ext uri="{FF2B5EF4-FFF2-40B4-BE49-F238E27FC236}">
                <a16:creationId xmlns:a16="http://schemas.microsoft.com/office/drawing/2014/main" id="{2B77D0C0-A47F-414F-8029-6490C158CD22}"/>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7D7301B-9F88-4DCE-A65F-20C3A403D9B7}"/>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13424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47DB96-09F5-4C15-A3A7-18CAB7BCA7EF}"/>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7BC8FC7-B85C-427B-A674-D0FE6E3FF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F866ADB-CA92-4789-AE34-EDE7260FC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5233ED9-4905-4C3F-92D4-4A29BEB94EA1}"/>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869FEAE4-ED0F-463C-BA04-A8CA6288D6E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2915D45-3126-4AD0-8244-59BA103B56B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0544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791B5E-D24F-4798-8E7B-FE371237A9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25FBFDE0-0B1C-4C86-AC58-0FA7B9E7C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A6AEB48-08FD-4C27-8207-ED1C1B4A5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DA650B3-4C22-411C-BA04-F903429319AE}"/>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14151523-7EFF-4DA1-9ADF-688C4DD49CB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F1D08A8-D0FB-4431-B748-0C1D950635BC}"/>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61050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DEBEC573-72AF-4D40-A778-7B5CB7586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D131231A-14AC-47BB-AE2F-AF0BAD051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0390C03-1A37-44D0-9315-C75F6B415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40DE352F-FE29-441E-BB22-2E13CFEDD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64D15AA5-D13B-4DF9-BF75-4C1695F5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146BD-4A12-432C-AD50-55033724872F}" type="slidenum">
              <a:rPr lang="hu-HU" smtClean="0"/>
              <a:t>‹#›</a:t>
            </a:fld>
            <a:endParaRPr lang="hu-HU"/>
          </a:p>
        </p:txBody>
      </p:sp>
    </p:spTree>
    <p:extLst>
      <p:ext uri="{BB962C8B-B14F-4D97-AF65-F5344CB8AC3E}">
        <p14:creationId xmlns:p14="http://schemas.microsoft.com/office/powerpoint/2010/main" val="360206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494"/>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DBB013-C965-40C5-AD5B-6D171F3D5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BC033CA1-F37A-4D64-8776-F2A1EA905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1F550AE-90FA-44B3-B025-3B87DE65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408B-CBBA-4A0D-8A15-42ECC6B552D5}" type="datetime1">
              <a:rPr lang="hu-HU" smtClean="0"/>
              <a:t>2023. 11. 26.</a:t>
            </a:fld>
            <a:endParaRPr lang="hu-HU"/>
          </a:p>
        </p:txBody>
      </p:sp>
      <p:sp>
        <p:nvSpPr>
          <p:cNvPr id="5" name="Élőláb helye 4">
            <a:extLst>
              <a:ext uri="{FF2B5EF4-FFF2-40B4-BE49-F238E27FC236}">
                <a16:creationId xmlns:a16="http://schemas.microsoft.com/office/drawing/2014/main" id="{153A619F-0DD5-4986-A407-90E36AE55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6408984-520B-4422-8BEA-2DD43781A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0D3A0-CE6F-49D2-A784-08D506621889}" type="slidenum">
              <a:rPr lang="hu-HU" smtClean="0"/>
              <a:t>‹#›</a:t>
            </a:fld>
            <a:endParaRPr lang="hu-HU"/>
          </a:p>
        </p:txBody>
      </p:sp>
    </p:spTree>
    <p:extLst>
      <p:ext uri="{BB962C8B-B14F-4D97-AF65-F5344CB8AC3E}">
        <p14:creationId xmlns:p14="http://schemas.microsoft.com/office/powerpoint/2010/main" val="385423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Cím hely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hu-HU"/>
              <a:t>Mintacím szerkesztése</a:t>
            </a:r>
            <a:endParaRPr/>
          </a:p>
        </p:txBody>
      </p:sp>
      <p:sp>
        <p:nvSpPr>
          <p:cNvPr id="3" name="Szöveg hely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3E4EE3-1A77-4589-ACFF-672620A5E174}" type="datetimeFigureOut">
              <a:rPr lang="hu-HU"/>
              <a:t>2023. 11. 26.</a:t>
            </a:fld>
            <a:endParaRPr lang="hu-HU"/>
          </a:p>
        </p:txBody>
      </p:sp>
      <p:sp>
        <p:nvSpPr>
          <p:cNvPr id="5" name="Élőláb hely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u-HU"/>
          </a:p>
        </p:txBody>
      </p:sp>
      <p:sp>
        <p:nvSpPr>
          <p:cNvPr id="6" name="Dia számának hely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3146BD-4A12-432C-AD50-55033724872F}" type="slidenum">
              <a:rPr lang="hu-HU"/>
              <a:t>‹#›</a:t>
            </a:fld>
            <a:endParaRPr lang="hu-HU"/>
          </a:p>
        </p:txBody>
      </p:sp>
    </p:spTree>
    <p:extLst>
      <p:ext uri="{BB962C8B-B14F-4D97-AF65-F5344CB8AC3E}">
        <p14:creationId xmlns:p14="http://schemas.microsoft.com/office/powerpoint/2010/main" val="42647105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hu-H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rowman.com/ISBN/9781538116715/Popular-Culture-Geopolitics-and-Identity-Second-Edition" TargetMode="External"/><Relationship Id="rId7" Type="http://schemas.openxmlformats.org/officeDocument/2006/relationships/hyperlink" Target="https://www.cnrseditions.fr/catalogue/geographie-territoires/les-geographies-de-tintin/"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cafe-geo.net/wp-content/uploads/Cafe_Geo-Representer_espace_urbain_BD.pdf" TargetMode="External"/><Relationship Id="rId5" Type="http://schemas.openxmlformats.org/officeDocument/2006/relationships/hyperlink" Target="https://www.tandfonline.com/doi/abs/10.1080/14650045.2011.573512" TargetMode="External"/><Relationship Id="rId4" Type="http://schemas.openxmlformats.org/officeDocument/2006/relationships/hyperlink" Target="https://www.sciencedirect.com/science/article/pii/S0962629813000656?via%3Dihub"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4.xml"/><Relationship Id="rId5" Type="http://schemas.openxmlformats.org/officeDocument/2006/relationships/hyperlink" Target="http://www.pixabay.com/" TargetMode="External"/><Relationship Id="rId4" Type="http://schemas.openxmlformats.org/officeDocument/2006/relationships/hyperlink" Target="https://unsplash.com/licens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slideLayout" Target="../slideLayouts/slideLayout24.xml"/><Relationship Id="rId1" Type="http://schemas.openxmlformats.org/officeDocument/2006/relationships/tags" Target="../tags/tag25.xml"/><Relationship Id="rId4" Type="http://schemas.openxmlformats.org/officeDocument/2006/relationships/hyperlink" Target="https://www.pexels.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nk.springer.com/book/10.1007/978-3-030-43554-7" TargetMode="External"/><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hyperlink" Target="https://rowman.com/ISBN/9781538116715/Popular-Culture-Geopolitics-and-Identity-Second-Edition"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ép 4">
            <a:extLst>
              <a:ext uri="{FF2B5EF4-FFF2-40B4-BE49-F238E27FC236}">
                <a16:creationId xmlns:a16="http://schemas.microsoft.com/office/drawing/2014/main" id="{FAEE5532-7F5A-4573-8AD7-08E5D674E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88" y="114252"/>
            <a:ext cx="3968015" cy="1130882"/>
          </a:xfrm>
          <a:prstGeom prst="rect">
            <a:avLst/>
          </a:prstGeom>
        </p:spPr>
      </p:pic>
      <p:sp>
        <p:nvSpPr>
          <p:cNvPr id="2" name="Cím 1">
            <a:extLst>
              <a:ext uri="{FF2B5EF4-FFF2-40B4-BE49-F238E27FC236}">
                <a16:creationId xmlns:a16="http://schemas.microsoft.com/office/drawing/2014/main" id="{97D90975-5E20-482C-BBCD-47C031CCB940}"/>
              </a:ext>
            </a:extLst>
          </p:cNvPr>
          <p:cNvSpPr>
            <a:spLocks noGrp="1"/>
          </p:cNvSpPr>
          <p:nvPr>
            <p:ph type="ctrTitle"/>
          </p:nvPr>
        </p:nvSpPr>
        <p:spPr>
          <a:xfrm>
            <a:off x="5925364" y="1943501"/>
            <a:ext cx="6432994" cy="2002938"/>
          </a:xfrm>
        </p:spPr>
        <p:txBody>
          <a:bodyPr anchor="b">
            <a:noAutofit/>
          </a:bodyPr>
          <a:lstStyle/>
          <a:p>
            <a:r>
              <a:rPr lang="hu-HU" sz="4400" b="1" dirty="0">
                <a:latin typeface="Calibri Light" panose="020F0302020204030204"/>
              </a:rPr>
              <a:t>GRAPHIC </a:t>
            </a:r>
            <a:br>
              <a:rPr lang="hu-HU" sz="4400" b="1" dirty="0">
                <a:latin typeface="Calibri Light" panose="020F0302020204030204"/>
              </a:rPr>
            </a:br>
            <a:r>
              <a:rPr lang="hu-HU" sz="4400" b="1" dirty="0">
                <a:latin typeface="Calibri Light" panose="020F0302020204030204"/>
              </a:rPr>
              <a:t>JOURNALISM</a:t>
            </a:r>
            <a:r>
              <a:rPr kumimoji="0" lang="en-US" sz="4400" b="1" i="0" u="none" strike="noStrike" kern="1200" cap="none" spc="0" normalizeH="0" baseline="0" noProof="0" dirty="0">
                <a:ln>
                  <a:noFill/>
                </a:ln>
                <a:effectLst/>
                <a:uLnTx/>
                <a:uFillTx/>
                <a:latin typeface="Calibri Light" panose="020F0302020204030204"/>
                <a:ea typeface="+mj-ea"/>
                <a:cs typeface="+mj-cs"/>
              </a:rPr>
              <a:t> </a:t>
            </a:r>
            <a:endParaRPr lang="hu-HU" sz="4400" dirty="0"/>
          </a:p>
        </p:txBody>
      </p:sp>
      <p:sp>
        <p:nvSpPr>
          <p:cNvPr id="6" name="Szövegdoboz 5">
            <a:extLst>
              <a:ext uri="{FF2B5EF4-FFF2-40B4-BE49-F238E27FC236}">
                <a16:creationId xmlns:a16="http://schemas.microsoft.com/office/drawing/2014/main" id="{F6043198-BD77-40A5-A26B-0732C9BB091F}"/>
              </a:ext>
            </a:extLst>
          </p:cNvPr>
          <p:cNvSpPr txBox="1"/>
          <p:nvPr/>
        </p:nvSpPr>
        <p:spPr>
          <a:xfrm>
            <a:off x="117288" y="1141044"/>
            <a:ext cx="64282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unded</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by</a:t>
            </a: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Erasmus+ </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Programme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of the European Union</a:t>
            </a:r>
            <a:endPar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3" name="Kép 12" descr="A képen kültéri látható&#10;&#10;A leírás nagyon megbízható">
            <a:extLst>
              <a:ext uri="{FF2B5EF4-FFF2-40B4-BE49-F238E27FC236}">
                <a16:creationId xmlns:a16="http://schemas.microsoft.com/office/drawing/2014/main" id="{0156EEEB-9DFA-479E-BE33-F901122C5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72" y="2271926"/>
            <a:ext cx="2306669" cy="622800"/>
          </a:xfrm>
          <a:prstGeom prst="rect">
            <a:avLst/>
          </a:prstGeom>
        </p:spPr>
      </p:pic>
      <p:pic>
        <p:nvPicPr>
          <p:cNvPr id="17" name="Kép 16" descr="A képen objektum látható&#10;&#10;A leírás teljesen megbízható">
            <a:extLst>
              <a:ext uri="{FF2B5EF4-FFF2-40B4-BE49-F238E27FC236}">
                <a16:creationId xmlns:a16="http://schemas.microsoft.com/office/drawing/2014/main" id="{CDE6A37D-6370-4404-9DF6-F03DECBC5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02" y="3138536"/>
            <a:ext cx="2204974" cy="492444"/>
          </a:xfrm>
          <a:prstGeom prst="rect">
            <a:avLst/>
          </a:prstGeom>
        </p:spPr>
      </p:pic>
      <p:graphicFrame>
        <p:nvGraphicFramePr>
          <p:cNvPr id="3" name="Táblázat 2">
            <a:extLst>
              <a:ext uri="{FF2B5EF4-FFF2-40B4-BE49-F238E27FC236}">
                <a16:creationId xmlns:a16="http://schemas.microsoft.com/office/drawing/2014/main" id="{F65DDBE2-F763-4879-93A4-366C0EF8B5DB}"/>
              </a:ext>
            </a:extLst>
          </p:cNvPr>
          <p:cNvGraphicFramePr>
            <a:graphicFrameLocks noGrp="1"/>
          </p:cNvGraphicFramePr>
          <p:nvPr/>
        </p:nvGraphicFramePr>
        <p:xfrm>
          <a:off x="110534" y="5738965"/>
          <a:ext cx="4922981" cy="960120"/>
        </p:xfrm>
        <a:graphic>
          <a:graphicData uri="http://schemas.openxmlformats.org/drawingml/2006/table">
            <a:tbl>
              <a:tblPr/>
              <a:tblGrid>
                <a:gridCol w="3786908">
                  <a:extLst>
                    <a:ext uri="{9D8B030D-6E8A-4147-A177-3AD203B41FA5}">
                      <a16:colId xmlns:a16="http://schemas.microsoft.com/office/drawing/2014/main" val="749391775"/>
                    </a:ext>
                  </a:extLst>
                </a:gridCol>
                <a:gridCol w="1136073">
                  <a:extLst>
                    <a:ext uri="{9D8B030D-6E8A-4147-A177-3AD203B41FA5}">
                      <a16:colId xmlns:a16="http://schemas.microsoft.com/office/drawing/2014/main" val="3901970431"/>
                    </a:ext>
                  </a:extLst>
                </a:gridCol>
              </a:tblGrid>
              <a:tr h="0">
                <a:tc>
                  <a:txBody>
                    <a:bodyPr/>
                    <a:lstStyle/>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New Teaching Fields for the</a:t>
                      </a:r>
                      <a:endPar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endParaRPr>
                    </a:p>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Next Generation of Journalists</a:t>
                      </a:r>
                      <a:br>
                        <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br>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2020-1-HU01-KA203-078824</a:t>
                      </a:r>
                      <a:br>
                        <a:rPr lang="en-US" b="1" dirty="0">
                          <a:effectLst/>
                        </a:rPr>
                      </a:br>
                      <a:endParaRPr lang="en-US" dirty="0">
                        <a:effectLst/>
                      </a:endParaRPr>
                    </a:p>
                  </a:txBody>
                  <a:tcPr anchor="ctr">
                    <a:lnL>
                      <a:noFill/>
                    </a:lnL>
                    <a:lnR>
                      <a:noFill/>
                    </a:lnR>
                    <a:lnT>
                      <a:noFill/>
                    </a:lnT>
                    <a:lnB>
                      <a:noFill/>
                    </a:lnB>
                  </a:tcPr>
                </a:tc>
                <a:tc>
                  <a:txBody>
                    <a:bodyPr/>
                    <a:lstStyle/>
                    <a:p>
                      <a:pPr algn="r"/>
                      <a:endParaRPr lang="hu-HU" dirty="0">
                        <a:effectLst/>
                      </a:endParaRPr>
                    </a:p>
                  </a:txBody>
                  <a:tcPr anchor="ctr">
                    <a:lnL>
                      <a:noFill/>
                    </a:lnL>
                    <a:lnR>
                      <a:noFill/>
                    </a:lnR>
                    <a:lnT>
                      <a:noFill/>
                    </a:lnT>
                    <a:lnB>
                      <a:noFill/>
                    </a:lnB>
                  </a:tcPr>
                </a:tc>
                <a:extLst>
                  <a:ext uri="{0D108BD9-81ED-4DB2-BD59-A6C34878D82A}">
                    <a16:rowId xmlns:a16="http://schemas.microsoft.com/office/drawing/2014/main" val="4255824043"/>
                  </a:ext>
                </a:extLst>
              </a:tr>
            </a:tbl>
          </a:graphicData>
        </a:graphic>
      </p:graphicFrame>
      <p:pic>
        <p:nvPicPr>
          <p:cNvPr id="11" name="Kép 10">
            <a:extLst>
              <a:ext uri="{FF2B5EF4-FFF2-40B4-BE49-F238E27FC236}">
                <a16:creationId xmlns:a16="http://schemas.microsoft.com/office/drawing/2014/main" id="{7451D76A-665C-46FE-833F-2C77C67D59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7693" y="2818719"/>
            <a:ext cx="2204974" cy="1318976"/>
          </a:xfrm>
          <a:prstGeom prst="rect">
            <a:avLst/>
          </a:prstGeom>
        </p:spPr>
      </p:pic>
      <p:pic>
        <p:nvPicPr>
          <p:cNvPr id="9" name="Kép 8">
            <a:extLst>
              <a:ext uri="{FF2B5EF4-FFF2-40B4-BE49-F238E27FC236}">
                <a16:creationId xmlns:a16="http://schemas.microsoft.com/office/drawing/2014/main" id="{1E341DF1-6419-455F-BDEB-F14F583A2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6846" y="2290384"/>
            <a:ext cx="2306669" cy="515156"/>
          </a:xfrm>
          <a:prstGeom prst="rect">
            <a:avLst/>
          </a:prstGeom>
        </p:spPr>
      </p:pic>
      <p:pic>
        <p:nvPicPr>
          <p:cNvPr id="7" name="Kép 6">
            <a:extLst>
              <a:ext uri="{FF2B5EF4-FFF2-40B4-BE49-F238E27FC236}">
                <a16:creationId xmlns:a16="http://schemas.microsoft.com/office/drawing/2014/main" id="{F16E3A69-A7DF-4632-85EA-85036DE6B0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3323" y="3722780"/>
            <a:ext cx="2093713" cy="960853"/>
          </a:xfrm>
          <a:prstGeom prst="rect">
            <a:avLst/>
          </a:prstGeom>
        </p:spPr>
      </p:pic>
      <p:pic>
        <p:nvPicPr>
          <p:cNvPr id="20" name="Kép 19">
            <a:extLst>
              <a:ext uri="{FF2B5EF4-FFF2-40B4-BE49-F238E27FC236}">
                <a16:creationId xmlns:a16="http://schemas.microsoft.com/office/drawing/2014/main" id="{7BF5E8C5-6257-49C6-859B-6B5FCF5748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509" y="3902524"/>
            <a:ext cx="1918760" cy="571463"/>
          </a:xfrm>
          <a:prstGeom prst="rect">
            <a:avLst/>
          </a:prstGeom>
        </p:spPr>
      </p:pic>
    </p:spTree>
    <p:custDataLst>
      <p:tags r:id="rId1"/>
    </p:custDataLst>
    <p:extLst>
      <p:ext uri="{BB962C8B-B14F-4D97-AF65-F5344CB8AC3E}">
        <p14:creationId xmlns:p14="http://schemas.microsoft.com/office/powerpoint/2010/main" val="28900948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1.3. </a:t>
            </a:r>
            <a:r>
              <a:rPr lang="hu-HU" dirty="0" err="1">
                <a:solidFill>
                  <a:schemeClr val="accent2">
                    <a:lumMod val="50000"/>
                  </a:schemeClr>
                </a:solidFill>
              </a:rPr>
              <a:t>Audiences</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6"/>
            <a:ext cx="7185917" cy="2828568"/>
          </a:xfrm>
        </p:spPr>
        <p:txBody>
          <a:bodyPr>
            <a:normAutofit fontScale="92500"/>
          </a:bodyPr>
          <a:lstStyle/>
          <a:p>
            <a:pPr marL="0" indent="0" algn="just">
              <a:buNone/>
            </a:pPr>
            <a:r>
              <a:rPr lang="en-US" b="0" i="0" dirty="0">
                <a:solidFill>
                  <a:srgbClr val="444444"/>
                </a:solidFill>
                <a:effectLst/>
              </a:rPr>
              <a:t>In line with the tradition of audience research in media studies, research on comics media audiences mainly uses social science methods: questionnaire survey, interviews, focus group research, oral history methods based on interviews for audience history studies, but also participant observation in the case of (post)comics subcultures.</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a:t>
            </a:r>
            <a:r>
              <a:rPr lang="hu-HU" dirty="0"/>
              <a:t> </a:t>
            </a:r>
            <a:r>
              <a:rPr lang="hu-HU" dirty="0" err="1"/>
              <a:t>Production</a:t>
            </a:r>
            <a:r>
              <a:rPr lang="hu-HU" dirty="0"/>
              <a:t>, </a:t>
            </a:r>
            <a:r>
              <a:rPr lang="hu-HU" dirty="0" err="1"/>
              <a:t>Texts</a:t>
            </a:r>
            <a:r>
              <a:rPr lang="hu-HU" dirty="0"/>
              <a:t> and </a:t>
            </a:r>
            <a:r>
              <a:rPr lang="hu-HU" dirty="0" err="1"/>
              <a:t>Audiences</a:t>
            </a:r>
            <a:endParaRPr lang="hu-HU" dirty="0">
              <a:solidFill>
                <a:schemeClr val="accent2">
                  <a:lumMod val="50000"/>
                </a:schemeClr>
              </a:solidFill>
            </a:endParaRPr>
          </a:p>
        </p:txBody>
      </p:sp>
      <p:pic>
        <p:nvPicPr>
          <p:cNvPr id="5" name="Kép 4">
            <a:extLst>
              <a:ext uri="{FF2B5EF4-FFF2-40B4-BE49-F238E27FC236}">
                <a16:creationId xmlns:a16="http://schemas.microsoft.com/office/drawing/2014/main" id="{08107327-59D8-C8CE-A03F-5356EF46A93F}"/>
              </a:ext>
            </a:extLst>
          </p:cNvPr>
          <p:cNvPicPr>
            <a:picLocks noChangeAspect="1"/>
          </p:cNvPicPr>
          <p:nvPr/>
        </p:nvPicPr>
        <p:blipFill>
          <a:blip r:embed="rId3"/>
          <a:stretch>
            <a:fillRect/>
          </a:stretch>
        </p:blipFill>
        <p:spPr>
          <a:xfrm>
            <a:off x="8404260" y="1381617"/>
            <a:ext cx="2312542" cy="3716586"/>
          </a:xfrm>
          <a:prstGeom prst="rect">
            <a:avLst/>
          </a:prstGeom>
        </p:spPr>
      </p:pic>
    </p:spTree>
    <p:custDataLst>
      <p:tags r:id="rId1"/>
    </p:custDataLst>
    <p:extLst>
      <p:ext uri="{BB962C8B-B14F-4D97-AF65-F5344CB8AC3E}">
        <p14:creationId xmlns:p14="http://schemas.microsoft.com/office/powerpoint/2010/main" val="367380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1.3.Audiences</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34255" y="1825625"/>
            <a:ext cx="11363219" cy="3342275"/>
          </a:xfrm>
        </p:spPr>
        <p:txBody>
          <a:bodyPr>
            <a:normAutofit fontScale="70000" lnSpcReduction="20000"/>
          </a:bodyPr>
          <a:lstStyle/>
          <a:p>
            <a:pPr marL="0" indent="0" algn="just">
              <a:spcBef>
                <a:spcPts val="0"/>
              </a:spcBef>
              <a:buNone/>
            </a:pPr>
            <a:r>
              <a:rPr lang="en-US" dirty="0">
                <a:effectLst/>
                <a:ea typeface="Calibri" panose="020F0502020204030204" pitchFamily="34" charset="0"/>
                <a:cs typeface="Calibri" panose="020F0502020204030204" pitchFamily="34" charset="0"/>
              </a:rPr>
              <a:t>The study of the social communication uses of comic media is a vast field of research. The starting question in this investigation can usually be which comic works are situated in which communicative dynamics and which ones they can be placed in. Here are some examples:</a:t>
            </a:r>
            <a:endParaRPr lang="hu-HU" dirty="0">
              <a:effectLst/>
              <a:ea typeface="Calibri" panose="020F0502020204030204" pitchFamily="34" charset="0"/>
              <a:cs typeface="Calibri" panose="020F0502020204030204" pitchFamily="34" charset="0"/>
            </a:endParaRPr>
          </a:p>
          <a:p>
            <a:pPr marL="0" indent="0" algn="just">
              <a:spcBef>
                <a:spcPts val="0"/>
              </a:spcBef>
              <a:buNone/>
            </a:pPr>
            <a:endParaRPr lang="hu-HU" dirty="0">
              <a:effectLst/>
              <a:ea typeface="Calibri" panose="020F0502020204030204" pitchFamily="34" charset="0"/>
              <a:cs typeface="Calibri" panose="020F0502020204030204" pitchFamily="34" charset="0"/>
            </a:endParaRPr>
          </a:p>
          <a:p>
            <a:pPr algn="just">
              <a:spcBef>
                <a:spcPts val="0"/>
              </a:spcBef>
              <a:buFontTx/>
              <a:buChar char="-"/>
            </a:pPr>
            <a:r>
              <a:rPr lang="en-US" dirty="0">
                <a:effectLst/>
                <a:ea typeface="Calibri" panose="020F0502020204030204" pitchFamily="34" charset="0"/>
                <a:cs typeface="Calibri" panose="020F0502020204030204" pitchFamily="34" charset="0"/>
              </a:rPr>
              <a:t>civic education</a:t>
            </a:r>
            <a:endParaRPr lang="hu-HU" dirty="0">
              <a:effectLst/>
              <a:ea typeface="Calibri" panose="020F0502020204030204" pitchFamily="34" charset="0"/>
              <a:cs typeface="Calibri" panose="020F0502020204030204" pitchFamily="34" charset="0"/>
            </a:endParaRPr>
          </a:p>
          <a:p>
            <a:pPr algn="just">
              <a:spcBef>
                <a:spcPts val="0"/>
              </a:spcBef>
              <a:buFontTx/>
              <a:buChar char="-"/>
            </a:pPr>
            <a:r>
              <a:rPr lang="hu-HU" dirty="0" err="1">
                <a:ea typeface="Calibri" panose="020F0502020204030204" pitchFamily="34" charset="0"/>
                <a:cs typeface="Calibri" panose="020F0502020204030204" pitchFamily="34" charset="0"/>
              </a:rPr>
              <a:t>advertising</a:t>
            </a:r>
            <a:r>
              <a:rPr lang="en-US" dirty="0">
                <a:effectLst/>
                <a:ea typeface="Calibri" panose="020F0502020204030204" pitchFamily="34" charset="0"/>
                <a:cs typeface="Calibri" panose="020F0502020204030204" pitchFamily="34" charset="0"/>
              </a:rPr>
              <a:t> </a:t>
            </a:r>
            <a:endParaRPr lang="hu-HU" dirty="0">
              <a:effectLst/>
              <a:ea typeface="Calibri" panose="020F0502020204030204" pitchFamily="34" charset="0"/>
              <a:cs typeface="Calibri" panose="020F0502020204030204" pitchFamily="34" charset="0"/>
            </a:endParaRPr>
          </a:p>
          <a:p>
            <a:pPr algn="just">
              <a:spcBef>
                <a:spcPts val="0"/>
              </a:spcBef>
              <a:buFontTx/>
              <a:buChar char="-"/>
            </a:pPr>
            <a:r>
              <a:rPr lang="en-US" dirty="0">
                <a:effectLst/>
                <a:ea typeface="Calibri" panose="020F0502020204030204" pitchFamily="34" charset="0"/>
                <a:cs typeface="Calibri" panose="020F0502020204030204" pitchFamily="34" charset="0"/>
              </a:rPr>
              <a:t>political communication</a:t>
            </a:r>
            <a:endParaRPr lang="hu-HU" dirty="0">
              <a:effectLst/>
              <a:ea typeface="Calibri" panose="020F0502020204030204" pitchFamily="34" charset="0"/>
              <a:cs typeface="Calibri" panose="020F0502020204030204" pitchFamily="34" charset="0"/>
            </a:endParaRPr>
          </a:p>
          <a:p>
            <a:pPr algn="just">
              <a:spcBef>
                <a:spcPts val="0"/>
              </a:spcBef>
              <a:buFontTx/>
              <a:buChar char="-"/>
            </a:pPr>
            <a:r>
              <a:rPr lang="en-US" dirty="0" err="1">
                <a:effectLst/>
                <a:ea typeface="Calibri" panose="020F0502020204030204" pitchFamily="34" charset="0"/>
                <a:cs typeface="Calibri" panose="020F0502020204030204" pitchFamily="34" charset="0"/>
              </a:rPr>
              <a:t>organisational</a:t>
            </a:r>
            <a:r>
              <a:rPr lang="en-US" dirty="0">
                <a:effectLst/>
                <a:ea typeface="Calibri" panose="020F0502020204030204" pitchFamily="34" charset="0"/>
                <a:cs typeface="Calibri" panose="020F0502020204030204" pitchFamily="34" charset="0"/>
              </a:rPr>
              <a:t> communication</a:t>
            </a:r>
            <a:endParaRPr lang="hu-HU" dirty="0">
              <a:effectLst/>
              <a:ea typeface="Calibri" panose="020F0502020204030204" pitchFamily="34" charset="0"/>
              <a:cs typeface="Calibri" panose="020F0502020204030204" pitchFamily="34" charset="0"/>
            </a:endParaRPr>
          </a:p>
          <a:p>
            <a:pPr algn="just">
              <a:spcBef>
                <a:spcPts val="0"/>
              </a:spcBef>
              <a:buFontTx/>
              <a:buChar char="-"/>
            </a:pPr>
            <a:r>
              <a:rPr lang="hu-HU" dirty="0">
                <a:ea typeface="Calibri" panose="020F0502020204030204" pitchFamily="34" charset="0"/>
                <a:cs typeface="Calibri" panose="020F0502020204030204" pitchFamily="34" charset="0"/>
              </a:rPr>
              <a:t>cultural </a:t>
            </a:r>
            <a:r>
              <a:rPr lang="hu-HU" dirty="0" err="1">
                <a:ea typeface="Calibri" panose="020F0502020204030204" pitchFamily="34" charset="0"/>
                <a:cs typeface="Calibri" panose="020F0502020204030204" pitchFamily="34" charset="0"/>
              </a:rPr>
              <a:t>diplomacy</a:t>
            </a:r>
            <a:endParaRPr lang="hu-HU" dirty="0">
              <a:effectLst/>
              <a:ea typeface="Calibri" panose="020F0502020204030204" pitchFamily="34" charset="0"/>
              <a:cs typeface="Calibri" panose="020F0502020204030204" pitchFamily="34" charset="0"/>
            </a:endParaRPr>
          </a:p>
          <a:p>
            <a:pPr algn="just">
              <a:spcBef>
                <a:spcPts val="0"/>
              </a:spcBef>
              <a:buFontTx/>
              <a:buChar char="-"/>
            </a:pPr>
            <a:r>
              <a:rPr lang="en-US" dirty="0">
                <a:effectLst/>
                <a:ea typeface="Calibri" panose="020F0502020204030204" pitchFamily="34" charset="0"/>
                <a:cs typeface="Calibri" panose="020F0502020204030204" pitchFamily="34" charset="0"/>
              </a:rPr>
              <a:t>various other pedagogical uses</a:t>
            </a:r>
            <a:endParaRPr lang="hu-HU" dirty="0">
              <a:effectLst/>
              <a:ea typeface="Calibri" panose="020F0502020204030204" pitchFamily="34" charset="0"/>
              <a:cs typeface="Calibri" panose="020F0502020204030204" pitchFamily="34" charset="0"/>
            </a:endParaRPr>
          </a:p>
          <a:p>
            <a:pPr algn="just">
              <a:spcBef>
                <a:spcPts val="0"/>
              </a:spcBef>
              <a:buFontTx/>
              <a:buChar char="-"/>
            </a:pPr>
            <a:r>
              <a:rPr lang="en-US" dirty="0">
                <a:effectLst/>
                <a:ea typeface="Calibri" panose="020F0502020204030204" pitchFamily="34" charset="0"/>
                <a:cs typeface="Calibri" panose="020F0502020204030204" pitchFamily="34" charset="0"/>
              </a:rPr>
              <a:t>community identity formation   </a:t>
            </a:r>
            <a:endParaRPr lang="hu-HU" dirty="0">
              <a:effectLst/>
              <a:ea typeface="Calibri" panose="020F0502020204030204" pitchFamily="34" charset="0"/>
              <a:cs typeface="Calibri" panose="020F0502020204030204" pitchFamily="34" charset="0"/>
            </a:endParaRPr>
          </a:p>
          <a:p>
            <a:pPr marL="0" indent="0" algn="just">
              <a:spcBef>
                <a:spcPts val="0"/>
              </a:spcBef>
              <a:buNone/>
            </a:pPr>
            <a:endParaRPr lang="hu-HU" dirty="0">
              <a:effectLst/>
              <a:ea typeface="Calibri" panose="020F0502020204030204" pitchFamily="34" charset="0"/>
              <a:cs typeface="Calibri" panose="020F0502020204030204" pitchFamily="34" charset="0"/>
            </a:endParaRPr>
          </a:p>
          <a:p>
            <a:pPr marL="0" indent="0" algn="just">
              <a:spcBef>
                <a:spcPts val="0"/>
              </a:spcBef>
              <a:buNone/>
            </a:pPr>
            <a:r>
              <a:rPr lang="en-US" dirty="0">
                <a:effectLst/>
                <a:ea typeface="Calibri" panose="020F0502020204030204" pitchFamily="34" charset="0"/>
                <a:cs typeface="Calibri" panose="020F0502020204030204" pitchFamily="34" charset="0"/>
              </a:rPr>
              <a:t>The communicative use of comic works is often not a stand-alone issue,</a:t>
            </a:r>
            <a:r>
              <a:rPr lang="hu-HU" dirty="0">
                <a:effectLst/>
                <a:ea typeface="Calibri" panose="020F0502020204030204" pitchFamily="34" charset="0"/>
                <a:cs typeface="Calibri" panose="020F0502020204030204" pitchFamily="34" charset="0"/>
              </a:rPr>
              <a:t> </a:t>
            </a:r>
            <a:r>
              <a:rPr lang="en-US" dirty="0">
                <a:effectLst/>
                <a:ea typeface="Calibri" panose="020F0502020204030204" pitchFamily="34" charset="0"/>
                <a:cs typeface="Calibri" panose="020F0502020204030204" pitchFamily="34" charset="0"/>
              </a:rPr>
              <a:t>but should be considered in its communicative context.</a:t>
            </a:r>
            <a:endParaRPr lang="hu-HU"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 </a:t>
            </a:r>
            <a:r>
              <a:rPr lang="hu-HU" dirty="0" err="1">
                <a:solidFill>
                  <a:schemeClr val="accent2">
                    <a:lumMod val="50000"/>
                  </a:schemeClr>
                </a:solidFill>
              </a:rPr>
              <a:t>Production</a:t>
            </a:r>
            <a:r>
              <a:rPr lang="hu-HU" dirty="0">
                <a:solidFill>
                  <a:schemeClr val="accent2">
                    <a:lumMod val="50000"/>
                  </a:schemeClr>
                </a:solidFill>
              </a:rPr>
              <a:t>, </a:t>
            </a:r>
            <a:r>
              <a:rPr lang="hu-HU" dirty="0" err="1">
                <a:solidFill>
                  <a:schemeClr val="accent2">
                    <a:lumMod val="50000"/>
                  </a:schemeClr>
                </a:solidFill>
              </a:rPr>
              <a:t>Texts</a:t>
            </a:r>
            <a:r>
              <a:rPr lang="hu-HU" dirty="0">
                <a:solidFill>
                  <a:schemeClr val="accent2">
                    <a:lumMod val="50000"/>
                  </a:schemeClr>
                </a:solidFill>
              </a:rPr>
              <a:t> and </a:t>
            </a:r>
            <a:r>
              <a:rPr lang="hu-HU" dirty="0" err="1">
                <a:solidFill>
                  <a:schemeClr val="accent2">
                    <a:lumMod val="50000"/>
                  </a:schemeClr>
                </a:solidFill>
              </a:rPr>
              <a:t>Audiences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95881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a:t>
            </a:r>
            <a:r>
              <a:rPr lang="hu-HU" dirty="0" err="1">
                <a:solidFill>
                  <a:schemeClr val="accent2">
                    <a:lumMod val="50000"/>
                  </a:schemeClr>
                </a:solidFill>
              </a:rPr>
              <a:t>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fontScale="92500" lnSpcReduction="20000"/>
          </a:bodyPr>
          <a:lstStyle/>
          <a:p>
            <a:pPr marL="0" indent="0" algn="just">
              <a:buNone/>
            </a:pPr>
            <a:r>
              <a:rPr lang="en-US" dirty="0"/>
              <a:t>Are the following statements true or false?</a:t>
            </a:r>
            <a:endParaRPr lang="hu-HU" dirty="0"/>
          </a:p>
          <a:p>
            <a:pPr marL="0" indent="0" algn="just">
              <a:buNone/>
            </a:pPr>
            <a:endParaRPr lang="hu-HU" dirty="0"/>
          </a:p>
          <a:p>
            <a:pPr algn="just">
              <a:buFontTx/>
              <a:buChar char="-"/>
            </a:pPr>
            <a:r>
              <a:rPr lang="en-US" dirty="0"/>
              <a:t>The functionalist economics of comics explores how producers seek to meet the needs of their audiences through the optimal use of resources.</a:t>
            </a:r>
            <a:r>
              <a:rPr lang="hu-HU" dirty="0"/>
              <a:t> (</a:t>
            </a:r>
            <a:r>
              <a:rPr lang="hu-HU" dirty="0" err="1"/>
              <a:t>true</a:t>
            </a:r>
            <a:r>
              <a:rPr lang="hu-HU" dirty="0"/>
              <a:t>)</a:t>
            </a:r>
          </a:p>
          <a:p>
            <a:pPr algn="just">
              <a:buFontTx/>
              <a:buChar char="-"/>
            </a:pPr>
            <a:r>
              <a:rPr lang="hu-HU" dirty="0"/>
              <a:t>O</a:t>
            </a:r>
            <a:r>
              <a:rPr lang="en-US" dirty="0" err="1"/>
              <a:t>ral</a:t>
            </a:r>
            <a:r>
              <a:rPr lang="en-US" dirty="0"/>
              <a:t> history methods </a:t>
            </a:r>
            <a:r>
              <a:rPr lang="hu-HU" dirty="0" err="1"/>
              <a:t>are</a:t>
            </a:r>
            <a:r>
              <a:rPr lang="hu-HU" dirty="0"/>
              <a:t> </a:t>
            </a:r>
            <a:r>
              <a:rPr lang="en-US" dirty="0"/>
              <a:t>based on</a:t>
            </a:r>
            <a:r>
              <a:rPr lang="hu-HU" dirty="0"/>
              <a:t> </a:t>
            </a:r>
            <a:r>
              <a:rPr lang="hu-HU" dirty="0" err="1"/>
              <a:t>archive</a:t>
            </a:r>
            <a:r>
              <a:rPr lang="hu-HU" dirty="0"/>
              <a:t> </a:t>
            </a:r>
            <a:r>
              <a:rPr lang="hu-HU" dirty="0" err="1"/>
              <a:t>research</a:t>
            </a:r>
            <a:r>
              <a:rPr lang="hu-HU" dirty="0"/>
              <a:t> </a:t>
            </a:r>
            <a:r>
              <a:rPr lang="en-US" dirty="0"/>
              <a:t>for audience history studies</a:t>
            </a:r>
            <a:r>
              <a:rPr lang="hu-HU" dirty="0"/>
              <a:t>. (</a:t>
            </a:r>
            <a:r>
              <a:rPr lang="hu-HU" dirty="0" err="1"/>
              <a:t>false</a:t>
            </a:r>
            <a:r>
              <a:rPr lang="hu-HU" dirty="0"/>
              <a:t>)</a:t>
            </a:r>
          </a:p>
          <a:p>
            <a:pPr algn="just">
              <a:buFontTx/>
              <a:buChar char="-"/>
            </a:pPr>
            <a:r>
              <a:rPr lang="en-US" dirty="0"/>
              <a:t>In the </a:t>
            </a:r>
            <a:r>
              <a:rPr lang="hu-HU" dirty="0" err="1"/>
              <a:t>Japanese</a:t>
            </a:r>
            <a:r>
              <a:rPr lang="en-US" dirty="0"/>
              <a:t> tradition, the one-page gag</a:t>
            </a:r>
            <a:r>
              <a:rPr lang="hu-HU" dirty="0"/>
              <a:t> </a:t>
            </a:r>
            <a:r>
              <a:rPr lang="en-US" dirty="0"/>
              <a:t>is </a:t>
            </a:r>
            <a:r>
              <a:rPr lang="hu-HU" dirty="0"/>
              <a:t>a </a:t>
            </a:r>
            <a:r>
              <a:rPr lang="en-US" dirty="0"/>
              <a:t>typically </a:t>
            </a:r>
            <a:r>
              <a:rPr lang="hu-HU" dirty="0" err="1"/>
              <a:t>genre</a:t>
            </a:r>
            <a:r>
              <a:rPr lang="hu-HU" dirty="0"/>
              <a:t>. (</a:t>
            </a:r>
            <a:r>
              <a:rPr lang="hu-HU" dirty="0" err="1"/>
              <a:t>false</a:t>
            </a:r>
            <a:r>
              <a:rPr lang="hu-HU" dirty="0"/>
              <a:t>)</a:t>
            </a:r>
            <a:r>
              <a:rPr lang="en-US" dirty="0"/>
              <a:t> </a:t>
            </a:r>
            <a:endParaRPr lang="hu-HU" dirty="0"/>
          </a:p>
          <a:p>
            <a:pPr algn="just">
              <a:buFontTx/>
              <a:buChar char="-"/>
            </a:pPr>
            <a:r>
              <a:rPr lang="hu-HU" dirty="0"/>
              <a:t>The </a:t>
            </a:r>
            <a:r>
              <a:rPr lang="en-US" dirty="0"/>
              <a:t>hardcover, full-</a:t>
            </a:r>
            <a:r>
              <a:rPr lang="en-US" dirty="0" err="1"/>
              <a:t>colour</a:t>
            </a:r>
            <a:r>
              <a:rPr lang="en-US" dirty="0"/>
              <a:t> gag collection published in a 48 or, less frequently, 64-page album</a:t>
            </a:r>
            <a:r>
              <a:rPr lang="hu-HU" dirty="0"/>
              <a:t>. (</a:t>
            </a:r>
            <a:r>
              <a:rPr lang="hu-HU" dirty="0" err="1"/>
              <a:t>true</a:t>
            </a:r>
            <a:r>
              <a:rPr lang="hu-HU" dirty="0"/>
              <a:t>)</a:t>
            </a:r>
          </a:p>
          <a:p>
            <a:pPr algn="just">
              <a:buFontTx/>
              <a:buChar char="-"/>
            </a:pPr>
            <a:r>
              <a:rPr lang="en-US" dirty="0"/>
              <a:t>Genre analysis can apply to all three major aspects of the media (production/dissemination, texts/products, reception/use). </a:t>
            </a:r>
            <a:r>
              <a:rPr lang="hu-HU" b="0" i="0" dirty="0">
                <a:effectLst/>
              </a:rPr>
              <a:t>(</a:t>
            </a:r>
            <a:r>
              <a:rPr lang="hu-HU" b="0" i="0" dirty="0" err="1">
                <a:effectLst/>
              </a:rPr>
              <a:t>true</a:t>
            </a:r>
            <a:r>
              <a:rPr lang="hu-HU" b="0" i="0" dirty="0">
                <a:effectLst/>
              </a:rPr>
              <a:t>)</a:t>
            </a:r>
            <a:endParaRPr lang="hu-HU" dirty="0"/>
          </a:p>
        </p:txBody>
      </p:sp>
    </p:spTree>
    <p:custDataLst>
      <p:tags r:id="rId1"/>
    </p:custDataLst>
    <p:extLst>
      <p:ext uri="{BB962C8B-B14F-4D97-AF65-F5344CB8AC3E}">
        <p14:creationId xmlns:p14="http://schemas.microsoft.com/office/powerpoint/2010/main" val="411576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hu-HU" dirty="0">
                <a:solidFill>
                  <a:schemeClr val="accent2">
                    <a:lumMod val="50000"/>
                  </a:schemeClr>
                </a:solidFill>
              </a:rPr>
              <a:t>2.</a:t>
            </a:r>
            <a:r>
              <a:rPr lang="en-US" dirty="0">
                <a:solidFill>
                  <a:schemeClr val="accent2">
                    <a:lumMod val="50000"/>
                  </a:schemeClr>
                </a:solidFill>
              </a:rPr>
              <a:t> Transcultural Flows</a:t>
            </a:r>
            <a:br>
              <a:rPr lang="en-US" dirty="0">
                <a:solidFill>
                  <a:schemeClr val="accent2">
                    <a:lumMod val="50000"/>
                  </a:schemeClr>
                </a:solidFill>
              </a:rPr>
            </a:br>
            <a:r>
              <a:rPr lang="en-US" dirty="0">
                <a:solidFill>
                  <a:schemeClr val="accent2">
                    <a:lumMod val="50000"/>
                  </a:schemeClr>
                </a:solidFill>
              </a:rPr>
              <a:t>and Geopolitics of Comics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72557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2.1.</a:t>
            </a:r>
            <a:r>
              <a:rPr lang="en-US" dirty="0">
                <a:solidFill>
                  <a:schemeClr val="accent2">
                    <a:lumMod val="50000"/>
                  </a:schemeClr>
                </a:solidFill>
              </a:rPr>
              <a:t> Transcultural Flows</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1" y="1825625"/>
            <a:ext cx="6754402" cy="3477895"/>
          </a:xfrm>
        </p:spPr>
        <p:txBody>
          <a:bodyPr>
            <a:normAutofit fontScale="70000" lnSpcReduction="20000"/>
          </a:bodyPr>
          <a:lstStyle/>
          <a:p>
            <a:pPr marL="0" indent="0" algn="just">
              <a:buNone/>
            </a:pPr>
            <a:r>
              <a:rPr lang="en-US" dirty="0"/>
              <a:t>Comics is a media that exists in historical and cultural variations. Since its birth in the 19th century, it has been in a state of </a:t>
            </a:r>
            <a:r>
              <a:rPr lang="hu-HU" dirty="0" err="1"/>
              <a:t>dynamic</a:t>
            </a:r>
            <a:r>
              <a:rPr lang="hu-HU" dirty="0"/>
              <a:t> </a:t>
            </a:r>
            <a:r>
              <a:rPr lang="hu-HU" dirty="0" err="1"/>
              <a:t>identity</a:t>
            </a:r>
            <a:r>
              <a:rPr lang="en-US" dirty="0"/>
              <a:t>, not remaining the same, but not becoming completely different. It has evolved in different media cultures and in different media </a:t>
            </a:r>
            <a:r>
              <a:rPr lang="hu-HU" dirty="0" err="1"/>
              <a:t>environment</a:t>
            </a:r>
            <a:r>
              <a:rPr lang="hu-HU" dirty="0"/>
              <a:t> </a:t>
            </a:r>
            <a:r>
              <a:rPr lang="en-US" dirty="0"/>
              <a:t>(e.g. print, cinema, poster, television, etc.). There are many variants, in addition to the industry-leading Japanese manga (Korean manhwa), the European Francophone bande dessinée and North American comics, and these are not uniform in themselves. There are also many links between these variants, and often the dynamic identities of the cultural variants of comics are not separate. From a global perspective, research into transcultural currents and a media geopolitical perspective on comics media may therefore be justified.</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534684" y="5350874"/>
            <a:ext cx="108191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2. </a:t>
            </a:r>
            <a:r>
              <a:rPr lang="en-US" dirty="0">
                <a:solidFill>
                  <a:schemeClr val="accent2">
                    <a:lumMod val="50000"/>
                  </a:schemeClr>
                </a:solidFill>
              </a:rPr>
              <a:t>Transcultural Flows</a:t>
            </a:r>
            <a:br>
              <a:rPr lang="en-US" dirty="0">
                <a:solidFill>
                  <a:schemeClr val="accent2">
                    <a:lumMod val="50000"/>
                  </a:schemeClr>
                </a:solidFill>
              </a:rPr>
            </a:br>
            <a:r>
              <a:rPr lang="en-US" dirty="0">
                <a:solidFill>
                  <a:schemeClr val="accent2">
                    <a:lumMod val="50000"/>
                  </a:schemeClr>
                </a:solidFill>
              </a:rPr>
              <a:t>and Geopolitics of Comics</a:t>
            </a:r>
            <a:endParaRPr lang="hu-HU" dirty="0">
              <a:solidFill>
                <a:schemeClr val="accent2">
                  <a:lumMod val="50000"/>
                </a:schemeClr>
              </a:solidFill>
            </a:endParaRPr>
          </a:p>
        </p:txBody>
      </p:sp>
      <p:pic>
        <p:nvPicPr>
          <p:cNvPr id="7" name="Kép 6">
            <a:extLst>
              <a:ext uri="{FF2B5EF4-FFF2-40B4-BE49-F238E27FC236}">
                <a16:creationId xmlns:a16="http://schemas.microsoft.com/office/drawing/2014/main" id="{4285CD71-B893-5A80-8A82-D7120B730FAC}"/>
              </a:ext>
            </a:extLst>
          </p:cNvPr>
          <p:cNvPicPr>
            <a:picLocks noChangeAspect="1"/>
          </p:cNvPicPr>
          <p:nvPr/>
        </p:nvPicPr>
        <p:blipFill>
          <a:blip r:embed="rId3"/>
          <a:stretch>
            <a:fillRect/>
          </a:stretch>
        </p:blipFill>
        <p:spPr>
          <a:xfrm>
            <a:off x="8559611" y="1548958"/>
            <a:ext cx="2517671" cy="3754562"/>
          </a:xfrm>
          <a:prstGeom prst="rect">
            <a:avLst/>
          </a:prstGeom>
        </p:spPr>
      </p:pic>
    </p:spTree>
    <p:custDataLst>
      <p:tags r:id="rId1"/>
    </p:custDataLst>
    <p:extLst>
      <p:ext uri="{BB962C8B-B14F-4D97-AF65-F5344CB8AC3E}">
        <p14:creationId xmlns:p14="http://schemas.microsoft.com/office/powerpoint/2010/main" val="41188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2.2. </a:t>
            </a:r>
            <a:r>
              <a:rPr lang="hu-HU" dirty="0" err="1">
                <a:solidFill>
                  <a:schemeClr val="accent2">
                    <a:lumMod val="50000"/>
                  </a:schemeClr>
                </a:solidFill>
              </a:rPr>
              <a:t>Geopolitics</a:t>
            </a:r>
            <a:r>
              <a:rPr lang="hu-HU" dirty="0">
                <a:solidFill>
                  <a:schemeClr val="accent2">
                    <a:lumMod val="50000"/>
                  </a:schemeClr>
                </a:solidFill>
              </a:rPr>
              <a:t> of Comics</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598908"/>
            <a:ext cx="7552065" cy="3477895"/>
          </a:xfrm>
        </p:spPr>
        <p:txBody>
          <a:bodyPr>
            <a:normAutofit fontScale="92500" lnSpcReduction="20000"/>
          </a:bodyPr>
          <a:lstStyle/>
          <a:p>
            <a:pPr marL="0" indent="0" algn="just">
              <a:buNone/>
            </a:pPr>
            <a:r>
              <a:rPr lang="en-US" dirty="0">
                <a:solidFill>
                  <a:srgbClr val="FF0000"/>
                </a:solidFill>
                <a:hlinkClick r:id="rId3"/>
              </a:rPr>
              <a:t>Popular geopolitics </a:t>
            </a:r>
            <a:r>
              <a:rPr lang="en-US" dirty="0"/>
              <a:t>produced with the help of narratives within popular media, that is, a geopolitical knowledge shaped by the everyday practices of media audiences and users.  In recent years, scholarly journals and other works examined various geopolitical aspects of comics, from the </a:t>
            </a:r>
            <a:r>
              <a:rPr lang="en-US" dirty="0">
                <a:solidFill>
                  <a:srgbClr val="FF0000"/>
                </a:solidFill>
                <a:hlinkClick r:id="rId4"/>
              </a:rPr>
              <a:t>aesthetics of war comics</a:t>
            </a:r>
            <a:r>
              <a:rPr lang="en-US" dirty="0"/>
              <a:t>,  Joe Sacco’s </a:t>
            </a:r>
            <a:r>
              <a:rPr lang="en-US" dirty="0">
                <a:solidFill>
                  <a:srgbClr val="FF0000"/>
                </a:solidFill>
                <a:hlinkClick r:id="rId5"/>
              </a:rPr>
              <a:t>comics reportages </a:t>
            </a:r>
            <a:r>
              <a:rPr lang="en-US" dirty="0"/>
              <a:t>(developed from the tradition of graphic novels),  through the relationship between geography and the </a:t>
            </a:r>
            <a:r>
              <a:rPr lang="en-US" dirty="0">
                <a:solidFill>
                  <a:srgbClr val="FF0000"/>
                </a:solidFill>
                <a:hlinkClick r:id="rId6"/>
              </a:rPr>
              <a:t>representation of cities</a:t>
            </a:r>
            <a:r>
              <a:rPr lang="en-US" dirty="0">
                <a:solidFill>
                  <a:srgbClr val="FF0000"/>
                </a:solidFill>
              </a:rPr>
              <a:t> </a:t>
            </a:r>
            <a:r>
              <a:rPr lang="en-US" dirty="0"/>
              <a:t>in comics,  to the European </a:t>
            </a:r>
            <a:r>
              <a:rPr lang="en-US" dirty="0">
                <a:solidFill>
                  <a:srgbClr val="FF0000"/>
                </a:solidFill>
                <a:hlinkClick r:id="rId7"/>
              </a:rPr>
              <a:t>Tintin</a:t>
            </a:r>
            <a:r>
              <a:rPr lang="en-US" dirty="0"/>
              <a:t>.</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2.</a:t>
            </a:r>
            <a:r>
              <a:rPr lang="en-US" dirty="0">
                <a:solidFill>
                  <a:schemeClr val="accent2">
                    <a:lumMod val="50000"/>
                  </a:schemeClr>
                </a:solidFill>
              </a:rPr>
              <a:t> Transcultural Flows</a:t>
            </a:r>
            <a:br>
              <a:rPr lang="en-US" dirty="0">
                <a:solidFill>
                  <a:schemeClr val="accent2">
                    <a:lumMod val="50000"/>
                  </a:schemeClr>
                </a:solidFill>
              </a:rPr>
            </a:br>
            <a:r>
              <a:rPr lang="en-US" dirty="0">
                <a:solidFill>
                  <a:schemeClr val="accent2">
                    <a:lumMod val="50000"/>
                  </a:schemeClr>
                </a:solidFill>
              </a:rPr>
              <a:t>and Geopolitics of Comics</a:t>
            </a:r>
            <a:endParaRPr lang="hu-HU" dirty="0">
              <a:solidFill>
                <a:schemeClr val="accent2">
                  <a:lumMod val="50000"/>
                </a:schemeClr>
              </a:solidFill>
            </a:endParaRPr>
          </a:p>
        </p:txBody>
      </p:sp>
      <p:pic>
        <p:nvPicPr>
          <p:cNvPr id="5" name="Kép 4">
            <a:extLst>
              <a:ext uri="{FF2B5EF4-FFF2-40B4-BE49-F238E27FC236}">
                <a16:creationId xmlns:a16="http://schemas.microsoft.com/office/drawing/2014/main" id="{36C4B68D-D999-3AE2-0672-FC4201A6BD9F}"/>
              </a:ext>
            </a:extLst>
          </p:cNvPr>
          <p:cNvPicPr>
            <a:picLocks noChangeAspect="1"/>
          </p:cNvPicPr>
          <p:nvPr/>
        </p:nvPicPr>
        <p:blipFill>
          <a:blip r:embed="rId8"/>
          <a:stretch>
            <a:fillRect/>
          </a:stretch>
        </p:blipFill>
        <p:spPr>
          <a:xfrm>
            <a:off x="8753583" y="1427288"/>
            <a:ext cx="2236899" cy="3557734"/>
          </a:xfrm>
          <a:prstGeom prst="rect">
            <a:avLst/>
          </a:prstGeom>
        </p:spPr>
      </p:pic>
    </p:spTree>
    <p:custDataLst>
      <p:tags r:id="rId1"/>
    </p:custDataLst>
    <p:extLst>
      <p:ext uri="{BB962C8B-B14F-4D97-AF65-F5344CB8AC3E}">
        <p14:creationId xmlns:p14="http://schemas.microsoft.com/office/powerpoint/2010/main" val="386453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2.2. </a:t>
            </a:r>
            <a:r>
              <a:rPr lang="hu-HU" dirty="0" err="1">
                <a:solidFill>
                  <a:schemeClr val="accent2">
                    <a:lumMod val="50000"/>
                  </a:schemeClr>
                </a:solidFill>
              </a:rPr>
              <a:t>Geopolitics</a:t>
            </a:r>
            <a:r>
              <a:rPr lang="hu-HU" dirty="0">
                <a:solidFill>
                  <a:schemeClr val="accent2">
                    <a:lumMod val="50000"/>
                  </a:schemeClr>
                </a:solidFill>
              </a:rPr>
              <a:t> of Comics</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719191" y="1428108"/>
            <a:ext cx="11003622" cy="3780890"/>
          </a:xfrm>
        </p:spPr>
        <p:txBody>
          <a:bodyPr>
            <a:normAutofit fontScale="62500" lnSpcReduction="20000"/>
          </a:bodyPr>
          <a:lstStyle/>
          <a:p>
            <a:pPr marL="0" indent="0" algn="just">
              <a:buNone/>
            </a:pPr>
            <a:r>
              <a:rPr lang="en-US" dirty="0"/>
              <a:t>All three </a:t>
            </a:r>
            <a:r>
              <a:rPr lang="en-US" dirty="0" err="1"/>
              <a:t>centres</a:t>
            </a:r>
            <a:r>
              <a:rPr lang="en-US" dirty="0"/>
              <a:t> of the world’s comics production, and thus all three major cultural variants of the comics media – North American comics, French-Belgian bande dessinée and Japanese manga – produced certain works which were placed into the dynamics of political communication, making them able to shape certain countries’ “soft power”. </a:t>
            </a:r>
            <a:r>
              <a:rPr lang="hu-HU" dirty="0"/>
              <a:t>(</a:t>
            </a:r>
            <a:r>
              <a:rPr lang="en-US" dirty="0"/>
              <a:t>In their writings, Joseph Nye, an expert on North American foreign policy, and his followers make a distinction between the “hard power” based on economic and military power and “soft power”, which arouses attraction from a cultural and ideological source.</a:t>
            </a:r>
            <a:r>
              <a:rPr lang="hu-HU" dirty="0"/>
              <a:t>)</a:t>
            </a:r>
          </a:p>
          <a:p>
            <a:pPr marL="0" indent="0" algn="just">
              <a:buNone/>
            </a:pPr>
            <a:r>
              <a:rPr lang="en-US" dirty="0"/>
              <a:t>After </a:t>
            </a:r>
            <a:r>
              <a:rPr lang="en-US" dirty="0" err="1"/>
              <a:t>realising</a:t>
            </a:r>
            <a:r>
              <a:rPr lang="en-US" dirty="0"/>
              <a:t> the soft power potential of Japanese popular media culture, in the second half of the 2000s, Japan’s Foreign Ministry cooperated with the private sector and tried to promote the image of the cultural superpower as “Cool Japan”,  either with the help of the offices of the Japan Foundation aimed at the international distribution of culture, or by appointing “anime ambassadors”.  In some cases, Japanese authorities – admittedly on behalf of public diplomacy – provide </a:t>
            </a:r>
            <a:r>
              <a:rPr lang="en-US" dirty="0" err="1"/>
              <a:t>organisational</a:t>
            </a:r>
            <a:r>
              <a:rPr lang="en-US" dirty="0"/>
              <a:t> framework for the “participatory transmission of culture”: since 2007 the Japanese Ministry of Foreign Affairs has </a:t>
            </a:r>
            <a:r>
              <a:rPr lang="en-US" dirty="0" err="1"/>
              <a:t>organised</a:t>
            </a:r>
            <a:r>
              <a:rPr lang="en-US" dirty="0"/>
              <a:t> an annual international manga drawing contest, and the president of the </a:t>
            </a:r>
            <a:r>
              <a:rPr lang="en-US" dirty="0" err="1"/>
              <a:t>organising</a:t>
            </a:r>
            <a:r>
              <a:rPr lang="en-US" dirty="0"/>
              <a:t> committee is the Foreign Minister. In 2013, entries were submitted from fifty-three different countries.</a:t>
            </a:r>
          </a:p>
          <a:p>
            <a:pPr marL="0" indent="0" algn="just">
              <a:buNone/>
            </a:pPr>
            <a:r>
              <a:rPr lang="en-US" dirty="0"/>
              <a:t>However, “Cool Japan” is not only shaped by such planned initiatives of public diplomacy. It seems that manga and anime, Japanese comics and cartoon emerge as part of a lifestyle choice that influences eating and dressing habits, the material world, pastime activities etc. </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0055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2. </a:t>
            </a:r>
            <a:r>
              <a:rPr lang="en-US" dirty="0">
                <a:solidFill>
                  <a:schemeClr val="accent2">
                    <a:lumMod val="50000"/>
                  </a:schemeClr>
                </a:solidFill>
              </a:rPr>
              <a:t>Transcultural Flows</a:t>
            </a:r>
            <a:br>
              <a:rPr lang="en-US" dirty="0">
                <a:solidFill>
                  <a:schemeClr val="accent2">
                    <a:lumMod val="50000"/>
                  </a:schemeClr>
                </a:solidFill>
              </a:rPr>
            </a:br>
            <a:r>
              <a:rPr lang="en-US" dirty="0">
                <a:solidFill>
                  <a:schemeClr val="accent2">
                    <a:lumMod val="50000"/>
                  </a:schemeClr>
                </a:solidFill>
              </a:rPr>
              <a:t>and Geopolitics of Comics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92559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a:t>
            </a:r>
            <a:r>
              <a:rPr lang="hu-HU" dirty="0" err="1">
                <a:solidFill>
                  <a:schemeClr val="accent2">
                    <a:lumMod val="50000"/>
                  </a:schemeClr>
                </a:solidFill>
              </a:rPr>
              <a:t>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a:xfrm>
            <a:off x="838200" y="1859915"/>
            <a:ext cx="10515600" cy="4351338"/>
          </a:xfrm>
        </p:spPr>
        <p:txBody>
          <a:bodyPr>
            <a:normAutofit fontScale="92500" lnSpcReduction="10000"/>
          </a:bodyPr>
          <a:lstStyle/>
          <a:p>
            <a:pPr marL="0" indent="0">
              <a:buNone/>
            </a:pPr>
            <a:r>
              <a:rPr lang="en-US" dirty="0"/>
              <a:t>Are the following statements true or false?</a:t>
            </a:r>
            <a:endParaRPr lang="hu-HU" dirty="0"/>
          </a:p>
          <a:p>
            <a:pPr marL="0" indent="0">
              <a:buNone/>
            </a:pPr>
            <a:endParaRPr lang="hu-HU" dirty="0"/>
          </a:p>
          <a:p>
            <a:pPr>
              <a:buFontTx/>
              <a:buChar char="-"/>
            </a:pPr>
            <a:r>
              <a:rPr lang="hu-HU" dirty="0"/>
              <a:t>T</a:t>
            </a:r>
            <a:r>
              <a:rPr lang="en-US" dirty="0"/>
              <a:t>he “</a:t>
            </a:r>
            <a:r>
              <a:rPr lang="hu-HU" dirty="0" err="1"/>
              <a:t>hard</a:t>
            </a:r>
            <a:r>
              <a:rPr lang="en-US" dirty="0"/>
              <a:t> power” arouses attraction from a cultural and ideological source and is not based on military or economic force</a:t>
            </a:r>
            <a:r>
              <a:rPr lang="hu-HU" dirty="0"/>
              <a:t>. (</a:t>
            </a:r>
            <a:r>
              <a:rPr lang="hu-HU" dirty="0" err="1"/>
              <a:t>false</a:t>
            </a:r>
            <a:r>
              <a:rPr lang="hu-HU" dirty="0"/>
              <a:t>)</a:t>
            </a:r>
          </a:p>
          <a:p>
            <a:pPr>
              <a:buFontTx/>
              <a:buChar char="-"/>
            </a:pPr>
            <a:r>
              <a:rPr lang="en-US" dirty="0"/>
              <a:t>Comics is a medium with a dynamic identity.</a:t>
            </a:r>
            <a:r>
              <a:rPr lang="hu-HU" dirty="0"/>
              <a:t> (</a:t>
            </a:r>
            <a:r>
              <a:rPr lang="hu-HU" dirty="0" err="1"/>
              <a:t>true</a:t>
            </a:r>
            <a:r>
              <a:rPr lang="hu-HU" dirty="0"/>
              <a:t>)</a:t>
            </a:r>
          </a:p>
          <a:p>
            <a:pPr>
              <a:buFontTx/>
              <a:buChar char="-"/>
            </a:pPr>
            <a:r>
              <a:rPr lang="en-US" dirty="0"/>
              <a:t>Popular geopolitics produced with the help of narratives within popular media, that is, a geopolitical knowledge shaped by the everyday practices of media audiences and users.</a:t>
            </a:r>
            <a:r>
              <a:rPr lang="hu-HU" dirty="0"/>
              <a:t> (</a:t>
            </a:r>
            <a:r>
              <a:rPr lang="hu-HU" dirty="0" err="1"/>
              <a:t>true</a:t>
            </a:r>
            <a:r>
              <a:rPr lang="hu-HU" dirty="0"/>
              <a:t>)</a:t>
            </a:r>
          </a:p>
          <a:p>
            <a:pPr>
              <a:buFontTx/>
              <a:buChar char="-"/>
            </a:pPr>
            <a:r>
              <a:rPr lang="en-US" dirty="0"/>
              <a:t>Joseph Nye</a:t>
            </a:r>
            <a:r>
              <a:rPr lang="hu-HU" dirty="0"/>
              <a:t> is</a:t>
            </a:r>
            <a:r>
              <a:rPr lang="en-US" dirty="0"/>
              <a:t> an expert </a:t>
            </a:r>
            <a:r>
              <a:rPr lang="hu-HU" dirty="0" err="1"/>
              <a:t>on</a:t>
            </a:r>
            <a:r>
              <a:rPr lang="hu-HU" dirty="0"/>
              <a:t> </a:t>
            </a:r>
            <a:r>
              <a:rPr lang="hu-HU" dirty="0" err="1"/>
              <a:t>Japanese</a:t>
            </a:r>
            <a:r>
              <a:rPr lang="hu-HU" dirty="0"/>
              <a:t> </a:t>
            </a:r>
            <a:r>
              <a:rPr lang="hu-HU" dirty="0" err="1"/>
              <a:t>manga</a:t>
            </a:r>
            <a:r>
              <a:rPr lang="hu-HU" dirty="0"/>
              <a:t>. (</a:t>
            </a:r>
            <a:r>
              <a:rPr lang="hu-HU" dirty="0" err="1"/>
              <a:t>false</a:t>
            </a:r>
            <a:r>
              <a:rPr lang="hu-HU" dirty="0"/>
              <a:t>)</a:t>
            </a:r>
          </a:p>
          <a:p>
            <a:pPr>
              <a:buFontTx/>
              <a:buChar char="-"/>
            </a:pPr>
            <a:r>
              <a:rPr lang="en-US" dirty="0"/>
              <a:t>From a global perspective, research into transcultural currents and a media geopolitical perspective on comics media may therefore be justified.</a:t>
            </a:r>
            <a:r>
              <a:rPr lang="hu-HU" dirty="0"/>
              <a:t> </a:t>
            </a:r>
            <a:r>
              <a:rPr lang="hu-HU" b="0" i="0" dirty="0">
                <a:effectLst/>
              </a:rPr>
              <a:t>(</a:t>
            </a:r>
            <a:r>
              <a:rPr lang="hu-HU" b="0" i="0" dirty="0" err="1">
                <a:effectLst/>
              </a:rPr>
              <a:t>true</a:t>
            </a:r>
            <a:r>
              <a:rPr lang="hu-HU" b="0" i="0" dirty="0">
                <a:effectLst/>
              </a:rPr>
              <a:t>)</a:t>
            </a:r>
            <a:endParaRPr lang="hu-HU" dirty="0"/>
          </a:p>
        </p:txBody>
      </p:sp>
    </p:spTree>
    <p:custDataLst>
      <p:tags r:id="rId1"/>
    </p:custDataLst>
    <p:extLst>
      <p:ext uri="{BB962C8B-B14F-4D97-AF65-F5344CB8AC3E}">
        <p14:creationId xmlns:p14="http://schemas.microsoft.com/office/powerpoint/2010/main" val="194591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hu-HU" dirty="0">
                <a:solidFill>
                  <a:schemeClr val="accent2">
                    <a:lumMod val="50000"/>
                  </a:schemeClr>
                </a:solidFill>
              </a:rPr>
              <a:t>3. </a:t>
            </a:r>
            <a:r>
              <a:rPr lang="hu-HU" dirty="0" err="1">
                <a:solidFill>
                  <a:schemeClr val="accent2">
                    <a:lumMod val="50000"/>
                  </a:schemeClr>
                </a:solidFill>
              </a:rPr>
              <a:t>Publication</a:t>
            </a:r>
            <a:r>
              <a:rPr lang="hu-HU" dirty="0">
                <a:solidFill>
                  <a:schemeClr val="accent2">
                    <a:lumMod val="50000"/>
                  </a:schemeClr>
                </a:solidFill>
              </a:rPr>
              <a:t> </a:t>
            </a:r>
            <a:r>
              <a:rPr lang="hu-HU" dirty="0" err="1">
                <a:solidFill>
                  <a:schemeClr val="accent2">
                    <a:lumMod val="50000"/>
                  </a:schemeClr>
                </a:solidFill>
              </a:rPr>
              <a:t>Formats</a:t>
            </a:r>
            <a:r>
              <a:rPr lang="hu-HU" dirty="0">
                <a:solidFill>
                  <a:schemeClr val="accent2">
                    <a:lumMod val="50000"/>
                  </a:schemeClr>
                </a:solidFill>
              </a:rPr>
              <a:t>, Media </a:t>
            </a:r>
            <a:r>
              <a:rPr lang="hu-HU" dirty="0" err="1">
                <a:solidFill>
                  <a:schemeClr val="accent2">
                    <a:lumMod val="50000"/>
                  </a:schemeClr>
                </a:solidFill>
              </a:rPr>
              <a:t>Layouts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122577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3.1. </a:t>
            </a:r>
            <a:r>
              <a:rPr lang="hu-HU" dirty="0" err="1">
                <a:solidFill>
                  <a:schemeClr val="accent2">
                    <a:lumMod val="50000"/>
                  </a:schemeClr>
                </a:solidFill>
              </a:rPr>
              <a:t>Hybridisations</a:t>
            </a:r>
            <a:r>
              <a:rPr lang="hu-HU" dirty="0">
                <a:solidFill>
                  <a:schemeClr val="accent2">
                    <a:lumMod val="50000"/>
                  </a:schemeClr>
                </a:solidFill>
              </a:rPr>
              <a:t> and </a:t>
            </a:r>
            <a:r>
              <a:rPr lang="hu-HU" dirty="0" err="1">
                <a:solidFill>
                  <a:schemeClr val="accent2">
                    <a:lumMod val="50000"/>
                  </a:schemeClr>
                </a:solidFill>
              </a:rPr>
              <a:t>Traditions</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437436"/>
            <a:ext cx="11007903" cy="3477895"/>
          </a:xfrm>
        </p:spPr>
        <p:txBody>
          <a:bodyPr>
            <a:normAutofit fontScale="62500" lnSpcReduction="20000"/>
          </a:bodyPr>
          <a:lstStyle/>
          <a:p>
            <a:pPr marL="0" indent="0" algn="just">
              <a:buNone/>
            </a:pPr>
            <a:r>
              <a:rPr lang="en-US" dirty="0"/>
              <a:t>Different formats and mediums may be characteristic of different </a:t>
            </a:r>
            <a:r>
              <a:rPr lang="hu-HU" dirty="0"/>
              <a:t>cultural </a:t>
            </a:r>
            <a:r>
              <a:rPr lang="en-US" dirty="0"/>
              <a:t>versions of comic media. Indeed, the choice of publication format and medium is also a choice of comic tradition, not culturally neutral. The three-panel comic strip and the comic book, typical of superhero comics, indicate a link with North American comics, while the 48 or 64-page </a:t>
            </a:r>
            <a:r>
              <a:rPr lang="en-US" dirty="0" err="1"/>
              <a:t>colour</a:t>
            </a:r>
            <a:r>
              <a:rPr lang="en-US" dirty="0"/>
              <a:t> hardcover album indicates a link with the Franco-Belgian bande dessinée. </a:t>
            </a:r>
            <a:endParaRPr lang="hu-HU" dirty="0"/>
          </a:p>
          <a:p>
            <a:pPr marL="0" indent="0" algn="just">
              <a:buNone/>
            </a:pPr>
            <a:r>
              <a:rPr lang="en-US" dirty="0"/>
              <a:t>In addition to the various formats of printed publications, daily and weekly newspapers, magazines, albums, books, such as the traditional paperback graphic novel, it is increasingly worthwhile to look at the formats of </a:t>
            </a:r>
            <a:r>
              <a:rPr lang="hu-HU" dirty="0"/>
              <a:t>web</a:t>
            </a:r>
            <a:r>
              <a:rPr lang="en-US" dirty="0"/>
              <a:t>comic</a:t>
            </a:r>
            <a:r>
              <a:rPr lang="hu-HU" dirty="0"/>
              <a:t>s </a:t>
            </a:r>
            <a:r>
              <a:rPr lang="hu-HU" dirty="0" err="1"/>
              <a:t>or</a:t>
            </a:r>
            <a:r>
              <a:rPr lang="hu-HU" dirty="0"/>
              <a:t> </a:t>
            </a:r>
            <a:r>
              <a:rPr lang="hu-HU" dirty="0" err="1"/>
              <a:t>digital</a:t>
            </a:r>
            <a:r>
              <a:rPr lang="hu-HU" dirty="0"/>
              <a:t> comics</a:t>
            </a:r>
            <a:r>
              <a:rPr lang="en-US" dirty="0"/>
              <a:t>. This is not just about </a:t>
            </a:r>
            <a:r>
              <a:rPr lang="en-US" dirty="0" err="1"/>
              <a:t>digitalisation</a:t>
            </a:r>
            <a:r>
              <a:rPr lang="en-US" dirty="0"/>
              <a:t>, but also about the new possibilities offered by different media formats</a:t>
            </a:r>
            <a:r>
              <a:rPr lang="hu-HU" dirty="0"/>
              <a:t> and </a:t>
            </a:r>
            <a:r>
              <a:rPr lang="hu-HU" dirty="0" err="1"/>
              <a:t>platforms</a:t>
            </a:r>
            <a:r>
              <a:rPr lang="en-US" dirty="0"/>
              <a:t>, such as Webtoon, which originated in South Korea, or even Instagram. </a:t>
            </a:r>
            <a:endParaRPr lang="hu-HU" dirty="0"/>
          </a:p>
          <a:p>
            <a:pPr marL="0" indent="0" algn="just">
              <a:buNone/>
            </a:pPr>
            <a:r>
              <a:rPr lang="en-US" dirty="0"/>
              <a:t>Some of the webcomics, webtoon or bande dessinée numérique can be seen as a mediatic </a:t>
            </a:r>
            <a:r>
              <a:rPr lang="en-US" dirty="0" err="1"/>
              <a:t>hybridisation</a:t>
            </a:r>
            <a:r>
              <a:rPr lang="en-US" dirty="0"/>
              <a:t>. It is precisely certain characteristics of the Internet that are combined with the comic styling familiar from printed works. But it is not only on the Internet that comic</a:t>
            </a:r>
            <a:r>
              <a:rPr lang="hu-HU" dirty="0"/>
              <a:t>s</a:t>
            </a:r>
            <a:r>
              <a:rPr lang="en-US" dirty="0"/>
              <a:t> are </a:t>
            </a:r>
            <a:r>
              <a:rPr lang="en-US" dirty="0" err="1"/>
              <a:t>hybridised</a:t>
            </a:r>
            <a:r>
              <a:rPr lang="en-US" dirty="0"/>
              <a:t>, but also in the cinema, in the theatre and on the street. </a:t>
            </a:r>
            <a:r>
              <a:rPr lang="hu-HU" dirty="0"/>
              <a:t>Comics p</a:t>
            </a:r>
            <a:r>
              <a:rPr lang="en-US" dirty="0" err="1"/>
              <a:t>osters</a:t>
            </a:r>
            <a:r>
              <a:rPr lang="en-US" dirty="0"/>
              <a:t>, sculptures, murals abound, especially in cities that can be considered as institutional </a:t>
            </a:r>
            <a:r>
              <a:rPr lang="en-US" dirty="0" err="1"/>
              <a:t>centres</a:t>
            </a:r>
            <a:r>
              <a:rPr lang="en-US" dirty="0"/>
              <a:t> of dominant geo-cultural varieties (although each variety is also multi-centric). </a:t>
            </a:r>
            <a:r>
              <a:rPr lang="hu-HU" dirty="0"/>
              <a:t>A</a:t>
            </a:r>
            <a:r>
              <a:rPr lang="en-US" dirty="0" err="1"/>
              <a:t>dvertising</a:t>
            </a:r>
            <a:r>
              <a:rPr lang="en-US" dirty="0"/>
              <a:t> communication all over the world uses comic</a:t>
            </a:r>
            <a:r>
              <a:rPr lang="hu-HU" dirty="0"/>
              <a:t>s</a:t>
            </a:r>
            <a:r>
              <a:rPr lang="en-US" dirty="0"/>
              <a:t> posters. Comic</a:t>
            </a:r>
            <a:r>
              <a:rPr lang="hu-HU" dirty="0"/>
              <a:t>s</a:t>
            </a:r>
            <a:r>
              <a:rPr lang="en-US" dirty="0"/>
              <a:t> exhibitions in galleries and other exhibition spaces also present comic</a:t>
            </a:r>
            <a:r>
              <a:rPr lang="hu-HU" dirty="0"/>
              <a:t>s</a:t>
            </a:r>
            <a:r>
              <a:rPr lang="en-US" dirty="0"/>
              <a:t> in a specific media layout, different from print or electronic publications.</a:t>
            </a:r>
            <a:endParaRPr lang="hu-HU"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3.</a:t>
            </a:r>
            <a:r>
              <a:rPr lang="en-US" dirty="0">
                <a:solidFill>
                  <a:schemeClr val="accent2">
                    <a:lumMod val="50000"/>
                  </a:schemeClr>
                </a:solidFill>
              </a:rPr>
              <a:t> Publication </a:t>
            </a:r>
            <a:r>
              <a:rPr lang="hu-HU" dirty="0">
                <a:solidFill>
                  <a:schemeClr val="accent2">
                    <a:lumMod val="50000"/>
                  </a:schemeClr>
                </a:solidFill>
              </a:rPr>
              <a:t>F</a:t>
            </a:r>
            <a:r>
              <a:rPr lang="en-US" dirty="0" err="1">
                <a:solidFill>
                  <a:schemeClr val="accent2">
                    <a:lumMod val="50000"/>
                  </a:schemeClr>
                </a:solidFill>
              </a:rPr>
              <a:t>ormats</a:t>
            </a:r>
            <a:r>
              <a:rPr lang="en-US" dirty="0">
                <a:solidFill>
                  <a:schemeClr val="accent2">
                    <a:lumMod val="50000"/>
                  </a:schemeClr>
                </a:solidFill>
              </a:rPr>
              <a:t>, </a:t>
            </a:r>
            <a:r>
              <a:rPr lang="hu-HU" dirty="0">
                <a:solidFill>
                  <a:schemeClr val="accent2">
                    <a:lumMod val="50000"/>
                  </a:schemeClr>
                </a:solidFill>
              </a:rPr>
              <a:t>M</a:t>
            </a:r>
            <a:r>
              <a:rPr lang="en-US" dirty="0" err="1">
                <a:solidFill>
                  <a:schemeClr val="accent2">
                    <a:lumMod val="50000"/>
                  </a:schemeClr>
                </a:solidFill>
              </a:rPr>
              <a:t>edia</a:t>
            </a:r>
            <a:r>
              <a:rPr lang="en-US" dirty="0">
                <a:solidFill>
                  <a:schemeClr val="accent2">
                    <a:lumMod val="50000"/>
                  </a:schemeClr>
                </a:solidFill>
              </a:rPr>
              <a:t> </a:t>
            </a:r>
            <a:r>
              <a:rPr lang="hu-HU" dirty="0">
                <a:solidFill>
                  <a:schemeClr val="accent2">
                    <a:lumMod val="50000"/>
                  </a:schemeClr>
                </a:solidFill>
              </a:rPr>
              <a:t>L</a:t>
            </a:r>
            <a:r>
              <a:rPr lang="en-US" dirty="0" err="1">
                <a:solidFill>
                  <a:schemeClr val="accent2">
                    <a:lumMod val="50000"/>
                  </a:schemeClr>
                </a:solidFill>
              </a:rPr>
              <a:t>ayouts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58611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hu-HU" dirty="0">
                <a:solidFill>
                  <a:schemeClr val="accent2">
                    <a:lumMod val="50000"/>
                  </a:schemeClr>
                </a:solidFill>
              </a:rPr>
              <a:t>Lesson2 - </a:t>
            </a:r>
            <a:r>
              <a:rPr lang="en-US" dirty="0">
                <a:solidFill>
                  <a:schemeClr val="accent2">
                    <a:lumMod val="50000"/>
                  </a:schemeClr>
                </a:solidFill>
              </a:rPr>
              <a:t>Comics as Media Culture</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362659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3.2.Periodicity</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1213635" y="1690688"/>
            <a:ext cx="9764730" cy="3726438"/>
          </a:xfrm>
        </p:spPr>
        <p:txBody>
          <a:bodyPr>
            <a:normAutofit fontScale="92500" lnSpcReduction="20000"/>
          </a:bodyPr>
          <a:lstStyle/>
          <a:p>
            <a:pPr marL="0" indent="0" algn="just">
              <a:buNone/>
            </a:pPr>
            <a:r>
              <a:rPr lang="en-US" dirty="0"/>
              <a:t>Different formats, platforms and dispositives can be different not only in terms of spatial relations, but also in terms of temporal relations. Daily strips, weekly comic strips</a:t>
            </a:r>
            <a:r>
              <a:rPr lang="hu-HU" dirty="0"/>
              <a:t> </a:t>
            </a:r>
            <a:r>
              <a:rPr lang="en-US" dirty="0"/>
              <a:t>or</a:t>
            </a:r>
            <a:r>
              <a:rPr lang="hu-HU" dirty="0"/>
              <a:t> </a:t>
            </a:r>
            <a:r>
              <a:rPr lang="en-US" dirty="0"/>
              <a:t>feuilleton, annual</a:t>
            </a:r>
            <a:r>
              <a:rPr lang="hu-HU" dirty="0"/>
              <a:t> </a:t>
            </a:r>
            <a:r>
              <a:rPr lang="hu-HU" dirty="0" err="1"/>
              <a:t>published</a:t>
            </a:r>
            <a:r>
              <a:rPr lang="en-US" dirty="0"/>
              <a:t> albums, more frequent series in comic book</a:t>
            </a:r>
            <a:r>
              <a:rPr lang="hu-HU" dirty="0"/>
              <a:t>s</a:t>
            </a:r>
            <a:r>
              <a:rPr lang="en-US" dirty="0"/>
              <a:t> and manga </a:t>
            </a:r>
            <a:r>
              <a:rPr lang="hu-HU" dirty="0" err="1"/>
              <a:t>books</a:t>
            </a:r>
            <a:r>
              <a:rPr lang="en-US" dirty="0"/>
              <a:t>. </a:t>
            </a:r>
            <a:endParaRPr lang="hu-HU" dirty="0"/>
          </a:p>
          <a:p>
            <a:pPr marL="0" indent="0" algn="just">
              <a:buNone/>
            </a:pPr>
            <a:r>
              <a:rPr lang="en-US" dirty="0"/>
              <a:t>Because comics have traditionally, especially since the turn of the last century, when they met the mass-circulation printed press, been mostly media texts defined by the two major types of serialism, as have other products of the media industry</a:t>
            </a:r>
            <a:r>
              <a:rPr lang="hu-HU" dirty="0"/>
              <a:t>:</a:t>
            </a:r>
            <a:r>
              <a:rPr lang="en-US" dirty="0"/>
              <a:t> </a:t>
            </a:r>
            <a:endParaRPr lang="hu-HU" dirty="0"/>
          </a:p>
          <a:p>
            <a:pPr marL="0" indent="0" algn="just">
              <a:buNone/>
            </a:pPr>
            <a:r>
              <a:rPr lang="hu-HU" dirty="0"/>
              <a:t>- </a:t>
            </a:r>
            <a:r>
              <a:rPr lang="en-US" dirty="0"/>
              <a:t>Continuous </a:t>
            </a:r>
            <a:r>
              <a:rPr lang="hu-HU" dirty="0" err="1"/>
              <a:t>SERIALs</a:t>
            </a:r>
            <a:r>
              <a:rPr lang="en-US" dirty="0"/>
              <a:t> </a:t>
            </a:r>
            <a:r>
              <a:rPr lang="hu-HU" dirty="0"/>
              <a:t>(</a:t>
            </a:r>
            <a:r>
              <a:rPr lang="hu-HU" dirty="0" err="1"/>
              <a:t>with</a:t>
            </a:r>
            <a:r>
              <a:rPr lang="hu-HU" dirty="0"/>
              <a:t> cliffhangers) </a:t>
            </a:r>
            <a:r>
              <a:rPr lang="en-US" dirty="0"/>
              <a:t>and episodic </a:t>
            </a:r>
            <a:r>
              <a:rPr lang="hu-HU" dirty="0"/>
              <a:t>SERIES</a:t>
            </a:r>
            <a:r>
              <a:rPr lang="en-US" dirty="0"/>
              <a:t> based on repetition, or combinations of both, are further rolled out with open questions.</a:t>
            </a:r>
            <a:endParaRPr lang="hu-HU"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1740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3.</a:t>
            </a:r>
            <a:r>
              <a:rPr lang="en-US" dirty="0">
                <a:solidFill>
                  <a:schemeClr val="accent2">
                    <a:lumMod val="50000"/>
                  </a:schemeClr>
                </a:solidFill>
              </a:rPr>
              <a:t> Publication </a:t>
            </a:r>
            <a:r>
              <a:rPr lang="hu-HU" dirty="0">
                <a:solidFill>
                  <a:schemeClr val="accent2">
                    <a:lumMod val="50000"/>
                  </a:schemeClr>
                </a:solidFill>
              </a:rPr>
              <a:t>F</a:t>
            </a:r>
            <a:r>
              <a:rPr lang="en-US" dirty="0" err="1">
                <a:solidFill>
                  <a:schemeClr val="accent2">
                    <a:lumMod val="50000"/>
                  </a:schemeClr>
                </a:solidFill>
              </a:rPr>
              <a:t>ormats</a:t>
            </a:r>
            <a:r>
              <a:rPr lang="en-US" dirty="0">
                <a:solidFill>
                  <a:schemeClr val="accent2">
                    <a:lumMod val="50000"/>
                  </a:schemeClr>
                </a:solidFill>
              </a:rPr>
              <a:t>, </a:t>
            </a:r>
            <a:r>
              <a:rPr lang="hu-HU" dirty="0">
                <a:solidFill>
                  <a:schemeClr val="accent2">
                    <a:lumMod val="50000"/>
                  </a:schemeClr>
                </a:solidFill>
              </a:rPr>
              <a:t>M</a:t>
            </a:r>
            <a:r>
              <a:rPr lang="en-US" dirty="0" err="1">
                <a:solidFill>
                  <a:schemeClr val="accent2">
                    <a:lumMod val="50000"/>
                  </a:schemeClr>
                </a:solidFill>
              </a:rPr>
              <a:t>edia</a:t>
            </a:r>
            <a:r>
              <a:rPr lang="en-US" dirty="0">
                <a:solidFill>
                  <a:schemeClr val="accent2">
                    <a:lumMod val="50000"/>
                  </a:schemeClr>
                </a:solidFill>
              </a:rPr>
              <a:t> </a:t>
            </a:r>
            <a:r>
              <a:rPr lang="hu-HU" dirty="0">
                <a:solidFill>
                  <a:schemeClr val="accent2">
                    <a:lumMod val="50000"/>
                  </a:schemeClr>
                </a:solidFill>
              </a:rPr>
              <a:t>L</a:t>
            </a:r>
            <a:r>
              <a:rPr lang="en-US" dirty="0" err="1">
                <a:solidFill>
                  <a:schemeClr val="accent2">
                    <a:lumMod val="50000"/>
                  </a:schemeClr>
                </a:solidFill>
              </a:rPr>
              <a:t>ayouts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4081257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a:t>
            </a:r>
            <a:r>
              <a:rPr lang="hu-HU" dirty="0" err="1">
                <a:solidFill>
                  <a:schemeClr val="accent2">
                    <a:lumMod val="50000"/>
                  </a:schemeClr>
                </a:solidFill>
              </a:rPr>
              <a:t>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a:bodyPr>
          <a:lstStyle/>
          <a:p>
            <a:pPr marL="0" indent="0">
              <a:buNone/>
            </a:pPr>
            <a:r>
              <a:rPr lang="en-US" dirty="0"/>
              <a:t>Are the following statements true or false?</a:t>
            </a:r>
            <a:endParaRPr lang="hu-HU" dirty="0"/>
          </a:p>
          <a:p>
            <a:pPr marL="0" indent="0">
              <a:buNone/>
            </a:pPr>
            <a:endParaRPr lang="hu-HU" dirty="0"/>
          </a:p>
          <a:p>
            <a:pPr>
              <a:buFontTx/>
              <a:buChar char="-"/>
            </a:pPr>
            <a:r>
              <a:rPr lang="en-US" dirty="0"/>
              <a:t>Different formats may be associated with different periodicity of </a:t>
            </a:r>
            <a:r>
              <a:rPr lang="hu-HU" dirty="0" err="1"/>
              <a:t>publication</a:t>
            </a:r>
            <a:r>
              <a:rPr lang="en-US" dirty="0"/>
              <a:t>.</a:t>
            </a:r>
            <a:r>
              <a:rPr lang="hu-HU" dirty="0"/>
              <a:t> (</a:t>
            </a:r>
            <a:r>
              <a:rPr lang="hu-HU" dirty="0" err="1"/>
              <a:t>true</a:t>
            </a:r>
            <a:r>
              <a:rPr lang="hu-HU" dirty="0"/>
              <a:t>)</a:t>
            </a:r>
          </a:p>
          <a:p>
            <a:pPr>
              <a:buFontTx/>
              <a:buChar char="-"/>
            </a:pPr>
            <a:r>
              <a:rPr lang="en-US" dirty="0"/>
              <a:t>Webtoon</a:t>
            </a:r>
            <a:r>
              <a:rPr lang="hu-HU" dirty="0"/>
              <a:t> is </a:t>
            </a:r>
            <a:r>
              <a:rPr lang="hu-HU" dirty="0" err="1"/>
              <a:t>from</a:t>
            </a:r>
            <a:r>
              <a:rPr lang="en-US" dirty="0"/>
              <a:t> South Korea</a:t>
            </a:r>
            <a:r>
              <a:rPr lang="hu-HU" dirty="0"/>
              <a:t>. (</a:t>
            </a:r>
            <a:r>
              <a:rPr lang="hu-HU" dirty="0" err="1"/>
              <a:t>true</a:t>
            </a:r>
            <a:r>
              <a:rPr lang="hu-HU" dirty="0"/>
              <a:t>)</a:t>
            </a:r>
          </a:p>
          <a:p>
            <a:pPr>
              <a:buFontTx/>
              <a:buChar char="-"/>
            </a:pPr>
            <a:r>
              <a:rPr lang="hu-HU" dirty="0" err="1"/>
              <a:t>Series</a:t>
            </a:r>
            <a:r>
              <a:rPr lang="hu-HU" dirty="0"/>
              <a:t> </a:t>
            </a:r>
            <a:r>
              <a:rPr lang="hu-HU" dirty="0" err="1"/>
              <a:t>are</a:t>
            </a:r>
            <a:r>
              <a:rPr lang="hu-HU" dirty="0"/>
              <a:t> </a:t>
            </a:r>
            <a:r>
              <a:rPr lang="hu-HU" dirty="0" err="1"/>
              <a:t>continuous</a:t>
            </a:r>
            <a:r>
              <a:rPr lang="hu-HU" dirty="0"/>
              <a:t> and </a:t>
            </a:r>
            <a:r>
              <a:rPr lang="hu-HU" dirty="0" err="1"/>
              <a:t>serials</a:t>
            </a:r>
            <a:r>
              <a:rPr lang="hu-HU" dirty="0"/>
              <a:t> </a:t>
            </a:r>
            <a:r>
              <a:rPr lang="hu-HU" dirty="0" err="1"/>
              <a:t>are</a:t>
            </a:r>
            <a:r>
              <a:rPr lang="hu-HU" dirty="0"/>
              <a:t> </a:t>
            </a:r>
            <a:r>
              <a:rPr lang="hu-HU" dirty="0" err="1"/>
              <a:t>episodic</a:t>
            </a:r>
            <a:r>
              <a:rPr lang="hu-HU" dirty="0"/>
              <a:t>. (</a:t>
            </a:r>
            <a:r>
              <a:rPr lang="hu-HU" dirty="0" err="1"/>
              <a:t>false</a:t>
            </a:r>
            <a:r>
              <a:rPr lang="hu-HU" dirty="0"/>
              <a:t>)</a:t>
            </a:r>
          </a:p>
          <a:p>
            <a:pPr>
              <a:buFontTx/>
              <a:buChar char="-"/>
            </a:pPr>
            <a:r>
              <a:rPr lang="hu-HU" dirty="0"/>
              <a:t>T</a:t>
            </a:r>
            <a:r>
              <a:rPr lang="en-US" dirty="0"/>
              <a:t>he 48 or 64-page </a:t>
            </a:r>
            <a:r>
              <a:rPr lang="en-US" dirty="0" err="1"/>
              <a:t>colour</a:t>
            </a:r>
            <a:r>
              <a:rPr lang="en-US" dirty="0"/>
              <a:t> hardcover album indicates a link with the North American comics. </a:t>
            </a:r>
            <a:r>
              <a:rPr lang="hu-HU" b="0" i="0" dirty="0">
                <a:effectLst/>
              </a:rPr>
              <a:t>(</a:t>
            </a:r>
            <a:r>
              <a:rPr lang="hu-HU" b="0" i="0" dirty="0" err="1">
                <a:effectLst/>
              </a:rPr>
              <a:t>false</a:t>
            </a:r>
            <a:r>
              <a:rPr lang="hu-HU" b="0" i="0" dirty="0">
                <a:effectLst/>
              </a:rPr>
              <a:t>)</a:t>
            </a:r>
          </a:p>
          <a:p>
            <a:pPr>
              <a:buFontTx/>
              <a:buChar char="-"/>
            </a:pPr>
            <a:r>
              <a:rPr lang="hu-HU" dirty="0"/>
              <a:t>A</a:t>
            </a:r>
            <a:r>
              <a:rPr lang="en-US" dirty="0" err="1"/>
              <a:t>dvertising</a:t>
            </a:r>
            <a:r>
              <a:rPr lang="en-US" dirty="0"/>
              <a:t> communication uses comic</a:t>
            </a:r>
            <a:r>
              <a:rPr lang="hu-HU" dirty="0"/>
              <a:t>s</a:t>
            </a:r>
            <a:r>
              <a:rPr lang="en-US" dirty="0"/>
              <a:t> posters.</a:t>
            </a:r>
            <a:r>
              <a:rPr lang="hu-HU" dirty="0"/>
              <a:t> (</a:t>
            </a:r>
            <a:r>
              <a:rPr lang="hu-HU" dirty="0" err="1"/>
              <a:t>true</a:t>
            </a:r>
            <a:r>
              <a:rPr lang="hu-HU" dirty="0"/>
              <a:t>)</a:t>
            </a:r>
            <a:endParaRPr lang="hu-HU" b="0" i="0" dirty="0">
              <a:effectLst/>
            </a:endParaRPr>
          </a:p>
          <a:p>
            <a:pPr>
              <a:buFontTx/>
              <a:buChar char="-"/>
            </a:pPr>
            <a:endParaRPr lang="hu-HU" dirty="0">
              <a:solidFill>
                <a:srgbClr val="FF0000"/>
              </a:solidFill>
            </a:endParaRPr>
          </a:p>
        </p:txBody>
      </p:sp>
    </p:spTree>
    <p:custDataLst>
      <p:tags r:id="rId1"/>
    </p:custDataLst>
    <p:extLst>
      <p:ext uri="{BB962C8B-B14F-4D97-AF65-F5344CB8AC3E}">
        <p14:creationId xmlns:p14="http://schemas.microsoft.com/office/powerpoint/2010/main" val="113592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3455D9-97E4-4AC9-80B7-715AF10267C9}"/>
              </a:ext>
            </a:extLst>
          </p:cNvPr>
          <p:cNvSpPr>
            <a:spLocks noGrp="1"/>
          </p:cNvSpPr>
          <p:nvPr>
            <p:ph type="title"/>
          </p:nvPr>
        </p:nvSpPr>
        <p:spPr/>
        <p:txBody>
          <a:bodyPr/>
          <a:lstStyle/>
          <a:p>
            <a:r>
              <a:rPr lang="hu-HU" dirty="0" err="1"/>
              <a:t>Bibliography</a:t>
            </a:r>
            <a:r>
              <a:rPr lang="hu-HU" dirty="0"/>
              <a:t>, </a:t>
            </a:r>
            <a:r>
              <a:rPr lang="hu-HU" dirty="0" err="1"/>
              <a:t>referred</a:t>
            </a:r>
            <a:r>
              <a:rPr lang="hu-HU" dirty="0"/>
              <a:t> </a:t>
            </a:r>
            <a:r>
              <a:rPr lang="hu-HU" dirty="0" err="1"/>
              <a:t>works</a:t>
            </a:r>
            <a:endParaRPr lang="hu-HU" dirty="0"/>
          </a:p>
        </p:txBody>
      </p:sp>
      <p:sp>
        <p:nvSpPr>
          <p:cNvPr id="3" name="Tartalom helye 2">
            <a:extLst>
              <a:ext uri="{FF2B5EF4-FFF2-40B4-BE49-F238E27FC236}">
                <a16:creationId xmlns:a16="http://schemas.microsoft.com/office/drawing/2014/main" id="{A2A80B40-14A5-4F4E-B2DC-0CE6D00BA827}"/>
              </a:ext>
            </a:extLst>
          </p:cNvPr>
          <p:cNvSpPr>
            <a:spLocks noGrp="1"/>
          </p:cNvSpPr>
          <p:nvPr>
            <p:ph idx="1"/>
          </p:nvPr>
        </p:nvSpPr>
        <p:spPr>
          <a:xfrm>
            <a:off x="838200" y="2130252"/>
            <a:ext cx="9528810" cy="5417657"/>
          </a:xfrm>
        </p:spPr>
        <p:txBody>
          <a:bodyPr>
            <a:normAutofit/>
          </a:bodyPr>
          <a:lstStyle/>
          <a:p>
            <a:pPr marL="0" indent="0" algn="just">
              <a:lnSpc>
                <a:spcPct val="120000"/>
              </a:lnSpc>
              <a:spcBef>
                <a:spcPts val="0"/>
              </a:spcBef>
              <a:buNone/>
            </a:pPr>
            <a:r>
              <a:rPr lang="en-US" sz="1800" dirty="0"/>
              <a:t>D</a:t>
            </a:r>
            <a:r>
              <a:rPr lang="hu-HU" sz="1800" dirty="0" err="1"/>
              <a:t>ittmer</a:t>
            </a:r>
            <a:r>
              <a:rPr lang="en-US" sz="1800" dirty="0"/>
              <a:t>, </a:t>
            </a:r>
            <a:r>
              <a:rPr lang="hu-HU" sz="1800" dirty="0"/>
              <a:t>J. (2010): </a:t>
            </a:r>
            <a:r>
              <a:rPr lang="en-US" sz="1800" dirty="0"/>
              <a:t>Popular Culture, Geopolitics, and Identity, </a:t>
            </a:r>
            <a:r>
              <a:rPr lang="hu-HU" sz="1800" dirty="0" err="1"/>
              <a:t>Lanham</a:t>
            </a:r>
            <a:r>
              <a:rPr lang="hu-HU" sz="1800" dirty="0"/>
              <a:t>: </a:t>
            </a:r>
            <a:r>
              <a:rPr lang="en-US" sz="1800" dirty="0"/>
              <a:t>Rowman &amp; Littlefield Publishers, Lanham</a:t>
            </a:r>
            <a:r>
              <a:rPr lang="hu-HU" sz="1800" dirty="0"/>
              <a:t>.</a:t>
            </a:r>
          </a:p>
          <a:p>
            <a:pPr marL="0" indent="0" algn="just">
              <a:lnSpc>
                <a:spcPct val="120000"/>
              </a:lnSpc>
              <a:spcBef>
                <a:spcPts val="0"/>
              </a:spcBef>
              <a:buNone/>
            </a:pPr>
            <a:r>
              <a:rPr lang="hu-HU" sz="1800" dirty="0" err="1"/>
              <a:t>Maigret</a:t>
            </a:r>
            <a:r>
              <a:rPr lang="hu-HU" sz="1800" dirty="0"/>
              <a:t>, É. – </a:t>
            </a:r>
            <a:r>
              <a:rPr lang="hu-HU" sz="1800" dirty="0" err="1"/>
              <a:t>Stefanelli</a:t>
            </a:r>
            <a:r>
              <a:rPr lang="hu-HU" sz="1800" dirty="0"/>
              <a:t>, M. (2012): La bande dessinée: </a:t>
            </a:r>
            <a:r>
              <a:rPr lang="hu-HU" sz="1800" dirty="0" err="1"/>
              <a:t>une</a:t>
            </a:r>
            <a:r>
              <a:rPr lang="hu-HU" sz="1800" dirty="0"/>
              <a:t> </a:t>
            </a:r>
            <a:r>
              <a:rPr lang="hu-HU" sz="1800" dirty="0" err="1"/>
              <a:t>médiaculture</a:t>
            </a:r>
            <a:r>
              <a:rPr lang="hu-HU" sz="1800" dirty="0"/>
              <a:t>, Paris: Armand Colin – INA., Paris.</a:t>
            </a:r>
          </a:p>
          <a:p>
            <a:pPr marL="0" indent="0" algn="just">
              <a:lnSpc>
                <a:spcPct val="120000"/>
              </a:lnSpc>
              <a:spcBef>
                <a:spcPts val="0"/>
              </a:spcBef>
              <a:buNone/>
            </a:pPr>
            <a:r>
              <a:rPr lang="hu-HU" sz="1800" dirty="0"/>
              <a:t>Maksa, </a:t>
            </a:r>
            <a:r>
              <a:rPr lang="hu-HU" sz="1800" dirty="0" err="1"/>
              <a:t>Gy</a:t>
            </a:r>
            <a:r>
              <a:rPr lang="hu-HU" sz="1800" dirty="0"/>
              <a:t>. (2017): Képregények kultúraközi áramlatokban, Kolozsvár: Erdélyi Múzeum-Egyesület.</a:t>
            </a:r>
          </a:p>
          <a:p>
            <a:pPr marL="0" indent="0">
              <a:lnSpc>
                <a:spcPct val="120000"/>
              </a:lnSpc>
              <a:spcBef>
                <a:spcPts val="0"/>
              </a:spcBef>
              <a:buNone/>
            </a:pPr>
            <a:endParaRPr lang="hu-HU" sz="5600" dirty="0"/>
          </a:p>
          <a:p>
            <a:pPr marL="0" indent="0">
              <a:buNone/>
            </a:pPr>
            <a:endParaRPr lang="hu-HU" dirty="0"/>
          </a:p>
        </p:txBody>
      </p:sp>
    </p:spTree>
    <p:custDataLst>
      <p:tags r:id="rId1"/>
    </p:custDataLst>
    <p:extLst>
      <p:ext uri="{BB962C8B-B14F-4D97-AF65-F5344CB8AC3E}">
        <p14:creationId xmlns:p14="http://schemas.microsoft.com/office/powerpoint/2010/main" val="400762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fontScale="77500" lnSpcReduction="20000"/>
          </a:bodyPr>
          <a:lstStyle/>
          <a:p>
            <a:pPr marL="0" indent="0">
              <a:buNone/>
              <a:defRPr/>
            </a:pPr>
            <a:r>
              <a:rPr lang="de-DE" b="1" dirty="0"/>
              <a:t>Illustration </a:t>
            </a:r>
            <a:r>
              <a:rPr lang="de-DE" b="1" dirty="0" err="1"/>
              <a:t>pictures</a:t>
            </a:r>
            <a:r>
              <a:rPr lang="de-DE" b="1" dirty="0"/>
              <a:t>:</a:t>
            </a:r>
            <a:endParaRPr dirty="0"/>
          </a:p>
          <a:p>
            <a:pPr marL="0" indent="0">
              <a:buNone/>
              <a:defRPr/>
            </a:pPr>
            <a:endParaRPr lang="de-DE" dirty="0"/>
          </a:p>
          <a:p>
            <a:pPr marL="0" indent="0">
              <a:buNone/>
              <a:defRPr/>
            </a:pPr>
            <a:r>
              <a:rPr lang="de-DE" dirty="0" err="1"/>
              <a:t>Articulate</a:t>
            </a:r>
            <a:r>
              <a:rPr lang="de-DE" dirty="0"/>
              <a:t> Content Library 360</a:t>
            </a:r>
            <a:endParaRPr dirty="0"/>
          </a:p>
          <a:p>
            <a:pPr marL="0" indent="0">
              <a:buNone/>
              <a:defRPr/>
            </a:pPr>
            <a:endParaRPr lang="de-DE" dirty="0"/>
          </a:p>
          <a:p>
            <a:pPr marL="0" indent="0">
              <a:buNone/>
              <a:defRPr/>
            </a:pPr>
            <a:r>
              <a:rPr lang="de-DE" dirty="0" err="1"/>
              <a:t>Unsplash</a:t>
            </a:r>
            <a:r>
              <a:rPr lang="de-DE" dirty="0"/>
              <a:t>:</a:t>
            </a:r>
            <a:endParaRPr dirty="0"/>
          </a:p>
          <a:p>
            <a:pPr marL="0" indent="0">
              <a:buNone/>
              <a:defRPr/>
            </a:pPr>
            <a:r>
              <a:rPr lang="de-DE" dirty="0"/>
              <a:t>All </a:t>
            </a:r>
            <a:r>
              <a:rPr lang="de-DE" dirty="0" err="1"/>
              <a:t>photos</a:t>
            </a:r>
            <a:r>
              <a:rPr lang="de-DE" dirty="0"/>
              <a:t> </a:t>
            </a:r>
            <a:r>
              <a:rPr lang="de-DE" dirty="0" err="1"/>
              <a:t>published</a:t>
            </a:r>
            <a:r>
              <a:rPr lang="de-DE" dirty="0"/>
              <a:t> on </a:t>
            </a:r>
            <a:r>
              <a:rPr lang="de-DE" dirty="0" err="1"/>
              <a:t>Unsplash</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free</a:t>
            </a:r>
            <a:r>
              <a:rPr lang="de-DE" dirty="0"/>
              <a:t>. </a:t>
            </a:r>
            <a:r>
              <a:rPr lang="de-DE" dirty="0" err="1"/>
              <a:t>You</a:t>
            </a:r>
            <a:r>
              <a:rPr lang="de-DE" dirty="0"/>
              <a:t> </a:t>
            </a:r>
            <a:r>
              <a:rPr lang="de-DE" dirty="0" err="1"/>
              <a:t>can</a:t>
            </a:r>
            <a:r>
              <a:rPr lang="de-DE" dirty="0"/>
              <a:t> </a:t>
            </a:r>
            <a:r>
              <a:rPr lang="de-DE" dirty="0" err="1"/>
              <a:t>use</a:t>
            </a:r>
            <a:r>
              <a:rPr lang="de-DE" dirty="0"/>
              <a:t> </a:t>
            </a:r>
            <a:r>
              <a:rPr lang="de-DE" dirty="0" err="1"/>
              <a:t>them</a:t>
            </a:r>
            <a:r>
              <a:rPr lang="de-DE" dirty="0"/>
              <a:t> </a:t>
            </a:r>
            <a:r>
              <a:rPr lang="de-DE" dirty="0" err="1"/>
              <a:t>for</a:t>
            </a:r>
            <a:r>
              <a:rPr lang="de-DE" dirty="0"/>
              <a:t> </a:t>
            </a:r>
            <a:r>
              <a:rPr lang="de-DE" dirty="0" err="1"/>
              <a:t>commercian</a:t>
            </a:r>
            <a:r>
              <a:rPr lang="de-DE" dirty="0"/>
              <a:t> and non-commercial </a:t>
            </a:r>
            <a:r>
              <a:rPr lang="de-DE" dirty="0" err="1"/>
              <a:t>purposes</a:t>
            </a:r>
            <a:r>
              <a:rPr lang="de-DE" dirty="0"/>
              <a:t>.</a:t>
            </a:r>
            <a:endParaRPr dirty="0"/>
          </a:p>
          <a:p>
            <a:pPr marL="0" indent="0">
              <a:buNone/>
              <a:defRPr/>
            </a:pPr>
            <a:r>
              <a:rPr lang="de-DE" u="sng" dirty="0">
                <a:hlinkClick r:id="rId4" tooltip="https://unsplash.com/license"/>
              </a:rPr>
              <a:t>https://unsplash.com/license</a:t>
            </a:r>
            <a:endParaRPr lang="de-DE" dirty="0"/>
          </a:p>
          <a:p>
            <a:pPr marL="0" indent="0">
              <a:buNone/>
              <a:defRPr/>
            </a:pPr>
            <a:endParaRPr lang="de-DE" dirty="0"/>
          </a:p>
          <a:p>
            <a:pPr marL="0" indent="0">
              <a:buNone/>
              <a:defRPr/>
            </a:pPr>
            <a:r>
              <a:rPr lang="de-DE" dirty="0" err="1"/>
              <a:t>Pixabay</a:t>
            </a:r>
            <a:r>
              <a:rPr lang="de-DE" dirty="0"/>
              <a:t>:</a:t>
            </a:r>
            <a:endParaRPr dirty="0"/>
          </a:p>
          <a:p>
            <a:pPr marL="0" indent="0">
              <a:buNone/>
              <a:defRPr/>
            </a:pPr>
            <a:r>
              <a:rPr lang="de-DE" dirty="0"/>
              <a:t>CCO 1.0 Universal (CC0 1.0) Public Domain </a:t>
            </a:r>
            <a:r>
              <a:rPr lang="de-DE" dirty="0" err="1"/>
              <a:t>Dedication</a:t>
            </a:r>
            <a:endParaRPr dirty="0"/>
          </a:p>
          <a:p>
            <a:pPr marL="0" indent="0">
              <a:buNone/>
              <a:defRPr/>
            </a:pPr>
            <a:r>
              <a:rPr lang="de-DE" u="sng" dirty="0">
                <a:hlinkClick r:id="rId5" tooltip="http://www.pixabay.com/"/>
              </a:rPr>
              <a:t>http://www.pixabay.com</a:t>
            </a:r>
            <a:r>
              <a:rPr lang="de-DE" dirty="0"/>
              <a:t> </a:t>
            </a:r>
            <a:endParaRPr lang="hu-HU" dirty="0"/>
          </a:p>
          <a:p>
            <a:pPr marL="0" indent="0">
              <a:buNone/>
              <a:defRPr/>
            </a:pPr>
            <a:endParaRPr lang="hu-HU" dirty="0"/>
          </a:p>
          <a:p>
            <a:pPr marL="0" indent="0">
              <a:buNone/>
              <a:defRPr/>
            </a:pPr>
            <a:endParaRPr lang="de-DE" dirty="0"/>
          </a:p>
          <a:p>
            <a:pPr marL="0" indent="0">
              <a:buNone/>
              <a:defRPr/>
            </a:pPr>
            <a:endParaRPr lang="hu-HU"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a:bodyPr>
          <a:lstStyle/>
          <a:p>
            <a:pPr marL="0" indent="0">
              <a:buNone/>
              <a:defRPr/>
            </a:pPr>
            <a:endParaRPr lang="hu-HU" sz="2200" b="1" dirty="0"/>
          </a:p>
          <a:p>
            <a:pPr marL="0" indent="0">
              <a:buNone/>
              <a:defRPr/>
            </a:pPr>
            <a:r>
              <a:rPr lang="en-US" sz="2200" dirty="0" err="1"/>
              <a:t>Freepik</a:t>
            </a:r>
            <a:r>
              <a:rPr lang="en-US" sz="2200" dirty="0"/>
              <a:t>: </a:t>
            </a:r>
            <a:br>
              <a:rPr lang="en-US" sz="2200" dirty="0"/>
            </a:br>
            <a:r>
              <a:rPr lang="en-US" sz="2200" dirty="0">
                <a:hlinkClick r:id="rId3"/>
              </a:rPr>
              <a:t>https://www.freepik.com/</a:t>
            </a:r>
            <a:endParaRPr lang="hu-HU" sz="2200" dirty="0"/>
          </a:p>
          <a:p>
            <a:pPr marL="0" indent="0">
              <a:buNone/>
              <a:defRPr/>
            </a:pPr>
            <a:endParaRPr lang="hu-HU" sz="2200" dirty="0"/>
          </a:p>
          <a:p>
            <a:pPr marL="0" indent="0">
              <a:buNone/>
              <a:defRPr/>
            </a:pPr>
            <a:r>
              <a:rPr lang="en-US" sz="2200" dirty="0" err="1"/>
              <a:t>Pexels</a:t>
            </a:r>
            <a:r>
              <a:rPr lang="en-US" sz="2200" dirty="0"/>
              <a:t>:</a:t>
            </a:r>
            <a:br>
              <a:rPr lang="hu-HU" sz="2200" dirty="0"/>
            </a:br>
            <a:br>
              <a:rPr lang="hu-HU" sz="2200" dirty="0"/>
            </a:br>
            <a:r>
              <a:rPr lang="en-US" sz="2200" dirty="0"/>
              <a:t>All pho</a:t>
            </a:r>
            <a:r>
              <a:rPr lang="hu-HU" sz="2200" dirty="0" err="1"/>
              <a:t>to</a:t>
            </a:r>
            <a:r>
              <a:rPr lang="en-US" sz="2200" dirty="0"/>
              <a:t>s on </a:t>
            </a:r>
            <a:r>
              <a:rPr lang="en-US" sz="2200" dirty="0" err="1"/>
              <a:t>Pexels</a:t>
            </a:r>
            <a:r>
              <a:rPr lang="en-US" sz="2200" dirty="0"/>
              <a:t> can be used for free</a:t>
            </a:r>
            <a:r>
              <a:rPr lang="hu-HU" sz="2200" dirty="0"/>
              <a:t>.</a:t>
            </a:r>
            <a:br>
              <a:rPr lang="hu-HU" sz="2200" dirty="0"/>
            </a:br>
            <a:r>
              <a:rPr lang="en-US" sz="2200" dirty="0">
                <a:hlinkClick r:id="rId4"/>
              </a:rPr>
              <a:t>https://www.pexels.com</a:t>
            </a:r>
            <a:endParaRPr lang="de-DE" sz="2200" dirty="0"/>
          </a:p>
          <a:p>
            <a:pPr marL="0" indent="0">
              <a:buNone/>
              <a:defRPr/>
            </a:pPr>
            <a:endParaRPr lang="hu-HU" sz="2200" dirty="0"/>
          </a:p>
          <a:p>
            <a:pPr marL="0" indent="0">
              <a:buNone/>
              <a:defRPr/>
            </a:pPr>
            <a:r>
              <a:rPr lang="hu-HU" sz="2200" dirty="0"/>
              <a:t>Microsoft </a:t>
            </a:r>
            <a:r>
              <a:rPr lang="hu-HU" sz="2200" dirty="0" err="1"/>
              <a:t>Powerpoint</a:t>
            </a:r>
            <a:r>
              <a:rPr lang="hu-HU" sz="2200" dirty="0"/>
              <a:t> Stock </a:t>
            </a:r>
            <a:r>
              <a:rPr lang="hu-HU" sz="2200" dirty="0" err="1"/>
              <a:t>Photos</a:t>
            </a:r>
            <a:endParaRPr lang="hu-HU" sz="2200" dirty="0"/>
          </a:p>
        </p:txBody>
      </p:sp>
    </p:spTree>
    <p:custDataLst>
      <p:tags r:id="rId1"/>
    </p:custDataLst>
    <p:extLst>
      <p:ext uri="{BB962C8B-B14F-4D97-AF65-F5344CB8AC3E}">
        <p14:creationId xmlns:p14="http://schemas.microsoft.com/office/powerpoint/2010/main" val="4150045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3455D9-97E4-4AC9-80B7-715AF10267C9}"/>
              </a:ext>
            </a:extLst>
          </p:cNvPr>
          <p:cNvSpPr>
            <a:spLocks noGrp="1"/>
          </p:cNvSpPr>
          <p:nvPr>
            <p:ph type="title"/>
          </p:nvPr>
        </p:nvSpPr>
        <p:spPr/>
        <p:txBody>
          <a:bodyPr/>
          <a:lstStyle/>
          <a:p>
            <a:r>
              <a:rPr lang="hu-HU" dirty="0" err="1"/>
              <a:t>Other</a:t>
            </a:r>
            <a:r>
              <a:rPr lang="hu-HU" dirty="0"/>
              <a:t> </a:t>
            </a:r>
            <a:r>
              <a:rPr lang="hu-HU" dirty="0" err="1"/>
              <a:t>Sources</a:t>
            </a:r>
            <a:r>
              <a:rPr lang="hu-HU" dirty="0"/>
              <a:t> of </a:t>
            </a:r>
            <a:r>
              <a:rPr lang="hu-HU" dirty="0" err="1"/>
              <a:t>Photos</a:t>
            </a:r>
            <a:r>
              <a:rPr lang="hu-HU" dirty="0"/>
              <a:t> </a:t>
            </a:r>
          </a:p>
        </p:txBody>
      </p:sp>
      <p:sp>
        <p:nvSpPr>
          <p:cNvPr id="3" name="Tartalom helye 2">
            <a:extLst>
              <a:ext uri="{FF2B5EF4-FFF2-40B4-BE49-F238E27FC236}">
                <a16:creationId xmlns:a16="http://schemas.microsoft.com/office/drawing/2014/main" id="{A2A80B40-14A5-4F4E-B2DC-0CE6D00BA827}"/>
              </a:ext>
            </a:extLst>
          </p:cNvPr>
          <p:cNvSpPr>
            <a:spLocks noGrp="1"/>
          </p:cNvSpPr>
          <p:nvPr>
            <p:ph idx="1"/>
          </p:nvPr>
        </p:nvSpPr>
        <p:spPr/>
        <p:txBody>
          <a:bodyPr>
            <a:normAutofit/>
          </a:bodyPr>
          <a:lstStyle/>
          <a:p>
            <a:pPr marL="0" indent="0">
              <a:buNone/>
            </a:pPr>
            <a:r>
              <a:rPr lang="hu-HU" dirty="0">
                <a:hlinkClick r:id="rId3"/>
              </a:rPr>
              <a:t>https://link.springer.com/book/10.1007/978-3-030-43554-7</a:t>
            </a:r>
            <a:endParaRPr lang="hu-HU" dirty="0"/>
          </a:p>
          <a:p>
            <a:pPr marL="0" indent="0">
              <a:buNone/>
            </a:pPr>
            <a:r>
              <a:rPr lang="hu-HU" dirty="0">
                <a:hlinkClick r:id="rId4"/>
              </a:rPr>
              <a:t>https://www.fnac.com/a3241842/Eric-Maigret-La-bande-dessinee-une-mediaculture</a:t>
            </a:r>
          </a:p>
          <a:p>
            <a:pPr marL="0" indent="0">
              <a:buNone/>
            </a:pPr>
            <a:r>
              <a:rPr lang="hu-HU" dirty="0">
                <a:hlinkClick r:id="rId4"/>
              </a:rPr>
              <a:t>https://www.zvab.com/buch-suchen/titel/transkulturelle-kommunikation/</a:t>
            </a:r>
          </a:p>
          <a:p>
            <a:pPr marL="0" indent="0">
              <a:buNone/>
            </a:pPr>
            <a:r>
              <a:rPr lang="hu-HU" dirty="0">
                <a:hlinkClick r:id="rId4"/>
              </a:rPr>
              <a:t>https://rowman.com/ISBN/9781538116715/Popular-Culture-Geopolitics-and-Identity-Second-Edition</a:t>
            </a:r>
            <a:endParaRPr lang="hu-HU" dirty="0"/>
          </a:p>
          <a:p>
            <a:pPr marL="0" indent="0">
              <a:buNone/>
            </a:pPr>
            <a:endParaRPr lang="hu-HU" dirty="0"/>
          </a:p>
        </p:txBody>
      </p:sp>
    </p:spTree>
    <p:custDataLst>
      <p:tags r:id="rId1"/>
    </p:custDataLst>
    <p:extLst>
      <p:ext uri="{BB962C8B-B14F-4D97-AF65-F5344CB8AC3E}">
        <p14:creationId xmlns:p14="http://schemas.microsoft.com/office/powerpoint/2010/main" val="3158268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708381-493B-49CD-BA19-2A290F9EE586}"/>
              </a:ext>
            </a:extLst>
          </p:cNvPr>
          <p:cNvSpPr>
            <a:spLocks noGrp="1"/>
          </p:cNvSpPr>
          <p:nvPr>
            <p:ph type="ctrTitle"/>
          </p:nvPr>
        </p:nvSpPr>
        <p:spPr>
          <a:xfrm>
            <a:off x="398463" y="247650"/>
            <a:ext cx="10152062" cy="719138"/>
          </a:xfrm>
        </p:spPr>
        <p:txBody>
          <a:bodyPr rtlCol="0">
            <a:normAutofit fontScale="90000"/>
          </a:bodyPr>
          <a:lstStyle/>
          <a:p>
            <a:pPr algn="l" fontAlgn="auto">
              <a:spcAft>
                <a:spcPts val="0"/>
              </a:spcAft>
              <a:defRPr/>
            </a:pPr>
            <a:br>
              <a:rPr lang="hu-HU" sz="3700" b="1" dirty="0">
                <a:solidFill>
                  <a:schemeClr val="bg1"/>
                </a:solidFill>
              </a:rPr>
            </a:br>
            <a:r>
              <a:rPr lang="hu-HU" sz="3300" b="1" dirty="0" err="1">
                <a:solidFill>
                  <a:schemeClr val="bg1"/>
                </a:solidFill>
                <a:latin typeface="+mn-lt"/>
              </a:rPr>
              <a:t>Where</a:t>
            </a:r>
            <a:r>
              <a:rPr lang="hu-HU" sz="3300" b="1" dirty="0">
                <a:solidFill>
                  <a:schemeClr val="bg1"/>
                </a:solidFill>
                <a:latin typeface="+mn-lt"/>
              </a:rPr>
              <a:t> </a:t>
            </a:r>
            <a:r>
              <a:rPr lang="hu-HU" sz="3300" b="1" dirty="0" err="1">
                <a:solidFill>
                  <a:schemeClr val="bg1"/>
                </a:solidFill>
                <a:latin typeface="+mn-lt"/>
              </a:rPr>
              <a:t>you</a:t>
            </a:r>
            <a:r>
              <a:rPr lang="hu-HU" sz="3300" b="1" dirty="0">
                <a:solidFill>
                  <a:schemeClr val="bg1"/>
                </a:solidFill>
                <a:latin typeface="+mn-lt"/>
              </a:rPr>
              <a:t> </a:t>
            </a:r>
            <a:r>
              <a:rPr lang="hu-HU" sz="3300" b="1" dirty="0" err="1">
                <a:solidFill>
                  <a:schemeClr val="bg1"/>
                </a:solidFill>
                <a:latin typeface="+mn-lt"/>
              </a:rPr>
              <a:t>can</a:t>
            </a:r>
            <a:r>
              <a:rPr lang="hu-HU" sz="3300" b="1" dirty="0">
                <a:solidFill>
                  <a:schemeClr val="bg1"/>
                </a:solidFill>
                <a:latin typeface="+mn-lt"/>
              </a:rPr>
              <a:t> </a:t>
            </a:r>
            <a:r>
              <a:rPr lang="hu-HU" sz="3300" b="1" dirty="0" err="1">
                <a:solidFill>
                  <a:schemeClr val="bg1"/>
                </a:solidFill>
                <a:latin typeface="+mn-lt"/>
              </a:rPr>
              <a:t>find</a:t>
            </a:r>
            <a:r>
              <a:rPr lang="hu-HU" sz="3300" b="1" dirty="0">
                <a:solidFill>
                  <a:schemeClr val="bg1"/>
                </a:solidFill>
                <a:latin typeface="+mn-lt"/>
              </a:rPr>
              <a:t> </a:t>
            </a:r>
            <a:r>
              <a:rPr lang="hu-HU" sz="3300" b="1" dirty="0" err="1">
                <a:solidFill>
                  <a:schemeClr val="bg1"/>
                </a:solidFill>
                <a:latin typeface="+mn-lt"/>
              </a:rPr>
              <a:t>us</a:t>
            </a:r>
            <a:endParaRPr lang="hu-HU" sz="3300" b="1" dirty="0">
              <a:solidFill>
                <a:schemeClr val="bg1"/>
              </a:solidFill>
              <a:latin typeface="+mn-lt"/>
            </a:endParaRPr>
          </a:p>
        </p:txBody>
      </p:sp>
      <p:sp>
        <p:nvSpPr>
          <p:cNvPr id="17411" name="Szövegdoboz 5">
            <a:extLst>
              <a:ext uri="{FF2B5EF4-FFF2-40B4-BE49-F238E27FC236}">
                <a16:creationId xmlns:a16="http://schemas.microsoft.com/office/drawing/2014/main" id="{E09F61B1-72B4-4294-9783-ADC111806A65}"/>
              </a:ext>
            </a:extLst>
          </p:cNvPr>
          <p:cNvSpPr txBox="1">
            <a:spLocks noChangeArrowheads="1"/>
          </p:cNvSpPr>
          <p:nvPr/>
        </p:nvSpPr>
        <p:spPr bwMode="auto">
          <a:xfrm>
            <a:off x="2462319" y="1829058"/>
            <a:ext cx="76448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p:txBody>
      </p:sp>
      <p:pic>
        <p:nvPicPr>
          <p:cNvPr id="17412" name="Kép 21">
            <a:extLst>
              <a:ext uri="{FF2B5EF4-FFF2-40B4-BE49-F238E27FC236}">
                <a16:creationId xmlns:a16="http://schemas.microsoft.com/office/drawing/2014/main" id="{5D6897DB-2009-45A6-9DC3-2E1F1F74C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913" y="0"/>
            <a:ext cx="42560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a:extLst>
              <a:ext uri="{FF2B5EF4-FFF2-40B4-BE49-F238E27FC236}">
                <a16:creationId xmlns:a16="http://schemas.microsoft.com/office/drawing/2014/main" id="{4CEEC519-2040-4DD8-82D6-11C2A14AD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1294"/>
            <a:ext cx="12192000" cy="1591375"/>
          </a:xfrm>
          <a:prstGeom prst="rect">
            <a:avLst/>
          </a:prstGeom>
        </p:spPr>
      </p:pic>
      <p:pic>
        <p:nvPicPr>
          <p:cNvPr id="10" name="Kép 9">
            <a:extLst>
              <a:ext uri="{FF2B5EF4-FFF2-40B4-BE49-F238E27FC236}">
                <a16:creationId xmlns:a16="http://schemas.microsoft.com/office/drawing/2014/main" id="{0D9EC603-7131-4694-B193-2DEDEF1EB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687" y="5777564"/>
            <a:ext cx="352628" cy="352628"/>
          </a:xfrm>
          <a:prstGeom prst="rect">
            <a:avLst/>
          </a:prstGeom>
        </p:spPr>
      </p:pic>
      <p:pic>
        <p:nvPicPr>
          <p:cNvPr id="12" name="Kép 11">
            <a:extLst>
              <a:ext uri="{FF2B5EF4-FFF2-40B4-BE49-F238E27FC236}">
                <a16:creationId xmlns:a16="http://schemas.microsoft.com/office/drawing/2014/main" id="{1673220D-B425-4329-BD6C-3E6599C6CA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4779" y="4680773"/>
            <a:ext cx="352628" cy="352628"/>
          </a:xfrm>
          <a:prstGeom prst="rect">
            <a:avLst/>
          </a:prstGeom>
        </p:spPr>
      </p:pic>
      <p:pic>
        <p:nvPicPr>
          <p:cNvPr id="14" name="Kép 13">
            <a:extLst>
              <a:ext uri="{FF2B5EF4-FFF2-40B4-BE49-F238E27FC236}">
                <a16:creationId xmlns:a16="http://schemas.microsoft.com/office/drawing/2014/main" id="{346AA1F8-5ED2-4FFD-B127-61EC2139D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687" y="5201905"/>
            <a:ext cx="352628" cy="352628"/>
          </a:xfrm>
          <a:prstGeom prst="rect">
            <a:avLst/>
          </a:prstGeom>
        </p:spPr>
      </p:pic>
      <p:sp>
        <p:nvSpPr>
          <p:cNvPr id="15" name="Szövegdoboz 14">
            <a:extLst>
              <a:ext uri="{FF2B5EF4-FFF2-40B4-BE49-F238E27FC236}">
                <a16:creationId xmlns:a16="http://schemas.microsoft.com/office/drawing/2014/main" id="{29F43C42-5EA6-4DAA-8577-5388D32FC76A}"/>
              </a:ext>
            </a:extLst>
          </p:cNvPr>
          <p:cNvSpPr txBox="1"/>
          <p:nvPr/>
        </p:nvSpPr>
        <p:spPr>
          <a:xfrm>
            <a:off x="5357315" y="4700004"/>
            <a:ext cx="615335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err="1">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endPar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@newsreelproject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 name="Szövegdoboz 2">
            <a:extLst>
              <a:ext uri="{FF2B5EF4-FFF2-40B4-BE49-F238E27FC236}">
                <a16:creationId xmlns:a16="http://schemas.microsoft.com/office/drawing/2014/main" id="{D059520A-7364-C750-5422-0E604973B5A7}"/>
              </a:ext>
            </a:extLst>
          </p:cNvPr>
          <p:cNvSpPr txBox="1"/>
          <p:nvPr/>
        </p:nvSpPr>
        <p:spPr>
          <a:xfrm>
            <a:off x="8433994" y="5649259"/>
            <a:ext cx="3656842" cy="1354217"/>
          </a:xfrm>
          <a:prstGeom prst="rect">
            <a:avLst/>
          </a:prstGeom>
          <a:noFill/>
        </p:spPr>
        <p:txBody>
          <a:bodyPr wrap="square" rtlCol="0">
            <a:spAutoFit/>
          </a:bodyPr>
          <a:lstStyle/>
          <a:p>
            <a:pPr algn="just"/>
            <a:r>
              <a:rPr lang="en-GB" sz="1600" b="1" i="1" dirty="0">
                <a:solidFill>
                  <a:prstClr val="white"/>
                </a:solidFill>
                <a:latin typeface="Calibri" panose="020F0502020204030204"/>
                <a:cs typeface="Arial"/>
              </a:rPr>
              <a:t>The project was funded by the European Commission. The views expressed in this publication do not necessarily reflect those of the European Commission.</a:t>
            </a:r>
            <a:endParaRPr lang="hu-HU" sz="1600" b="1" i="1" dirty="0">
              <a:solidFill>
                <a:prstClr val="white"/>
              </a:solidFill>
              <a:latin typeface="Calibri" panose="020F0502020204030204"/>
              <a:cs typeface="Arial"/>
            </a:endParaRPr>
          </a:p>
          <a:p>
            <a:pPr algn="just"/>
            <a:endParaRPr lang="hu-HU"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B405D9-9967-4775-8685-DD72F2BB6B48}"/>
              </a:ext>
            </a:extLst>
          </p:cNvPr>
          <p:cNvSpPr>
            <a:spLocks noGrp="1"/>
          </p:cNvSpPr>
          <p:nvPr>
            <p:ph type="title"/>
          </p:nvPr>
        </p:nvSpPr>
        <p:spPr/>
        <p:txBody>
          <a:bodyPr/>
          <a:lstStyle/>
          <a:p>
            <a:r>
              <a:rPr lang="hu-HU" dirty="0"/>
              <a:t>The </a:t>
            </a:r>
            <a:r>
              <a:rPr lang="hu-HU" dirty="0" err="1"/>
              <a:t>Course</a:t>
            </a:r>
            <a:endParaRPr lang="hu-HU" dirty="0"/>
          </a:p>
        </p:txBody>
      </p:sp>
      <p:sp>
        <p:nvSpPr>
          <p:cNvPr id="3" name="Tartalom helye 2">
            <a:extLst>
              <a:ext uri="{FF2B5EF4-FFF2-40B4-BE49-F238E27FC236}">
                <a16:creationId xmlns:a16="http://schemas.microsoft.com/office/drawing/2014/main" id="{D5DE49F3-2F4D-40E8-A03F-18283099A903}"/>
              </a:ext>
            </a:extLst>
          </p:cNvPr>
          <p:cNvSpPr>
            <a:spLocks noGrp="1"/>
          </p:cNvSpPr>
          <p:nvPr>
            <p:ph idx="1"/>
          </p:nvPr>
        </p:nvSpPr>
        <p:spPr/>
        <p:txBody>
          <a:bodyPr>
            <a:normAutofit/>
          </a:bodyPr>
          <a:lstStyle/>
          <a:p>
            <a:endParaRPr lang="hu-HU" dirty="0"/>
          </a:p>
          <a:p>
            <a:r>
              <a:rPr lang="hu-HU" sz="2800" i="0" u="none" strike="noStrike" dirty="0" err="1">
                <a:solidFill>
                  <a:srgbClr val="000000"/>
                </a:solidFill>
                <a:effectLst/>
                <a:latin typeface="Calibri" panose="020F0502020204030204" pitchFamily="34" charset="0"/>
              </a:rPr>
              <a:t>Introduction</a:t>
            </a:r>
            <a:r>
              <a:rPr lang="hu-HU" sz="2800" i="0" u="none" strike="noStrike" dirty="0">
                <a:solidFill>
                  <a:srgbClr val="000000"/>
                </a:solidFill>
                <a:effectLst/>
                <a:latin typeface="Calibri" panose="020F0502020204030204" pitchFamily="34" charset="0"/>
              </a:rPr>
              <a:t> </a:t>
            </a:r>
            <a:r>
              <a:rPr lang="hu-HU" sz="2800" i="0" u="none" strike="noStrike" dirty="0" err="1">
                <a:solidFill>
                  <a:srgbClr val="000000"/>
                </a:solidFill>
                <a:effectLst/>
                <a:latin typeface="Calibri" panose="020F0502020204030204" pitchFamily="34" charset="0"/>
              </a:rPr>
              <a:t>to</a:t>
            </a:r>
            <a:r>
              <a:rPr lang="hu-HU" sz="2800" i="0" u="none" strike="noStrike" dirty="0">
                <a:solidFill>
                  <a:srgbClr val="000000"/>
                </a:solidFill>
                <a:effectLst/>
                <a:latin typeface="Calibri" panose="020F0502020204030204" pitchFamily="34" charset="0"/>
              </a:rPr>
              <a:t> Comics Studies</a:t>
            </a:r>
          </a:p>
          <a:p>
            <a:endParaRPr lang="hu-HU" sz="2800" dirty="0"/>
          </a:p>
          <a:p>
            <a:pPr rtl="0">
              <a:spcBef>
                <a:spcPts val="0"/>
              </a:spcBef>
              <a:spcAft>
                <a:spcPts val="0"/>
              </a:spcAft>
            </a:pPr>
            <a:r>
              <a:rPr lang="hu-HU" sz="2800" b="1" i="0" u="none" strike="noStrike" dirty="0">
                <a:solidFill>
                  <a:srgbClr val="000000"/>
                </a:solidFill>
                <a:effectLst/>
                <a:latin typeface="Calibri" panose="020F0502020204030204" pitchFamily="34" charset="0"/>
              </a:rPr>
              <a:t>Comics </a:t>
            </a:r>
            <a:r>
              <a:rPr lang="hu-HU" sz="2800" b="1" i="0" u="none" strike="noStrike" dirty="0" err="1">
                <a:solidFill>
                  <a:srgbClr val="000000"/>
                </a:solidFill>
                <a:effectLst/>
                <a:latin typeface="Calibri" panose="020F0502020204030204" pitchFamily="34" charset="0"/>
              </a:rPr>
              <a:t>as</a:t>
            </a:r>
            <a:r>
              <a:rPr lang="hu-HU" sz="2800" b="1" i="0" u="none" strike="noStrike" dirty="0">
                <a:solidFill>
                  <a:srgbClr val="000000"/>
                </a:solidFill>
                <a:effectLst/>
                <a:latin typeface="Calibri" panose="020F0502020204030204" pitchFamily="34" charset="0"/>
              </a:rPr>
              <a:t> Media </a:t>
            </a:r>
            <a:r>
              <a:rPr lang="hu-HU" sz="2800" b="1" i="0" u="none" strike="noStrike" dirty="0" err="1">
                <a:solidFill>
                  <a:srgbClr val="000000"/>
                </a:solidFill>
                <a:effectLst/>
                <a:latin typeface="Calibri" panose="020F0502020204030204" pitchFamily="34" charset="0"/>
              </a:rPr>
              <a:t>Culture</a:t>
            </a:r>
            <a:endParaRPr lang="hu-HU" sz="2800" b="1" i="0" u="none" strike="noStrike" dirty="0">
              <a:solidFill>
                <a:srgbClr val="000000"/>
              </a:solidFill>
              <a:effectLst/>
              <a:latin typeface="Calibri" panose="020F0502020204030204" pitchFamily="34" charset="0"/>
            </a:endParaRPr>
          </a:p>
          <a:p>
            <a:pPr marL="0" indent="0" rtl="0">
              <a:spcBef>
                <a:spcPts val="0"/>
              </a:spcBef>
              <a:spcAft>
                <a:spcPts val="0"/>
              </a:spcAft>
              <a:buNone/>
            </a:pPr>
            <a:endParaRPr lang="hu-HU" sz="2800" dirty="0"/>
          </a:p>
          <a:p>
            <a:pPr rtl="0">
              <a:spcBef>
                <a:spcPts val="0"/>
              </a:spcBef>
              <a:spcAft>
                <a:spcPts val="0"/>
              </a:spcAft>
            </a:pPr>
            <a:r>
              <a:rPr lang="en-US" sz="2800" b="0" i="0" u="none" strike="noStrike" dirty="0">
                <a:solidFill>
                  <a:srgbClr val="000000"/>
                </a:solidFill>
                <a:effectLst/>
                <a:latin typeface="Calibri" panose="020F0502020204030204" pitchFamily="34" charset="0"/>
              </a:rPr>
              <a:t>Tools for </a:t>
            </a:r>
            <a:r>
              <a:rPr lang="hu-HU" dirty="0">
                <a:solidFill>
                  <a:srgbClr val="000000"/>
                </a:solidFill>
                <a:latin typeface="Calibri" panose="020F0502020204030204" pitchFamily="34" charset="0"/>
              </a:rPr>
              <a:t>A</a:t>
            </a:r>
            <a:r>
              <a:rPr lang="en-US" sz="2800" b="0" i="0" u="none" strike="noStrike" dirty="0" err="1">
                <a:solidFill>
                  <a:srgbClr val="000000"/>
                </a:solidFill>
                <a:effectLst/>
                <a:latin typeface="Calibri" panose="020F0502020204030204" pitchFamily="34" charset="0"/>
              </a:rPr>
              <a:t>nalysing</a:t>
            </a:r>
            <a:r>
              <a:rPr lang="en-US" sz="2800" b="0" i="0" u="none" strike="noStrike" dirty="0">
                <a:solidFill>
                  <a:srgbClr val="000000"/>
                </a:solidFill>
                <a:effectLst/>
                <a:latin typeface="Calibri" panose="020F0502020204030204" pitchFamily="34" charset="0"/>
              </a:rPr>
              <a:t> Graphic Narratives</a:t>
            </a:r>
          </a:p>
          <a:p>
            <a:pPr rtl="0">
              <a:spcBef>
                <a:spcPts val="0"/>
              </a:spcBef>
              <a:spcAft>
                <a:spcPts val="0"/>
              </a:spcAft>
            </a:pPr>
            <a:endParaRPr lang="en-US" sz="2800" b="0" i="0" u="none" strike="noStrike" dirty="0">
              <a:solidFill>
                <a:srgbClr val="000000"/>
              </a:solidFill>
              <a:effectLst/>
              <a:latin typeface="Calibri" panose="020F0502020204030204" pitchFamily="34" charset="0"/>
            </a:endParaRPr>
          </a:p>
          <a:p>
            <a:pPr rtl="0">
              <a:spcBef>
                <a:spcPts val="0"/>
              </a:spcBef>
              <a:spcAft>
                <a:spcPts val="0"/>
              </a:spcAft>
            </a:pPr>
            <a:r>
              <a:rPr lang="en-US" sz="2800" b="0" i="0" u="none" strike="noStrike" dirty="0">
                <a:solidFill>
                  <a:srgbClr val="000000"/>
                </a:solidFill>
                <a:effectLst/>
                <a:latin typeface="Calibri" panose="020F0502020204030204" pitchFamily="34" charset="0"/>
              </a:rPr>
              <a:t>Media Genres</a:t>
            </a:r>
            <a:r>
              <a:rPr lang="en-US" sz="2800" b="0" i="1" u="none" strike="noStrike" dirty="0">
                <a:solidFill>
                  <a:srgbClr val="000000"/>
                </a:solidFill>
                <a:effectLst/>
                <a:latin typeface="Calibri" panose="020F0502020204030204" pitchFamily="34" charset="0"/>
              </a:rPr>
              <a:t> </a:t>
            </a:r>
            <a:r>
              <a:rPr lang="en-US" sz="2800" b="0" i="0" u="none" strike="noStrike" dirty="0">
                <a:solidFill>
                  <a:srgbClr val="000000"/>
                </a:solidFill>
                <a:effectLst/>
                <a:latin typeface="Calibri" panose="020F0502020204030204" pitchFamily="34" charset="0"/>
              </a:rPr>
              <a:t>of Comics Journalism</a:t>
            </a:r>
            <a:endParaRPr lang="en-US" sz="2800" b="0" dirty="0">
              <a:effectLst/>
            </a:endParaRPr>
          </a:p>
        </p:txBody>
      </p:sp>
    </p:spTree>
    <p:custDataLst>
      <p:tags r:id="rId1"/>
    </p:custDataLst>
    <p:extLst>
      <p:ext uri="{BB962C8B-B14F-4D97-AF65-F5344CB8AC3E}">
        <p14:creationId xmlns:p14="http://schemas.microsoft.com/office/powerpoint/2010/main" val="399802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54C0D4-2060-441E-B32F-BB877361D4ED}"/>
              </a:ext>
            </a:extLst>
          </p:cNvPr>
          <p:cNvSpPr>
            <a:spLocks noGrp="1"/>
          </p:cNvSpPr>
          <p:nvPr>
            <p:ph type="title"/>
          </p:nvPr>
        </p:nvSpPr>
        <p:spPr/>
        <p:txBody>
          <a:bodyPr/>
          <a:lstStyle/>
          <a:p>
            <a:r>
              <a:rPr lang="hu-HU" dirty="0" err="1"/>
              <a:t>About</a:t>
            </a:r>
            <a:r>
              <a:rPr lang="hu-HU" dirty="0"/>
              <a:t> the </a:t>
            </a:r>
            <a:r>
              <a:rPr lang="hu-HU" dirty="0" err="1"/>
              <a:t>author</a:t>
            </a:r>
            <a:endParaRPr lang="hu-HU" dirty="0"/>
          </a:p>
        </p:txBody>
      </p:sp>
      <p:sp>
        <p:nvSpPr>
          <p:cNvPr id="3" name="Tartalom helye 2">
            <a:extLst>
              <a:ext uri="{FF2B5EF4-FFF2-40B4-BE49-F238E27FC236}">
                <a16:creationId xmlns:a16="http://schemas.microsoft.com/office/drawing/2014/main" id="{92A70065-B5FC-47C9-B34A-BD5E0229485A}"/>
              </a:ext>
            </a:extLst>
          </p:cNvPr>
          <p:cNvSpPr>
            <a:spLocks noGrp="1"/>
          </p:cNvSpPr>
          <p:nvPr>
            <p:ph idx="1"/>
          </p:nvPr>
        </p:nvSpPr>
        <p:spPr>
          <a:xfrm>
            <a:off x="838201" y="1825625"/>
            <a:ext cx="6261242" cy="3732694"/>
          </a:xfrm>
        </p:spPr>
        <p:txBody>
          <a:bodyPr>
            <a:normAutofit fontScale="77500" lnSpcReduction="20000"/>
          </a:bodyPr>
          <a:lstStyle/>
          <a:p>
            <a:pPr marL="0" indent="0" algn="just">
              <a:buNone/>
            </a:pPr>
            <a:r>
              <a:rPr lang="en-US" sz="2800"/>
              <a:t>Gyula Maksa, PhD, dr. habil. is an associate professor at the University of Pécs (Hungary), Department of Communication and Media Studies, where he directs the Comics Studies Research Center (Képregénytudományi Kutatóközpont). He has organized several conferences, exhibitions and published two books in Hungarian on comics as a medium: Változatok képregényre (Variation for Comics, Budapest-Pécs, Hungary, 2010), Képregények kultúraközi áramlatokban (Comics in Transcultural Flows, Cluj, Romania, 2017). His main research areas are the geopolitics of comics, transcultural situations and communicative uses of comics.</a:t>
            </a:r>
            <a:endParaRPr lang="en-US" sz="2800" dirty="0"/>
          </a:p>
        </p:txBody>
      </p:sp>
      <p:pic>
        <p:nvPicPr>
          <p:cNvPr id="4" name="Kép 3">
            <a:extLst>
              <a:ext uri="{FF2B5EF4-FFF2-40B4-BE49-F238E27FC236}">
                <a16:creationId xmlns:a16="http://schemas.microsoft.com/office/drawing/2014/main" id="{7BFB495D-1FC4-4DDF-A710-5CF12835960D}"/>
              </a:ext>
            </a:extLst>
          </p:cNvPr>
          <p:cNvPicPr>
            <a:picLocks noChangeAspect="1"/>
          </p:cNvPicPr>
          <p:nvPr/>
        </p:nvPicPr>
        <p:blipFill>
          <a:blip r:embed="rId3"/>
          <a:stretch>
            <a:fillRect/>
          </a:stretch>
        </p:blipFill>
        <p:spPr>
          <a:xfrm>
            <a:off x="7477259" y="1690688"/>
            <a:ext cx="4081510" cy="3368384"/>
          </a:xfrm>
          <a:prstGeom prst="rect">
            <a:avLst/>
          </a:prstGeom>
        </p:spPr>
      </p:pic>
    </p:spTree>
    <p:custDataLst>
      <p:tags r:id="rId1"/>
    </p:custDataLst>
    <p:extLst>
      <p:ext uri="{BB962C8B-B14F-4D97-AF65-F5344CB8AC3E}">
        <p14:creationId xmlns:p14="http://schemas.microsoft.com/office/powerpoint/2010/main" val="247331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A9E6EC-2C4E-4E68-A165-72F417B2FB75}"/>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pt-PT" b="1" dirty="0"/>
              <a:t>What we are going to discuss</a:t>
            </a:r>
            <a:endParaRPr lang="hu-HU" b="1" dirty="0"/>
          </a:p>
        </p:txBody>
      </p:sp>
      <p:sp>
        <p:nvSpPr>
          <p:cNvPr id="3" name="Tartalom helye 2">
            <a:extLst>
              <a:ext uri="{FF2B5EF4-FFF2-40B4-BE49-F238E27FC236}">
                <a16:creationId xmlns:a16="http://schemas.microsoft.com/office/drawing/2014/main" id="{CD48EE46-DC96-4331-AFBB-CD199A9D380B}"/>
              </a:ext>
            </a:extLst>
          </p:cNvPr>
          <p:cNvSpPr>
            <a:spLocks noGrp="1"/>
          </p:cNvSpPr>
          <p:nvPr>
            <p:ph idx="1"/>
          </p:nvPr>
        </p:nvSpPr>
        <p:spPr>
          <a:xfrm>
            <a:off x="838200" y="1825625"/>
            <a:ext cx="10515600" cy="4351338"/>
          </a:xfrm>
        </p:spPr>
        <p:txBody>
          <a:bodyPr>
            <a:normAutofit fontScale="47500" lnSpcReduction="20000"/>
          </a:bodyPr>
          <a:lstStyle/>
          <a:p>
            <a:endParaRPr lang="hu-HU" dirty="0"/>
          </a:p>
          <a:p>
            <a:endParaRPr lang="hu-HU" dirty="0"/>
          </a:p>
          <a:p>
            <a:pPr marL="0" indent="0" algn="just">
              <a:buNone/>
            </a:pPr>
            <a:r>
              <a:rPr lang="en-US" sz="3300" dirty="0"/>
              <a:t>Media in this case refers to the institutions, technologies and social practices that </a:t>
            </a:r>
            <a:r>
              <a:rPr lang="en-US" sz="3300" dirty="0" err="1"/>
              <a:t>organise</a:t>
            </a:r>
            <a:r>
              <a:rPr lang="en-US" sz="3300" dirty="0"/>
              <a:t> the production, creation and use of media texts (products). </a:t>
            </a:r>
            <a:endParaRPr lang="hu-HU" sz="3300" dirty="0"/>
          </a:p>
          <a:p>
            <a:pPr marL="0" indent="0" algn="just">
              <a:buNone/>
            </a:pPr>
            <a:r>
              <a:rPr lang="en-US" sz="3300" dirty="0"/>
              <a:t>This conception of media also marks out the broader areas of research that a comics studies with a media studies background can pursue: the industry, comics as media texts and the study of their audiences.</a:t>
            </a:r>
            <a:endParaRPr lang="hu-HU" sz="3300" dirty="0"/>
          </a:p>
          <a:p>
            <a:pPr marL="0" indent="0" algn="just">
              <a:buNone/>
            </a:pPr>
            <a:r>
              <a:rPr lang="en-US" sz="3300" dirty="0"/>
              <a:t>However, it is also important to consider that comics are a media with historical and cultural variations. There are also many links between these variants, and often the dynamic identities of the cultural variants of comics are not separate. </a:t>
            </a:r>
            <a:endParaRPr lang="hu-HU" sz="3300" dirty="0"/>
          </a:p>
          <a:p>
            <a:pPr marL="0" indent="0" algn="just">
              <a:buNone/>
            </a:pPr>
            <a:r>
              <a:rPr lang="en-US" sz="3300" dirty="0"/>
              <a:t>In what follows, we highlight some approaches and analytical perspectives on comics media in variation from the perspective of media studies. These are partly related to the triad already mentioned above, and </a:t>
            </a:r>
            <a:endParaRPr lang="hu-HU" sz="3300" dirty="0"/>
          </a:p>
          <a:p>
            <a:pPr marL="514350" indent="-514350" algn="just">
              <a:buAutoNum type="arabicPeriod"/>
            </a:pPr>
            <a:r>
              <a:rPr lang="en-US" sz="3300" dirty="0"/>
              <a:t>the issue of the comics industry, creation and distribution, </a:t>
            </a:r>
            <a:endParaRPr lang="hu-HU" sz="3300" dirty="0"/>
          </a:p>
          <a:p>
            <a:pPr marL="514350" indent="-514350" algn="just">
              <a:buAutoNum type="arabicPeriod"/>
            </a:pPr>
            <a:r>
              <a:rPr lang="en-US" sz="3300" dirty="0"/>
              <a:t>they contribute to the study of the themes and creation of comics as media texts, </a:t>
            </a:r>
            <a:endParaRPr lang="hu-HU" sz="3300" dirty="0"/>
          </a:p>
          <a:p>
            <a:pPr marL="514350" indent="-514350" algn="just">
              <a:buAutoNum type="arabicPeriod"/>
            </a:pPr>
            <a:r>
              <a:rPr lang="en-US" sz="3300" dirty="0"/>
              <a:t>contribute to research on the audiences and uses of comics. </a:t>
            </a:r>
            <a:endParaRPr lang="hu-HU" sz="3300" dirty="0"/>
          </a:p>
          <a:p>
            <a:pPr marL="0" indent="0" algn="just">
              <a:buNone/>
            </a:pPr>
            <a:r>
              <a:rPr lang="en-US" sz="3300" dirty="0"/>
              <a:t>Some broader approaches are also discussed which can see the triple relationship between industry-texts-audiences. These include the genre approach discussed in the analysis of media texts, and media culture studies and media geopolitics/popular </a:t>
            </a:r>
            <a:r>
              <a:rPr lang="en-US" sz="3300" dirty="0" err="1"/>
              <a:t>geopolitic</a:t>
            </a:r>
            <a:r>
              <a:rPr lang="hu-HU" sz="3300" dirty="0"/>
              <a:t>s.</a:t>
            </a:r>
          </a:p>
        </p:txBody>
      </p:sp>
    </p:spTree>
    <p:custDataLst>
      <p:tags r:id="rId1"/>
    </p:custDataLst>
    <p:extLst>
      <p:ext uri="{BB962C8B-B14F-4D97-AF65-F5344CB8AC3E}">
        <p14:creationId xmlns:p14="http://schemas.microsoft.com/office/powerpoint/2010/main" val="110140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hu-HU" dirty="0">
                <a:solidFill>
                  <a:schemeClr val="accent2">
                    <a:lumMod val="50000"/>
                  </a:schemeClr>
                </a:solidFill>
              </a:rPr>
              <a:t>1. </a:t>
            </a:r>
            <a:r>
              <a:rPr lang="hu-HU" dirty="0" err="1">
                <a:solidFill>
                  <a:schemeClr val="accent2">
                    <a:lumMod val="50000"/>
                  </a:schemeClr>
                </a:solidFill>
              </a:rPr>
              <a:t>Production</a:t>
            </a:r>
            <a:r>
              <a:rPr lang="hu-HU" dirty="0">
                <a:solidFill>
                  <a:schemeClr val="accent2">
                    <a:lumMod val="50000"/>
                  </a:schemeClr>
                </a:solidFill>
              </a:rPr>
              <a:t>, </a:t>
            </a:r>
            <a:r>
              <a:rPr lang="hu-HU" dirty="0" err="1">
                <a:solidFill>
                  <a:schemeClr val="accent2">
                    <a:lumMod val="50000"/>
                  </a:schemeClr>
                </a:solidFill>
              </a:rPr>
              <a:t>Texts</a:t>
            </a:r>
            <a:r>
              <a:rPr lang="hu-HU" dirty="0">
                <a:solidFill>
                  <a:schemeClr val="accent2">
                    <a:lumMod val="50000"/>
                  </a:schemeClr>
                </a:solidFill>
              </a:rPr>
              <a:t> and </a:t>
            </a:r>
            <a:r>
              <a:rPr lang="hu-HU" dirty="0" err="1">
                <a:solidFill>
                  <a:schemeClr val="accent2">
                    <a:lumMod val="50000"/>
                  </a:schemeClr>
                </a:solidFill>
              </a:rPr>
              <a:t>Audiences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45001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1.1.Production</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10515600" cy="3477895"/>
          </a:xfrm>
        </p:spPr>
        <p:txBody>
          <a:bodyPr>
            <a:normAutofit fontScale="85000" lnSpcReduction="10000"/>
          </a:bodyPr>
          <a:lstStyle/>
          <a:p>
            <a:pPr marL="0" indent="0" algn="just">
              <a:buNone/>
            </a:pPr>
            <a:r>
              <a:rPr lang="en-US" b="0" i="0" dirty="0">
                <a:solidFill>
                  <a:srgbClr val="444444"/>
                </a:solidFill>
                <a:effectLst/>
              </a:rPr>
              <a:t>The functionalist economics of comics explores how producers seek to meet the needs of their audiences through the optimal use of resources. The media industry, including the comics industry, is usually studied in a variety of ways. For example, the importance of archival research, participant observation and interviewing can be highlighted.  In addition to </a:t>
            </a:r>
            <a:r>
              <a:rPr lang="en-US" b="0" i="0" dirty="0" err="1">
                <a:solidFill>
                  <a:srgbClr val="444444"/>
                </a:solidFill>
                <a:effectLst/>
              </a:rPr>
              <a:t>analysing</a:t>
            </a:r>
            <a:r>
              <a:rPr lang="en-US" b="0" i="0" dirty="0">
                <a:solidFill>
                  <a:srgbClr val="444444"/>
                </a:solidFill>
                <a:effectLst/>
              </a:rPr>
              <a:t> documents, it is therefore also interesting to hear the views of the people who shape and run the industry. Critical economics combined with cultural studies of the media puts the industry's workings into a broader media studies framework. </a:t>
            </a:r>
            <a:endParaRPr lang="hu-HU" b="0" i="0" dirty="0">
              <a:solidFill>
                <a:srgbClr val="444444"/>
              </a:solidFill>
              <a:effectLst/>
            </a:endParaRPr>
          </a:p>
          <a:p>
            <a:pPr marL="0" indent="0" algn="just">
              <a:buNone/>
            </a:pPr>
            <a:r>
              <a:rPr lang="en-US" b="0" i="0" dirty="0">
                <a:solidFill>
                  <a:srgbClr val="444444"/>
                </a:solidFill>
                <a:effectLst/>
              </a:rPr>
              <a:t>Comic book making is a collective </a:t>
            </a:r>
            <a:r>
              <a:rPr lang="en-US" b="0" i="0" dirty="0" err="1">
                <a:solidFill>
                  <a:srgbClr val="444444"/>
                </a:solidFill>
                <a:effectLst/>
              </a:rPr>
              <a:t>labour</a:t>
            </a:r>
            <a:r>
              <a:rPr lang="en-US" b="0" i="0" dirty="0">
                <a:solidFill>
                  <a:srgbClr val="444444"/>
                </a:solidFill>
                <a:effectLst/>
              </a:rPr>
              <a:t> of the media industry.</a:t>
            </a:r>
            <a:r>
              <a:rPr lang="hu-HU" b="0" i="0" dirty="0">
                <a:solidFill>
                  <a:srgbClr val="444444"/>
                </a:solidFill>
                <a:effectLst/>
              </a:rPr>
              <a:t> </a:t>
            </a:r>
            <a:r>
              <a:rPr lang="en-US" b="0" i="0" dirty="0">
                <a:solidFill>
                  <a:srgbClr val="444444"/>
                </a:solidFill>
                <a:effectLst/>
              </a:rPr>
              <a:t>It is the collective work of the editor-in-chief, editor, writer, illustrator, inker, letterer, </a:t>
            </a:r>
            <a:r>
              <a:rPr lang="en-US" b="0" i="0" dirty="0" err="1">
                <a:solidFill>
                  <a:srgbClr val="444444"/>
                </a:solidFill>
                <a:effectLst/>
              </a:rPr>
              <a:t>colourist</a:t>
            </a:r>
            <a:r>
              <a:rPr lang="en-US" b="0" i="0" dirty="0">
                <a:solidFill>
                  <a:srgbClr val="444444"/>
                </a:solidFill>
                <a:effectLst/>
              </a:rPr>
              <a:t>, proofreader, and in some cases others.</a:t>
            </a:r>
            <a:endParaRPr lang="hu-HU" b="0" i="0" dirty="0">
              <a:effectLst/>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1.Production, </a:t>
            </a:r>
            <a:r>
              <a:rPr lang="hu-HU" dirty="0" err="1">
                <a:solidFill>
                  <a:schemeClr val="accent2">
                    <a:lumMod val="50000"/>
                  </a:schemeClr>
                </a:solidFill>
              </a:rPr>
              <a:t>Texts</a:t>
            </a:r>
            <a:r>
              <a:rPr lang="hu-HU" dirty="0">
                <a:solidFill>
                  <a:schemeClr val="accent2">
                    <a:lumMod val="50000"/>
                  </a:schemeClr>
                </a:solidFill>
              </a:rPr>
              <a:t> and </a:t>
            </a:r>
            <a:r>
              <a:rPr lang="hu-HU" dirty="0" err="1">
                <a:solidFill>
                  <a:schemeClr val="accent2">
                    <a:lumMod val="50000"/>
                  </a:schemeClr>
                </a:solidFill>
              </a:rPr>
              <a:t>Audiences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229068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1.2.Texts</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10515600" cy="3477895"/>
          </a:xfrm>
        </p:spPr>
        <p:txBody>
          <a:bodyPr>
            <a:normAutofit fontScale="85000" lnSpcReduction="10000"/>
          </a:bodyPr>
          <a:lstStyle/>
          <a:p>
            <a:pPr marL="0" indent="0" algn="just">
              <a:buNone/>
            </a:pPr>
            <a:r>
              <a:rPr lang="en-US" dirty="0">
                <a:solidFill>
                  <a:srgbClr val="444444"/>
                </a:solidFill>
              </a:rPr>
              <a:t>There are many ways of looking at the products created by the media industry as media texts. Some of the methods and aspects of media text study are taken from other disciplines. From content analysis in the social sciences, to analysis methods familiar from literary studies, to aspects familiar from film studies. Narratological analyses, genre analyses, semiotic, </a:t>
            </a:r>
            <a:r>
              <a:rPr lang="en-US" dirty="0" err="1">
                <a:solidFill>
                  <a:srgbClr val="444444"/>
                </a:solidFill>
              </a:rPr>
              <a:t>semio</a:t>
            </a:r>
            <a:r>
              <a:rPr lang="en-US" dirty="0">
                <a:solidFill>
                  <a:srgbClr val="444444"/>
                </a:solidFill>
              </a:rPr>
              <a:t>-pragmatic, rhetorical approaches can only be truly effective if the analysis can take into account the specificities of the comics.</a:t>
            </a:r>
            <a:endParaRPr lang="hu-HU" dirty="0">
              <a:solidFill>
                <a:srgbClr val="444444"/>
              </a:solidFill>
            </a:endParaRPr>
          </a:p>
          <a:p>
            <a:pPr marL="0" indent="0" algn="just">
              <a:buNone/>
            </a:pPr>
            <a:r>
              <a:rPr lang="en-US" dirty="0">
                <a:solidFill>
                  <a:srgbClr val="444444"/>
                </a:solidFill>
              </a:rPr>
              <a:t>Comics as </a:t>
            </a:r>
            <a:r>
              <a:rPr lang="en-US" dirty="0" err="1">
                <a:solidFill>
                  <a:srgbClr val="444444"/>
                </a:solidFill>
              </a:rPr>
              <a:t>iconotexts</a:t>
            </a:r>
            <a:r>
              <a:rPr lang="en-US" dirty="0">
                <a:solidFill>
                  <a:srgbClr val="444444"/>
                </a:solidFill>
              </a:rPr>
              <a:t> or cultural and media texts never exist in themselves, but in universes of texts </a:t>
            </a:r>
            <a:r>
              <a:rPr lang="en-US" dirty="0" err="1">
                <a:solidFill>
                  <a:srgbClr val="444444"/>
                </a:solidFill>
              </a:rPr>
              <a:t>organised</a:t>
            </a:r>
            <a:r>
              <a:rPr lang="en-US" dirty="0">
                <a:solidFill>
                  <a:srgbClr val="444444"/>
                </a:solidFill>
              </a:rPr>
              <a:t> in networks.  These networks are formed not only through genre, </a:t>
            </a:r>
            <a:r>
              <a:rPr lang="en-US" dirty="0" err="1">
                <a:solidFill>
                  <a:srgbClr val="444444"/>
                </a:solidFill>
              </a:rPr>
              <a:t>paratexts</a:t>
            </a:r>
            <a:r>
              <a:rPr lang="en-US" dirty="0">
                <a:solidFill>
                  <a:srgbClr val="444444"/>
                </a:solidFill>
              </a:rPr>
              <a:t>, author, verbal and visual intertexts, allusions, but also through their manifestations in various institutional and mediatic contexts.</a:t>
            </a:r>
            <a:endParaRPr lang="hu-HU" dirty="0">
              <a:solidFill>
                <a:srgbClr val="444444"/>
              </a:solidFill>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1.Production, </a:t>
            </a:r>
            <a:r>
              <a:rPr lang="hu-HU" dirty="0" err="1">
                <a:solidFill>
                  <a:schemeClr val="accent2">
                    <a:lumMod val="50000"/>
                  </a:schemeClr>
                </a:solidFill>
              </a:rPr>
              <a:t>Texts</a:t>
            </a:r>
            <a:r>
              <a:rPr lang="hu-HU" dirty="0">
                <a:solidFill>
                  <a:schemeClr val="accent2">
                    <a:lumMod val="50000"/>
                  </a:schemeClr>
                </a:solidFill>
              </a:rPr>
              <a:t> and </a:t>
            </a:r>
            <a:r>
              <a:rPr lang="hu-HU" dirty="0" err="1">
                <a:solidFill>
                  <a:schemeClr val="accent2">
                    <a:lumMod val="50000"/>
                  </a:schemeClr>
                </a:solidFill>
              </a:rPr>
              <a:t>Audiences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29173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1.2.Texts</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 </a:t>
            </a:r>
            <a:r>
              <a:rPr lang="hu-HU" dirty="0" err="1">
                <a:solidFill>
                  <a:schemeClr val="accent2">
                    <a:lumMod val="50000"/>
                  </a:schemeClr>
                </a:solidFill>
              </a:rPr>
              <a:t>Production</a:t>
            </a:r>
            <a:r>
              <a:rPr lang="hu-HU" dirty="0">
                <a:solidFill>
                  <a:schemeClr val="accent2">
                    <a:lumMod val="50000"/>
                  </a:schemeClr>
                </a:solidFill>
              </a:rPr>
              <a:t>, </a:t>
            </a:r>
            <a:r>
              <a:rPr lang="hu-HU" dirty="0" err="1">
                <a:solidFill>
                  <a:schemeClr val="accent2">
                    <a:lumMod val="50000"/>
                  </a:schemeClr>
                </a:solidFill>
              </a:rPr>
              <a:t>Texts</a:t>
            </a:r>
            <a:r>
              <a:rPr lang="hu-HU" dirty="0">
                <a:solidFill>
                  <a:schemeClr val="accent2">
                    <a:lumMod val="50000"/>
                  </a:schemeClr>
                </a:solidFill>
              </a:rPr>
              <a:t> and </a:t>
            </a:r>
            <a:r>
              <a:rPr lang="hu-HU" dirty="0" err="1">
                <a:solidFill>
                  <a:schemeClr val="accent2">
                    <a:lumMod val="50000"/>
                  </a:schemeClr>
                </a:solidFill>
              </a:rPr>
              <a:t>Audiences</a:t>
            </a:r>
            <a:endParaRPr lang="hu-HU" dirty="0">
              <a:solidFill>
                <a:schemeClr val="accent2">
                  <a:lumMod val="50000"/>
                </a:schemeClr>
              </a:solidFill>
            </a:endParaRPr>
          </a:p>
        </p:txBody>
      </p:sp>
      <p:sp>
        <p:nvSpPr>
          <p:cNvPr id="5" name="Szövegdoboz 4">
            <a:extLst>
              <a:ext uri="{FF2B5EF4-FFF2-40B4-BE49-F238E27FC236}">
                <a16:creationId xmlns:a16="http://schemas.microsoft.com/office/drawing/2014/main" id="{69B25FDC-6DE7-4B8B-B4CF-56BF9F6DF85E}"/>
              </a:ext>
            </a:extLst>
          </p:cNvPr>
          <p:cNvSpPr txBox="1"/>
          <p:nvPr/>
        </p:nvSpPr>
        <p:spPr>
          <a:xfrm>
            <a:off x="575354" y="1421170"/>
            <a:ext cx="8902744" cy="3970318"/>
          </a:xfrm>
          <a:prstGeom prst="rect">
            <a:avLst/>
          </a:prstGeom>
          <a:noFill/>
        </p:spPr>
        <p:txBody>
          <a:bodyPr wrap="square">
            <a:spAutoFit/>
          </a:bodyPr>
          <a:lstStyle/>
          <a:p>
            <a:pPr algn="just"/>
            <a:r>
              <a:rPr lang="en-US" sz="1400" dirty="0"/>
              <a:t>Genre analysis can apply to all three major aspects of the media (production/dissemination, texts/products, reception/use). In the case of media texts, genre is the interpretative framework for both producers, creators, and publics, audiences, users. The media industry seeks to shape the expectations of audiences through genres. It generates and modifies audience expectations through references to genre(s). There are relatively well-defined genres that have been developed by the media industry. </a:t>
            </a:r>
            <a:endParaRPr lang="hu-HU" sz="1400" dirty="0"/>
          </a:p>
          <a:p>
            <a:pPr algn="just"/>
            <a:r>
              <a:rPr lang="en-US" sz="1400" dirty="0"/>
              <a:t>One of these is the comic strip, which, although related to the newspaper cartoon, is a comic genre consisting of three or four panels, with the last panel focused on the punchline. In the European francophone tradition, this is similar to the one-page gag, which in turn is typically part of a hardcover, full-</a:t>
            </a:r>
            <a:r>
              <a:rPr lang="en-US" sz="1400" dirty="0" err="1"/>
              <a:t>colour</a:t>
            </a:r>
            <a:r>
              <a:rPr lang="en-US" sz="1400" dirty="0"/>
              <a:t> gag collection published in a 48 or, less frequently, 64-page album. From a marketing point of view, the most sophisticated genre offering is that of the Japanese manga industry. </a:t>
            </a:r>
            <a:endParaRPr lang="hu-HU" sz="1400" dirty="0"/>
          </a:p>
          <a:p>
            <a:pPr algn="just"/>
            <a:r>
              <a:rPr lang="en-US" sz="1400" dirty="0"/>
              <a:t>The genre diversity of manga is well defined and tailored to specific target audiences, e.g. by age, gender and even occupation. Examples include the thematic sub-genres of the larger genres for adolescent girls (</a:t>
            </a:r>
            <a:r>
              <a:rPr lang="en-US" sz="1400" dirty="0" err="1"/>
              <a:t>shojso</a:t>
            </a:r>
            <a:r>
              <a:rPr lang="en-US" sz="1400" dirty="0"/>
              <a:t>), adolescent boys (</a:t>
            </a:r>
            <a:r>
              <a:rPr lang="en-US" sz="1400" dirty="0" err="1"/>
              <a:t>shonen</a:t>
            </a:r>
            <a:r>
              <a:rPr lang="en-US" sz="1400" dirty="0"/>
              <a:t>), young adult men (</a:t>
            </a:r>
            <a:r>
              <a:rPr lang="en-US" sz="1400" dirty="0" err="1"/>
              <a:t>seinen</a:t>
            </a:r>
            <a:r>
              <a:rPr lang="en-US" sz="1400" dirty="0"/>
              <a:t>), adult women (</a:t>
            </a:r>
            <a:r>
              <a:rPr lang="en-US" sz="1400" dirty="0" err="1"/>
              <a:t>jossei</a:t>
            </a:r>
            <a:r>
              <a:rPr lang="en-US" sz="1400" dirty="0"/>
              <a:t> or ladies comics), and the salaryman manga genre, which is aimed at those interested in the world of workplace </a:t>
            </a:r>
            <a:r>
              <a:rPr lang="en-US" sz="1400" dirty="0" err="1"/>
              <a:t>organisations</a:t>
            </a:r>
            <a:r>
              <a:rPr lang="en-US" sz="1400" dirty="0"/>
              <a:t>. This genre diversity is also accompanied by a thematic and narrative diversity that is less restricted by (self-)censorship than popular Western comic narratives, making manga more suitable than its Western counterparts for expressing a kind of 'post-industrial youth aesthetic'.  In this context, there is also a specific, complex lifestyle proposition associated with manga, which is much less characteristic of Western comics.</a:t>
            </a:r>
            <a:endParaRPr lang="hu-HU" sz="1400" dirty="0"/>
          </a:p>
        </p:txBody>
      </p:sp>
      <p:pic>
        <p:nvPicPr>
          <p:cNvPr id="3" name="Kép 2">
            <a:extLst>
              <a:ext uri="{FF2B5EF4-FFF2-40B4-BE49-F238E27FC236}">
                <a16:creationId xmlns:a16="http://schemas.microsoft.com/office/drawing/2014/main" id="{6DCFA6E5-72D8-B912-9D32-1EEA5324E8C0}"/>
              </a:ext>
            </a:extLst>
          </p:cNvPr>
          <p:cNvPicPr>
            <a:picLocks noChangeAspect="1"/>
          </p:cNvPicPr>
          <p:nvPr/>
        </p:nvPicPr>
        <p:blipFill>
          <a:blip r:embed="rId3"/>
          <a:stretch>
            <a:fillRect/>
          </a:stretch>
        </p:blipFill>
        <p:spPr>
          <a:xfrm>
            <a:off x="9478098" y="1590912"/>
            <a:ext cx="2489395" cy="3493887"/>
          </a:xfrm>
          <a:prstGeom prst="rect">
            <a:avLst/>
          </a:prstGeom>
        </p:spPr>
      </p:pic>
    </p:spTree>
    <p:custDataLst>
      <p:tags r:id="rId1"/>
    </p:custDataLst>
    <p:extLst>
      <p:ext uri="{BB962C8B-B14F-4D97-AF65-F5344CB8AC3E}">
        <p14:creationId xmlns:p14="http://schemas.microsoft.com/office/powerpoint/2010/main" val="2082313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4667</TotalTime>
  <Words>2826</Words>
  <Application>Microsoft Office PowerPoint</Application>
  <PresentationFormat>Szélesvásznú</PresentationFormat>
  <Paragraphs>145</Paragraphs>
  <Slides>26</Slides>
  <Notes>4</Notes>
  <HiddenSlides>0</HiddenSlides>
  <MMClips>0</MMClips>
  <ScaleCrop>false</ScaleCrop>
  <HeadingPairs>
    <vt:vector size="6" baseType="variant">
      <vt:variant>
        <vt:lpstr>Használt betűtípusok</vt:lpstr>
      </vt:variant>
      <vt:variant>
        <vt:i4>4</vt:i4>
      </vt:variant>
      <vt:variant>
        <vt:lpstr>Téma</vt:lpstr>
      </vt:variant>
      <vt:variant>
        <vt:i4>3</vt:i4>
      </vt:variant>
      <vt:variant>
        <vt:lpstr>Diacímek</vt:lpstr>
      </vt:variant>
      <vt:variant>
        <vt:i4>26</vt:i4>
      </vt:variant>
    </vt:vector>
  </HeadingPairs>
  <TitlesOfParts>
    <vt:vector size="33" baseType="lpstr">
      <vt:lpstr>Arial</vt:lpstr>
      <vt:lpstr>Calibri</vt:lpstr>
      <vt:lpstr>Calibri Light</vt:lpstr>
      <vt:lpstr>Verdana</vt:lpstr>
      <vt:lpstr>Office-téma</vt:lpstr>
      <vt:lpstr>2_Office-téma</vt:lpstr>
      <vt:lpstr>3_Office-téma</vt:lpstr>
      <vt:lpstr>GRAPHIC  JOURNALISM </vt:lpstr>
      <vt:lpstr>Lesson2 - Comics as Media Culture</vt:lpstr>
      <vt:lpstr>The Course</vt:lpstr>
      <vt:lpstr>About the author</vt:lpstr>
      <vt:lpstr>What we are going to discuss</vt:lpstr>
      <vt:lpstr>1. Production, Texts and Audiences</vt:lpstr>
      <vt:lpstr>1.1.Production</vt:lpstr>
      <vt:lpstr>1.2.Texts</vt:lpstr>
      <vt:lpstr>1.2.Texts</vt:lpstr>
      <vt:lpstr>1.3. Audiences</vt:lpstr>
      <vt:lpstr>1.3.Audiences</vt:lpstr>
      <vt:lpstr>Controlling questions</vt:lpstr>
      <vt:lpstr>2. Transcultural Flows and Geopolitics of Comics</vt:lpstr>
      <vt:lpstr>2.1. Transcultural Flows</vt:lpstr>
      <vt:lpstr>2.2. Geopolitics of Comics</vt:lpstr>
      <vt:lpstr>2.2. Geopolitics of Comics</vt:lpstr>
      <vt:lpstr>Controlling questions</vt:lpstr>
      <vt:lpstr>3. Publication Formats, Media Layouts</vt:lpstr>
      <vt:lpstr>3.1. Hybridisations and Traditions</vt:lpstr>
      <vt:lpstr>3.2.Periodicity</vt:lpstr>
      <vt:lpstr>Controlling questions</vt:lpstr>
      <vt:lpstr>Bibliography, referred works</vt:lpstr>
      <vt:lpstr>Sources of Photos</vt:lpstr>
      <vt:lpstr>Sources of Photos</vt:lpstr>
      <vt:lpstr>Other Sources of Photos </vt:lpstr>
      <vt:lpstr> Where you can find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példa lajos</dc:creator>
  <cp:lastModifiedBy>Annamária Torbó</cp:lastModifiedBy>
  <cp:revision>60</cp:revision>
  <dcterms:created xsi:type="dcterms:W3CDTF">2019-01-02T15:11:38Z</dcterms:created>
  <dcterms:modified xsi:type="dcterms:W3CDTF">2023-11-26T18:44:23Z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F5E0AA30-5918-4713-A630-DBDBA2D67324</vt:lpwstr>
  </property>
  <property fmtid="{D5CDD505-2E9C-101B-9397-08002B2CF9AE}" pid="3" name="ArticulatePath">
    <vt:lpwstr>Bemutató1</vt:lpwstr>
  </property>
</Properties>
</file>