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2" r:id="rId4"/>
  </p:sldMasterIdLst>
  <p:notesMasterIdLst>
    <p:notesMasterId r:id="rId38"/>
  </p:notesMasterIdLst>
  <p:sldIdLst>
    <p:sldId id="333" r:id="rId5"/>
    <p:sldId id="322" r:id="rId6"/>
    <p:sldId id="334" r:id="rId7"/>
    <p:sldId id="297" r:id="rId8"/>
    <p:sldId id="260" r:id="rId9"/>
    <p:sldId id="261" r:id="rId10"/>
    <p:sldId id="295" r:id="rId11"/>
    <p:sldId id="319" r:id="rId12"/>
    <p:sldId id="320" r:id="rId13"/>
    <p:sldId id="324" r:id="rId14"/>
    <p:sldId id="303" r:id="rId15"/>
    <p:sldId id="304" r:id="rId16"/>
    <p:sldId id="291" r:id="rId17"/>
    <p:sldId id="325" r:id="rId18"/>
    <p:sldId id="326" r:id="rId19"/>
    <p:sldId id="308" r:id="rId20"/>
    <p:sldId id="309" r:id="rId21"/>
    <p:sldId id="310" r:id="rId22"/>
    <p:sldId id="307" r:id="rId23"/>
    <p:sldId id="311" r:id="rId24"/>
    <p:sldId id="327" r:id="rId25"/>
    <p:sldId id="313" r:id="rId26"/>
    <p:sldId id="314" r:id="rId27"/>
    <p:sldId id="315" r:id="rId28"/>
    <p:sldId id="317" r:id="rId29"/>
    <p:sldId id="292" r:id="rId30"/>
    <p:sldId id="286" r:id="rId31"/>
    <p:sldId id="266" r:id="rId32"/>
    <p:sldId id="328" r:id="rId33"/>
    <p:sldId id="335" r:id="rId34"/>
    <p:sldId id="385" r:id="rId35"/>
    <p:sldId id="329" r:id="rId36"/>
    <p:sldId id="391" r:id="rId37"/>
  </p:sldIdLst>
  <p:sldSz cx="12192000" cy="6858000"/>
  <p:notesSz cx="6858000" cy="9144000"/>
  <p:custDataLst>
    <p:tags r:id="rId39"/>
  </p:custData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56" d="100"/>
          <a:sy n="56" d="100"/>
        </p:scale>
        <p:origin x="10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11D0-10D6-47D6-B983-0A84BEDEB58E}" type="datetimeFigureOut">
              <a:rPr lang="ro-RO" smtClean="0"/>
              <a:t>26.11.2023</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704E8-93AA-4715-9E8A-1DEC0BCF114A}" type="slidenum">
              <a:rPr lang="ro-RO" smtClean="0"/>
              <a:t>‹#›</a:t>
            </a:fld>
            <a:endParaRPr lang="ro-RO"/>
          </a:p>
        </p:txBody>
      </p:sp>
    </p:spTree>
    <p:extLst>
      <p:ext uri="{BB962C8B-B14F-4D97-AF65-F5344CB8AC3E}">
        <p14:creationId xmlns:p14="http://schemas.microsoft.com/office/powerpoint/2010/main" val="13309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5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5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05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37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29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90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23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BBC1-3980-8E65-9979-CFFE746AF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39DF248F-DA3C-E9AF-77A6-29672E43E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684A2C35-EE61-09C5-C301-B48140E34449}"/>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D5ED138D-0A9D-C0DF-1E7B-D43C8FAE5E9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C8DB263-6767-CB8C-55C4-39B414F13969}"/>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06364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1BA-AE1E-8C61-BFEC-889734DB6A22}"/>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E0FD48C-7A58-7E84-9912-22E27E1CF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FFF156E-F20E-9877-8085-7B4E2B7D0D7B}"/>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9BEF101F-3C41-4820-3E00-816C2A84A59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009EDBD-6751-2052-B8C8-52B6331755A6}"/>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199306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46404-51A0-E7C6-DB65-D59A5A963C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1D4BAEEF-F354-6FE2-1EA2-0AA27B4BB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A739F11-76C7-DE3C-EB99-FE310FB9548D}"/>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7F6DE007-3CAA-7128-0829-85546876A0A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C91383E-0BC2-DCE8-C585-B8A25B5FE47A}"/>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162672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ím és tartalom" type="obj">
  <p:cSld name="Cím és tartalom">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3986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zakaszfejléc" type="secHead">
  <p:cSld name="Szakaszfejléc">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060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tartalomrész" type="twoObj">
  <p:cSld name="2 tartalomrész">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3214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Összehasonlítás" type="twoTxTwoObj">
  <p:cSld name="Összehasonlítás">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102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sak cím" type="titleOnly">
  <p:cSld name="Csak cím">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2280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Üres" type="blank">
  <p:cSld name="Üres">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971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Tartalomrész képaláírással">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6256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ép képaláírással" type="picTx">
  <p:cSld name="Kép képaláírással">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716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21D8-5A9E-09E7-BD8A-FD4E6CBF144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043D205A-CB23-C76D-2707-FD0B3EFC0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1B67B1A-4E71-B3DA-F063-CBF2723862CA}"/>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F9D6AA25-B1AF-AE25-AF04-B64FCBA50FD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A1B88F8-6736-1E82-BE27-74FEBEAD804F}"/>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95389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Cím és függőleges szöveg">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1311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Függőleges cím és szöveg">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3929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ím és tartalom" type="obj">
  <p:cSld name="Cím és tartalom">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0721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zakaszfejléc" type="secHead">
  <p:cSld name="Szakaszfejléc">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302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tartalomrész" type="twoObj">
  <p:cSld name="2 tartalomrész">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9915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Összehasonlítás" type="twoTxTwoObj">
  <p:cSld name="Összehasonlítás">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893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sak cím" type="titleOnly">
  <p:cSld name="Csak cím">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182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Üres" type="blank">
  <p:cSld name="Üres">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5880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Tartalomrész képaláírással">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3958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ép képaláírással" type="picTx">
  <p:cSld name="Kép képaláírással">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31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FA95-946F-1029-5438-D5AB48687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BFEC3E32-565C-DD8D-47FA-3647E87D0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59776-2AC3-BA1C-E91A-3CF59D27B690}"/>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871C0D90-0E75-B785-92B7-39DEED3E5A9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5C45F63-3761-489E-D377-879035A29191}"/>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3710718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Cím és függőleges szöveg">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0416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Függőleges cím és szöveg">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7096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350986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625656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747666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502004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109107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276187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419016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25922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4CB2-A2BB-BADB-54F1-E415E24AC148}"/>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DFD6F791-3327-B546-CF32-BEF8E7AC6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392B8587-1276-389A-2E84-4C95CFBCE3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42C4AA22-4E93-5469-64C9-DF9EF193B15F}"/>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6" name="Footer Placeholder 5">
            <a:extLst>
              <a:ext uri="{FF2B5EF4-FFF2-40B4-BE49-F238E27FC236}">
                <a16:creationId xmlns:a16="http://schemas.microsoft.com/office/drawing/2014/main" id="{D47C0D1C-3130-AFA5-C9D3-5781812DCD7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11778C5-7637-3621-1159-B70FA6B55899}"/>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4272777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28456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878017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02409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D26-3AA3-0D71-8092-55CE7007155C}"/>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248DFDF-01DB-0123-3256-148FE2DAA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66208-37E1-CC44-C29C-34ABB9105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E75936B7-C256-C64A-01D1-914ED65BE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D72B25-EFD0-9DA6-9BAE-C3FA362164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E244A29-B003-DCA3-1262-8652602107E9}"/>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8" name="Footer Placeholder 7">
            <a:extLst>
              <a:ext uri="{FF2B5EF4-FFF2-40B4-BE49-F238E27FC236}">
                <a16:creationId xmlns:a16="http://schemas.microsoft.com/office/drawing/2014/main" id="{190AB3D3-9A47-6752-1AB7-876BACF69F92}"/>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9FB4378-F409-3571-BA49-00F619C1655B}"/>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135962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4496-A3CD-256B-6478-692A884A8174}"/>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BC527248-7FF9-7F37-89F7-2121243921C5}"/>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4" name="Footer Placeholder 3">
            <a:extLst>
              <a:ext uri="{FF2B5EF4-FFF2-40B4-BE49-F238E27FC236}">
                <a16:creationId xmlns:a16="http://schemas.microsoft.com/office/drawing/2014/main" id="{E937443D-3227-7F9E-7F9D-F02347546710}"/>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1C89B548-F053-1E11-26E7-0103FD99C503}"/>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88224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BC480-CC5A-D067-544A-7EBDCBFCC95F}"/>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3" name="Footer Placeholder 2">
            <a:extLst>
              <a:ext uri="{FF2B5EF4-FFF2-40B4-BE49-F238E27FC236}">
                <a16:creationId xmlns:a16="http://schemas.microsoft.com/office/drawing/2014/main" id="{C8E42D8B-E41A-6E19-D859-0945C815C0DD}"/>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6D8DAD3B-67B1-9FA4-5AF0-CC27FAE398B4}"/>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86952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8239-4ADF-2857-C1B0-DCF9DE5D8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FAF7554C-C310-2448-8A57-726F1DE3A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8E68CDF-1D0C-0D62-D6A6-3954EEB40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FA635-77C6-6D13-5B34-3B64AC6C8471}"/>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6" name="Footer Placeholder 5">
            <a:extLst>
              <a:ext uri="{FF2B5EF4-FFF2-40B4-BE49-F238E27FC236}">
                <a16:creationId xmlns:a16="http://schemas.microsoft.com/office/drawing/2014/main" id="{2FA3FF34-8E54-4ED0-8E01-1FF2EF20959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CE52D58E-8DAA-5D5A-58E3-20996A5C7C51}"/>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352448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324C-D9D8-7689-245D-E350398C6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ED9DADAC-2AB6-CB97-ADD8-22EA244D0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9C98FC8-553C-3F03-4BF9-284E44863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E79C1-CA12-1A4E-3AE0-0ABCC89BD50D}"/>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6" name="Footer Placeholder 5">
            <a:extLst>
              <a:ext uri="{FF2B5EF4-FFF2-40B4-BE49-F238E27FC236}">
                <a16:creationId xmlns:a16="http://schemas.microsoft.com/office/drawing/2014/main" id="{C0F8BCB6-42A5-4F9F-116D-46DE4DB5BA1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27027AA-9165-FCCD-96C0-10991D57548F}"/>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321821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40FAF-A37F-9297-2CC8-92FFFE58F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BF694E9-ABE2-EF39-EEE6-2BD3271BF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6D3A7E6-74BE-DA02-B796-7654A7E9D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6581FEA5-DBD6-4860-0AE6-36EA42CA7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759ACAE7-97A2-A718-9865-40BD65FC6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C5F78-0BCB-4EE6-B4A2-9C45A82903D3}" type="slidenum">
              <a:rPr lang="ro-RO" smtClean="0"/>
              <a:t>‹#›</a:t>
            </a:fld>
            <a:endParaRPr lang="ro-RO"/>
          </a:p>
        </p:txBody>
      </p:sp>
    </p:spTree>
    <p:extLst>
      <p:ext uri="{BB962C8B-B14F-4D97-AF65-F5344CB8AC3E}">
        <p14:creationId xmlns:p14="http://schemas.microsoft.com/office/powerpoint/2010/main" val="95754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06863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62210544"/>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1512495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3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formedia/blog/working-to-stop-misinformation-and-false-news"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formedia/mjp" TargetMode="Externa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s://www.facebook.com/formedia/blog/introducing-the-news-integrity-initiativ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nkedin.com/pulse/how-detect-fake-news-real-time-krishna-bharat?utm_source=share&amp;utm_medium=member_android&amp;utm_campaign=share_via" TargetMode="Externa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hyperlink" Target="https://www.facebook.com/formedia/mjp" TargetMode="External"/><Relationship Id="rId4" Type="http://schemas.openxmlformats.org/officeDocument/2006/relationships/hyperlink" Target="https://datareportal.com/reports/digital-2022-global-overview-repor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formedia/blog/introducing-the-news-integrity-initiative" TargetMode="Externa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hyperlink" Target="https://www.buzzfeednews.com/article/craigsilverman/viral-fake-election-news-outperformed-real-news-on-facebook#.lkOvJO6p0" TargetMode="External"/><Relationship Id="rId4" Type="http://schemas.openxmlformats.org/officeDocument/2006/relationships/hyperlink" Target="https://www.facebook.com/formedia/blog/working-to-stop-misinformation-and-false-news"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www.pexels.com/"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linkedin.com/pulse/how-detect-fake-news-real-time-krishna-bharat?utm_source=share&amp;utm_medium=member_android&amp;utm_campaign=share_via"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32.xml"/><Relationship Id="rId1" Type="http://schemas.openxmlformats.org/officeDocument/2006/relationships/tags" Target="../tags/tag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hyperlink" Target="https://datareportal.com/reports/digital-2022-global-overview-repor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hyperlink" Target="https://www.linkedin.com/pulse/how-detect-fake-news-real-time-krishna-bharat?utm_source=share&amp;utm_medium=member_android&amp;utm_campaign=share_via"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kumimoji="0" lang="en-US" sz="4400" b="1" i="0" u="none" strike="noStrike" kern="1200" cap="none" spc="0" normalizeH="0" baseline="0" noProof="0" dirty="0">
                <a:ln>
                  <a:noFill/>
                </a:ln>
                <a:effectLst/>
                <a:uLnTx/>
                <a:uFillTx/>
                <a:latin typeface="Calibri Light" panose="020F0302020204030204"/>
                <a:ea typeface="+mj-ea"/>
                <a:cs typeface="+mj-cs"/>
              </a:rPr>
              <a:t>VERIFYING AND </a:t>
            </a:r>
            <a:br>
              <a:rPr kumimoji="0" lang="hu-HU" sz="4400" b="1" i="0" u="none" strike="noStrike" kern="1200" cap="none" spc="0" normalizeH="0" baseline="0" noProof="0" dirty="0">
                <a:ln>
                  <a:noFill/>
                </a:ln>
                <a:effectLst/>
                <a:uLnTx/>
                <a:uFillTx/>
                <a:latin typeface="Calibri Light" panose="020F0302020204030204"/>
                <a:ea typeface="+mj-ea"/>
                <a:cs typeface="+mj-cs"/>
              </a:rPr>
            </a:br>
            <a:r>
              <a:rPr kumimoji="0" lang="en-US" sz="4400" b="1" i="0" u="none" strike="noStrike" kern="1200" cap="none" spc="0" normalizeH="0" baseline="0" noProof="0" dirty="0">
                <a:ln>
                  <a:noFill/>
                </a:ln>
                <a:effectLst/>
                <a:uLnTx/>
                <a:uFillTx/>
                <a:latin typeface="Calibri Light" panose="020F0302020204030204"/>
                <a:ea typeface="+mj-ea"/>
                <a:cs typeface="+mj-cs"/>
              </a:rPr>
              <a:t>ANALYZING „FAKE NEWS”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6"/>
            <a:ext cx="10515600" cy="9085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The spread of fake news on social media</a:t>
            </a:r>
            <a:endParaRPr lang="ro-RO" dirty="0">
              <a:solidFill>
                <a:srgbClr val="833C0B"/>
              </a:solidFill>
            </a:endParaRPr>
          </a:p>
        </p:txBody>
      </p:sp>
      <p:sp>
        <p:nvSpPr>
          <p:cNvPr id="3" name="Google Shape;126;p7">
            <a:extLst>
              <a:ext uri="{FF2B5EF4-FFF2-40B4-BE49-F238E27FC236}">
                <a16:creationId xmlns:a16="http://schemas.microsoft.com/office/drawing/2014/main" id="{52A3ABD8-5FDF-D1D2-71BC-FBD7DBA4396C}"/>
              </a:ext>
            </a:extLst>
          </p:cNvPr>
          <p:cNvSpPr txBox="1">
            <a:spLocks noGrp="1"/>
          </p:cNvSpPr>
          <p:nvPr>
            <p:ph type="body" idx="1"/>
          </p:nvPr>
        </p:nvSpPr>
        <p:spPr>
          <a:xfrm>
            <a:off x="838200" y="2057451"/>
            <a:ext cx="10384971" cy="4190949"/>
          </a:xfrm>
          <a:prstGeom prst="rect">
            <a:avLst/>
          </a:prstGeom>
          <a:noFill/>
          <a:ln>
            <a:noFill/>
          </a:ln>
        </p:spPr>
        <p:txBody>
          <a:bodyPr spcFirstLastPara="1" wrap="square" lIns="91425" tIns="45700" rIns="91425" bIns="45700" anchor="t" anchorCtr="0">
            <a:normAutofit/>
          </a:bodyPr>
          <a:lstStyle/>
          <a:p>
            <a:pPr algn="just"/>
            <a:r>
              <a:rPr lang="en-US" sz="2600" dirty="0"/>
              <a:t>It has a dynamic nature, can take various forms and disinformation can become misinformation, as K. Shu et al. explain (2020, p.3): </a:t>
            </a:r>
          </a:p>
          <a:p>
            <a:pPr algn="just"/>
            <a:r>
              <a:rPr lang="en-US" sz="2600" dirty="0"/>
              <a:t>“For example, a disinformation creator can intentionally distribute the false information on social media platforms. People who see the information may be unaware that it is false and share it in their communities, using their own framing. </a:t>
            </a:r>
          </a:p>
          <a:p>
            <a:pPr algn="just"/>
            <a:r>
              <a:rPr lang="en-US" sz="2600" dirty="0"/>
              <a:t>On the other hand, misinformation can also be transformed into disinformation. For example, a piece of satire news may be intentionally distributed out of the context to mislead consumers”.</a:t>
            </a:r>
          </a:p>
        </p:txBody>
      </p:sp>
      <p:sp>
        <p:nvSpPr>
          <p:cNvPr id="5" name="Google Shape;127;p7">
            <a:extLst>
              <a:ext uri="{FF2B5EF4-FFF2-40B4-BE49-F238E27FC236}">
                <a16:creationId xmlns:a16="http://schemas.microsoft.com/office/drawing/2014/main" id="{368FBD2F-C370-14BE-7D76-AC3F62E80CAF}"/>
              </a:ext>
            </a:extLst>
          </p:cNvPr>
          <p:cNvSpPr txBox="1"/>
          <p:nvPr/>
        </p:nvSpPr>
        <p:spPr>
          <a:xfrm>
            <a:off x="838200"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a:t>
            </a:r>
            <a:r>
              <a:rPr lang="ro-RO" sz="2400" kern="0" dirty="0">
                <a:solidFill>
                  <a:srgbClr val="833C0B"/>
                </a:solidFill>
                <a:latin typeface="Calibri"/>
                <a:ea typeface="Calibri"/>
                <a:cs typeface="Calibri"/>
                <a:sym typeface="Calibri"/>
              </a:rPr>
              <a:t> -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fertile ground for fake news </a:t>
            </a:r>
          </a:p>
        </p:txBody>
      </p:sp>
    </p:spTree>
    <p:custDataLst>
      <p:tags r:id="rId1"/>
    </p:custDataLst>
    <p:extLst>
      <p:ext uri="{BB962C8B-B14F-4D97-AF65-F5344CB8AC3E}">
        <p14:creationId xmlns:p14="http://schemas.microsoft.com/office/powerpoint/2010/main" val="89462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9524-6394-F1DC-D923-3FD819437195}"/>
              </a:ext>
            </a:extLst>
          </p:cNvPr>
          <p:cNvSpPr>
            <a:spLocks noGrp="1"/>
          </p:cNvSpPr>
          <p:nvPr>
            <p:ph type="title"/>
          </p:nvPr>
        </p:nvSpPr>
        <p:spPr/>
        <p:txBody>
          <a:bodyPr>
            <a:normAutofit/>
          </a:bodyPr>
          <a:lstStyle/>
          <a:p>
            <a:pPr algn="ctr"/>
            <a:r>
              <a:rPr lang="en-US" dirty="0">
                <a:solidFill>
                  <a:srgbClr val="833C0B"/>
                </a:solidFill>
                <a:latin typeface="+mn-lt"/>
              </a:rPr>
              <a:t>Disinformation trend, growing in the digital age </a:t>
            </a:r>
            <a:endParaRPr lang="ro-RO" dirty="0">
              <a:latin typeface="+mn-lt"/>
            </a:endParaRPr>
          </a:p>
        </p:txBody>
      </p:sp>
      <p:sp>
        <p:nvSpPr>
          <p:cNvPr id="3" name="Content Placeholder 2">
            <a:extLst>
              <a:ext uri="{FF2B5EF4-FFF2-40B4-BE49-F238E27FC236}">
                <a16:creationId xmlns:a16="http://schemas.microsoft.com/office/drawing/2014/main" id="{BD36014D-070F-9508-7DCF-27AA483C010A}"/>
              </a:ext>
            </a:extLst>
          </p:cNvPr>
          <p:cNvSpPr>
            <a:spLocks noGrp="1"/>
          </p:cNvSpPr>
          <p:nvPr>
            <p:ph idx="1"/>
          </p:nvPr>
        </p:nvSpPr>
        <p:spPr>
          <a:xfrm>
            <a:off x="838200" y="1785258"/>
            <a:ext cx="5257800" cy="3951514"/>
          </a:xfrm>
        </p:spPr>
        <p:txBody>
          <a:bodyPr>
            <a:normAutofit lnSpcReduction="10000"/>
          </a:bodyPr>
          <a:lstStyle/>
          <a:p>
            <a:pPr algn="just"/>
            <a:r>
              <a:rPr lang="en-US" sz="2600" dirty="0"/>
              <a:t>There are several reasons why disinformation is growing in the digital age (</a:t>
            </a:r>
            <a:r>
              <a:rPr lang="en-US" sz="2600" dirty="0" err="1"/>
              <a:t>Greifeneder</a:t>
            </a:r>
            <a:r>
              <a:rPr lang="en-US" sz="2600" dirty="0"/>
              <a:t> et. al.2021, p. 29)</a:t>
            </a:r>
            <a:endParaRPr lang="ro-RO" sz="2600" dirty="0"/>
          </a:p>
          <a:p>
            <a:pPr algn="just"/>
            <a:r>
              <a:rPr lang="en-US" sz="2600" dirty="0"/>
              <a:t>Barriers to entry in news media have dropped significantly as websites can be easily set up and monetized via advertising</a:t>
            </a:r>
            <a:endParaRPr lang="ro-RO" sz="2600" dirty="0"/>
          </a:p>
          <a:p>
            <a:pPr algn="just"/>
            <a:r>
              <a:rPr lang="en-US" sz="2600" dirty="0"/>
              <a:t>The fixed costs associated with getting on social media are very small for fake news creators</a:t>
            </a:r>
          </a:p>
          <a:p>
            <a:pPr>
              <a:buFont typeface="Wingdings" panose="05000000000000000000" pitchFamily="2" charset="2"/>
              <a:buChar char="Ø"/>
            </a:pPr>
            <a:endParaRPr lang="en-US" dirty="0"/>
          </a:p>
          <a:p>
            <a:pPr>
              <a:buFont typeface="Wingdings" panose="05000000000000000000" pitchFamily="2" charset="2"/>
              <a:buChar char="Ø"/>
            </a:pPr>
            <a:endParaRPr lang="ro-RO" dirty="0"/>
          </a:p>
        </p:txBody>
      </p:sp>
      <p:sp>
        <p:nvSpPr>
          <p:cNvPr id="5" name="Google Shape;127;p7">
            <a:extLst>
              <a:ext uri="{FF2B5EF4-FFF2-40B4-BE49-F238E27FC236}">
                <a16:creationId xmlns:a16="http://schemas.microsoft.com/office/drawing/2014/main" id="{8AF65F2E-774B-8267-0549-4BD0A5EE1FF6}"/>
              </a:ext>
            </a:extLst>
          </p:cNvPr>
          <p:cNvSpPr txBox="1"/>
          <p:nvPr/>
        </p:nvSpPr>
        <p:spPr>
          <a:xfrm>
            <a:off x="838200"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a:t>
            </a:r>
            <a:r>
              <a:rPr lang="ro-RO" sz="2400" kern="0" dirty="0">
                <a:solidFill>
                  <a:srgbClr val="833C0B"/>
                </a:solidFill>
                <a:latin typeface="Calibri"/>
                <a:ea typeface="Calibri"/>
                <a:cs typeface="Calibri"/>
                <a:sym typeface="Calibri"/>
              </a:rPr>
              <a:t> -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fertile ground for fake news </a:t>
            </a:r>
          </a:p>
        </p:txBody>
      </p:sp>
      <p:pic>
        <p:nvPicPr>
          <p:cNvPr id="6" name="Imagine 5">
            <a:extLst>
              <a:ext uri="{FF2B5EF4-FFF2-40B4-BE49-F238E27FC236}">
                <a16:creationId xmlns:a16="http://schemas.microsoft.com/office/drawing/2014/main" id="{FC1010EC-EF3B-27A8-5557-791705E09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71" y="1436914"/>
            <a:ext cx="3755571" cy="3755571"/>
          </a:xfrm>
          <a:prstGeom prst="rect">
            <a:avLst/>
          </a:prstGeom>
        </p:spPr>
      </p:pic>
      <p:sp>
        <p:nvSpPr>
          <p:cNvPr id="7" name="CasetăText 6">
            <a:extLst>
              <a:ext uri="{FF2B5EF4-FFF2-40B4-BE49-F238E27FC236}">
                <a16:creationId xmlns:a16="http://schemas.microsoft.com/office/drawing/2014/main" id="{12BA0B31-0D40-9398-5610-EC654CC92BC0}"/>
              </a:ext>
            </a:extLst>
          </p:cNvPr>
          <p:cNvSpPr txBox="1"/>
          <p:nvPr/>
        </p:nvSpPr>
        <p:spPr>
          <a:xfrm>
            <a:off x="7526940" y="5336662"/>
            <a:ext cx="296132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 </a:t>
            </a:r>
          </a:p>
        </p:txBody>
      </p:sp>
    </p:spTree>
    <p:custDataLst>
      <p:tags r:id="rId1"/>
    </p:custDataLst>
    <p:extLst>
      <p:ext uri="{BB962C8B-B14F-4D97-AF65-F5344CB8AC3E}">
        <p14:creationId xmlns:p14="http://schemas.microsoft.com/office/powerpoint/2010/main" val="152508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9027-F207-3373-0236-856BBB3216B4}"/>
              </a:ext>
            </a:extLst>
          </p:cNvPr>
          <p:cNvSpPr>
            <a:spLocks noGrp="1"/>
          </p:cNvSpPr>
          <p:nvPr>
            <p:ph type="title"/>
          </p:nvPr>
        </p:nvSpPr>
        <p:spPr/>
        <p:txBody>
          <a:bodyPr/>
          <a:lstStyle/>
          <a:p>
            <a:pPr algn="ctr"/>
            <a:r>
              <a:rPr lang="en-US" dirty="0">
                <a:solidFill>
                  <a:srgbClr val="833C0B"/>
                </a:solidFill>
                <a:latin typeface="+mn-lt"/>
              </a:rPr>
              <a:t>Disinformation trend, growing in the digital age </a:t>
            </a:r>
            <a:endParaRPr lang="ro-RO" dirty="0"/>
          </a:p>
        </p:txBody>
      </p:sp>
      <p:sp>
        <p:nvSpPr>
          <p:cNvPr id="3" name="Content Placeholder 2">
            <a:extLst>
              <a:ext uri="{FF2B5EF4-FFF2-40B4-BE49-F238E27FC236}">
                <a16:creationId xmlns:a16="http://schemas.microsoft.com/office/drawing/2014/main" id="{9E98CD8C-3E3E-5F5A-C1A7-A96C16BC144B}"/>
              </a:ext>
            </a:extLst>
          </p:cNvPr>
          <p:cNvSpPr>
            <a:spLocks noGrp="1"/>
          </p:cNvSpPr>
          <p:nvPr>
            <p:ph idx="1"/>
          </p:nvPr>
        </p:nvSpPr>
        <p:spPr/>
        <p:txBody>
          <a:bodyPr>
            <a:normAutofit/>
          </a:bodyPr>
          <a:lstStyle/>
          <a:p>
            <a:pPr algn="just">
              <a:buFont typeface="Wingdings" panose="05000000000000000000" pitchFamily="2" charset="2"/>
              <a:buChar char="Ø"/>
            </a:pPr>
            <a:r>
              <a:rPr lang="en-US" dirty="0"/>
              <a:t>Social media are well suited to dissemination of fake news; the information tends to be distributed in short snippets of text</a:t>
            </a:r>
          </a:p>
          <a:p>
            <a:pPr algn="just">
              <a:buFont typeface="Wingdings" panose="05000000000000000000" pitchFamily="2" charset="2"/>
              <a:buChar char="Ø"/>
            </a:pPr>
            <a:endParaRPr lang="en-US" sz="2000" dirty="0"/>
          </a:p>
          <a:p>
            <a:pPr algn="just">
              <a:buFont typeface="Wingdings" panose="05000000000000000000" pitchFamily="2" charset="2"/>
              <a:buChar char="Ø"/>
            </a:pPr>
            <a:r>
              <a:rPr lang="en-US" dirty="0"/>
              <a:t> There has been a continued decline in public trust and confidence in mainstream media</a:t>
            </a:r>
          </a:p>
          <a:p>
            <a:pPr marL="0" indent="0" algn="just">
              <a:buNone/>
            </a:pPr>
            <a:endParaRPr lang="en-US" sz="2000" dirty="0"/>
          </a:p>
          <a:p>
            <a:pPr algn="just">
              <a:buFont typeface="Wingdings" panose="05000000000000000000" pitchFamily="2" charset="2"/>
              <a:buChar char="Ø"/>
            </a:pPr>
            <a:r>
              <a:rPr lang="en-US" dirty="0"/>
              <a:t>In many western countries there has been a rise in political polarization and this can increase the likelihood of fake news being believed</a:t>
            </a:r>
            <a:endParaRPr lang="ro-RO" dirty="0"/>
          </a:p>
        </p:txBody>
      </p:sp>
      <p:sp>
        <p:nvSpPr>
          <p:cNvPr id="5" name="Google Shape;127;p7">
            <a:extLst>
              <a:ext uri="{FF2B5EF4-FFF2-40B4-BE49-F238E27FC236}">
                <a16:creationId xmlns:a16="http://schemas.microsoft.com/office/drawing/2014/main" id="{7DE2ED50-6ABD-2B0F-400A-6C6901734822}"/>
              </a:ext>
            </a:extLst>
          </p:cNvPr>
          <p:cNvSpPr txBox="1"/>
          <p:nvPr/>
        </p:nvSpPr>
        <p:spPr>
          <a:xfrm>
            <a:off x="838200"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a:t>
            </a:r>
            <a:r>
              <a:rPr lang="ro-RO" sz="2400" kern="0" dirty="0">
                <a:solidFill>
                  <a:srgbClr val="833C0B"/>
                </a:solidFill>
                <a:latin typeface="Calibri"/>
                <a:ea typeface="Calibri"/>
                <a:cs typeface="Calibri"/>
                <a:sym typeface="Calibri"/>
              </a:rPr>
              <a:t> -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fertile ground for fake news </a:t>
            </a:r>
          </a:p>
        </p:txBody>
      </p:sp>
    </p:spTree>
    <p:custDataLst>
      <p:tags r:id="rId1"/>
    </p:custDataLst>
    <p:extLst>
      <p:ext uri="{BB962C8B-B14F-4D97-AF65-F5344CB8AC3E}">
        <p14:creationId xmlns:p14="http://schemas.microsoft.com/office/powerpoint/2010/main" val="71218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E72B-EB76-B321-D90A-CEAEA803328C}"/>
              </a:ext>
            </a:extLst>
          </p:cNvPr>
          <p:cNvSpPr>
            <a:spLocks noGrp="1"/>
          </p:cNvSpPr>
          <p:nvPr>
            <p:ph type="title"/>
          </p:nvPr>
        </p:nvSpPr>
        <p:spPr>
          <a:xfrm>
            <a:off x="838200" y="351971"/>
            <a:ext cx="10515600" cy="658132"/>
          </a:xfrm>
        </p:spPr>
        <p:txBody>
          <a:bodyPr>
            <a:normAutofit fontScale="90000"/>
          </a:bodyPr>
          <a:lstStyle/>
          <a:p>
            <a:pPr algn="ctr"/>
            <a:r>
              <a:rPr lang="ro-RO" dirty="0">
                <a:solidFill>
                  <a:srgbClr val="833C0B"/>
                </a:solidFill>
                <a:latin typeface="+mn-lt"/>
              </a:rPr>
              <a:t>Controlling </a:t>
            </a:r>
            <a:r>
              <a:rPr lang="ro-RO" dirty="0" err="1">
                <a:solidFill>
                  <a:srgbClr val="833C0B"/>
                </a:solidFill>
                <a:latin typeface="+mn-lt"/>
              </a:rPr>
              <a:t>questions</a:t>
            </a:r>
            <a:r>
              <a:rPr lang="ro-RO" dirty="0">
                <a:solidFill>
                  <a:srgbClr val="833C0B"/>
                </a:solidFill>
                <a:latin typeface="+mn-lt"/>
              </a:rPr>
              <a:t> </a:t>
            </a:r>
            <a:endParaRPr lang="ro-RO" dirty="0">
              <a:latin typeface="+mn-lt"/>
            </a:endParaRPr>
          </a:p>
        </p:txBody>
      </p:sp>
      <p:sp>
        <p:nvSpPr>
          <p:cNvPr id="3" name="Content Placeholder 2">
            <a:extLst>
              <a:ext uri="{FF2B5EF4-FFF2-40B4-BE49-F238E27FC236}">
                <a16:creationId xmlns:a16="http://schemas.microsoft.com/office/drawing/2014/main" id="{1E172086-7C6A-46CB-9903-E2447BC5E0C2}"/>
              </a:ext>
            </a:extLst>
          </p:cNvPr>
          <p:cNvSpPr>
            <a:spLocks noGrp="1"/>
          </p:cNvSpPr>
          <p:nvPr>
            <p:ph idx="1"/>
          </p:nvPr>
        </p:nvSpPr>
        <p:spPr>
          <a:xfrm>
            <a:off x="838200" y="1417739"/>
            <a:ext cx="10515600" cy="4759224"/>
          </a:xfrm>
        </p:spPr>
        <p:txBody>
          <a:bodyPr>
            <a:normAutofit fontScale="85000" lnSpcReduction="20000"/>
          </a:bodyPr>
          <a:lstStyle/>
          <a:p>
            <a:pPr marL="457200" indent="-457200">
              <a:buAutoNum type="arabicPeriod"/>
            </a:pPr>
            <a:r>
              <a:rPr lang="en-US" sz="2400" dirty="0"/>
              <a:t>What is the number of social media users globally in 2023?</a:t>
            </a:r>
          </a:p>
          <a:p>
            <a:pPr marL="457200" indent="-457200">
              <a:buAutoNum type="alphaUcPeriod"/>
            </a:pPr>
            <a:r>
              <a:rPr lang="en-US" sz="2400" dirty="0"/>
              <a:t>1.5 billion people</a:t>
            </a:r>
          </a:p>
          <a:p>
            <a:pPr marL="457200" indent="-457200">
              <a:buAutoNum type="alphaUcPeriod"/>
            </a:pPr>
            <a:r>
              <a:rPr lang="en-US" sz="2400" dirty="0">
                <a:highlight>
                  <a:srgbClr val="FFFF00"/>
                </a:highlight>
              </a:rPr>
              <a:t>4.7 billion people</a:t>
            </a:r>
          </a:p>
          <a:p>
            <a:pPr marL="457200" indent="-457200">
              <a:buAutoNum type="alphaUcPeriod"/>
            </a:pPr>
            <a:r>
              <a:rPr lang="en-US" sz="2400" dirty="0"/>
              <a:t>7 billion people</a:t>
            </a:r>
            <a:endParaRPr lang="ro-RO" sz="2400" dirty="0"/>
          </a:p>
          <a:p>
            <a:pPr marL="457200" indent="-457200">
              <a:buAutoNum type="alphaUcPeriod"/>
            </a:pPr>
            <a:endParaRPr lang="en-US" sz="2400" dirty="0"/>
          </a:p>
          <a:p>
            <a:pPr marL="0" indent="0">
              <a:buNone/>
            </a:pPr>
            <a:r>
              <a:rPr lang="en-US" sz="2400" dirty="0"/>
              <a:t>2. Many individuals believe that the number of likes, comments and shares give more credibility to the news. </a:t>
            </a:r>
            <a:endParaRPr lang="ro-RO" sz="2400" dirty="0"/>
          </a:p>
          <a:p>
            <a:pPr marL="0" indent="0">
              <a:buNone/>
            </a:pPr>
            <a:r>
              <a:rPr lang="ro-RO" dirty="0" err="1">
                <a:highlight>
                  <a:srgbClr val="FFFF00"/>
                </a:highlight>
              </a:rPr>
              <a:t>True</a:t>
            </a:r>
            <a:endParaRPr lang="ro-RO" dirty="0">
              <a:highlight>
                <a:srgbClr val="FFFF00"/>
              </a:highlight>
            </a:endParaRPr>
          </a:p>
          <a:p>
            <a:pPr marL="0" indent="0">
              <a:buNone/>
            </a:pPr>
            <a:r>
              <a:rPr lang="ro-RO" dirty="0"/>
              <a:t>False</a:t>
            </a:r>
          </a:p>
          <a:p>
            <a:pPr marL="0" indent="0">
              <a:buNone/>
            </a:pPr>
            <a:endParaRPr lang="en-US" dirty="0"/>
          </a:p>
          <a:p>
            <a:pPr marL="0" indent="0">
              <a:buNone/>
            </a:pPr>
            <a:r>
              <a:rPr lang="ro-RO" sz="2400" dirty="0"/>
              <a:t>3</a:t>
            </a:r>
            <a:r>
              <a:rPr lang="en-US" sz="2400" dirty="0"/>
              <a:t>. Which of the following is a reason for the growth of disinformation in social media? </a:t>
            </a:r>
          </a:p>
          <a:p>
            <a:pPr marL="457200" indent="-457200">
              <a:buAutoNum type="alphaUcPeriod"/>
            </a:pPr>
            <a:r>
              <a:rPr lang="en-US" sz="2400" dirty="0"/>
              <a:t>The majority of the real news outlets are on social media</a:t>
            </a:r>
          </a:p>
          <a:p>
            <a:pPr marL="457200" indent="-457200">
              <a:buAutoNum type="alphaUcPeriod"/>
            </a:pPr>
            <a:r>
              <a:rPr lang="en-US" sz="2400" dirty="0"/>
              <a:t>The users like to be entertained on social media</a:t>
            </a:r>
          </a:p>
          <a:p>
            <a:pPr marL="457200" indent="-457200">
              <a:buAutoNum type="alphaUcPeriod"/>
            </a:pPr>
            <a:r>
              <a:rPr lang="en-US" sz="2400" dirty="0">
                <a:highlight>
                  <a:srgbClr val="FFFF00"/>
                </a:highlight>
              </a:rPr>
              <a:t>Barriers to entry in news media have dropped significantly </a:t>
            </a:r>
          </a:p>
        </p:txBody>
      </p:sp>
    </p:spTree>
    <p:custDataLst>
      <p:tags r:id="rId1"/>
    </p:custDataLst>
    <p:extLst>
      <p:ext uri="{BB962C8B-B14F-4D97-AF65-F5344CB8AC3E}">
        <p14:creationId xmlns:p14="http://schemas.microsoft.com/office/powerpoint/2010/main" val="182229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latin typeface="+mn-lt"/>
              </a:rPr>
              <a:t>Journalism on social media and the promotion of news</a:t>
            </a:r>
            <a:endParaRPr lang="ro-RO" dirty="0">
              <a:solidFill>
                <a:srgbClr val="833C0B"/>
              </a:solidFill>
              <a:latin typeface="+mn-lt"/>
            </a:endParaRPr>
          </a:p>
        </p:txBody>
      </p:sp>
    </p:spTree>
    <p:custDataLst>
      <p:tags r:id="rId1"/>
    </p:custDataLst>
    <p:extLst>
      <p:ext uri="{BB962C8B-B14F-4D97-AF65-F5344CB8AC3E}">
        <p14:creationId xmlns:p14="http://schemas.microsoft.com/office/powerpoint/2010/main" val="77891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9524-6394-F1DC-D923-3FD819437195}"/>
              </a:ext>
            </a:extLst>
          </p:cNvPr>
          <p:cNvSpPr>
            <a:spLocks noGrp="1"/>
          </p:cNvSpPr>
          <p:nvPr>
            <p:ph type="title"/>
          </p:nvPr>
        </p:nvSpPr>
        <p:spPr/>
        <p:txBody>
          <a:bodyPr>
            <a:normAutofit/>
          </a:bodyPr>
          <a:lstStyle/>
          <a:p>
            <a:pPr algn="ctr"/>
            <a:r>
              <a:rPr lang="en-US" dirty="0">
                <a:solidFill>
                  <a:srgbClr val="833C0B"/>
                </a:solidFill>
                <a:latin typeface="+mn-lt"/>
              </a:rPr>
              <a:t>Social media and news consumption </a:t>
            </a:r>
            <a:endParaRPr lang="ro-RO" dirty="0">
              <a:latin typeface="+mn-lt"/>
            </a:endParaRPr>
          </a:p>
        </p:txBody>
      </p:sp>
      <p:sp>
        <p:nvSpPr>
          <p:cNvPr id="3" name="Content Placeholder 2">
            <a:extLst>
              <a:ext uri="{FF2B5EF4-FFF2-40B4-BE49-F238E27FC236}">
                <a16:creationId xmlns:a16="http://schemas.microsoft.com/office/drawing/2014/main" id="{BD36014D-070F-9508-7DCF-27AA483C010A}"/>
              </a:ext>
            </a:extLst>
          </p:cNvPr>
          <p:cNvSpPr>
            <a:spLocks noGrp="1"/>
          </p:cNvSpPr>
          <p:nvPr>
            <p:ph idx="1"/>
          </p:nvPr>
        </p:nvSpPr>
        <p:spPr>
          <a:xfrm>
            <a:off x="838200" y="1690688"/>
            <a:ext cx="10515600" cy="4486275"/>
          </a:xfrm>
        </p:spPr>
        <p:txBody>
          <a:bodyPr>
            <a:normAutofit fontScale="92500" lnSpcReduction="10000"/>
          </a:bodyPr>
          <a:lstStyle/>
          <a:p>
            <a:pPr algn="just"/>
            <a:r>
              <a:rPr lang="en-US" dirty="0" err="1"/>
              <a:t>Vasterman</a:t>
            </a:r>
            <a:r>
              <a:rPr lang="en-US" dirty="0"/>
              <a:t> (2018, p.313) exemplified how social media has changed news consumption</a:t>
            </a:r>
            <a:r>
              <a:rPr lang="ro-RO" dirty="0"/>
              <a:t>:</a:t>
            </a:r>
          </a:p>
          <a:p>
            <a:pPr marL="0" indent="0" algn="just">
              <a:buNone/>
            </a:pPr>
            <a:r>
              <a:rPr lang="en-US" i="1" dirty="0"/>
              <a:t>“Imagine that there are two shops next to each other on a street and they sell the same product. In the first store, the patron sits inside and waits for customers to come and visit or buy something. </a:t>
            </a:r>
          </a:p>
          <a:p>
            <a:pPr marL="0" indent="0" algn="just">
              <a:buNone/>
            </a:pPr>
            <a:r>
              <a:rPr lang="en-US" i="1" dirty="0"/>
              <a:t>The other patron is on the boulevard where everyone meets and sells some products there, talking to people and inviting them to come into the shop as well. We don't even have to think much about which of the two patrons are more successful in this case. </a:t>
            </a:r>
          </a:p>
          <a:p>
            <a:pPr marL="0" indent="0" algn="just">
              <a:buNone/>
            </a:pPr>
            <a:r>
              <a:rPr lang="en-US" i="1" dirty="0"/>
              <a:t>Now, if the store represents the newspaper, the articles are the products and the boulevard is social media, it's no surprise that social networks are a very important part of this business".</a:t>
            </a:r>
          </a:p>
          <a:p>
            <a:pPr>
              <a:buFont typeface="Wingdings" panose="05000000000000000000" pitchFamily="2" charset="2"/>
              <a:buChar char="Ø"/>
            </a:pPr>
            <a:endParaRPr lang="en-US" dirty="0"/>
          </a:p>
          <a:p>
            <a:pPr>
              <a:buFont typeface="Wingdings" panose="05000000000000000000" pitchFamily="2" charset="2"/>
              <a:buChar char="Ø"/>
            </a:pPr>
            <a:endParaRPr lang="ro-RO" dirty="0"/>
          </a:p>
        </p:txBody>
      </p:sp>
      <p:sp>
        <p:nvSpPr>
          <p:cNvPr id="4" name="Google Shape;127;p7">
            <a:extLst>
              <a:ext uri="{FF2B5EF4-FFF2-40B4-BE49-F238E27FC236}">
                <a16:creationId xmlns:a16="http://schemas.microsoft.com/office/drawing/2014/main" id="{80BB972D-08EC-5B7F-F283-339869BC6D09}"/>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Journalism</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on social media</a:t>
            </a:r>
          </a:p>
        </p:txBody>
      </p:sp>
    </p:spTree>
    <p:custDataLst>
      <p:tags r:id="rId1"/>
    </p:custDataLst>
    <p:extLst>
      <p:ext uri="{BB962C8B-B14F-4D97-AF65-F5344CB8AC3E}">
        <p14:creationId xmlns:p14="http://schemas.microsoft.com/office/powerpoint/2010/main" val="379912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5459-3385-4E7B-5670-FBD6C756FFA2}"/>
              </a:ext>
            </a:extLst>
          </p:cNvPr>
          <p:cNvSpPr>
            <a:spLocks noGrp="1"/>
          </p:cNvSpPr>
          <p:nvPr>
            <p:ph type="title"/>
          </p:nvPr>
        </p:nvSpPr>
        <p:spPr/>
        <p:txBody>
          <a:bodyPr>
            <a:normAutofit/>
          </a:bodyPr>
          <a:lstStyle/>
          <a:p>
            <a:pPr algn="ctr"/>
            <a:r>
              <a:rPr lang="ro-RO" dirty="0">
                <a:solidFill>
                  <a:srgbClr val="833C0B"/>
                </a:solidFill>
                <a:latin typeface="+mn-lt"/>
              </a:rPr>
              <a:t>The </a:t>
            </a:r>
            <a:r>
              <a:rPr lang="en-US" dirty="0">
                <a:solidFill>
                  <a:srgbClr val="833C0B"/>
                </a:solidFill>
                <a:latin typeface="+mn-lt"/>
              </a:rPr>
              <a:t>fine line between news, fabricated content and fiction  </a:t>
            </a:r>
            <a:endParaRPr lang="ro-RO" dirty="0"/>
          </a:p>
        </p:txBody>
      </p:sp>
      <p:sp>
        <p:nvSpPr>
          <p:cNvPr id="3" name="Content Placeholder 2">
            <a:extLst>
              <a:ext uri="{FF2B5EF4-FFF2-40B4-BE49-F238E27FC236}">
                <a16:creationId xmlns:a16="http://schemas.microsoft.com/office/drawing/2014/main" id="{1EBF2D3C-8E66-51AE-4354-CBE2708EA1C1}"/>
              </a:ext>
            </a:extLst>
          </p:cNvPr>
          <p:cNvSpPr>
            <a:spLocks noGrp="1"/>
          </p:cNvSpPr>
          <p:nvPr>
            <p:ph idx="1"/>
          </p:nvPr>
        </p:nvSpPr>
        <p:spPr/>
        <p:txBody>
          <a:bodyPr>
            <a:normAutofit/>
          </a:bodyPr>
          <a:lstStyle/>
          <a:p>
            <a:pPr algn="just"/>
            <a:r>
              <a:rPr lang="en-US" dirty="0"/>
              <a:t>Ireton and </a:t>
            </a:r>
            <a:r>
              <a:rPr lang="en-US" dirty="0" err="1"/>
              <a:t>Possetti</a:t>
            </a:r>
            <a:r>
              <a:rPr lang="en-US" dirty="0"/>
              <a:t> (2018) believe that the line between news, entertainment, advertising, fabricated content and fiction is very blurred on social networks</a:t>
            </a:r>
          </a:p>
          <a:p>
            <a:pPr marL="0" indent="0" algn="just">
              <a:buNone/>
            </a:pPr>
            <a:endParaRPr lang="en-US" dirty="0"/>
          </a:p>
          <a:p>
            <a:pPr algn="just"/>
            <a:r>
              <a:rPr lang="en-US" dirty="0"/>
              <a:t>When disinformation is published, it is impossible to retract due to the massive distribution system, even if journalists or verification factors detect false information: </a:t>
            </a:r>
            <a:r>
              <a:rPr lang="en-US" i="1" dirty="0"/>
              <a:t>“The digital age has brought continuous, unprecedented challenges and industry changes to the news industry. Journalism is under pressure in the face of a virtual storm of pressures that feed informational dysfunction”</a:t>
            </a:r>
            <a:r>
              <a:rPr lang="ro-RO" i="1" dirty="0"/>
              <a:t>.</a:t>
            </a:r>
          </a:p>
        </p:txBody>
      </p:sp>
      <p:sp>
        <p:nvSpPr>
          <p:cNvPr id="6" name="Google Shape;127;p7">
            <a:extLst>
              <a:ext uri="{FF2B5EF4-FFF2-40B4-BE49-F238E27FC236}">
                <a16:creationId xmlns:a16="http://schemas.microsoft.com/office/drawing/2014/main" id="{D9E19DED-649D-965B-52F4-484F72176FDD}"/>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Journalism</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on social media</a:t>
            </a:r>
          </a:p>
        </p:txBody>
      </p:sp>
    </p:spTree>
    <p:custDataLst>
      <p:tags r:id="rId1"/>
    </p:custDataLst>
    <p:extLst>
      <p:ext uri="{BB962C8B-B14F-4D97-AF65-F5344CB8AC3E}">
        <p14:creationId xmlns:p14="http://schemas.microsoft.com/office/powerpoint/2010/main" val="395685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2F06-53B9-3CA4-2B51-FD35BB723383}"/>
              </a:ext>
            </a:extLst>
          </p:cNvPr>
          <p:cNvSpPr>
            <a:spLocks noGrp="1"/>
          </p:cNvSpPr>
          <p:nvPr>
            <p:ph type="title"/>
          </p:nvPr>
        </p:nvSpPr>
        <p:spPr/>
        <p:txBody>
          <a:bodyPr>
            <a:normAutofit/>
          </a:bodyPr>
          <a:lstStyle/>
          <a:p>
            <a:pPr algn="ctr"/>
            <a:r>
              <a:rPr lang="ro-RO" dirty="0">
                <a:solidFill>
                  <a:srgbClr val="833C0B"/>
                </a:solidFill>
                <a:latin typeface="+mn-lt"/>
              </a:rPr>
              <a:t>P</a:t>
            </a:r>
            <a:r>
              <a:rPr lang="en-US" dirty="0" err="1">
                <a:solidFill>
                  <a:srgbClr val="833C0B"/>
                </a:solidFill>
                <a:latin typeface="+mn-lt"/>
              </a:rPr>
              <a:t>romoting</a:t>
            </a:r>
            <a:r>
              <a:rPr lang="en-US" dirty="0">
                <a:solidFill>
                  <a:srgbClr val="833C0B"/>
                </a:solidFill>
                <a:latin typeface="+mn-lt"/>
              </a:rPr>
              <a:t> the news in social media </a:t>
            </a:r>
            <a:endParaRPr lang="ro-RO" dirty="0"/>
          </a:p>
        </p:txBody>
      </p:sp>
      <p:sp>
        <p:nvSpPr>
          <p:cNvPr id="3" name="Content Placeholder 2">
            <a:extLst>
              <a:ext uri="{FF2B5EF4-FFF2-40B4-BE49-F238E27FC236}">
                <a16:creationId xmlns:a16="http://schemas.microsoft.com/office/drawing/2014/main" id="{46BC9C8D-6208-B3C6-F66B-0443D4EC8C7A}"/>
              </a:ext>
            </a:extLst>
          </p:cNvPr>
          <p:cNvSpPr>
            <a:spLocks noGrp="1"/>
          </p:cNvSpPr>
          <p:nvPr>
            <p:ph idx="1"/>
          </p:nvPr>
        </p:nvSpPr>
        <p:spPr/>
        <p:txBody>
          <a:bodyPr>
            <a:noAutofit/>
          </a:bodyPr>
          <a:lstStyle/>
          <a:p>
            <a:r>
              <a:rPr lang="en-US" sz="2500" dirty="0"/>
              <a:t>Social media became in the last years an important instrument to spread the news. The media outlets created specialized departments in order to maximize the potential of social media</a:t>
            </a:r>
            <a:endParaRPr lang="ro-RO" sz="2500" dirty="0"/>
          </a:p>
          <a:p>
            <a:pPr marL="0" indent="0">
              <a:buNone/>
            </a:pPr>
            <a:endParaRPr lang="en-US" sz="2500" dirty="0"/>
          </a:p>
          <a:p>
            <a:r>
              <a:rPr lang="en-US" sz="2500" dirty="0"/>
              <a:t>In this matter, there are some strategies that are used by media in order to attract more people from social media to news articles: </a:t>
            </a:r>
          </a:p>
          <a:p>
            <a:pPr>
              <a:buFont typeface="Wingdings" panose="05000000000000000000" pitchFamily="2" charset="2"/>
              <a:buChar char="Ø"/>
            </a:pPr>
            <a:r>
              <a:rPr lang="en-US" sz="2500" dirty="0"/>
              <a:t> Enhance the visual</a:t>
            </a:r>
          </a:p>
          <a:p>
            <a:pPr>
              <a:buFont typeface="Wingdings" panose="05000000000000000000" pitchFamily="2" charset="2"/>
              <a:buChar char="Ø"/>
            </a:pPr>
            <a:r>
              <a:rPr lang="en-US" sz="2500" dirty="0"/>
              <a:t> Create better and catchy titles</a:t>
            </a:r>
          </a:p>
          <a:p>
            <a:pPr>
              <a:buFont typeface="Wingdings" panose="05000000000000000000" pitchFamily="2" charset="2"/>
              <a:buChar char="Ø"/>
            </a:pPr>
            <a:r>
              <a:rPr lang="en-US" sz="2500" dirty="0"/>
              <a:t> Share the content in the right timeline</a:t>
            </a:r>
            <a:endParaRPr lang="ro-RO" sz="2500" dirty="0"/>
          </a:p>
        </p:txBody>
      </p:sp>
      <p:sp>
        <p:nvSpPr>
          <p:cNvPr id="6" name="Google Shape;127;p7">
            <a:extLst>
              <a:ext uri="{FF2B5EF4-FFF2-40B4-BE49-F238E27FC236}">
                <a16:creationId xmlns:a16="http://schemas.microsoft.com/office/drawing/2014/main" id="{9E6FA219-66FC-3103-009B-32638F742320}"/>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Journalism</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on social media</a:t>
            </a:r>
          </a:p>
        </p:txBody>
      </p:sp>
    </p:spTree>
    <p:custDataLst>
      <p:tags r:id="rId1"/>
    </p:custDataLst>
    <p:extLst>
      <p:ext uri="{BB962C8B-B14F-4D97-AF65-F5344CB8AC3E}">
        <p14:creationId xmlns:p14="http://schemas.microsoft.com/office/powerpoint/2010/main" val="391439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96D5-9C90-1959-5454-7EE15A6E7C17}"/>
              </a:ext>
            </a:extLst>
          </p:cNvPr>
          <p:cNvSpPr>
            <a:spLocks noGrp="1"/>
          </p:cNvSpPr>
          <p:nvPr>
            <p:ph type="title"/>
          </p:nvPr>
        </p:nvSpPr>
        <p:spPr/>
        <p:txBody>
          <a:bodyPr/>
          <a:lstStyle/>
          <a:p>
            <a:pPr algn="ctr"/>
            <a:r>
              <a:rPr lang="ro-RO" dirty="0">
                <a:solidFill>
                  <a:srgbClr val="833C0B"/>
                </a:solidFill>
                <a:latin typeface="+mn-lt"/>
              </a:rPr>
              <a:t>P</a:t>
            </a:r>
            <a:r>
              <a:rPr lang="en-US" dirty="0" err="1">
                <a:solidFill>
                  <a:srgbClr val="833C0B"/>
                </a:solidFill>
                <a:latin typeface="+mn-lt"/>
              </a:rPr>
              <a:t>romoting</a:t>
            </a:r>
            <a:r>
              <a:rPr lang="en-US" dirty="0">
                <a:solidFill>
                  <a:srgbClr val="833C0B"/>
                </a:solidFill>
                <a:latin typeface="+mn-lt"/>
              </a:rPr>
              <a:t> the news in social media </a:t>
            </a:r>
            <a:endParaRPr lang="ro-RO" dirty="0"/>
          </a:p>
        </p:txBody>
      </p:sp>
      <p:sp>
        <p:nvSpPr>
          <p:cNvPr id="3" name="Content Placeholder 2">
            <a:extLst>
              <a:ext uri="{FF2B5EF4-FFF2-40B4-BE49-F238E27FC236}">
                <a16:creationId xmlns:a16="http://schemas.microsoft.com/office/drawing/2014/main" id="{0BA2D056-8E93-40A4-5C9C-24CEEB7C6497}"/>
              </a:ext>
            </a:extLst>
          </p:cNvPr>
          <p:cNvSpPr>
            <a:spLocks noGrp="1"/>
          </p:cNvSpPr>
          <p:nvPr>
            <p:ph idx="1"/>
          </p:nvPr>
        </p:nvSpPr>
        <p:spPr>
          <a:xfrm>
            <a:off x="6096000" y="1970714"/>
            <a:ext cx="5442857" cy="3886200"/>
          </a:xfrm>
        </p:spPr>
        <p:txBody>
          <a:bodyPr>
            <a:normAutofit/>
          </a:bodyPr>
          <a:lstStyle/>
          <a:p>
            <a:pPr>
              <a:buFont typeface="Wingdings" panose="05000000000000000000" pitchFamily="2" charset="2"/>
              <a:buChar char="Ø"/>
            </a:pPr>
            <a:r>
              <a:rPr lang="en-US" dirty="0"/>
              <a:t>Share the content at the right platform for the targeted audience</a:t>
            </a:r>
          </a:p>
          <a:p>
            <a:pPr>
              <a:buFont typeface="Wingdings" panose="05000000000000000000" pitchFamily="2" charset="2"/>
              <a:buChar char="Ø"/>
            </a:pPr>
            <a:r>
              <a:rPr lang="en-US" dirty="0"/>
              <a:t>Post a strong information multiple times </a:t>
            </a:r>
          </a:p>
          <a:p>
            <a:pPr>
              <a:buFont typeface="Wingdings" panose="05000000000000000000" pitchFamily="2" charset="2"/>
              <a:buChar char="Ø"/>
            </a:pPr>
            <a:r>
              <a:rPr lang="en-US" dirty="0"/>
              <a:t>Pay for promotion</a:t>
            </a:r>
          </a:p>
          <a:p>
            <a:pPr>
              <a:buFont typeface="Wingdings" panose="05000000000000000000" pitchFamily="2" charset="2"/>
              <a:buChar char="Ø"/>
            </a:pPr>
            <a:r>
              <a:rPr lang="en-US" dirty="0"/>
              <a:t>Concentrate on mobile devices </a:t>
            </a:r>
          </a:p>
          <a:p>
            <a:pPr>
              <a:buFont typeface="Wingdings" panose="05000000000000000000" pitchFamily="2" charset="2"/>
              <a:buChar char="Ø"/>
            </a:pPr>
            <a:endParaRPr lang="ro-RO" dirty="0"/>
          </a:p>
        </p:txBody>
      </p:sp>
      <p:sp>
        <p:nvSpPr>
          <p:cNvPr id="7" name="Google Shape;127;p7">
            <a:extLst>
              <a:ext uri="{FF2B5EF4-FFF2-40B4-BE49-F238E27FC236}">
                <a16:creationId xmlns:a16="http://schemas.microsoft.com/office/drawing/2014/main" id="{5E11CA0D-5AB8-79FB-1D50-F050352E3242}"/>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Journalism</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on social media</a:t>
            </a:r>
          </a:p>
        </p:txBody>
      </p:sp>
      <p:pic>
        <p:nvPicPr>
          <p:cNvPr id="5" name="Imagine 4">
            <a:extLst>
              <a:ext uri="{FF2B5EF4-FFF2-40B4-BE49-F238E27FC236}">
                <a16:creationId xmlns:a16="http://schemas.microsoft.com/office/drawing/2014/main" id="{E2BFE9AA-96F9-AD4B-2921-7E7C20388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708" y="1970714"/>
            <a:ext cx="4632778" cy="3101388"/>
          </a:xfrm>
          <a:prstGeom prst="rect">
            <a:avLst/>
          </a:prstGeom>
        </p:spPr>
      </p:pic>
      <p:sp>
        <p:nvSpPr>
          <p:cNvPr id="6" name="CasetăText 5">
            <a:extLst>
              <a:ext uri="{FF2B5EF4-FFF2-40B4-BE49-F238E27FC236}">
                <a16:creationId xmlns:a16="http://schemas.microsoft.com/office/drawing/2014/main" id="{49A62811-BC65-4723-2CC0-C1BC422E2A87}"/>
              </a:ext>
            </a:extLst>
          </p:cNvPr>
          <p:cNvSpPr txBox="1"/>
          <p:nvPr/>
        </p:nvSpPr>
        <p:spPr>
          <a:xfrm>
            <a:off x="2007883" y="5351018"/>
            <a:ext cx="296132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 </a:t>
            </a:r>
          </a:p>
        </p:txBody>
      </p:sp>
    </p:spTree>
    <p:custDataLst>
      <p:tags r:id="rId1"/>
    </p:custDataLst>
    <p:extLst>
      <p:ext uri="{BB962C8B-B14F-4D97-AF65-F5344CB8AC3E}">
        <p14:creationId xmlns:p14="http://schemas.microsoft.com/office/powerpoint/2010/main" val="11243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ine 5">
            <a:extLst>
              <a:ext uri="{FF2B5EF4-FFF2-40B4-BE49-F238E27FC236}">
                <a16:creationId xmlns:a16="http://schemas.microsoft.com/office/drawing/2014/main" id="{4709DEB5-F54B-4885-CA1B-C0FE1BDCD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6896">
            <a:off x="7535972" y="2326298"/>
            <a:ext cx="4185338" cy="2783413"/>
          </a:xfrm>
          <a:prstGeom prst="rect">
            <a:avLst/>
          </a:prstGeom>
        </p:spPr>
      </p:pic>
      <p:sp>
        <p:nvSpPr>
          <p:cNvPr id="2" name="Title 1">
            <a:extLst>
              <a:ext uri="{FF2B5EF4-FFF2-40B4-BE49-F238E27FC236}">
                <a16:creationId xmlns:a16="http://schemas.microsoft.com/office/drawing/2014/main" id="{C984A50B-4A34-82B9-5A5B-CEE6E6B15032}"/>
              </a:ext>
            </a:extLst>
          </p:cNvPr>
          <p:cNvSpPr>
            <a:spLocks noGrp="1"/>
          </p:cNvSpPr>
          <p:nvPr>
            <p:ph type="title"/>
          </p:nvPr>
        </p:nvSpPr>
        <p:spPr/>
        <p:txBody>
          <a:bodyPr>
            <a:normAutofit/>
          </a:bodyPr>
          <a:lstStyle/>
          <a:p>
            <a:pPr algn="ctr"/>
            <a:r>
              <a:rPr lang="ro-RO" dirty="0" err="1">
                <a:solidFill>
                  <a:srgbClr val="833C0B"/>
                </a:solidFill>
                <a:latin typeface="+mn-lt"/>
              </a:rPr>
              <a:t>Finding</a:t>
            </a:r>
            <a:r>
              <a:rPr lang="ro-RO" dirty="0">
                <a:solidFill>
                  <a:srgbClr val="833C0B"/>
                </a:solidFill>
                <a:latin typeface="+mn-lt"/>
              </a:rPr>
              <a:t> </a:t>
            </a:r>
            <a:r>
              <a:rPr lang="ro-RO" dirty="0" err="1">
                <a:solidFill>
                  <a:srgbClr val="833C0B"/>
                </a:solidFill>
                <a:latin typeface="+mn-lt"/>
              </a:rPr>
              <a:t>the</a:t>
            </a:r>
            <a:r>
              <a:rPr lang="ro-RO" dirty="0">
                <a:solidFill>
                  <a:srgbClr val="833C0B"/>
                </a:solidFill>
                <a:latin typeface="+mn-lt"/>
              </a:rPr>
              <a:t> </a:t>
            </a:r>
            <a:r>
              <a:rPr lang="ro-RO" dirty="0" err="1">
                <a:solidFill>
                  <a:srgbClr val="833C0B"/>
                </a:solidFill>
                <a:latin typeface="+mn-lt"/>
              </a:rPr>
              <a:t>truth</a:t>
            </a:r>
            <a:r>
              <a:rPr lang="ro-RO" dirty="0">
                <a:solidFill>
                  <a:srgbClr val="833C0B"/>
                </a:solidFill>
                <a:latin typeface="+mn-lt"/>
              </a:rPr>
              <a:t> on internet</a:t>
            </a:r>
            <a:endParaRPr lang="ro-RO" dirty="0"/>
          </a:p>
        </p:txBody>
      </p:sp>
      <p:sp>
        <p:nvSpPr>
          <p:cNvPr id="3" name="Content Placeholder 2">
            <a:extLst>
              <a:ext uri="{FF2B5EF4-FFF2-40B4-BE49-F238E27FC236}">
                <a16:creationId xmlns:a16="http://schemas.microsoft.com/office/drawing/2014/main" id="{9CCB285F-CD9C-A9BA-8536-89D560E075BB}"/>
              </a:ext>
            </a:extLst>
          </p:cNvPr>
          <p:cNvSpPr>
            <a:spLocks noGrp="1"/>
          </p:cNvSpPr>
          <p:nvPr>
            <p:ph idx="1"/>
          </p:nvPr>
        </p:nvSpPr>
        <p:spPr>
          <a:xfrm>
            <a:off x="359230" y="1690689"/>
            <a:ext cx="6923314" cy="4546826"/>
          </a:xfrm>
        </p:spPr>
        <p:txBody>
          <a:bodyPr>
            <a:normAutofit fontScale="92500" lnSpcReduction="20000"/>
          </a:bodyPr>
          <a:lstStyle/>
          <a:p>
            <a:pPr algn="just"/>
            <a:r>
              <a:rPr lang="en-US" dirty="0"/>
              <a:t>What can we do in order to find out if an article we read on the internet is true:</a:t>
            </a:r>
          </a:p>
          <a:p>
            <a:pPr algn="just">
              <a:buFont typeface="Wingdings" panose="05000000000000000000" pitchFamily="2" charset="2"/>
              <a:buChar char="Ø"/>
            </a:pPr>
            <a:r>
              <a:rPr lang="en-US" b="1" dirty="0"/>
              <a:t> Look at the source: </a:t>
            </a:r>
            <a:r>
              <a:rPr lang="en-US" dirty="0"/>
              <a:t>it’s a well known media outlet? It has a strange name? It is from a website with a stated political aim? Check it on the list of questionable or unreliable sources and websites</a:t>
            </a:r>
          </a:p>
          <a:p>
            <a:pPr algn="just">
              <a:buFont typeface="Wingdings" panose="05000000000000000000" pitchFamily="2" charset="2"/>
              <a:buChar char="Ø"/>
            </a:pPr>
            <a:r>
              <a:rPr lang="en-US" b="1" dirty="0"/>
              <a:t>Google it: </a:t>
            </a:r>
            <a:r>
              <a:rPr lang="en-US" dirty="0"/>
              <a:t>an important news will be reported by several websites. If you find it on credible sources, there is a higher chance to be true</a:t>
            </a:r>
          </a:p>
          <a:p>
            <a:pPr algn="just">
              <a:buFont typeface="Wingdings" panose="05000000000000000000" pitchFamily="2" charset="2"/>
              <a:buChar char="Ø"/>
            </a:pPr>
            <a:r>
              <a:rPr lang="en-US" b="1" dirty="0"/>
              <a:t>Look after the evidence in the article: </a:t>
            </a:r>
            <a:r>
              <a:rPr lang="en-US" dirty="0"/>
              <a:t>a well written news article will have strong evidence: documents, statements from well known sources</a:t>
            </a:r>
          </a:p>
        </p:txBody>
      </p:sp>
      <p:sp>
        <p:nvSpPr>
          <p:cNvPr id="5" name="Google Shape;127;p7">
            <a:extLst>
              <a:ext uri="{FF2B5EF4-FFF2-40B4-BE49-F238E27FC236}">
                <a16:creationId xmlns:a16="http://schemas.microsoft.com/office/drawing/2014/main" id="{3490F4D8-25C9-1303-84BA-63D44015BFB5}"/>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Journalism</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on social media</a:t>
            </a:r>
          </a:p>
        </p:txBody>
      </p:sp>
      <p:sp>
        <p:nvSpPr>
          <p:cNvPr id="7" name="CasetăText 6">
            <a:extLst>
              <a:ext uri="{FF2B5EF4-FFF2-40B4-BE49-F238E27FC236}">
                <a16:creationId xmlns:a16="http://schemas.microsoft.com/office/drawing/2014/main" id="{EFC0E160-D15F-1E04-0D24-43D4DE17C4D2}"/>
              </a:ext>
            </a:extLst>
          </p:cNvPr>
          <p:cNvSpPr txBox="1"/>
          <p:nvPr/>
        </p:nvSpPr>
        <p:spPr>
          <a:xfrm>
            <a:off x="8680826" y="5629934"/>
            <a:ext cx="296132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 </a:t>
            </a:r>
          </a:p>
        </p:txBody>
      </p:sp>
    </p:spTree>
    <p:custDataLst>
      <p:tags r:id="rId1"/>
    </p:custDataLst>
    <p:extLst>
      <p:ext uri="{BB962C8B-B14F-4D97-AF65-F5344CB8AC3E}">
        <p14:creationId xmlns:p14="http://schemas.microsoft.com/office/powerpoint/2010/main" val="130782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704759"/>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Lesson 3 -</a:t>
            </a:r>
            <a:br>
              <a:rPr lang="ro-RO" dirty="0">
                <a:solidFill>
                  <a:srgbClr val="833C0B"/>
                </a:solidFill>
              </a:rPr>
            </a:br>
            <a:r>
              <a:rPr lang="en-US" dirty="0">
                <a:solidFill>
                  <a:srgbClr val="833C0B"/>
                </a:solidFill>
              </a:rPr>
              <a:t>Fake news and social media</a:t>
            </a:r>
            <a:br>
              <a:rPr lang="ro-RO" dirty="0">
                <a:solidFill>
                  <a:srgbClr val="833C0B"/>
                </a:solidFill>
              </a:rPr>
            </a:br>
            <a:br>
              <a:rPr lang="ro-RO" dirty="0">
                <a:solidFill>
                  <a:srgbClr val="833C0B"/>
                </a:solidFill>
              </a:rPr>
            </a:br>
            <a:endParaRPr lang="ro-RO" dirty="0">
              <a:solidFill>
                <a:srgbClr val="833C0B"/>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E72B-EB76-B321-D90A-CEAEA803328C}"/>
              </a:ext>
            </a:extLst>
          </p:cNvPr>
          <p:cNvSpPr>
            <a:spLocks noGrp="1"/>
          </p:cNvSpPr>
          <p:nvPr>
            <p:ph type="title"/>
          </p:nvPr>
        </p:nvSpPr>
        <p:spPr/>
        <p:txBody>
          <a:bodyPr/>
          <a:lstStyle/>
          <a:p>
            <a:pPr algn="ctr"/>
            <a:r>
              <a:rPr lang="ro-RO" dirty="0">
                <a:solidFill>
                  <a:srgbClr val="833C0B"/>
                </a:solidFill>
                <a:latin typeface="+mn-lt"/>
              </a:rPr>
              <a:t>Controlling </a:t>
            </a:r>
            <a:r>
              <a:rPr lang="ro-RO" dirty="0" err="1">
                <a:solidFill>
                  <a:srgbClr val="833C0B"/>
                </a:solidFill>
                <a:latin typeface="+mn-lt"/>
              </a:rPr>
              <a:t>questions</a:t>
            </a:r>
            <a:r>
              <a:rPr lang="ro-RO" dirty="0">
                <a:solidFill>
                  <a:srgbClr val="833C0B"/>
                </a:solidFill>
                <a:latin typeface="+mn-lt"/>
              </a:rPr>
              <a:t> </a:t>
            </a:r>
            <a:endParaRPr lang="ro-RO" dirty="0"/>
          </a:p>
        </p:txBody>
      </p:sp>
      <p:sp>
        <p:nvSpPr>
          <p:cNvPr id="3" name="Content Placeholder 2">
            <a:extLst>
              <a:ext uri="{FF2B5EF4-FFF2-40B4-BE49-F238E27FC236}">
                <a16:creationId xmlns:a16="http://schemas.microsoft.com/office/drawing/2014/main" id="{1E172086-7C6A-46CB-9903-E2447BC5E0C2}"/>
              </a:ext>
            </a:extLst>
          </p:cNvPr>
          <p:cNvSpPr>
            <a:spLocks noGrp="1"/>
          </p:cNvSpPr>
          <p:nvPr>
            <p:ph idx="1"/>
          </p:nvPr>
        </p:nvSpPr>
        <p:spPr>
          <a:xfrm>
            <a:off x="838200" y="1417739"/>
            <a:ext cx="10515600" cy="4759224"/>
          </a:xfrm>
        </p:spPr>
        <p:txBody>
          <a:bodyPr>
            <a:normAutofit fontScale="92500" lnSpcReduction="10000"/>
          </a:bodyPr>
          <a:lstStyle/>
          <a:p>
            <a:pPr marL="0" indent="0">
              <a:buNone/>
            </a:pPr>
            <a:r>
              <a:rPr lang="ro-RO" sz="2400" dirty="0"/>
              <a:t>1. </a:t>
            </a:r>
            <a:r>
              <a:rPr lang="en-US" sz="2400" dirty="0"/>
              <a:t>On social media there is a fine line between news, fabricated content and fiction. </a:t>
            </a:r>
            <a:endParaRPr lang="ro-RO" sz="2400" dirty="0"/>
          </a:p>
          <a:p>
            <a:pPr marL="0" indent="0">
              <a:buNone/>
            </a:pPr>
            <a:r>
              <a:rPr lang="en-US" sz="2400" dirty="0">
                <a:highlight>
                  <a:srgbClr val="FFFF00"/>
                </a:highlight>
              </a:rPr>
              <a:t>True </a:t>
            </a:r>
            <a:endParaRPr lang="ro-RO" sz="2400" dirty="0">
              <a:highlight>
                <a:srgbClr val="FFFF00"/>
              </a:highlight>
            </a:endParaRPr>
          </a:p>
          <a:p>
            <a:pPr marL="0" indent="0">
              <a:buNone/>
            </a:pPr>
            <a:r>
              <a:rPr lang="ro-RO" sz="2400" dirty="0"/>
              <a:t>F</a:t>
            </a:r>
            <a:r>
              <a:rPr lang="en-US" sz="2400" dirty="0" err="1"/>
              <a:t>alse</a:t>
            </a:r>
            <a:endParaRPr lang="en-US" sz="2400" dirty="0"/>
          </a:p>
          <a:p>
            <a:pPr marL="0" indent="0">
              <a:buNone/>
            </a:pPr>
            <a:endParaRPr lang="en-US" sz="2400" dirty="0"/>
          </a:p>
          <a:p>
            <a:pPr marL="0" indent="0">
              <a:buNone/>
            </a:pPr>
            <a:r>
              <a:rPr lang="en-US" sz="2400" dirty="0"/>
              <a:t>2. Which of the following is a strategy to promote news on social media? </a:t>
            </a:r>
          </a:p>
          <a:p>
            <a:pPr marL="457200" indent="-457200">
              <a:buAutoNum type="alphaUcPeriod"/>
            </a:pPr>
            <a:r>
              <a:rPr lang="en-US" sz="2400" dirty="0"/>
              <a:t>Post the information just once, for maximum impact</a:t>
            </a:r>
          </a:p>
          <a:p>
            <a:pPr marL="457200" indent="-457200">
              <a:buAutoNum type="alphaUcPeriod"/>
            </a:pPr>
            <a:r>
              <a:rPr lang="en-US" sz="2400" dirty="0">
                <a:highlight>
                  <a:srgbClr val="FFFF00"/>
                </a:highlight>
              </a:rPr>
              <a:t>Share the content at the right platform for the targeted audience</a:t>
            </a:r>
          </a:p>
          <a:p>
            <a:pPr marL="457200" indent="-457200">
              <a:buAutoNum type="alphaUcPeriod"/>
            </a:pPr>
            <a:r>
              <a:rPr lang="en-US" sz="2400" dirty="0"/>
              <a:t>Concentrate on desktop devices</a:t>
            </a:r>
          </a:p>
          <a:p>
            <a:pPr marL="0" indent="0">
              <a:buNone/>
            </a:pPr>
            <a:endParaRPr lang="en-US" sz="2400" dirty="0"/>
          </a:p>
          <a:p>
            <a:pPr marL="0" indent="0">
              <a:buNone/>
            </a:pPr>
            <a:r>
              <a:rPr lang="en-US" sz="2400" dirty="0"/>
              <a:t>3. A well written article doesn’t need evidence in order to maximize the credibility.</a:t>
            </a:r>
            <a:endParaRPr lang="ro-RO" sz="2400" dirty="0"/>
          </a:p>
          <a:p>
            <a:pPr marL="0" indent="0">
              <a:buNone/>
            </a:pPr>
            <a:r>
              <a:rPr lang="en-US" sz="2400" dirty="0"/>
              <a:t>True </a:t>
            </a:r>
            <a:endParaRPr lang="ro-RO" sz="2400" dirty="0"/>
          </a:p>
          <a:p>
            <a:pPr marL="0" indent="0">
              <a:buNone/>
            </a:pPr>
            <a:r>
              <a:rPr lang="ro-RO" sz="2400" dirty="0">
                <a:highlight>
                  <a:srgbClr val="FFFF00"/>
                </a:highlight>
              </a:rPr>
              <a:t>F</a:t>
            </a:r>
            <a:r>
              <a:rPr lang="en-US" sz="2400" dirty="0" err="1">
                <a:highlight>
                  <a:srgbClr val="FFFF00"/>
                </a:highlight>
              </a:rPr>
              <a:t>alse</a:t>
            </a:r>
            <a:endParaRPr lang="en-US" sz="2400" dirty="0">
              <a:highlight>
                <a:srgbClr val="FFFF00"/>
              </a:highlight>
            </a:endParaRPr>
          </a:p>
          <a:p>
            <a:pPr marL="0" indent="0">
              <a:buNone/>
            </a:pPr>
            <a:endParaRPr lang="en-US" sz="2400" dirty="0"/>
          </a:p>
        </p:txBody>
      </p:sp>
    </p:spTree>
    <p:custDataLst>
      <p:tags r:id="rId1"/>
    </p:custDataLst>
    <p:extLst>
      <p:ext uri="{BB962C8B-B14F-4D97-AF65-F5344CB8AC3E}">
        <p14:creationId xmlns:p14="http://schemas.microsoft.com/office/powerpoint/2010/main" val="358715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latin typeface="+mn-lt"/>
              </a:rPr>
              <a:t>Actions taken by social media</a:t>
            </a:r>
            <a:r>
              <a:rPr lang="ro-RO" dirty="0">
                <a:solidFill>
                  <a:srgbClr val="833C0B"/>
                </a:solidFill>
                <a:latin typeface="+mn-lt"/>
              </a:rPr>
              <a:t> </a:t>
            </a:r>
            <a:r>
              <a:rPr lang="ro-RO" dirty="0" err="1">
                <a:solidFill>
                  <a:srgbClr val="833C0B"/>
                </a:solidFill>
                <a:latin typeface="+mn-lt"/>
              </a:rPr>
              <a:t>platforms</a:t>
            </a:r>
            <a:r>
              <a:rPr lang="en-US" dirty="0">
                <a:solidFill>
                  <a:srgbClr val="833C0B"/>
                </a:solidFill>
                <a:latin typeface="+mn-lt"/>
              </a:rPr>
              <a:t> to stop fake news</a:t>
            </a:r>
            <a:endParaRPr lang="ro-RO" dirty="0">
              <a:solidFill>
                <a:srgbClr val="833C0B"/>
              </a:solidFill>
              <a:latin typeface="+mn-lt"/>
            </a:endParaRPr>
          </a:p>
        </p:txBody>
      </p:sp>
    </p:spTree>
    <p:custDataLst>
      <p:tags r:id="rId1"/>
    </p:custDataLst>
    <p:extLst>
      <p:ext uri="{BB962C8B-B14F-4D97-AF65-F5344CB8AC3E}">
        <p14:creationId xmlns:p14="http://schemas.microsoft.com/office/powerpoint/2010/main" val="391397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601B-0649-89D9-EF78-55F3C337A5EA}"/>
              </a:ext>
            </a:extLst>
          </p:cNvPr>
          <p:cNvSpPr>
            <a:spLocks noGrp="1"/>
          </p:cNvSpPr>
          <p:nvPr>
            <p:ph type="title"/>
          </p:nvPr>
        </p:nvSpPr>
        <p:spPr/>
        <p:txBody>
          <a:bodyPr>
            <a:normAutofit/>
          </a:bodyPr>
          <a:lstStyle/>
          <a:p>
            <a:pPr algn="ctr"/>
            <a:r>
              <a:rPr lang="en-US" dirty="0">
                <a:solidFill>
                  <a:srgbClr val="833C0B"/>
                </a:solidFill>
                <a:latin typeface="+mn-lt"/>
              </a:rPr>
              <a:t>How Facebook tackle fake news </a:t>
            </a:r>
            <a:endParaRPr lang="ro-RO" dirty="0"/>
          </a:p>
        </p:txBody>
      </p:sp>
      <p:sp>
        <p:nvSpPr>
          <p:cNvPr id="3" name="Content Placeholder 2">
            <a:extLst>
              <a:ext uri="{FF2B5EF4-FFF2-40B4-BE49-F238E27FC236}">
                <a16:creationId xmlns:a16="http://schemas.microsoft.com/office/drawing/2014/main" id="{203565AD-E159-FE77-24B5-3CCD1D1AB3A4}"/>
              </a:ext>
            </a:extLst>
          </p:cNvPr>
          <p:cNvSpPr>
            <a:spLocks noGrp="1"/>
          </p:cNvSpPr>
          <p:nvPr>
            <p:ph idx="1"/>
          </p:nvPr>
        </p:nvSpPr>
        <p:spPr>
          <a:xfrm>
            <a:off x="838200" y="1825625"/>
            <a:ext cx="6750031" cy="4351338"/>
          </a:xfrm>
        </p:spPr>
        <p:txBody>
          <a:bodyPr>
            <a:normAutofit fontScale="92500" lnSpcReduction="20000"/>
          </a:bodyPr>
          <a:lstStyle/>
          <a:p>
            <a:pPr algn="just"/>
            <a:r>
              <a:rPr lang="en-US" dirty="0"/>
              <a:t>According to Statista, Facebook is the most popular social media network, with nearly 3 billion users in 2023, with a billion more than in 2016</a:t>
            </a:r>
          </a:p>
          <a:p>
            <a:pPr algn="just"/>
            <a:r>
              <a:rPr lang="en-US" dirty="0"/>
              <a:t> In the last years, Facebook promised to tackle “fake news” in order to make the network a safer place and fight </a:t>
            </a:r>
            <a:r>
              <a:rPr lang="ro-RO" dirty="0"/>
              <a:t>the spreading of false </a:t>
            </a:r>
            <a:r>
              <a:rPr lang="ro-RO" dirty="0" err="1"/>
              <a:t>information</a:t>
            </a:r>
            <a:endParaRPr lang="en-US" dirty="0"/>
          </a:p>
          <a:p>
            <a:pPr algn="just"/>
            <a:r>
              <a:rPr lang="en-US" dirty="0">
                <a:hlinkClick r:id="rId3"/>
              </a:rPr>
              <a:t>The measures taken by Facebook </a:t>
            </a:r>
            <a:r>
              <a:rPr lang="en-US" dirty="0"/>
              <a:t>to stop this scourge are: disrupting economic incentives, building new products to curb the spread of false news and helping people make more informed decisions. </a:t>
            </a:r>
            <a:endParaRPr lang="ro-RO" dirty="0"/>
          </a:p>
        </p:txBody>
      </p:sp>
      <p:sp>
        <p:nvSpPr>
          <p:cNvPr id="6" name="Google Shape;127;p7">
            <a:extLst>
              <a:ext uri="{FF2B5EF4-FFF2-40B4-BE49-F238E27FC236}">
                <a16:creationId xmlns:a16="http://schemas.microsoft.com/office/drawing/2014/main" id="{7CAADB8E-3C77-E56C-65AB-397E8FEC0F39}"/>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 platforms </a:t>
            </a: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fighting</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fake news</a:t>
            </a:r>
            <a:endPar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pic>
        <p:nvPicPr>
          <p:cNvPr id="5" name="Imagine 4">
            <a:extLst>
              <a:ext uri="{FF2B5EF4-FFF2-40B4-BE49-F238E27FC236}">
                <a16:creationId xmlns:a16="http://schemas.microsoft.com/office/drawing/2014/main" id="{C9C10094-E90B-C006-1F5B-C740C1313CAF}"/>
              </a:ext>
            </a:extLst>
          </p:cNvPr>
          <p:cNvPicPr>
            <a:picLocks noChangeAspect="1"/>
          </p:cNvPicPr>
          <p:nvPr/>
        </p:nvPicPr>
        <p:blipFill rotWithShape="1">
          <a:blip r:embed="rId4"/>
          <a:srcRect t="10877"/>
          <a:stretch/>
        </p:blipFill>
        <p:spPr>
          <a:xfrm rot="1398677">
            <a:off x="8236712" y="2016975"/>
            <a:ext cx="2832927" cy="856793"/>
          </a:xfrm>
          <a:prstGeom prst="rect">
            <a:avLst/>
          </a:prstGeom>
        </p:spPr>
      </p:pic>
      <p:pic>
        <p:nvPicPr>
          <p:cNvPr id="7" name="Imagine 6">
            <a:extLst>
              <a:ext uri="{FF2B5EF4-FFF2-40B4-BE49-F238E27FC236}">
                <a16:creationId xmlns:a16="http://schemas.microsoft.com/office/drawing/2014/main" id="{FE2A06FA-B043-191A-3E1F-0D640CE8F56F}"/>
              </a:ext>
            </a:extLst>
          </p:cNvPr>
          <p:cNvPicPr>
            <a:picLocks noChangeAspect="1"/>
          </p:cNvPicPr>
          <p:nvPr/>
        </p:nvPicPr>
        <p:blipFill rotWithShape="1">
          <a:blip r:embed="rId4"/>
          <a:srcRect t="6003" r="12726"/>
          <a:stretch/>
        </p:blipFill>
        <p:spPr>
          <a:xfrm rot="20705260">
            <a:off x="7662870" y="3319058"/>
            <a:ext cx="2472401" cy="903652"/>
          </a:xfrm>
          <a:prstGeom prst="rect">
            <a:avLst/>
          </a:prstGeom>
        </p:spPr>
      </p:pic>
      <p:pic>
        <p:nvPicPr>
          <p:cNvPr id="8" name="Imagine 7">
            <a:extLst>
              <a:ext uri="{FF2B5EF4-FFF2-40B4-BE49-F238E27FC236}">
                <a16:creationId xmlns:a16="http://schemas.microsoft.com/office/drawing/2014/main" id="{728B207B-294A-5717-C573-8B115A24A27F}"/>
              </a:ext>
            </a:extLst>
          </p:cNvPr>
          <p:cNvPicPr>
            <a:picLocks noChangeAspect="1"/>
          </p:cNvPicPr>
          <p:nvPr/>
        </p:nvPicPr>
        <p:blipFill rotWithShape="1">
          <a:blip r:embed="rId4"/>
          <a:srcRect t="10877"/>
          <a:stretch/>
        </p:blipFill>
        <p:spPr>
          <a:xfrm>
            <a:off x="9250261" y="4421038"/>
            <a:ext cx="2832927" cy="856793"/>
          </a:xfrm>
          <a:prstGeom prst="rect">
            <a:avLst/>
          </a:prstGeom>
        </p:spPr>
      </p:pic>
    </p:spTree>
    <p:custDataLst>
      <p:tags r:id="rId1"/>
    </p:custDataLst>
    <p:extLst>
      <p:ext uri="{BB962C8B-B14F-4D97-AF65-F5344CB8AC3E}">
        <p14:creationId xmlns:p14="http://schemas.microsoft.com/office/powerpoint/2010/main" val="394368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2336-39B4-A35C-3E53-5B4939EDB24E}"/>
              </a:ext>
            </a:extLst>
          </p:cNvPr>
          <p:cNvSpPr>
            <a:spLocks noGrp="1"/>
          </p:cNvSpPr>
          <p:nvPr>
            <p:ph type="title"/>
          </p:nvPr>
        </p:nvSpPr>
        <p:spPr/>
        <p:txBody>
          <a:bodyPr>
            <a:normAutofit/>
          </a:bodyPr>
          <a:lstStyle/>
          <a:p>
            <a:pPr algn="ctr"/>
            <a:r>
              <a:rPr lang="ro-RO" dirty="0" err="1">
                <a:solidFill>
                  <a:srgbClr val="833C0B"/>
                </a:solidFill>
                <a:latin typeface="+mn-lt"/>
              </a:rPr>
              <a:t>Disrupting</a:t>
            </a:r>
            <a:r>
              <a:rPr lang="ro-RO" dirty="0">
                <a:solidFill>
                  <a:srgbClr val="833C0B"/>
                </a:solidFill>
                <a:latin typeface="+mn-lt"/>
              </a:rPr>
              <a:t> economic </a:t>
            </a:r>
            <a:r>
              <a:rPr lang="ro-RO" dirty="0" err="1">
                <a:solidFill>
                  <a:srgbClr val="833C0B"/>
                </a:solidFill>
                <a:latin typeface="+mn-lt"/>
              </a:rPr>
              <a:t>incentives</a:t>
            </a:r>
            <a:r>
              <a:rPr lang="ro-RO" dirty="0">
                <a:solidFill>
                  <a:srgbClr val="833C0B"/>
                </a:solidFill>
                <a:latin typeface="+mn-lt"/>
              </a:rPr>
              <a:t> </a:t>
            </a:r>
            <a:r>
              <a:rPr lang="en-US" dirty="0">
                <a:solidFill>
                  <a:srgbClr val="833C0B"/>
                </a:solidFill>
                <a:latin typeface="+mn-lt"/>
              </a:rPr>
              <a:t> </a:t>
            </a:r>
            <a:endParaRPr lang="ro-RO" dirty="0"/>
          </a:p>
        </p:txBody>
      </p:sp>
      <p:sp>
        <p:nvSpPr>
          <p:cNvPr id="3" name="Content Placeholder 2">
            <a:extLst>
              <a:ext uri="{FF2B5EF4-FFF2-40B4-BE49-F238E27FC236}">
                <a16:creationId xmlns:a16="http://schemas.microsoft.com/office/drawing/2014/main" id="{20294DB9-B12B-1694-E9CB-A13B82849038}"/>
              </a:ext>
            </a:extLst>
          </p:cNvPr>
          <p:cNvSpPr>
            <a:spLocks noGrp="1"/>
          </p:cNvSpPr>
          <p:nvPr>
            <p:ph idx="1"/>
          </p:nvPr>
        </p:nvSpPr>
        <p:spPr/>
        <p:txBody>
          <a:bodyPr/>
          <a:lstStyle/>
          <a:p>
            <a:pPr algn="just"/>
            <a:r>
              <a:rPr lang="en-US" dirty="0"/>
              <a:t>Regarding disrupting economic incentives, Facebook has taken some steps into stopping the spammers to make money: </a:t>
            </a:r>
          </a:p>
          <a:p>
            <a:pPr algn="just">
              <a:buFont typeface="Wingdings" panose="05000000000000000000" pitchFamily="2" charset="2"/>
              <a:buChar char="Ø"/>
            </a:pPr>
            <a:r>
              <a:rPr lang="en-US" dirty="0"/>
              <a:t>better identifying false news through the community and third-party fact-checking organizations</a:t>
            </a:r>
          </a:p>
          <a:p>
            <a:pPr algn="just">
              <a:buFont typeface="Wingdings" panose="05000000000000000000" pitchFamily="2" charset="2"/>
              <a:buChar char="Ø"/>
            </a:pPr>
            <a:r>
              <a:rPr lang="en-US" dirty="0"/>
              <a:t>making it as difficult as possible for people posting false news to buy ads</a:t>
            </a:r>
          </a:p>
          <a:p>
            <a:pPr algn="just">
              <a:buFont typeface="Wingdings" panose="05000000000000000000" pitchFamily="2" charset="2"/>
              <a:buChar char="Ø"/>
            </a:pPr>
            <a:r>
              <a:rPr lang="en-US" dirty="0"/>
              <a:t>applying machine learning to assist the response teams in detecting fraud and updating detection of fake news accounts on Facebook, which makes spamming at scale much harder. </a:t>
            </a:r>
          </a:p>
          <a:p>
            <a:pPr algn="just"/>
            <a:endParaRPr lang="ro-RO" dirty="0"/>
          </a:p>
        </p:txBody>
      </p:sp>
      <p:sp>
        <p:nvSpPr>
          <p:cNvPr id="4" name="Google Shape;127;p7">
            <a:extLst>
              <a:ext uri="{FF2B5EF4-FFF2-40B4-BE49-F238E27FC236}">
                <a16:creationId xmlns:a16="http://schemas.microsoft.com/office/drawing/2014/main" id="{3FFAA6C2-8545-3B96-A665-6CFB95DAC90B}"/>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 platforms </a:t>
            </a: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fighting</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fake news</a:t>
            </a:r>
            <a:endPar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90611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1E7F-C4EF-D54C-F689-556E6B879301}"/>
              </a:ext>
            </a:extLst>
          </p:cNvPr>
          <p:cNvSpPr>
            <a:spLocks noGrp="1"/>
          </p:cNvSpPr>
          <p:nvPr>
            <p:ph type="title"/>
          </p:nvPr>
        </p:nvSpPr>
        <p:spPr/>
        <p:txBody>
          <a:bodyPr/>
          <a:lstStyle/>
          <a:p>
            <a:pPr algn="ctr"/>
            <a:r>
              <a:rPr lang="en-US" dirty="0">
                <a:solidFill>
                  <a:srgbClr val="833C0B"/>
                </a:solidFill>
                <a:latin typeface="+mn-lt"/>
              </a:rPr>
              <a:t>New products to limit the spread of fake news </a:t>
            </a:r>
            <a:r>
              <a:rPr lang="ro-RO" dirty="0">
                <a:solidFill>
                  <a:srgbClr val="833C0B"/>
                </a:solidFill>
                <a:latin typeface="+mn-lt"/>
              </a:rPr>
              <a:t> </a:t>
            </a:r>
            <a:r>
              <a:rPr lang="ro-RO" dirty="0"/>
              <a:t> </a:t>
            </a:r>
          </a:p>
        </p:txBody>
      </p:sp>
      <p:sp>
        <p:nvSpPr>
          <p:cNvPr id="3" name="Content Placeholder 2">
            <a:extLst>
              <a:ext uri="{FF2B5EF4-FFF2-40B4-BE49-F238E27FC236}">
                <a16:creationId xmlns:a16="http://schemas.microsoft.com/office/drawing/2014/main" id="{BF6CCFEF-9E2D-316C-06A4-3CA25AEB3A9C}"/>
              </a:ext>
            </a:extLst>
          </p:cNvPr>
          <p:cNvSpPr>
            <a:spLocks noGrp="1"/>
          </p:cNvSpPr>
          <p:nvPr>
            <p:ph idx="1"/>
          </p:nvPr>
        </p:nvSpPr>
        <p:spPr>
          <a:xfrm>
            <a:off x="838200" y="1690688"/>
            <a:ext cx="10515600" cy="4887665"/>
          </a:xfrm>
        </p:spPr>
        <p:txBody>
          <a:bodyPr>
            <a:normAutofit/>
          </a:bodyPr>
          <a:lstStyle/>
          <a:p>
            <a:pPr algn="just"/>
            <a:r>
              <a:rPr lang="en-US" dirty="0"/>
              <a:t>Facebook claims that they also build new products to limit the spread of fake news: </a:t>
            </a:r>
          </a:p>
          <a:p>
            <a:pPr algn="just">
              <a:buFont typeface="Wingdings" panose="05000000000000000000" pitchFamily="2" charset="2"/>
              <a:buChar char="Ø"/>
            </a:pPr>
            <a:r>
              <a:rPr lang="en-US" dirty="0"/>
              <a:t>Ranking improvements which includes feedback from the community</a:t>
            </a:r>
          </a:p>
          <a:p>
            <a:pPr algn="just">
              <a:buFont typeface="Wingdings" panose="05000000000000000000" pitchFamily="2" charset="2"/>
              <a:buChar char="Ø"/>
            </a:pPr>
            <a:r>
              <a:rPr lang="en-US" dirty="0"/>
              <a:t>Easier reporting and working with independent third-party fact-checking organizations</a:t>
            </a:r>
          </a:p>
          <a:p>
            <a:pPr marL="0" indent="0" algn="just">
              <a:buNone/>
            </a:pPr>
            <a:r>
              <a:rPr lang="en-US" dirty="0"/>
              <a:t>Also, Facebook has two programs to help people make more informed decisions: </a:t>
            </a:r>
          </a:p>
          <a:p>
            <a:pPr algn="just">
              <a:buFont typeface="Wingdings" panose="05000000000000000000" pitchFamily="2" charset="2"/>
              <a:buChar char="Ø"/>
            </a:pPr>
            <a:r>
              <a:rPr lang="en-US" dirty="0">
                <a:hlinkClick r:id="rId3"/>
              </a:rPr>
              <a:t>Facebook Journalism Project</a:t>
            </a:r>
            <a:endParaRPr lang="en-US" dirty="0"/>
          </a:p>
          <a:p>
            <a:pPr algn="just">
              <a:buFont typeface="Wingdings" panose="05000000000000000000" pitchFamily="2" charset="2"/>
              <a:buChar char="Ø"/>
            </a:pPr>
            <a:r>
              <a:rPr lang="en-US" dirty="0">
                <a:hlinkClick r:id="rId4"/>
              </a:rPr>
              <a:t>News Integrity Initiative</a:t>
            </a:r>
            <a:endParaRPr lang="en-US" dirty="0"/>
          </a:p>
          <a:p>
            <a:pPr algn="just"/>
            <a:endParaRPr lang="ro-RO" dirty="0"/>
          </a:p>
        </p:txBody>
      </p:sp>
      <p:sp>
        <p:nvSpPr>
          <p:cNvPr id="4" name="Google Shape;127;p7">
            <a:extLst>
              <a:ext uri="{FF2B5EF4-FFF2-40B4-BE49-F238E27FC236}">
                <a16:creationId xmlns:a16="http://schemas.microsoft.com/office/drawing/2014/main" id="{73D15C61-2F15-2225-424E-78DADB6098E5}"/>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 platforms </a:t>
            </a: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fighting</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fake news</a:t>
            </a:r>
            <a:endPar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175305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105718-78D8-F94F-1677-25CFEB7C4E1C}"/>
              </a:ext>
            </a:extLst>
          </p:cNvPr>
          <p:cNvSpPr>
            <a:spLocks noGrp="1"/>
          </p:cNvSpPr>
          <p:nvPr>
            <p:ph type="title"/>
          </p:nvPr>
        </p:nvSpPr>
        <p:spPr>
          <a:xfrm>
            <a:off x="1017690" y="466613"/>
            <a:ext cx="3932237" cy="670264"/>
          </a:xfrm>
        </p:spPr>
        <p:txBody>
          <a:bodyPr>
            <a:normAutofit/>
          </a:bodyPr>
          <a:lstStyle/>
          <a:p>
            <a:pPr algn="ctr"/>
            <a:r>
              <a:rPr lang="ro-RO" dirty="0" err="1">
                <a:solidFill>
                  <a:srgbClr val="833C0B"/>
                </a:solidFill>
                <a:latin typeface="+mn-lt"/>
              </a:rPr>
              <a:t>Example</a:t>
            </a:r>
            <a:r>
              <a:rPr lang="en-US" dirty="0">
                <a:solidFill>
                  <a:srgbClr val="833C0B"/>
                </a:solidFill>
                <a:latin typeface="+mn-lt"/>
              </a:rPr>
              <a:t> </a:t>
            </a:r>
            <a:endParaRPr lang="ro-RO" dirty="0"/>
          </a:p>
        </p:txBody>
      </p:sp>
      <p:sp>
        <p:nvSpPr>
          <p:cNvPr id="8" name="Content Placeholder 7">
            <a:extLst>
              <a:ext uri="{FF2B5EF4-FFF2-40B4-BE49-F238E27FC236}">
                <a16:creationId xmlns:a16="http://schemas.microsoft.com/office/drawing/2014/main" id="{CBD772A2-2770-21AE-210D-B2107680BADB}"/>
              </a:ext>
            </a:extLst>
          </p:cNvPr>
          <p:cNvSpPr>
            <a:spLocks noGrp="1"/>
          </p:cNvSpPr>
          <p:nvPr>
            <p:ph idx="1"/>
          </p:nvPr>
        </p:nvSpPr>
        <p:spPr>
          <a:xfrm>
            <a:off x="5946363" y="522514"/>
            <a:ext cx="5874863" cy="5264458"/>
          </a:xfrm>
        </p:spPr>
        <p:txBody>
          <a:bodyPr>
            <a:normAutofit fontScale="85000" lnSpcReduction="20000"/>
          </a:bodyPr>
          <a:lstStyle/>
          <a:p>
            <a:r>
              <a:rPr lang="en-US" dirty="0"/>
              <a:t>On Facebook, the users can report</a:t>
            </a:r>
            <a:r>
              <a:rPr lang="ro-RO" dirty="0"/>
              <a:t> by clicking on the three dots in the right of the post. There are several options for the report: </a:t>
            </a:r>
          </a:p>
          <a:p>
            <a:pPr>
              <a:buFont typeface="Wingdings" panose="05000000000000000000" pitchFamily="2" charset="2"/>
              <a:buChar char="Ø"/>
            </a:pPr>
            <a:r>
              <a:rPr lang="en-US" dirty="0"/>
              <a:t> </a:t>
            </a:r>
            <a:r>
              <a:rPr lang="ro-RO" dirty="0"/>
              <a:t>Spam</a:t>
            </a:r>
          </a:p>
          <a:p>
            <a:pPr>
              <a:buFont typeface="Wingdings" panose="05000000000000000000" pitchFamily="2" charset="2"/>
              <a:buChar char="Ø"/>
            </a:pPr>
            <a:r>
              <a:rPr lang="ro-RO" dirty="0"/>
              <a:t>Nudity</a:t>
            </a:r>
          </a:p>
          <a:p>
            <a:pPr>
              <a:buFont typeface="Wingdings" panose="05000000000000000000" pitchFamily="2" charset="2"/>
              <a:buChar char="Ø"/>
            </a:pPr>
            <a:r>
              <a:rPr lang="ro-RO" dirty="0"/>
              <a:t>Unauthorized sales</a:t>
            </a:r>
          </a:p>
          <a:p>
            <a:pPr>
              <a:buFont typeface="Wingdings" panose="05000000000000000000" pitchFamily="2" charset="2"/>
              <a:buChar char="Ø"/>
            </a:pPr>
            <a:r>
              <a:rPr lang="ro-RO" dirty="0"/>
              <a:t>Violence</a:t>
            </a:r>
          </a:p>
          <a:p>
            <a:pPr>
              <a:buFont typeface="Wingdings" panose="05000000000000000000" pitchFamily="2" charset="2"/>
              <a:buChar char="Ø"/>
            </a:pPr>
            <a:r>
              <a:rPr lang="ro-RO" dirty="0"/>
              <a:t>Harassment</a:t>
            </a:r>
          </a:p>
          <a:p>
            <a:pPr>
              <a:buFont typeface="Wingdings" panose="05000000000000000000" pitchFamily="2" charset="2"/>
              <a:buChar char="Ø"/>
            </a:pPr>
            <a:r>
              <a:rPr lang="ro-RO" dirty="0"/>
              <a:t>Terrorism</a:t>
            </a:r>
          </a:p>
          <a:p>
            <a:pPr>
              <a:buFont typeface="Wingdings" panose="05000000000000000000" pitchFamily="2" charset="2"/>
              <a:buChar char="Ø"/>
            </a:pPr>
            <a:r>
              <a:rPr lang="ro-RO" dirty="0"/>
              <a:t>Hate speech</a:t>
            </a:r>
          </a:p>
          <a:p>
            <a:pPr>
              <a:buFont typeface="Wingdings" panose="05000000000000000000" pitchFamily="2" charset="2"/>
              <a:buChar char="Ø"/>
            </a:pPr>
            <a:r>
              <a:rPr lang="ro-RO" dirty="0"/>
              <a:t>False information</a:t>
            </a:r>
          </a:p>
          <a:p>
            <a:pPr>
              <a:buFont typeface="Wingdings" panose="05000000000000000000" pitchFamily="2" charset="2"/>
              <a:buChar char="Ø"/>
            </a:pPr>
            <a:r>
              <a:rPr lang="ro-RO" dirty="0"/>
              <a:t>Suicide or self-injury</a:t>
            </a:r>
          </a:p>
        </p:txBody>
      </p:sp>
      <p:pic>
        <p:nvPicPr>
          <p:cNvPr id="11" name="Picture 10">
            <a:extLst>
              <a:ext uri="{FF2B5EF4-FFF2-40B4-BE49-F238E27FC236}">
                <a16:creationId xmlns:a16="http://schemas.microsoft.com/office/drawing/2014/main" id="{3986B33F-9CED-60F2-B765-B621DEB06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59" y="1445798"/>
            <a:ext cx="5051900" cy="3966404"/>
          </a:xfrm>
          <a:prstGeom prst="rect">
            <a:avLst/>
          </a:prstGeom>
        </p:spPr>
      </p:pic>
      <p:sp>
        <p:nvSpPr>
          <p:cNvPr id="2" name="Google Shape;127;p7">
            <a:extLst>
              <a:ext uri="{FF2B5EF4-FFF2-40B4-BE49-F238E27FC236}">
                <a16:creationId xmlns:a16="http://schemas.microsoft.com/office/drawing/2014/main" id="{A517334A-236B-401C-1723-7769E5DF9367}"/>
              </a:ext>
            </a:extLst>
          </p:cNvPr>
          <p:cNvSpPr txBox="1"/>
          <p:nvPr/>
        </p:nvSpPr>
        <p:spPr>
          <a:xfrm>
            <a:off x="959708"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 platforms </a:t>
            </a:r>
            <a:r>
              <a:rPr kumimoji="0" lang="ro-RO" sz="2400" b="0" i="0" u="none" strike="noStrike" kern="0" cap="none" spc="0" normalizeH="0" baseline="0" noProof="0" dirty="0" err="1">
                <a:ln>
                  <a:noFill/>
                </a:ln>
                <a:solidFill>
                  <a:srgbClr val="833C0B"/>
                </a:solidFill>
                <a:effectLst/>
                <a:uLnTx/>
                <a:uFillTx/>
                <a:latin typeface="Calibri"/>
                <a:ea typeface="Calibri"/>
                <a:cs typeface="Calibri"/>
                <a:sym typeface="Calibri"/>
              </a:rPr>
              <a:t>fighting</a:t>
            </a:r>
            <a:r>
              <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fake news</a:t>
            </a:r>
            <a:endParaRPr kumimoji="0" lang="ro-RO" sz="2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20826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D244-2813-D14D-ADAD-8CE8C7BC728D}"/>
              </a:ext>
            </a:extLst>
          </p:cNvPr>
          <p:cNvSpPr>
            <a:spLocks noGrp="1"/>
          </p:cNvSpPr>
          <p:nvPr>
            <p:ph type="title"/>
          </p:nvPr>
        </p:nvSpPr>
        <p:spPr/>
        <p:txBody>
          <a:bodyPr/>
          <a:lstStyle/>
          <a:p>
            <a:pPr algn="ctr"/>
            <a:r>
              <a:rPr lang="ro-RO" dirty="0">
                <a:solidFill>
                  <a:srgbClr val="833C0B"/>
                </a:solidFill>
                <a:latin typeface="+mn-lt"/>
              </a:rPr>
              <a:t>Controlling </a:t>
            </a:r>
            <a:r>
              <a:rPr lang="ro-RO" dirty="0" err="1">
                <a:solidFill>
                  <a:srgbClr val="833C0B"/>
                </a:solidFill>
                <a:latin typeface="+mn-lt"/>
              </a:rPr>
              <a:t>questions</a:t>
            </a:r>
            <a:r>
              <a:rPr lang="ro-RO" dirty="0">
                <a:solidFill>
                  <a:srgbClr val="833C0B"/>
                </a:solidFill>
                <a:latin typeface="+mn-lt"/>
              </a:rPr>
              <a:t> </a:t>
            </a:r>
            <a:r>
              <a:rPr lang="en-US" dirty="0">
                <a:solidFill>
                  <a:srgbClr val="833C0B"/>
                </a:solidFill>
                <a:latin typeface="+mn-lt"/>
              </a:rPr>
              <a:t> </a:t>
            </a:r>
            <a:endParaRPr lang="ro-RO" dirty="0"/>
          </a:p>
        </p:txBody>
      </p:sp>
      <p:sp>
        <p:nvSpPr>
          <p:cNvPr id="3" name="Content Placeholder 2">
            <a:extLst>
              <a:ext uri="{FF2B5EF4-FFF2-40B4-BE49-F238E27FC236}">
                <a16:creationId xmlns:a16="http://schemas.microsoft.com/office/drawing/2014/main" id="{1F841D8A-F201-AD02-3BDB-C9DE53D60099}"/>
              </a:ext>
            </a:extLst>
          </p:cNvPr>
          <p:cNvSpPr>
            <a:spLocks noGrp="1"/>
          </p:cNvSpPr>
          <p:nvPr>
            <p:ph idx="1"/>
          </p:nvPr>
        </p:nvSpPr>
        <p:spPr>
          <a:xfrm>
            <a:off x="838200" y="1602297"/>
            <a:ext cx="10515600" cy="4890578"/>
          </a:xfrm>
        </p:spPr>
        <p:txBody>
          <a:bodyPr>
            <a:normAutofit fontScale="92500" lnSpcReduction="10000"/>
          </a:bodyPr>
          <a:lstStyle/>
          <a:p>
            <a:pPr marL="457200" indent="-457200">
              <a:buAutoNum type="arabicPeriod"/>
            </a:pPr>
            <a:r>
              <a:rPr lang="en-US" sz="2400" dirty="0"/>
              <a:t>Facebook is the most popular social media network. </a:t>
            </a:r>
            <a:endParaRPr lang="ro-RO" sz="2400" dirty="0"/>
          </a:p>
          <a:p>
            <a:pPr marL="0" indent="0">
              <a:buNone/>
            </a:pPr>
            <a:r>
              <a:rPr lang="en-US" sz="2400" dirty="0">
                <a:highlight>
                  <a:srgbClr val="FFFF00"/>
                </a:highlight>
              </a:rPr>
              <a:t>True </a:t>
            </a:r>
            <a:endParaRPr lang="ro-RO" sz="2400" dirty="0">
              <a:highlight>
                <a:srgbClr val="FFFF00"/>
              </a:highlight>
            </a:endParaRPr>
          </a:p>
          <a:p>
            <a:pPr marL="0" indent="0">
              <a:buNone/>
            </a:pPr>
            <a:r>
              <a:rPr lang="ro-RO" sz="2400" dirty="0"/>
              <a:t>F</a:t>
            </a:r>
            <a:r>
              <a:rPr lang="en-US" sz="2400" dirty="0" err="1"/>
              <a:t>alse</a:t>
            </a:r>
            <a:r>
              <a:rPr lang="en-US" sz="2400" dirty="0"/>
              <a:t> </a:t>
            </a:r>
            <a:endParaRPr lang="ro-RO" sz="2000" dirty="0"/>
          </a:p>
          <a:p>
            <a:pPr marL="0" indent="0">
              <a:buNone/>
            </a:pPr>
            <a:endParaRPr lang="en-US" sz="2400" dirty="0"/>
          </a:p>
          <a:p>
            <a:pPr marL="0" indent="0">
              <a:buNone/>
            </a:pPr>
            <a:r>
              <a:rPr lang="en-US" sz="2400" dirty="0"/>
              <a:t>2. Identify one of the measures taken by Facebook to stop the spreading of fake news? </a:t>
            </a:r>
          </a:p>
          <a:p>
            <a:pPr marL="457200" indent="-457200">
              <a:buAutoNum type="alphaUcPeriod"/>
            </a:pPr>
            <a:r>
              <a:rPr lang="en-US" sz="2400" dirty="0">
                <a:highlight>
                  <a:srgbClr val="FFFF00"/>
                </a:highlight>
              </a:rPr>
              <a:t>Building new products to stop the spreading</a:t>
            </a:r>
          </a:p>
          <a:p>
            <a:pPr marL="457200" indent="-457200">
              <a:buAutoNum type="alphaUcPeriod"/>
            </a:pPr>
            <a:r>
              <a:rPr lang="en-US" sz="2400" dirty="0"/>
              <a:t>Limit the access for unverified accounts</a:t>
            </a:r>
          </a:p>
          <a:p>
            <a:pPr marL="457200" indent="-457200">
              <a:buAutoNum type="alphaUcPeriod"/>
            </a:pPr>
            <a:r>
              <a:rPr lang="en-US" sz="2400" dirty="0"/>
              <a:t>Making it easy for people posting false news to buy ads</a:t>
            </a:r>
          </a:p>
          <a:p>
            <a:pPr marL="0" indent="0">
              <a:buNone/>
            </a:pPr>
            <a:endParaRPr lang="en-US" sz="2400" dirty="0"/>
          </a:p>
          <a:p>
            <a:pPr marL="0" indent="0">
              <a:buNone/>
            </a:pPr>
            <a:r>
              <a:rPr lang="en-US" sz="2400" dirty="0"/>
              <a:t>3. Facebook has five programs to help people make more informed decisions. </a:t>
            </a:r>
            <a:endParaRPr lang="ro-RO" sz="2400" dirty="0"/>
          </a:p>
          <a:p>
            <a:pPr marL="0" indent="0">
              <a:buNone/>
            </a:pPr>
            <a:r>
              <a:rPr lang="en-US" sz="2400" dirty="0"/>
              <a:t>True </a:t>
            </a:r>
            <a:endParaRPr lang="ro-RO" sz="2400" dirty="0"/>
          </a:p>
          <a:p>
            <a:pPr marL="0" indent="0">
              <a:buNone/>
            </a:pPr>
            <a:r>
              <a:rPr lang="ro-RO" sz="2400" dirty="0">
                <a:highlight>
                  <a:srgbClr val="FFFF00"/>
                </a:highlight>
              </a:rPr>
              <a:t>F</a:t>
            </a:r>
            <a:r>
              <a:rPr lang="en-US" sz="2400" dirty="0" err="1">
                <a:highlight>
                  <a:srgbClr val="FFFF00"/>
                </a:highlight>
              </a:rPr>
              <a:t>alse</a:t>
            </a:r>
            <a:endParaRPr lang="en-US" sz="2400" dirty="0">
              <a:highlight>
                <a:srgbClr val="FFFF00"/>
              </a:highlight>
            </a:endParaRPr>
          </a:p>
        </p:txBody>
      </p:sp>
    </p:spTree>
    <p:custDataLst>
      <p:tags r:id="rId1"/>
    </p:custDataLst>
    <p:extLst>
      <p:ext uri="{BB962C8B-B14F-4D97-AF65-F5344CB8AC3E}">
        <p14:creationId xmlns:p14="http://schemas.microsoft.com/office/powerpoint/2010/main" val="257138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BD5D-7151-47AB-BDE9-92EA2F28EEED}"/>
              </a:ext>
            </a:extLst>
          </p:cNvPr>
          <p:cNvSpPr>
            <a:spLocks noGrp="1"/>
          </p:cNvSpPr>
          <p:nvPr>
            <p:ph type="title"/>
          </p:nvPr>
        </p:nvSpPr>
        <p:spPr>
          <a:xfrm>
            <a:off x="838200" y="5876489"/>
            <a:ext cx="10515600" cy="981511"/>
          </a:xfrm>
        </p:spPr>
        <p:txBody>
          <a:bodyPr>
            <a:normAutofit/>
          </a:bodyPr>
          <a:lstStyle/>
          <a:p>
            <a:pPr algn="ctr"/>
            <a:r>
              <a:rPr lang="ro-RO" sz="2400" kern="0" dirty="0" err="1">
                <a:solidFill>
                  <a:srgbClr val="833C0B"/>
                </a:solidFill>
                <a:latin typeface="Calibri"/>
                <a:ea typeface="Calibri"/>
                <a:cs typeface="Calibri"/>
                <a:sym typeface="Calibri"/>
              </a:rPr>
              <a:t>Highlights</a:t>
            </a:r>
            <a:endParaRPr lang="ro-RO" sz="2400" dirty="0"/>
          </a:p>
        </p:txBody>
      </p:sp>
      <p:sp>
        <p:nvSpPr>
          <p:cNvPr id="3" name="Content Placeholder 2">
            <a:extLst>
              <a:ext uri="{FF2B5EF4-FFF2-40B4-BE49-F238E27FC236}">
                <a16:creationId xmlns:a16="http://schemas.microsoft.com/office/drawing/2014/main" id="{F507455D-F3E5-4C89-9303-BE162702A418}"/>
              </a:ext>
            </a:extLst>
          </p:cNvPr>
          <p:cNvSpPr>
            <a:spLocks noGrp="1"/>
          </p:cNvSpPr>
          <p:nvPr>
            <p:ph idx="1"/>
          </p:nvPr>
        </p:nvSpPr>
        <p:spPr>
          <a:xfrm>
            <a:off x="838200" y="1048624"/>
            <a:ext cx="10515600" cy="5394121"/>
          </a:xfrm>
        </p:spPr>
        <p:txBody>
          <a:bodyPr>
            <a:normAutofit fontScale="77500" lnSpcReduction="20000"/>
          </a:bodyPr>
          <a:lstStyle/>
          <a:p>
            <a:pPr algn="just"/>
            <a:r>
              <a:rPr lang="ro-RO" dirty="0"/>
              <a:t>S</a:t>
            </a:r>
            <a:r>
              <a:rPr lang="en-US" dirty="0" err="1"/>
              <a:t>ocial</a:t>
            </a:r>
            <a:r>
              <a:rPr lang="en-US" dirty="0"/>
              <a:t> media is a fertile ground for disinformation and fake news</a:t>
            </a:r>
            <a:r>
              <a:rPr lang="ro-RO" dirty="0"/>
              <a:t> b</a:t>
            </a:r>
            <a:r>
              <a:rPr lang="en-US" dirty="0" err="1"/>
              <a:t>ecause</a:t>
            </a:r>
            <a:r>
              <a:rPr lang="en-US" dirty="0"/>
              <a:t> it has low barriers to provide and disseminate news online faster and easier through social media</a:t>
            </a:r>
            <a:endParaRPr lang="ro-RO" dirty="0"/>
          </a:p>
          <a:p>
            <a:pPr marL="0" indent="0" algn="just">
              <a:buNone/>
            </a:pPr>
            <a:endParaRPr lang="en-US" dirty="0"/>
          </a:p>
          <a:p>
            <a:pPr algn="just"/>
            <a:r>
              <a:rPr lang="en-US" dirty="0"/>
              <a:t>The spread of fake news on social media</a:t>
            </a:r>
            <a:r>
              <a:rPr lang="ro-RO" dirty="0"/>
              <a:t> </a:t>
            </a:r>
            <a:r>
              <a:rPr lang="en-US" dirty="0"/>
              <a:t>can take various forms and disinformation can become misinformation</a:t>
            </a:r>
            <a:endParaRPr lang="ro-RO" dirty="0"/>
          </a:p>
          <a:p>
            <a:pPr marL="0" indent="0" algn="just">
              <a:buNone/>
            </a:pPr>
            <a:endParaRPr lang="ro-RO" dirty="0"/>
          </a:p>
          <a:p>
            <a:pPr algn="just"/>
            <a:r>
              <a:rPr lang="ro-RO" dirty="0"/>
              <a:t>T</a:t>
            </a:r>
            <a:r>
              <a:rPr lang="en-US" dirty="0"/>
              <a:t>he line between news, entertainment, advertising, fabricated content and fiction is very blurred on social networks</a:t>
            </a:r>
          </a:p>
          <a:p>
            <a:pPr marL="0" indent="0" algn="just">
              <a:buNone/>
            </a:pPr>
            <a:endParaRPr lang="ro-RO" dirty="0"/>
          </a:p>
          <a:p>
            <a:pPr algn="just"/>
            <a:r>
              <a:rPr lang="en-US" dirty="0"/>
              <a:t>Social media became in the last years an important instrument to spread the news</a:t>
            </a:r>
            <a:r>
              <a:rPr lang="ro-RO" dirty="0"/>
              <a:t>. </a:t>
            </a:r>
            <a:r>
              <a:rPr lang="en-US" dirty="0"/>
              <a:t>The media outlets created specialized departments in order to maximize the potential of social media</a:t>
            </a:r>
            <a:endParaRPr lang="ro-RO" dirty="0"/>
          </a:p>
          <a:p>
            <a:pPr marL="0" indent="0" algn="just">
              <a:buNone/>
            </a:pPr>
            <a:endParaRPr lang="ro-RO" dirty="0"/>
          </a:p>
          <a:p>
            <a:pPr algn="just"/>
            <a:r>
              <a:rPr lang="en-US" dirty="0"/>
              <a:t>The measures taken by Facebook to stop </a:t>
            </a:r>
            <a:r>
              <a:rPr lang="ro-RO" dirty="0"/>
              <a:t>spreading of fake news </a:t>
            </a:r>
            <a:r>
              <a:rPr lang="en-US" dirty="0"/>
              <a:t>are: disrupting economic incentives, building new products to curb the spread of false news and helping people make more informed decisions. </a:t>
            </a:r>
            <a:endParaRPr lang="ro-RO" dirty="0"/>
          </a:p>
          <a:p>
            <a:pPr marL="0" indent="0" algn="just">
              <a:buNone/>
            </a:pPr>
            <a:endParaRPr lang="ro-RO" dirty="0"/>
          </a:p>
        </p:txBody>
      </p:sp>
      <p:sp>
        <p:nvSpPr>
          <p:cNvPr id="4" name="Title 1">
            <a:extLst>
              <a:ext uri="{FF2B5EF4-FFF2-40B4-BE49-F238E27FC236}">
                <a16:creationId xmlns:a16="http://schemas.microsoft.com/office/drawing/2014/main" id="{FA6E64B1-1B52-3EF0-D395-48BABE74B3C3}"/>
              </a:ext>
            </a:extLst>
          </p:cNvPr>
          <p:cNvSpPr txBox="1">
            <a:spLocks/>
          </p:cNvSpPr>
          <p:nvPr/>
        </p:nvSpPr>
        <p:spPr>
          <a:xfrm>
            <a:off x="718457" y="0"/>
            <a:ext cx="10515600" cy="981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kern="0" dirty="0" err="1">
                <a:solidFill>
                  <a:srgbClr val="833C0B"/>
                </a:solidFill>
                <a:latin typeface="Calibri"/>
                <a:ea typeface="Calibri"/>
                <a:cs typeface="Calibri"/>
                <a:sym typeface="Calibri"/>
              </a:rPr>
              <a:t>Highlights</a:t>
            </a:r>
            <a:endParaRPr lang="ro-RO" dirty="0"/>
          </a:p>
        </p:txBody>
      </p:sp>
    </p:spTree>
    <p:custDataLst>
      <p:tags r:id="rId1"/>
    </p:custDataLst>
    <p:extLst>
      <p:ext uri="{BB962C8B-B14F-4D97-AF65-F5344CB8AC3E}">
        <p14:creationId xmlns:p14="http://schemas.microsoft.com/office/powerpoint/2010/main" val="2161430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C5D0-A4F6-4D93-A9ED-1225F9B9C203}"/>
              </a:ext>
            </a:extLst>
          </p:cNvPr>
          <p:cNvSpPr>
            <a:spLocks noGrp="1"/>
          </p:cNvSpPr>
          <p:nvPr>
            <p:ph type="title"/>
          </p:nvPr>
        </p:nvSpPr>
        <p:spPr/>
        <p:txBody>
          <a:bodyPr/>
          <a:lstStyle/>
          <a:p>
            <a:r>
              <a:rPr lang="ro-RO" kern="0" dirty="0">
                <a:solidFill>
                  <a:srgbClr val="833C0B"/>
                </a:solidFill>
                <a:latin typeface="Calibri"/>
                <a:ea typeface="Calibri"/>
                <a:cs typeface="Calibri"/>
                <a:sym typeface="Calibri"/>
              </a:rPr>
              <a:t>Bibliography, referred works</a:t>
            </a:r>
            <a:endParaRPr lang="ro-RO" dirty="0"/>
          </a:p>
        </p:txBody>
      </p:sp>
      <p:sp>
        <p:nvSpPr>
          <p:cNvPr id="3" name="Content Placeholder 2">
            <a:extLst>
              <a:ext uri="{FF2B5EF4-FFF2-40B4-BE49-F238E27FC236}">
                <a16:creationId xmlns:a16="http://schemas.microsoft.com/office/drawing/2014/main" id="{BB681076-0F45-4B10-B45F-5391242B6D74}"/>
              </a:ext>
            </a:extLst>
          </p:cNvPr>
          <p:cNvSpPr>
            <a:spLocks noGrp="1"/>
          </p:cNvSpPr>
          <p:nvPr>
            <p:ph idx="1"/>
          </p:nvPr>
        </p:nvSpPr>
        <p:spPr>
          <a:xfrm>
            <a:off x="838200" y="1585519"/>
            <a:ext cx="10515600" cy="4591444"/>
          </a:xfrm>
        </p:spPr>
        <p:txBody>
          <a:bodyPr>
            <a:normAutofit fontScale="77500" lnSpcReduction="20000"/>
          </a:bodyPr>
          <a:lstStyle/>
          <a:p>
            <a:pPr algn="just"/>
            <a:r>
              <a:rPr lang="ro-RO" dirty="0"/>
              <a:t>Bharat, Krishna. (2017). </a:t>
            </a:r>
            <a:r>
              <a:rPr lang="en-US" dirty="0"/>
              <a:t>How to Detect Fake News in Real-Time</a:t>
            </a:r>
            <a:r>
              <a:rPr lang="ro-RO" dirty="0"/>
              <a:t>. </a:t>
            </a:r>
            <a:r>
              <a:rPr lang="ro-RO" dirty="0">
                <a:hlinkClick r:id="rId3"/>
              </a:rPr>
              <a:t>https://www.linkedin.com/pulse/how-detect-fake-news-real-time-krishna-bharat?utm_source=share&amp;utm_medium=member_android&amp;utm_campaign=share_via</a:t>
            </a:r>
            <a:r>
              <a:rPr lang="ro-RO" dirty="0"/>
              <a:t> </a:t>
            </a:r>
          </a:p>
          <a:p>
            <a:pPr algn="just"/>
            <a:r>
              <a:rPr lang="en-US" dirty="0"/>
              <a:t>Barclay, Donald A. (2018): Fake News, Propaganda, and Plain Old Lies, The Rowman &amp; Littlefield Publishing Group, London </a:t>
            </a:r>
            <a:endParaRPr lang="ro-RO" dirty="0"/>
          </a:p>
          <a:p>
            <a:pPr algn="just"/>
            <a:r>
              <a:rPr lang="ro-RO" dirty="0"/>
              <a:t>Data </a:t>
            </a:r>
            <a:r>
              <a:rPr lang="ro-RO" dirty="0" err="1"/>
              <a:t>Reportal</a:t>
            </a:r>
            <a:r>
              <a:rPr lang="ro-RO" dirty="0"/>
              <a:t>, 2022, Digital 2022: Global </a:t>
            </a:r>
            <a:r>
              <a:rPr lang="ro-RO" dirty="0" err="1"/>
              <a:t>Overview</a:t>
            </a:r>
            <a:r>
              <a:rPr lang="ro-RO" dirty="0"/>
              <a:t> Report. </a:t>
            </a:r>
            <a:r>
              <a:rPr lang="ro-RO" sz="2800" dirty="0">
                <a:hlinkClick r:id="rId4"/>
              </a:rPr>
              <a:t>https://datareportal.com/reports/digital-2022-global-overview-report</a:t>
            </a:r>
            <a:r>
              <a:rPr lang="ro-RO" sz="2800" dirty="0"/>
              <a:t> </a:t>
            </a:r>
            <a:endParaRPr lang="ro-RO" dirty="0"/>
          </a:p>
          <a:p>
            <a:pPr algn="just"/>
            <a:r>
              <a:rPr lang="ro-RO" dirty="0" err="1"/>
              <a:t>Greifeneder</a:t>
            </a:r>
            <a:r>
              <a:rPr lang="ro-RO" dirty="0"/>
              <a:t> R., Jaffé, M.E., Newman, E.J. , Schwarz N. (2021). The Psychology of fake news, </a:t>
            </a:r>
            <a:r>
              <a:rPr lang="ro-RO" dirty="0" err="1"/>
              <a:t>Routledge</a:t>
            </a:r>
            <a:endParaRPr lang="ro-RO" dirty="0"/>
          </a:p>
          <a:p>
            <a:pPr algn="just"/>
            <a:r>
              <a:rPr lang="en-US" dirty="0"/>
              <a:t>Ireton C., </a:t>
            </a:r>
            <a:r>
              <a:rPr lang="en-US" dirty="0" err="1"/>
              <a:t>Posetti</a:t>
            </a:r>
            <a:r>
              <a:rPr lang="en-US" dirty="0"/>
              <a:t> J. (2018)</a:t>
            </a:r>
            <a:r>
              <a:rPr lang="ro-RO" dirty="0"/>
              <a:t>.</a:t>
            </a:r>
            <a:r>
              <a:rPr lang="en-US" dirty="0"/>
              <a:t> </a:t>
            </a:r>
            <a:r>
              <a:rPr lang="en-US" dirty="0" err="1"/>
              <a:t>Journalism,‘Fake</a:t>
            </a:r>
            <a:r>
              <a:rPr lang="en-US" dirty="0"/>
              <a:t> News’ &amp; Disinformation, UNESCO Series on Journalism Education, Paris</a:t>
            </a:r>
            <a:endParaRPr lang="ro-RO" dirty="0"/>
          </a:p>
          <a:p>
            <a:pPr algn="just"/>
            <a:r>
              <a:rPr lang="en-US" dirty="0"/>
              <a:t>Jayakumar S., Ang B., Anwar N</a:t>
            </a:r>
            <a:r>
              <a:rPr lang="ro-RO" dirty="0"/>
              <a:t>.</a:t>
            </a:r>
            <a:r>
              <a:rPr lang="en-US" dirty="0"/>
              <a:t> 2021</a:t>
            </a:r>
            <a:r>
              <a:rPr lang="ro-RO" dirty="0"/>
              <a:t>.</a:t>
            </a:r>
            <a:r>
              <a:rPr lang="en-US" dirty="0"/>
              <a:t> Disinformation and Fake News, Palgrave Macmillan, Singapore</a:t>
            </a:r>
            <a:endParaRPr lang="ro-RO" dirty="0"/>
          </a:p>
          <a:p>
            <a:pPr algn="just"/>
            <a:r>
              <a:rPr lang="ro-RO" dirty="0"/>
              <a:t>Meta for Media, Meta </a:t>
            </a:r>
            <a:r>
              <a:rPr lang="ro-RO" dirty="0" err="1"/>
              <a:t>Journalism</a:t>
            </a:r>
            <a:r>
              <a:rPr lang="ro-RO" dirty="0"/>
              <a:t> Project, </a:t>
            </a:r>
            <a:r>
              <a:rPr lang="ro-RO" dirty="0">
                <a:hlinkClick r:id="rId5"/>
              </a:rPr>
              <a:t>https://www.facebook.com/formedia/mjp</a:t>
            </a:r>
            <a:r>
              <a:rPr lang="ro-RO" dirty="0"/>
              <a:t> </a:t>
            </a:r>
          </a:p>
        </p:txBody>
      </p:sp>
    </p:spTree>
    <p:custDataLst>
      <p:tags r:id="rId1"/>
    </p:custDataLst>
    <p:extLst>
      <p:ext uri="{BB962C8B-B14F-4D97-AF65-F5344CB8AC3E}">
        <p14:creationId xmlns:p14="http://schemas.microsoft.com/office/powerpoint/2010/main" val="1993281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C5D0-A4F6-4D93-A9ED-1225F9B9C203}"/>
              </a:ext>
            </a:extLst>
          </p:cNvPr>
          <p:cNvSpPr>
            <a:spLocks noGrp="1"/>
          </p:cNvSpPr>
          <p:nvPr>
            <p:ph type="title"/>
          </p:nvPr>
        </p:nvSpPr>
        <p:spPr/>
        <p:txBody>
          <a:bodyPr/>
          <a:lstStyle/>
          <a:p>
            <a:r>
              <a:rPr lang="ro-RO" kern="0" dirty="0">
                <a:solidFill>
                  <a:srgbClr val="833C0B"/>
                </a:solidFill>
                <a:latin typeface="Calibri"/>
                <a:ea typeface="Calibri"/>
                <a:cs typeface="Calibri"/>
                <a:sym typeface="Calibri"/>
              </a:rPr>
              <a:t>Bibliography, referred works</a:t>
            </a:r>
            <a:endParaRPr lang="ro-RO" dirty="0"/>
          </a:p>
        </p:txBody>
      </p:sp>
      <p:sp>
        <p:nvSpPr>
          <p:cNvPr id="3" name="Content Placeholder 2">
            <a:extLst>
              <a:ext uri="{FF2B5EF4-FFF2-40B4-BE49-F238E27FC236}">
                <a16:creationId xmlns:a16="http://schemas.microsoft.com/office/drawing/2014/main" id="{BB681076-0F45-4B10-B45F-5391242B6D74}"/>
              </a:ext>
            </a:extLst>
          </p:cNvPr>
          <p:cNvSpPr>
            <a:spLocks noGrp="1"/>
          </p:cNvSpPr>
          <p:nvPr>
            <p:ph idx="1"/>
          </p:nvPr>
        </p:nvSpPr>
        <p:spPr>
          <a:xfrm>
            <a:off x="838200" y="1585519"/>
            <a:ext cx="10515600" cy="4591444"/>
          </a:xfrm>
        </p:spPr>
        <p:txBody>
          <a:bodyPr>
            <a:normAutofit fontScale="85000" lnSpcReduction="20000"/>
          </a:bodyPr>
          <a:lstStyle/>
          <a:p>
            <a:pPr algn="just"/>
            <a:r>
              <a:rPr lang="ro-RO" dirty="0"/>
              <a:t>Meta for Media, </a:t>
            </a:r>
            <a:r>
              <a:rPr lang="en-US" dirty="0">
                <a:solidFill>
                  <a:srgbClr val="4B4F56"/>
                </a:solidFill>
                <a:latin typeface="Optimistic Text Medium"/>
              </a:rPr>
              <a:t>Introducing the News Integrity Initiative</a:t>
            </a:r>
            <a:r>
              <a:rPr lang="ro-RO" dirty="0">
                <a:solidFill>
                  <a:srgbClr val="4B4F56"/>
                </a:solidFill>
                <a:latin typeface="Optimistic Text Medium"/>
              </a:rPr>
              <a:t>, </a:t>
            </a:r>
            <a:r>
              <a:rPr lang="ro-RO" dirty="0">
                <a:solidFill>
                  <a:srgbClr val="4B4F56"/>
                </a:solidFill>
                <a:latin typeface="Optimistic Text Medium"/>
                <a:hlinkClick r:id="rId3"/>
              </a:rPr>
              <a:t>https://www.facebook.com/formedia/blog/introducing-the-news-integrity-initiative</a:t>
            </a:r>
            <a:r>
              <a:rPr lang="ro-RO" dirty="0">
                <a:solidFill>
                  <a:srgbClr val="4B4F56"/>
                </a:solidFill>
                <a:latin typeface="Optimistic Text Medium"/>
              </a:rPr>
              <a:t> </a:t>
            </a:r>
            <a:endParaRPr lang="ro-RO" dirty="0"/>
          </a:p>
          <a:p>
            <a:pPr algn="just"/>
            <a:r>
              <a:rPr lang="ro-RO" dirty="0"/>
              <a:t>Meta for Media, </a:t>
            </a:r>
            <a:r>
              <a:rPr lang="en-US" dirty="0">
                <a:solidFill>
                  <a:srgbClr val="4B4F56"/>
                </a:solidFill>
                <a:latin typeface="Optimistic Text Medium"/>
              </a:rPr>
              <a:t>Working to Stop Misinformation and False News</a:t>
            </a:r>
            <a:r>
              <a:rPr lang="ro-RO" dirty="0">
                <a:solidFill>
                  <a:srgbClr val="4B4F56"/>
                </a:solidFill>
                <a:latin typeface="Optimistic Text Medium"/>
              </a:rPr>
              <a:t>. </a:t>
            </a:r>
            <a:r>
              <a:rPr lang="ro-RO" sz="2800" dirty="0">
                <a:hlinkClick r:id="rId4"/>
              </a:rPr>
              <a:t>https://www.facebook.com/formedia/blog/working-to-stop-misinformation-and-false-news</a:t>
            </a:r>
            <a:endParaRPr lang="ro-RO" dirty="0"/>
          </a:p>
          <a:p>
            <a:pPr algn="just"/>
            <a:r>
              <a:rPr lang="en-US" dirty="0"/>
              <a:t>Shu, K. et al. (eds.) (2021)</a:t>
            </a:r>
            <a:r>
              <a:rPr lang="ro-RO" dirty="0"/>
              <a:t>.</a:t>
            </a:r>
            <a:r>
              <a:rPr lang="en-US" dirty="0"/>
              <a:t> Disinformation, Misinformation, and Fake News in Social Media, Springer </a:t>
            </a:r>
            <a:endParaRPr lang="ro-RO" dirty="0"/>
          </a:p>
          <a:p>
            <a:pPr algn="just"/>
            <a:r>
              <a:rPr lang="ro-RO" dirty="0" err="1"/>
              <a:t>Silverman</a:t>
            </a:r>
            <a:r>
              <a:rPr lang="ro-RO" dirty="0"/>
              <a:t>, C. (2016). </a:t>
            </a:r>
            <a:r>
              <a:rPr lang="en-US" dirty="0"/>
              <a:t>This Analysis Shows How Viral Fake Election News Stories Outperformed Real News On Facebook</a:t>
            </a:r>
            <a:r>
              <a:rPr lang="ro-RO" dirty="0"/>
              <a:t>, </a:t>
            </a:r>
            <a:r>
              <a:rPr lang="ro-RO" sz="2800" dirty="0">
                <a:hlinkClick r:id="rId5"/>
              </a:rPr>
              <a:t>https://www.buzzfeednews.com/article/craigsilverman/viral-fake-election-news-outperformed-real-news-on-facebook#.lkOvJO6p0</a:t>
            </a:r>
            <a:endParaRPr lang="ro-RO" dirty="0"/>
          </a:p>
          <a:p>
            <a:pPr algn="just"/>
            <a:r>
              <a:rPr lang="en-US" dirty="0" err="1"/>
              <a:t>Vasterman</a:t>
            </a:r>
            <a:r>
              <a:rPr lang="en-US" dirty="0"/>
              <a:t>, P. (</a:t>
            </a:r>
            <a:r>
              <a:rPr lang="en-US" dirty="0" err="1"/>
              <a:t>coord</a:t>
            </a:r>
            <a:r>
              <a:rPr lang="en-US" dirty="0"/>
              <a:t>.) (2018)</a:t>
            </a:r>
            <a:r>
              <a:rPr lang="ro-RO" dirty="0"/>
              <a:t>.</a:t>
            </a:r>
            <a:r>
              <a:rPr lang="en-US" dirty="0"/>
              <a:t> From Media Hype to Twitter Storm. News Explosions and Their Impact on Issues, Crises, and Public Opinion. Amsterdam University Press</a:t>
            </a:r>
            <a:endParaRPr lang="ro-RO" dirty="0"/>
          </a:p>
        </p:txBody>
      </p:sp>
    </p:spTree>
    <p:custDataLst>
      <p:tags r:id="rId1"/>
    </p:custDataLst>
    <p:extLst>
      <p:ext uri="{BB962C8B-B14F-4D97-AF65-F5344CB8AC3E}">
        <p14:creationId xmlns:p14="http://schemas.microsoft.com/office/powerpoint/2010/main" val="57352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C23FB-2BA4-409D-CC03-7F9673ED4BE0}"/>
              </a:ext>
            </a:extLst>
          </p:cNvPr>
          <p:cNvSpPr>
            <a:spLocks noGrp="1"/>
          </p:cNvSpPr>
          <p:nvPr>
            <p:ph type="title"/>
          </p:nvPr>
        </p:nvSpPr>
        <p:spPr>
          <a:xfrm>
            <a:off x="838200" y="83891"/>
            <a:ext cx="10515600" cy="1275126"/>
          </a:xfrm>
        </p:spPr>
        <p:txBody>
          <a:bodyPr>
            <a:normAutofit fontScale="90000"/>
          </a:bodyPr>
          <a:lstStyle/>
          <a:p>
            <a:r>
              <a:rPr kumimoji="0" lang="hu-HU" sz="4400" b="0" i="0" u="none" strike="noStrike" kern="0" cap="none" spc="0" normalizeH="0" baseline="0" noProof="0" dirty="0">
                <a:ln>
                  <a:noFill/>
                </a:ln>
                <a:solidFill>
                  <a:srgbClr val="833C0B"/>
                </a:solidFill>
                <a:effectLst/>
                <a:uLnTx/>
                <a:uFillTx/>
                <a:latin typeface="Calibri"/>
                <a:ea typeface="Calibri"/>
                <a:cs typeface="Calibri"/>
                <a:sym typeface="Calibri"/>
              </a:rPr>
              <a:t>The </a:t>
            </a:r>
            <a:r>
              <a:rPr kumimoji="0" lang="hu-HU" sz="4400" b="0" i="0" u="none" strike="noStrike" kern="0" cap="none" spc="0" normalizeH="0" baseline="0" noProof="0" dirty="0" err="1">
                <a:ln>
                  <a:noFill/>
                </a:ln>
                <a:solidFill>
                  <a:srgbClr val="833C0B"/>
                </a:solidFill>
                <a:effectLst/>
                <a:uLnTx/>
                <a:uFillTx/>
                <a:latin typeface="Calibri"/>
                <a:ea typeface="Calibri"/>
                <a:cs typeface="Calibri"/>
                <a:sym typeface="Calibri"/>
              </a:rPr>
              <a:t>Course</a:t>
            </a:r>
            <a:b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br>
            <a:endParaRPr lang="ro-RO" dirty="0"/>
          </a:p>
        </p:txBody>
      </p:sp>
      <p:sp>
        <p:nvSpPr>
          <p:cNvPr id="4" name="Content Placeholder 3">
            <a:extLst>
              <a:ext uri="{FF2B5EF4-FFF2-40B4-BE49-F238E27FC236}">
                <a16:creationId xmlns:a16="http://schemas.microsoft.com/office/drawing/2014/main" id="{FF8BD61A-60DC-BC56-461A-28B38DA6EF47}"/>
              </a:ext>
            </a:extLst>
          </p:cNvPr>
          <p:cNvSpPr>
            <a:spLocks noGrp="1"/>
          </p:cNvSpPr>
          <p:nvPr>
            <p:ph idx="1"/>
          </p:nvPr>
        </p:nvSpPr>
        <p:spPr>
          <a:xfrm>
            <a:off x="838200" y="1359017"/>
            <a:ext cx="10515600" cy="5133858"/>
          </a:xfrm>
          <a:noFill/>
        </p:spPr>
        <p:txBody>
          <a:bodyPr>
            <a:normAutofit/>
          </a:bodyPr>
          <a:lstStyle/>
          <a:p>
            <a:r>
              <a:rPr lang="ro-RO" dirty="0"/>
              <a:t>Lesson 1 - </a:t>
            </a:r>
            <a:r>
              <a:rPr lang="en-US" dirty="0"/>
              <a:t>Introduction of the course</a:t>
            </a:r>
            <a:r>
              <a:rPr lang="ro-RO" dirty="0"/>
              <a:t>. </a:t>
            </a:r>
            <a:r>
              <a:rPr lang="en-US" dirty="0"/>
              <a:t>History of Fake News</a:t>
            </a:r>
            <a:endParaRPr lang="ro-RO" dirty="0"/>
          </a:p>
          <a:p>
            <a:pPr marL="0" indent="0">
              <a:buNone/>
            </a:pPr>
            <a:endParaRPr lang="ro-RO" b="1" dirty="0">
              <a:solidFill>
                <a:srgbClr val="FF0000"/>
              </a:solidFill>
            </a:endParaRPr>
          </a:p>
          <a:p>
            <a:r>
              <a:rPr lang="ro-RO" dirty="0"/>
              <a:t>Lesson 2 - </a:t>
            </a:r>
            <a:r>
              <a:rPr lang="en-US" dirty="0"/>
              <a:t>What is the news?</a:t>
            </a:r>
            <a:r>
              <a:rPr lang="ro-RO" dirty="0"/>
              <a:t> </a:t>
            </a:r>
            <a:r>
              <a:rPr lang="en-US" dirty="0"/>
              <a:t>Fake news typology</a:t>
            </a:r>
            <a:endParaRPr lang="ro-RO" dirty="0"/>
          </a:p>
          <a:p>
            <a:pPr marL="0" indent="0">
              <a:buNone/>
            </a:pPr>
            <a:endParaRPr lang="ro-RO" dirty="0"/>
          </a:p>
          <a:p>
            <a:r>
              <a:rPr lang="ro-RO" b="1" dirty="0"/>
              <a:t>Lesson 3 - </a:t>
            </a:r>
            <a:r>
              <a:rPr lang="en-US" b="1" dirty="0"/>
              <a:t>Fake news and social media</a:t>
            </a:r>
            <a:endParaRPr lang="ro-RO" b="1" dirty="0"/>
          </a:p>
          <a:p>
            <a:pPr marL="0" indent="0">
              <a:buNone/>
            </a:pPr>
            <a:endParaRPr lang="en-US" dirty="0"/>
          </a:p>
          <a:p>
            <a:r>
              <a:rPr lang="ro-RO" dirty="0"/>
              <a:t>Lesson 4 - </a:t>
            </a:r>
            <a:r>
              <a:rPr lang="en-US" dirty="0"/>
              <a:t>Fact-checking</a:t>
            </a:r>
            <a:endParaRPr lang="ro-RO" dirty="0"/>
          </a:p>
          <a:p>
            <a:pPr marL="0" indent="0">
              <a:buNone/>
            </a:pPr>
            <a:endParaRPr lang="ro-RO" dirty="0"/>
          </a:p>
        </p:txBody>
      </p:sp>
    </p:spTree>
    <p:custDataLst>
      <p:tags r:id="rId1"/>
    </p:custDataLst>
    <p:extLst>
      <p:ext uri="{BB962C8B-B14F-4D97-AF65-F5344CB8AC3E}">
        <p14:creationId xmlns:p14="http://schemas.microsoft.com/office/powerpoint/2010/main" val="2834441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indent="0">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None/>
            </a:pPr>
            <a:endParaRPr lang="ro-RO" dirty="0"/>
          </a:p>
          <a:p>
            <a:pPr marL="0" indent="0">
              <a:spcBef>
                <a:spcPts val="0"/>
              </a:spcBef>
              <a:buClr>
                <a:schemeClr val="dk1"/>
              </a:buClr>
              <a:buSzPts val="2800"/>
              <a:buNone/>
            </a:pPr>
            <a:r>
              <a:rPr lang="ro-RO" dirty="0"/>
              <a:t>Bharat, Krishna. (2017). </a:t>
            </a:r>
            <a:r>
              <a:rPr lang="en-US" dirty="0"/>
              <a:t>How to Detect Fake News in Real-Time</a:t>
            </a:r>
            <a:r>
              <a:rPr lang="ro-RO" dirty="0"/>
              <a:t>. </a:t>
            </a:r>
            <a:r>
              <a:rPr lang="ro-RO" dirty="0">
                <a:hlinkClick r:id="rId4"/>
              </a:rPr>
              <a:t>https://www.linkedin.com/pulse/how-detect-fake-news-real-time-krishna-bharat?utm_source=share&amp;utm_medium=member_android&amp;utm_campaign=share_via</a:t>
            </a:r>
            <a:r>
              <a:rPr lang="ro-RO" dirty="0"/>
              <a:t> </a:t>
            </a:r>
          </a:p>
          <a:p>
            <a:pPr marL="0" lvl="0" indent="0" algn="l" rtl="0">
              <a:lnSpc>
                <a:spcPct val="90000"/>
              </a:lnSpc>
              <a:spcBef>
                <a:spcPts val="0"/>
              </a:spcBef>
              <a:spcAft>
                <a:spcPts val="0"/>
              </a:spcAft>
              <a:buClr>
                <a:schemeClr val="dk1"/>
              </a:buClr>
              <a:buSzPts val="2800"/>
              <a:buNone/>
            </a:pPr>
            <a:endParaRPr dirty="0"/>
          </a:p>
        </p:txBody>
      </p:sp>
      <p:sp>
        <p:nvSpPr>
          <p:cNvPr id="4" name="Google Shape;302;p31">
            <a:extLst>
              <a:ext uri="{FF2B5EF4-FFF2-40B4-BE49-F238E27FC236}">
                <a16:creationId xmlns:a16="http://schemas.microsoft.com/office/drawing/2014/main" id="{E23796DF-ED48-2E4F-206C-D1737F5BBFB8}"/>
              </a:ext>
            </a:extLst>
          </p:cNvPr>
          <p:cNvSpPr txBox="1">
            <a:spLocks/>
          </p:cNvSpPr>
          <p:nvPr/>
        </p:nvSpPr>
        <p:spPr>
          <a:xfrm>
            <a:off x="990600" y="483235"/>
            <a:ext cx="10515600"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ro-RO" dirty="0"/>
              <a:t>Sources of Printscreens</a:t>
            </a:r>
            <a:endParaRPr lang="en-US" dirty="0"/>
          </a:p>
        </p:txBody>
      </p:sp>
    </p:spTree>
    <p:custDataLst>
      <p:tags r:id="rId1"/>
    </p:custDataLst>
    <p:extLst>
      <p:ext uri="{BB962C8B-B14F-4D97-AF65-F5344CB8AC3E}">
        <p14:creationId xmlns:p14="http://schemas.microsoft.com/office/powerpoint/2010/main" val="338485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6D88-617B-B3C2-58E0-45E1A16222C8}"/>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About</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the</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author</a:t>
            </a:r>
            <a:endPar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pic>
        <p:nvPicPr>
          <p:cNvPr id="6" name="Content Placeholder 5">
            <a:extLst>
              <a:ext uri="{FF2B5EF4-FFF2-40B4-BE49-F238E27FC236}">
                <a16:creationId xmlns:a16="http://schemas.microsoft.com/office/drawing/2014/main" id="{B96BF5A6-995A-5039-CE15-511F28EF1DA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30839"/>
            <a:ext cx="5181600" cy="3497937"/>
          </a:xfrm>
        </p:spPr>
      </p:pic>
      <p:sp>
        <p:nvSpPr>
          <p:cNvPr id="4" name="Content Placeholder 3">
            <a:extLst>
              <a:ext uri="{FF2B5EF4-FFF2-40B4-BE49-F238E27FC236}">
                <a16:creationId xmlns:a16="http://schemas.microsoft.com/office/drawing/2014/main" id="{1F5129ED-11F1-FBF4-864F-1A96177F1B6F}"/>
              </a:ext>
            </a:extLst>
          </p:cNvPr>
          <p:cNvSpPr>
            <a:spLocks noGrp="1"/>
          </p:cNvSpPr>
          <p:nvPr>
            <p:ph sz="half" idx="2"/>
          </p:nvPr>
        </p:nvSpPr>
        <p:spPr/>
        <p:txBody>
          <a:bodyPr>
            <a:normAutofit fontScale="85000" lnSpcReduction="20000"/>
          </a:bodyPr>
          <a:lstStyle/>
          <a:p>
            <a:pPr algn="just"/>
            <a:r>
              <a:rPr lang="en-US" b="1" dirty="0"/>
              <a:t>Marian Popovici </a:t>
            </a:r>
            <a:r>
              <a:rPr lang="en-US" dirty="0"/>
              <a:t>is a PhD student in Communication Studies and teaching assistant at the Faculty of Journalism and the Communications Sciences within the University of Bucharest. </a:t>
            </a:r>
            <a:endParaRPr lang="ro-RO" dirty="0"/>
          </a:p>
          <a:p>
            <a:pPr algn="just"/>
            <a:r>
              <a:rPr lang="en-US" dirty="0"/>
              <a:t>He is also a sport journalist. </a:t>
            </a:r>
            <a:endParaRPr lang="ro-RO" dirty="0"/>
          </a:p>
          <a:p>
            <a:pPr algn="just"/>
            <a:r>
              <a:rPr lang="en-US" dirty="0"/>
              <a:t>He is a graduate of both the Faculty of Journalism and Communications Sciences (University of Bucharest) and the Faculty of Finance, Banks and Accounting (</a:t>
            </a:r>
            <a:r>
              <a:rPr lang="en-US" dirty="0" err="1"/>
              <a:t>Dimitrie</a:t>
            </a:r>
            <a:r>
              <a:rPr lang="en-US" dirty="0"/>
              <a:t> </a:t>
            </a:r>
            <a:r>
              <a:rPr lang="en-US" dirty="0" err="1"/>
              <a:t>Cantemir</a:t>
            </a:r>
            <a:r>
              <a:rPr lang="en-US" dirty="0"/>
              <a:t> University). </a:t>
            </a:r>
            <a:endParaRPr lang="ro-RO" dirty="0"/>
          </a:p>
          <a:p>
            <a:pPr algn="just"/>
            <a:r>
              <a:rPr lang="en-US" dirty="0"/>
              <a:t>He also has two MA degrees: Thematic Journalism and Financial Banking Management.</a:t>
            </a:r>
          </a:p>
          <a:p>
            <a:endParaRPr lang="ro-RO" dirty="0"/>
          </a:p>
        </p:txBody>
      </p:sp>
      <p:sp>
        <p:nvSpPr>
          <p:cNvPr id="3" name="CasetăText 2">
            <a:extLst>
              <a:ext uri="{FF2B5EF4-FFF2-40B4-BE49-F238E27FC236}">
                <a16:creationId xmlns:a16="http://schemas.microsoft.com/office/drawing/2014/main" id="{30DC841D-1DDF-DB1F-08A6-B089B561819F}"/>
              </a:ext>
            </a:extLst>
          </p:cNvPr>
          <p:cNvSpPr txBox="1"/>
          <p:nvPr/>
        </p:nvSpPr>
        <p:spPr>
          <a:xfrm>
            <a:off x="973739" y="5666116"/>
            <a:ext cx="483568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personal archive of </a:t>
            </a:r>
            <a:r>
              <a:rPr lang="ro-RO" sz="2000" dirty="0" err="1"/>
              <a:t>the</a:t>
            </a:r>
            <a:r>
              <a:rPr lang="ro-RO" sz="2000" dirty="0"/>
              <a:t> </a:t>
            </a:r>
            <a:r>
              <a:rPr lang="ro-RO" sz="2000" dirty="0" err="1"/>
              <a:t>author</a:t>
            </a:r>
            <a:endParaRPr lang="ro-RO" sz="2000" dirty="0"/>
          </a:p>
        </p:txBody>
      </p:sp>
    </p:spTree>
    <p:custDataLst>
      <p:tags r:id="rId1"/>
    </p:custDataLst>
    <p:extLst>
      <p:ext uri="{BB962C8B-B14F-4D97-AF65-F5344CB8AC3E}">
        <p14:creationId xmlns:p14="http://schemas.microsoft.com/office/powerpoint/2010/main" val="289408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365125"/>
            <a:ext cx="10515600" cy="1325563"/>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rmAutofit/>
          </a:bodyPr>
          <a:lstStyle/>
          <a:p>
            <a:pPr algn="ctr">
              <a:spcBef>
                <a:spcPts val="0"/>
              </a:spcBef>
              <a:buClr>
                <a:schemeClr val="dk1"/>
              </a:buClr>
              <a:buSzPts val="4400"/>
            </a:pP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What</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are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we</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going</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to</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discuss</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a:t>
            </a:r>
            <a:b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br>
            <a:endParaRPr b="1" dirty="0"/>
          </a:p>
        </p:txBody>
      </p:sp>
      <p:sp>
        <p:nvSpPr>
          <p:cNvPr id="115" name="Google Shape;11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lang="ro-RO" dirty="0"/>
          </a:p>
          <a:p>
            <a:pPr marL="635000" indent="-457200">
              <a:buSzPts val="2800"/>
            </a:pPr>
            <a:r>
              <a:rPr lang="en-US" dirty="0"/>
              <a:t>In this course we will find out why social media is such a fertile ground for fake news and how to detect fake news on social media</a:t>
            </a:r>
          </a:p>
          <a:p>
            <a:pPr marL="635000" indent="-457200">
              <a:buSzPts val="2800"/>
            </a:pPr>
            <a:endParaRPr lang="en-US" dirty="0"/>
          </a:p>
          <a:p>
            <a:pPr marL="635000" indent="-457200">
              <a:buSzPts val="2800"/>
            </a:pPr>
            <a:r>
              <a:rPr lang="en-US" dirty="0"/>
              <a:t>Journalism is very present on social media and we will discuss about how important is the promotion of the news in social media for outlets</a:t>
            </a:r>
          </a:p>
          <a:p>
            <a:pPr marL="635000" indent="-457200">
              <a:buSzPts val="2800"/>
            </a:pPr>
            <a:endParaRPr lang="en-US" dirty="0"/>
          </a:p>
          <a:p>
            <a:pPr marL="635000" indent="-457200">
              <a:buSzPts val="2800"/>
            </a:pPr>
            <a:r>
              <a:rPr lang="en-US" dirty="0"/>
              <a:t>Social media platforms started a few years ago to take actions in order to stop the spread of fake news</a:t>
            </a:r>
          </a:p>
          <a:p>
            <a:pPr marL="177800" indent="0">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Why is social media a fertile ground for fake news? </a:t>
            </a:r>
            <a:endParaRPr lang="ro-RO" dirty="0">
              <a:solidFill>
                <a:srgbClr val="833C0B"/>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696684" y="1770546"/>
            <a:ext cx="6585857" cy="4358111"/>
          </a:xfrm>
          <a:prstGeom prst="rect">
            <a:avLst/>
          </a:prstGeom>
          <a:noFill/>
          <a:ln>
            <a:noFill/>
          </a:ln>
        </p:spPr>
        <p:txBody>
          <a:bodyPr spcFirstLastPara="1" wrap="square" lIns="91425" tIns="45700" rIns="91425" bIns="45700" anchor="t" anchorCtr="0">
            <a:noAutofit/>
          </a:bodyPr>
          <a:lstStyle/>
          <a:p>
            <a:pPr algn="just" rtl="0">
              <a:spcBef>
                <a:spcPts val="0"/>
              </a:spcBef>
              <a:spcAft>
                <a:spcPts val="800"/>
              </a:spcAft>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According to </a:t>
            </a: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statistics</a:t>
            </a: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4,7 billion people around the world are using social media, which is a popular way to news consumption</a:t>
            </a:r>
          </a:p>
          <a:p>
            <a:pPr algn="just" rtl="0">
              <a:spcBef>
                <a:spcPts val="0"/>
              </a:spcBef>
              <a:spcAft>
                <a:spcPts val="800"/>
              </a:spcAft>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According to K. Shu et all, social media is also a fertile ground for disinformation and fake news: </a:t>
            </a:r>
          </a:p>
          <a:p>
            <a:pPr algn="just" rtl="0">
              <a:spcBef>
                <a:spcPts val="0"/>
              </a:spcBef>
              <a:spcAft>
                <a:spcPts val="800"/>
              </a:spcAft>
            </a:pPr>
            <a:r>
              <a:rPr lang="en-US" sz="23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it has low barriers to provide and disseminate news online faster and easier through social media, large amounts of disinformation such as fake news, those news articles with intentionally false information, are produced online for a variety of purposes, ranging from financial to political gains” (2020, p. 2)</a:t>
            </a:r>
          </a:p>
        </p:txBody>
      </p:sp>
      <p:sp>
        <p:nvSpPr>
          <p:cNvPr id="127" name="Google Shape;127;p7"/>
          <p:cNvSpPr txBox="1"/>
          <p:nvPr/>
        </p:nvSpPr>
        <p:spPr>
          <a:xfrm>
            <a:off x="838200" y="459863"/>
            <a:ext cx="10727724" cy="91711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en-US" sz="4400" b="0" i="0" u="none" strike="noStrike" kern="0" cap="none" spc="0" normalizeH="0" baseline="0" noProof="0" dirty="0">
                <a:ln>
                  <a:noFill/>
                </a:ln>
                <a:solidFill>
                  <a:srgbClr val="833C0B"/>
                </a:solidFill>
                <a:effectLst/>
                <a:uLnTx/>
                <a:uFillTx/>
                <a:latin typeface="Calibri"/>
                <a:ea typeface="Calibri"/>
                <a:cs typeface="Calibri"/>
                <a:sym typeface="Calibri"/>
              </a:rPr>
              <a:t>Social media and the spread of fake news</a:t>
            </a:r>
            <a:endPar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838200"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a:t>
            </a:r>
            <a:r>
              <a:rPr lang="ro-RO" sz="2400" kern="0" dirty="0">
                <a:solidFill>
                  <a:srgbClr val="833C0B"/>
                </a:solidFill>
                <a:latin typeface="Calibri"/>
                <a:ea typeface="Calibri"/>
                <a:cs typeface="Calibri"/>
                <a:sym typeface="Calibri"/>
              </a:rPr>
              <a:t> -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fertile ground for fake news </a:t>
            </a:r>
          </a:p>
        </p:txBody>
      </p:sp>
      <p:pic>
        <p:nvPicPr>
          <p:cNvPr id="3" name="Imagine 2">
            <a:extLst>
              <a:ext uri="{FF2B5EF4-FFF2-40B4-BE49-F238E27FC236}">
                <a16:creationId xmlns:a16="http://schemas.microsoft.com/office/drawing/2014/main" id="{8DDB5CF1-0768-493E-BC30-0F36E24A1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9395">
            <a:off x="7799339" y="2086571"/>
            <a:ext cx="3805310" cy="2684858"/>
          </a:xfrm>
          <a:prstGeom prst="rect">
            <a:avLst/>
          </a:prstGeom>
        </p:spPr>
      </p:pic>
      <p:sp>
        <p:nvSpPr>
          <p:cNvPr id="4" name="CasetăText 3">
            <a:extLst>
              <a:ext uri="{FF2B5EF4-FFF2-40B4-BE49-F238E27FC236}">
                <a16:creationId xmlns:a16="http://schemas.microsoft.com/office/drawing/2014/main" id="{F78A1641-2944-025B-6C64-6DD9DD53A5EB}"/>
              </a:ext>
            </a:extLst>
          </p:cNvPr>
          <p:cNvSpPr txBox="1"/>
          <p:nvPr/>
        </p:nvSpPr>
        <p:spPr>
          <a:xfrm>
            <a:off x="9050940" y="5627607"/>
            <a:ext cx="296132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 </a:t>
            </a:r>
          </a:p>
        </p:txBody>
      </p:sp>
    </p:spTree>
    <p:custDataLst>
      <p:tags r:id="rId1"/>
    </p:custDataLst>
    <p:extLst>
      <p:ext uri="{BB962C8B-B14F-4D97-AF65-F5344CB8AC3E}">
        <p14:creationId xmlns:p14="http://schemas.microsoft.com/office/powerpoint/2010/main" val="187336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1045028" y="1705232"/>
            <a:ext cx="10308771" cy="4504388"/>
          </a:xfrm>
          <a:prstGeom prst="rect">
            <a:avLst/>
          </a:prstGeom>
          <a:noFill/>
          <a:ln>
            <a:noFill/>
          </a:ln>
        </p:spPr>
        <p:txBody>
          <a:bodyPr spcFirstLastPara="1" wrap="square" lIns="91425" tIns="45700" rIns="91425" bIns="45700" anchor="t" anchorCtr="0">
            <a:normAutofit/>
          </a:bodyPr>
          <a:lstStyle/>
          <a:p>
            <a:pPr algn="just" rtl="0">
              <a:spcBef>
                <a:spcPts val="0"/>
              </a:spcBef>
              <a:spcAft>
                <a:spcPts val="800"/>
              </a:spcAft>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Edson </a:t>
            </a:r>
            <a:r>
              <a:rPr lang="en-US" sz="26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Tandoc</a:t>
            </a: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believes that the increasing number of people who get their news from social media instead of news websites leads to various consequences:</a:t>
            </a:r>
            <a:b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800"/>
              </a:spcAft>
            </a:pPr>
            <a:r>
              <a:rPr lang="en-US" sz="2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judge a news story’s credibility not only on who shared it on social media, but also on the number of likes, comments and shares. Fake news producers therefore often produce clickbait content to get more people to like, share, or comment on their fake stories, often playing into readers’ biases or interests'' (Jayakumar et. al., 2021, pp. 10-11)</a:t>
            </a:r>
          </a:p>
        </p:txBody>
      </p:sp>
      <p:sp>
        <p:nvSpPr>
          <p:cNvPr id="127" name="Google Shape;127;p7"/>
          <p:cNvSpPr txBox="1"/>
          <p:nvPr/>
        </p:nvSpPr>
        <p:spPr>
          <a:xfrm>
            <a:off x="838200" y="459863"/>
            <a:ext cx="10727724" cy="91711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en-US" sz="4400" b="0" i="0" u="none" strike="noStrike" kern="0" cap="none" spc="0" normalizeH="0" baseline="0" noProof="0" dirty="0">
                <a:ln>
                  <a:noFill/>
                </a:ln>
                <a:solidFill>
                  <a:srgbClr val="833C0B"/>
                </a:solidFill>
                <a:effectLst/>
                <a:uLnTx/>
                <a:uFillTx/>
                <a:latin typeface="Calibri"/>
                <a:ea typeface="Calibri"/>
                <a:cs typeface="Calibri"/>
                <a:sym typeface="Calibri"/>
              </a:rPr>
              <a:t>News on websites vs. news on social media</a:t>
            </a:r>
            <a:endPar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sp>
        <p:nvSpPr>
          <p:cNvPr id="2" name="Google Shape;127;p7">
            <a:extLst>
              <a:ext uri="{FF2B5EF4-FFF2-40B4-BE49-F238E27FC236}">
                <a16:creationId xmlns:a16="http://schemas.microsoft.com/office/drawing/2014/main" id="{CEB78153-DB36-C25C-DCC5-87F36098A7E0}"/>
              </a:ext>
            </a:extLst>
          </p:cNvPr>
          <p:cNvSpPr txBox="1"/>
          <p:nvPr/>
        </p:nvSpPr>
        <p:spPr>
          <a:xfrm>
            <a:off x="838200" y="6030045"/>
            <a:ext cx="10394092" cy="827955"/>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a:t>
            </a:r>
            <a:r>
              <a:rPr lang="ro-RO" sz="2400" kern="0" dirty="0">
                <a:solidFill>
                  <a:srgbClr val="833C0B"/>
                </a:solidFill>
                <a:latin typeface="Calibri"/>
                <a:ea typeface="Calibri"/>
                <a:cs typeface="Calibri"/>
                <a:sym typeface="Calibri"/>
              </a:rPr>
              <a:t> -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fertile ground for fake news </a:t>
            </a:r>
          </a:p>
        </p:txBody>
      </p:sp>
    </p:spTree>
    <p:custDataLst>
      <p:tags r:id="rId1"/>
    </p:custDataLst>
    <p:extLst>
      <p:ext uri="{BB962C8B-B14F-4D97-AF65-F5344CB8AC3E}">
        <p14:creationId xmlns:p14="http://schemas.microsoft.com/office/powerpoint/2010/main" val="377408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59340"/>
            <a:ext cx="10515600" cy="9085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err="1">
                <a:solidFill>
                  <a:srgbClr val="833C0B"/>
                </a:solidFill>
              </a:rPr>
              <a:t>Example</a:t>
            </a:r>
            <a:endParaRPr lang="ro-RO" dirty="0">
              <a:solidFill>
                <a:srgbClr val="833C0B"/>
              </a:solidFill>
            </a:endParaRPr>
          </a:p>
        </p:txBody>
      </p:sp>
      <p:pic>
        <p:nvPicPr>
          <p:cNvPr id="2" name="Picture 4">
            <a:extLst>
              <a:ext uri="{FF2B5EF4-FFF2-40B4-BE49-F238E27FC236}">
                <a16:creationId xmlns:a16="http://schemas.microsoft.com/office/drawing/2014/main" id="{6504D582-B4F4-E2A9-F1DD-FEF9323CD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53" y="910473"/>
            <a:ext cx="4410091" cy="4805293"/>
          </a:xfrm>
          <a:prstGeom prst="rect">
            <a:avLst/>
          </a:prstGeom>
        </p:spPr>
      </p:pic>
      <p:sp>
        <p:nvSpPr>
          <p:cNvPr id="3" name="Google Shape;126;p7">
            <a:extLst>
              <a:ext uri="{FF2B5EF4-FFF2-40B4-BE49-F238E27FC236}">
                <a16:creationId xmlns:a16="http://schemas.microsoft.com/office/drawing/2014/main" id="{52A3ABD8-5FDF-D1D2-71BC-FBD7DBA4396C}"/>
              </a:ext>
            </a:extLst>
          </p:cNvPr>
          <p:cNvSpPr txBox="1">
            <a:spLocks noGrp="1"/>
          </p:cNvSpPr>
          <p:nvPr>
            <p:ph type="body" idx="1"/>
          </p:nvPr>
        </p:nvSpPr>
        <p:spPr>
          <a:xfrm>
            <a:off x="5527796" y="1135322"/>
            <a:ext cx="6150429" cy="4727245"/>
          </a:xfrm>
          <a:prstGeom prst="rect">
            <a:avLst/>
          </a:prstGeom>
          <a:noFill/>
          <a:ln>
            <a:noFill/>
          </a:ln>
        </p:spPr>
        <p:txBody>
          <a:bodyPr spcFirstLastPara="1" wrap="square" lIns="91425" tIns="45700" rIns="91425" bIns="45700" anchor="t" anchorCtr="0">
            <a:normAutofit/>
          </a:bodyPr>
          <a:lstStyle/>
          <a:p>
            <a:r>
              <a:rPr lang="en-US" sz="2600" dirty="0"/>
              <a:t>During the American elections in the USA in 2016, the fake news article named </a:t>
            </a:r>
            <a:r>
              <a:rPr lang="en-US" sz="2600" i="1" dirty="0"/>
              <a:t>“Pope Francis Shocks World, Endorses Donald Trump for President, Releases Statement” </a:t>
            </a:r>
            <a:r>
              <a:rPr lang="en-US" sz="2600" dirty="0"/>
              <a:t>had the biggest Facebook engagement. </a:t>
            </a:r>
          </a:p>
          <a:p>
            <a:r>
              <a:rPr lang="en-US" sz="2600" dirty="0"/>
              <a:t>It surpassed every real news article about elections at this aspect, with over 960.000 reactions (likes, comments, shares)</a:t>
            </a:r>
            <a:r>
              <a:rPr lang="ro-RO" sz="2600" dirty="0"/>
              <a:t>, </a:t>
            </a:r>
            <a:r>
              <a:rPr lang="ro-RO" sz="2600" dirty="0" err="1"/>
              <a:t>according</a:t>
            </a:r>
            <a:r>
              <a:rPr lang="ro-RO" sz="2600" dirty="0"/>
              <a:t> </a:t>
            </a:r>
            <a:r>
              <a:rPr lang="ro-RO" sz="2600" dirty="0" err="1"/>
              <a:t>to</a:t>
            </a:r>
            <a:r>
              <a:rPr lang="ro-RO" sz="2600" dirty="0"/>
              <a:t> </a:t>
            </a:r>
            <a:r>
              <a:rPr lang="ro-RO" sz="2600" dirty="0" err="1"/>
              <a:t>Buzzfeed</a:t>
            </a:r>
            <a:endParaRPr lang="en-US" sz="2600" dirty="0"/>
          </a:p>
        </p:txBody>
      </p:sp>
      <p:sp>
        <p:nvSpPr>
          <p:cNvPr id="4" name="Google Shape;127;p7">
            <a:extLst>
              <a:ext uri="{FF2B5EF4-FFF2-40B4-BE49-F238E27FC236}">
                <a16:creationId xmlns:a16="http://schemas.microsoft.com/office/drawing/2014/main" id="{6BEDE85B-66FA-F13B-0D9A-B39D3514B3C9}"/>
              </a:ext>
            </a:extLst>
          </p:cNvPr>
          <p:cNvSpPr txBox="1"/>
          <p:nvPr/>
        </p:nvSpPr>
        <p:spPr>
          <a:xfrm>
            <a:off x="838200" y="6150429"/>
            <a:ext cx="10394092" cy="707571"/>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lang="ro-RO" sz="2400" kern="0" dirty="0">
                <a:solidFill>
                  <a:srgbClr val="833C0B"/>
                </a:solidFill>
                <a:latin typeface="Calibri"/>
                <a:ea typeface="Calibri"/>
                <a:cs typeface="Calibri"/>
                <a:sym typeface="Calibri"/>
              </a:rPr>
              <a:t>S</a:t>
            </a:r>
            <a:r>
              <a:rPr kumimoji="0" lang="en-US" sz="2400" b="0" i="0" u="none" strike="noStrike" kern="0" cap="none" spc="0" normalizeH="0" baseline="0" noProof="0" dirty="0" err="1">
                <a:ln>
                  <a:noFill/>
                </a:ln>
                <a:solidFill>
                  <a:srgbClr val="833C0B"/>
                </a:solidFill>
                <a:effectLst/>
                <a:uLnTx/>
                <a:uFillTx/>
                <a:latin typeface="Calibri"/>
                <a:ea typeface="Calibri"/>
                <a:cs typeface="Calibri"/>
                <a:sym typeface="Calibri"/>
              </a:rPr>
              <a:t>ocial</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 media</a:t>
            </a:r>
            <a:r>
              <a:rPr lang="ro-RO" sz="2400" kern="0" dirty="0">
                <a:solidFill>
                  <a:srgbClr val="833C0B"/>
                </a:solidFill>
                <a:latin typeface="Calibri"/>
                <a:ea typeface="Calibri"/>
                <a:cs typeface="Calibri"/>
                <a:sym typeface="Calibri"/>
              </a:rPr>
              <a:t> - </a:t>
            </a:r>
            <a:r>
              <a:rPr kumimoji="0" lang="en-US" sz="2400" b="0" i="0" u="none" strike="noStrike" kern="0" cap="none" spc="0" normalizeH="0" baseline="0" noProof="0" dirty="0">
                <a:ln>
                  <a:noFill/>
                </a:ln>
                <a:solidFill>
                  <a:srgbClr val="833C0B"/>
                </a:solidFill>
                <a:effectLst/>
                <a:uLnTx/>
                <a:uFillTx/>
                <a:latin typeface="Calibri"/>
                <a:ea typeface="Calibri"/>
                <a:cs typeface="Calibri"/>
                <a:sym typeface="Calibri"/>
              </a:rPr>
              <a:t>fertile ground for fake news </a:t>
            </a:r>
          </a:p>
        </p:txBody>
      </p:sp>
      <p:sp>
        <p:nvSpPr>
          <p:cNvPr id="6" name="CasetăText 5">
            <a:extLst>
              <a:ext uri="{FF2B5EF4-FFF2-40B4-BE49-F238E27FC236}">
                <a16:creationId xmlns:a16="http://schemas.microsoft.com/office/drawing/2014/main" id="{9F61B0B7-18B7-970F-EB6A-E31E8D390FEA}"/>
              </a:ext>
            </a:extLst>
          </p:cNvPr>
          <p:cNvSpPr txBox="1"/>
          <p:nvPr/>
        </p:nvSpPr>
        <p:spPr>
          <a:xfrm>
            <a:off x="558853" y="5671488"/>
            <a:ext cx="7095339" cy="523220"/>
          </a:xfrm>
          <a:prstGeom prst="rect">
            <a:avLst/>
          </a:prstGeom>
          <a:noFill/>
        </p:spPr>
        <p:txBody>
          <a:bodyPr wrap="square">
            <a:spAutoFit/>
          </a:bodyPr>
          <a:lstStyle/>
          <a:p>
            <a:pPr marL="0" indent="0">
              <a:spcBef>
                <a:spcPts val="0"/>
              </a:spcBef>
              <a:buClr>
                <a:schemeClr val="dk1"/>
              </a:buClr>
              <a:buSzPts val="2800"/>
              <a:buNone/>
            </a:pPr>
            <a:r>
              <a:rPr lang="ro-RO" sz="1400" dirty="0">
                <a:hlinkClick r:id="rId5">
                  <a:extLst>
                    <a:ext uri="{A12FA001-AC4F-418D-AE19-62706E023703}">
                      <ahyp:hlinkClr xmlns:ahyp="http://schemas.microsoft.com/office/drawing/2018/hyperlinkcolor" val="tx"/>
                    </a:ext>
                  </a:extLst>
                </a:hlinkClick>
              </a:rPr>
              <a:t>https://www.linkedin.com/pulse/how-detect-fake-news-real-time-krishna-bharat?utm_source=share&amp;utm_medium=member_android&amp;utm_campaign=share_via</a:t>
            </a:r>
            <a:r>
              <a:rPr lang="ro-RO" sz="1400" dirty="0"/>
              <a:t> </a:t>
            </a:r>
          </a:p>
        </p:txBody>
      </p:sp>
    </p:spTree>
    <p:custDataLst>
      <p:tags r:id="rId1"/>
    </p:custDataLst>
    <p:extLst>
      <p:ext uri="{BB962C8B-B14F-4D97-AF65-F5344CB8AC3E}">
        <p14:creationId xmlns:p14="http://schemas.microsoft.com/office/powerpoint/2010/main" val="410772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2880</TotalTime>
  <Words>2664</Words>
  <Application>Microsoft Office PowerPoint</Application>
  <PresentationFormat>Szélesvásznú</PresentationFormat>
  <Paragraphs>227</Paragraphs>
  <Slides>33</Slides>
  <Notes>13</Notes>
  <HiddenSlides>0</HiddenSlides>
  <MMClips>0</MMClips>
  <ScaleCrop>false</ScaleCrop>
  <HeadingPairs>
    <vt:vector size="6" baseType="variant">
      <vt:variant>
        <vt:lpstr>Használt betűtípusok</vt:lpstr>
      </vt:variant>
      <vt:variant>
        <vt:i4>6</vt:i4>
      </vt:variant>
      <vt:variant>
        <vt:lpstr>Téma</vt:lpstr>
      </vt:variant>
      <vt:variant>
        <vt:i4>4</vt:i4>
      </vt:variant>
      <vt:variant>
        <vt:lpstr>Diacímek</vt:lpstr>
      </vt:variant>
      <vt:variant>
        <vt:i4>33</vt:i4>
      </vt:variant>
    </vt:vector>
  </HeadingPairs>
  <TitlesOfParts>
    <vt:vector size="43" baseType="lpstr">
      <vt:lpstr>Arial</vt:lpstr>
      <vt:lpstr>Calibri</vt:lpstr>
      <vt:lpstr>Calibri Light</vt:lpstr>
      <vt:lpstr>Optimistic Text Medium</vt:lpstr>
      <vt:lpstr>Verdana</vt:lpstr>
      <vt:lpstr>Wingdings</vt:lpstr>
      <vt:lpstr>Office Theme</vt:lpstr>
      <vt:lpstr>Office-téma</vt:lpstr>
      <vt:lpstr>1_Office-téma</vt:lpstr>
      <vt:lpstr>2_Office-téma</vt:lpstr>
      <vt:lpstr>VERIFYING AND  ANALYZING „FAKE NEWS” </vt:lpstr>
      <vt:lpstr>Lesson 3 - Fake news and social media  </vt:lpstr>
      <vt:lpstr>The Course </vt:lpstr>
      <vt:lpstr>About the author</vt:lpstr>
      <vt:lpstr>What are we going to discuss? </vt:lpstr>
      <vt:lpstr>Why is social media a fertile ground for fake news? </vt:lpstr>
      <vt:lpstr>PowerPoint-bemutató</vt:lpstr>
      <vt:lpstr>PowerPoint-bemutató</vt:lpstr>
      <vt:lpstr>Example</vt:lpstr>
      <vt:lpstr>The spread of fake news on social media</vt:lpstr>
      <vt:lpstr>Disinformation trend, growing in the digital age </vt:lpstr>
      <vt:lpstr>Disinformation trend, growing in the digital age </vt:lpstr>
      <vt:lpstr>Controlling questions </vt:lpstr>
      <vt:lpstr>Journalism on social media and the promotion of news</vt:lpstr>
      <vt:lpstr>Social media and news consumption </vt:lpstr>
      <vt:lpstr>The fine line between news, fabricated content and fiction  </vt:lpstr>
      <vt:lpstr>Promoting the news in social media </vt:lpstr>
      <vt:lpstr>Promoting the news in social media </vt:lpstr>
      <vt:lpstr>Finding the truth on internet</vt:lpstr>
      <vt:lpstr>Controlling questions </vt:lpstr>
      <vt:lpstr>Actions taken by social media platforms to stop fake news</vt:lpstr>
      <vt:lpstr>How Facebook tackle fake news </vt:lpstr>
      <vt:lpstr>Disrupting economic incentives  </vt:lpstr>
      <vt:lpstr>New products to limit the spread of fake news   </vt:lpstr>
      <vt:lpstr>Example </vt:lpstr>
      <vt:lpstr>Controlling questions  </vt:lpstr>
      <vt:lpstr>Highlights</vt:lpstr>
      <vt:lpstr>Bibliography, referred works</vt:lpstr>
      <vt:lpstr>Bibliography, referred works</vt:lpstr>
      <vt:lpstr>Sources of Photos</vt:lpstr>
      <vt:lpstr>Sources of Photos</vt:lpstr>
      <vt:lpstr>PowerPoint-bemutató</vt:lpstr>
      <vt:lpstr> Where you can find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 and social media</dc:title>
  <dc:creator>MarianPC</dc:creator>
  <cp:lastModifiedBy>Annamária Torbó</cp:lastModifiedBy>
  <cp:revision>18</cp:revision>
  <dcterms:created xsi:type="dcterms:W3CDTF">2023-07-08T07:23:49Z</dcterms:created>
  <dcterms:modified xsi:type="dcterms:W3CDTF">2023-11-26T18:51:05Z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7A6A601D-0EE7-4C31-9A41-288E8846C1DD</vt:lpwstr>
  </property>
  <property fmtid="{D5CDD505-2E9C-101B-9397-08002B2CF9AE}" pid="3" name="ArticulatePath">
    <vt:lpwstr>NEWSREEL2_elearning_3_Fake_news</vt:lpwstr>
  </property>
</Properties>
</file>