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0"/>
  </p:notesMasterIdLst>
  <p:sldIdLst>
    <p:sldId id="333" r:id="rId4"/>
    <p:sldId id="298" r:id="rId5"/>
    <p:sldId id="334" r:id="rId6"/>
    <p:sldId id="311" r:id="rId7"/>
    <p:sldId id="257" r:id="rId8"/>
    <p:sldId id="286" r:id="rId9"/>
    <p:sldId id="287" r:id="rId10"/>
    <p:sldId id="313" r:id="rId11"/>
    <p:sldId id="387" r:id="rId12"/>
    <p:sldId id="312" r:id="rId13"/>
    <p:sldId id="388" r:id="rId14"/>
    <p:sldId id="291" r:id="rId15"/>
    <p:sldId id="296" r:id="rId16"/>
    <p:sldId id="389" r:id="rId17"/>
    <p:sldId id="308" r:id="rId18"/>
    <p:sldId id="390" r:id="rId19"/>
    <p:sldId id="303" r:id="rId20"/>
    <p:sldId id="301" r:id="rId21"/>
    <p:sldId id="391" r:id="rId22"/>
    <p:sldId id="306" r:id="rId23"/>
    <p:sldId id="299" r:id="rId24"/>
    <p:sldId id="268" r:id="rId25"/>
    <p:sldId id="326" r:id="rId26"/>
    <p:sldId id="385" r:id="rId27"/>
    <p:sldId id="266" r:id="rId28"/>
    <p:sldId id="392" r:id="rId29"/>
  </p:sldIdLst>
  <p:sldSz cx="12192000" cy="6858000"/>
  <p:notesSz cx="6858000" cy="9144000"/>
  <p:custDataLst>
    <p:tags r:id="rId31"/>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3" autoAdjust="0"/>
    <p:restoredTop sz="94660"/>
  </p:normalViewPr>
  <p:slideViewPr>
    <p:cSldViewPr snapToGrid="0">
      <p:cViewPr varScale="1">
        <p:scale>
          <a:sx n="60" d="100"/>
          <a:sy n="60" d="100"/>
        </p:scale>
        <p:origin x="59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5014E-0101-4115-A59C-D4644BCFFDB1}" type="datetimeFigureOut">
              <a:rPr lang="hu-HU" smtClean="0"/>
              <a:t>2023. 11. 26.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D5C65-18FE-4FE9-BFE2-35B7F37F37BC}" type="slidenum">
              <a:rPr lang="hu-HU" smtClean="0"/>
              <a:t>‹#›</a:t>
            </a:fld>
            <a:endParaRPr lang="hu-HU"/>
          </a:p>
        </p:txBody>
      </p:sp>
    </p:spTree>
    <p:extLst>
      <p:ext uri="{BB962C8B-B14F-4D97-AF65-F5344CB8AC3E}">
        <p14:creationId xmlns:p14="http://schemas.microsoft.com/office/powerpoint/2010/main" val="87916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904E0-5EC8-4856-9F82-ADF6BA20FFE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9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See</a:t>
            </a:r>
            <a:r>
              <a:rPr lang="hu-HU" dirty="0"/>
              <a:t> </a:t>
            </a:r>
            <a:r>
              <a:rPr lang="hu-HU" dirty="0" err="1"/>
              <a:t>other</a:t>
            </a:r>
            <a:r>
              <a:rPr lang="hu-HU" dirty="0"/>
              <a:t> </a:t>
            </a:r>
            <a:r>
              <a:rPr lang="hu-HU" dirty="0" err="1"/>
              <a:t>sources</a:t>
            </a:r>
            <a:r>
              <a:rPr lang="hu-HU" dirty="0"/>
              <a:t> in </a:t>
            </a:r>
            <a:r>
              <a:rPr lang="hu-HU" dirty="0" err="1"/>
              <a:t>the</a:t>
            </a:r>
            <a:r>
              <a:rPr lang="hu-HU" dirty="0"/>
              <a:t> </a:t>
            </a:r>
            <a:r>
              <a:rPr lang="hu-HU" dirty="0" err="1"/>
              <a:t>notes</a:t>
            </a:r>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FBF4E-2479-4451-98DC-1083B91E01D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8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8E9957F3-BFD1-4B98-AB53-26F40F1797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8DEED482-333D-432A-809F-602CEE697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dirty="0"/>
          </a:p>
        </p:txBody>
      </p:sp>
      <p:sp>
        <p:nvSpPr>
          <p:cNvPr id="18436" name="Dia számának helye 3">
            <a:extLst>
              <a:ext uri="{FF2B5EF4-FFF2-40B4-BE49-F238E27FC236}">
                <a16:creationId xmlns:a16="http://schemas.microsoft.com/office/drawing/2014/main" id="{7B5FB230-DE45-4E17-805F-3512A93B5F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1C422E-B8F4-4496-8C1E-318F7A72663E}" type="slidenum">
              <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0353F9-0C46-495A-B663-F3615E8F7789}"/>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DA31131-6C20-41B5-B1FD-9036926415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FF65E0A4-EFB4-4D2F-B71D-7BBD0DA9D1B4}"/>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38ED5E42-19F5-49C6-9EA9-4DC56370629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EAF4D1B-9BC3-442B-ABFB-8DFC5E5AF0F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367054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EE4736E-E1F7-4CE5-921E-2291329135F9}"/>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4A5185F2-6F32-4C4B-9696-2A6EFFAB45C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4F13F80-F137-4493-B86C-FCB3CAC701A0}"/>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755C577E-F955-490A-86F2-A3D79D6DA877}"/>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89182CC1-F1E7-4C3B-9456-D41CB05B2271}"/>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244529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26DFDAD-8907-407C-ACFF-A4B9E537786E}"/>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DA76E98F-55E8-4461-80DC-954884E92DCE}"/>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B898F29-C516-4D3C-9740-D0284AFA3064}"/>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E85DF2B2-25EF-464C-8F01-81910B68121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D820637-3DA9-4958-9DDE-05D961ACD4D2}"/>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85410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C0CC70-1689-4205-8EF0-7CBA36F773C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1389006-A36D-43AE-9BD2-A57695B1D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17E82D4-8482-471E-8163-3D136BDF8B58}"/>
              </a:ext>
            </a:extLst>
          </p:cNvPr>
          <p:cNvSpPr>
            <a:spLocks noGrp="1"/>
          </p:cNvSpPr>
          <p:nvPr>
            <p:ph type="dt" sz="half" idx="10"/>
          </p:nvPr>
        </p:nvSpPr>
        <p:spPr/>
        <p:txBody>
          <a:bodyPr/>
          <a:lstStyle/>
          <a:p>
            <a:fld id="{81C17BD2-93BC-44B2-AA34-FFDC2DE3639F}" type="datetime1">
              <a:rPr lang="hu-HU" smtClean="0"/>
              <a:t>2023. 11. 26.</a:t>
            </a:fld>
            <a:endParaRPr lang="hu-HU"/>
          </a:p>
        </p:txBody>
      </p:sp>
      <p:sp>
        <p:nvSpPr>
          <p:cNvPr id="5" name="Élőláb helye 4">
            <a:extLst>
              <a:ext uri="{FF2B5EF4-FFF2-40B4-BE49-F238E27FC236}">
                <a16:creationId xmlns:a16="http://schemas.microsoft.com/office/drawing/2014/main" id="{1333C1FF-46D9-456A-B254-3BC157283BDC}"/>
              </a:ext>
            </a:extLst>
          </p:cNvPr>
          <p:cNvSpPr>
            <a:spLocks noGrp="1"/>
          </p:cNvSpPr>
          <p:nvPr>
            <p:ph type="ftr" sz="quarter" idx="11"/>
          </p:nvPr>
        </p:nvSpPr>
        <p:spPr/>
        <p:txBody>
          <a:bodyPr/>
          <a:lstStyle/>
          <a:p>
            <a:r>
              <a:rPr lang="en-US" b="1"/>
              <a:t>New Skills for the Next Generation of Journalists - NEWSREEL</a:t>
            </a:r>
            <a:endParaRPr lang="hu-HU" dirty="0"/>
          </a:p>
        </p:txBody>
      </p:sp>
      <p:sp>
        <p:nvSpPr>
          <p:cNvPr id="6" name="Dia számának helye 5">
            <a:extLst>
              <a:ext uri="{FF2B5EF4-FFF2-40B4-BE49-F238E27FC236}">
                <a16:creationId xmlns:a16="http://schemas.microsoft.com/office/drawing/2014/main" id="{B1959D77-DC1C-4D9D-B42F-5EFBC2D926B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96400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104946-A292-4829-84B1-7B8BE66F9C6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816264-9548-4BCC-A0A1-740359F72AC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669679D-1CF6-45A4-82F9-D6F811162F88}"/>
              </a:ext>
            </a:extLst>
          </p:cNvPr>
          <p:cNvSpPr>
            <a:spLocks noGrp="1"/>
          </p:cNvSpPr>
          <p:nvPr>
            <p:ph type="dt" sz="half" idx="10"/>
          </p:nvPr>
        </p:nvSpPr>
        <p:spPr/>
        <p:txBody>
          <a:bodyPr/>
          <a:lstStyle/>
          <a:p>
            <a:fld id="{F4A28A07-50A9-47FF-BD13-6930F3C7C6D4}" type="datetime1">
              <a:rPr lang="hu-HU" smtClean="0"/>
              <a:t>2023. 11. 26.</a:t>
            </a:fld>
            <a:endParaRPr lang="hu-HU"/>
          </a:p>
        </p:txBody>
      </p:sp>
      <p:sp>
        <p:nvSpPr>
          <p:cNvPr id="5" name="Élőláb helye 4">
            <a:extLst>
              <a:ext uri="{FF2B5EF4-FFF2-40B4-BE49-F238E27FC236}">
                <a16:creationId xmlns:a16="http://schemas.microsoft.com/office/drawing/2014/main" id="{0C502769-7139-426A-8FAA-A71063481138}"/>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E0630CF7-A285-4932-8ADF-A7B3F48A492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46168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1E411-4F3D-4EC1-AAE0-B7BFF08A0955}"/>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158C1CF3-94A0-432D-8DC5-A7596B0E7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ED108FCA-3B08-46EB-8FD7-29F0FCC73EE9}"/>
              </a:ext>
            </a:extLst>
          </p:cNvPr>
          <p:cNvSpPr>
            <a:spLocks noGrp="1"/>
          </p:cNvSpPr>
          <p:nvPr>
            <p:ph type="dt" sz="half" idx="10"/>
          </p:nvPr>
        </p:nvSpPr>
        <p:spPr/>
        <p:txBody>
          <a:bodyPr/>
          <a:lstStyle/>
          <a:p>
            <a:fld id="{95BE89B0-9048-44AE-ABC1-F2FC2E4AA296}" type="datetime1">
              <a:rPr lang="hu-HU" smtClean="0"/>
              <a:t>2023. 11. 26.</a:t>
            </a:fld>
            <a:endParaRPr lang="hu-HU"/>
          </a:p>
        </p:txBody>
      </p:sp>
      <p:sp>
        <p:nvSpPr>
          <p:cNvPr id="5" name="Élőláb helye 4">
            <a:extLst>
              <a:ext uri="{FF2B5EF4-FFF2-40B4-BE49-F238E27FC236}">
                <a16:creationId xmlns:a16="http://schemas.microsoft.com/office/drawing/2014/main" id="{EB7E9CF7-55AB-4851-867B-91D25E44D431}"/>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FE954D85-C77F-4CCF-BD0A-DEC2B5514508}"/>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85013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C96F57A-1EC0-4B6C-BEB7-F6A31A00FE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5A97C0-E4BD-4799-B4C5-088821D7327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E04CB3F4-2EF0-4039-9345-E8308485CDB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B3392E7-38C5-4920-8278-8D5EA9CF3859}"/>
              </a:ext>
            </a:extLst>
          </p:cNvPr>
          <p:cNvSpPr>
            <a:spLocks noGrp="1"/>
          </p:cNvSpPr>
          <p:nvPr>
            <p:ph type="dt" sz="half" idx="10"/>
          </p:nvPr>
        </p:nvSpPr>
        <p:spPr/>
        <p:txBody>
          <a:bodyPr/>
          <a:lstStyle/>
          <a:p>
            <a:fld id="{11729777-8C0C-472A-B7CB-D6FE927A4845}" type="datetime1">
              <a:rPr lang="hu-HU" smtClean="0"/>
              <a:t>2023. 11. 26.</a:t>
            </a:fld>
            <a:endParaRPr lang="hu-HU"/>
          </a:p>
        </p:txBody>
      </p:sp>
      <p:sp>
        <p:nvSpPr>
          <p:cNvPr id="6" name="Élőláb helye 5">
            <a:extLst>
              <a:ext uri="{FF2B5EF4-FFF2-40B4-BE49-F238E27FC236}">
                <a16:creationId xmlns:a16="http://schemas.microsoft.com/office/drawing/2014/main" id="{3AD85503-2E6F-4F2B-B270-2C25B5DB5F6A}"/>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86752766-D4BB-477E-88A5-07F10AA53C3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776638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8BC7E2-85E2-4FF6-B4A0-5071D9D8D4AC}"/>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EEAC0F7E-8664-4E76-B9D8-86883DAF0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8F6892C-120A-4C87-BB98-4C36B3E49362}"/>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3A4C71F-0767-4FE0-BB60-EC5AC3A7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C5E200A-3FA5-47AA-8F45-44B80CEF458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46543DC-9E0A-4762-8861-04B336EC18E5}"/>
              </a:ext>
            </a:extLst>
          </p:cNvPr>
          <p:cNvSpPr>
            <a:spLocks noGrp="1"/>
          </p:cNvSpPr>
          <p:nvPr>
            <p:ph type="dt" sz="half" idx="10"/>
          </p:nvPr>
        </p:nvSpPr>
        <p:spPr/>
        <p:txBody>
          <a:bodyPr/>
          <a:lstStyle/>
          <a:p>
            <a:fld id="{1AAA4C96-B67F-43CC-A89A-C39900F83994}" type="datetime1">
              <a:rPr lang="hu-HU" smtClean="0"/>
              <a:t>2023. 11. 26.</a:t>
            </a:fld>
            <a:endParaRPr lang="hu-HU"/>
          </a:p>
        </p:txBody>
      </p:sp>
      <p:sp>
        <p:nvSpPr>
          <p:cNvPr id="8" name="Élőláb helye 7">
            <a:extLst>
              <a:ext uri="{FF2B5EF4-FFF2-40B4-BE49-F238E27FC236}">
                <a16:creationId xmlns:a16="http://schemas.microsoft.com/office/drawing/2014/main" id="{B0A44E08-B14E-4F61-8911-CA4FD8E7625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9" name="Dia számának helye 8">
            <a:extLst>
              <a:ext uri="{FF2B5EF4-FFF2-40B4-BE49-F238E27FC236}">
                <a16:creationId xmlns:a16="http://schemas.microsoft.com/office/drawing/2014/main" id="{EDCDCAC3-4C0D-4F0E-A5F6-6D05ED8B328A}"/>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951750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B5BF26-7054-464F-847F-6D18B60E66B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3D84279-1AB0-43D4-9885-927359F9756B}"/>
              </a:ext>
            </a:extLst>
          </p:cNvPr>
          <p:cNvSpPr>
            <a:spLocks noGrp="1"/>
          </p:cNvSpPr>
          <p:nvPr>
            <p:ph type="dt" sz="half" idx="10"/>
          </p:nvPr>
        </p:nvSpPr>
        <p:spPr/>
        <p:txBody>
          <a:bodyPr/>
          <a:lstStyle/>
          <a:p>
            <a:fld id="{0016EE33-742A-45C9-84DC-2BA2ED36E40C}" type="datetime1">
              <a:rPr lang="hu-HU" smtClean="0"/>
              <a:t>2023. 11. 26.</a:t>
            </a:fld>
            <a:endParaRPr lang="hu-HU"/>
          </a:p>
        </p:txBody>
      </p:sp>
      <p:sp>
        <p:nvSpPr>
          <p:cNvPr id="4" name="Élőláb helye 3">
            <a:extLst>
              <a:ext uri="{FF2B5EF4-FFF2-40B4-BE49-F238E27FC236}">
                <a16:creationId xmlns:a16="http://schemas.microsoft.com/office/drawing/2014/main" id="{4EAF7920-0035-411F-A12D-91EB10F6533E}"/>
              </a:ext>
            </a:extLst>
          </p:cNvPr>
          <p:cNvSpPr>
            <a:spLocks noGrp="1"/>
          </p:cNvSpPr>
          <p:nvPr>
            <p:ph type="ftr" sz="quarter" idx="11"/>
          </p:nvPr>
        </p:nvSpPr>
        <p:spPr/>
        <p:txBody>
          <a:bodyPr/>
          <a:lstStyle/>
          <a:p>
            <a:r>
              <a:rPr lang="en-US"/>
              <a:t>New Skills for the Next Generation of Journalists - NEWSREEL</a:t>
            </a:r>
            <a:endParaRPr lang="hu-HU"/>
          </a:p>
        </p:txBody>
      </p:sp>
      <p:sp>
        <p:nvSpPr>
          <p:cNvPr id="5" name="Dia számának helye 4">
            <a:extLst>
              <a:ext uri="{FF2B5EF4-FFF2-40B4-BE49-F238E27FC236}">
                <a16:creationId xmlns:a16="http://schemas.microsoft.com/office/drawing/2014/main" id="{3970F18F-1E91-44EC-8671-ED44864F8341}"/>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638004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74822EC-1818-40E8-83D6-14D2B50303C7}"/>
              </a:ext>
            </a:extLst>
          </p:cNvPr>
          <p:cNvSpPr>
            <a:spLocks noGrp="1"/>
          </p:cNvSpPr>
          <p:nvPr>
            <p:ph type="dt" sz="half" idx="10"/>
          </p:nvPr>
        </p:nvSpPr>
        <p:spPr/>
        <p:txBody>
          <a:bodyPr/>
          <a:lstStyle/>
          <a:p>
            <a:fld id="{D03563C6-FE02-4D0C-99AB-76D279DE4892}" type="datetime1">
              <a:rPr lang="hu-HU" smtClean="0"/>
              <a:t>2023. 11. 26.</a:t>
            </a:fld>
            <a:endParaRPr lang="hu-HU"/>
          </a:p>
        </p:txBody>
      </p:sp>
      <p:sp>
        <p:nvSpPr>
          <p:cNvPr id="3" name="Élőláb helye 2">
            <a:extLst>
              <a:ext uri="{FF2B5EF4-FFF2-40B4-BE49-F238E27FC236}">
                <a16:creationId xmlns:a16="http://schemas.microsoft.com/office/drawing/2014/main" id="{C90EBEF0-ED3B-43B0-967A-973B636488E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4" name="Dia számának helye 3">
            <a:extLst>
              <a:ext uri="{FF2B5EF4-FFF2-40B4-BE49-F238E27FC236}">
                <a16:creationId xmlns:a16="http://schemas.microsoft.com/office/drawing/2014/main" id="{956ADFF4-8FD8-4B6C-B6FE-F19B89125F1F}"/>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77674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0BB3EE-3E81-4D71-B16B-1A9AAD2EBDE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85EBD1F-CBE1-4824-89EC-3AD05576D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22E4581-3E55-494F-99CD-837E9BAF1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8755F59-999B-4A9D-A873-EAE04C693D65}"/>
              </a:ext>
            </a:extLst>
          </p:cNvPr>
          <p:cNvSpPr>
            <a:spLocks noGrp="1"/>
          </p:cNvSpPr>
          <p:nvPr>
            <p:ph type="dt" sz="half" idx="10"/>
          </p:nvPr>
        </p:nvSpPr>
        <p:spPr/>
        <p:txBody>
          <a:bodyPr/>
          <a:lstStyle/>
          <a:p>
            <a:fld id="{DE74D476-7685-4014-B6FE-7D53F23F8CD3}" type="datetime1">
              <a:rPr lang="hu-HU" smtClean="0"/>
              <a:t>2023. 11. 26.</a:t>
            </a:fld>
            <a:endParaRPr lang="hu-HU"/>
          </a:p>
        </p:txBody>
      </p:sp>
      <p:sp>
        <p:nvSpPr>
          <p:cNvPr id="6" name="Élőláb helye 5">
            <a:extLst>
              <a:ext uri="{FF2B5EF4-FFF2-40B4-BE49-F238E27FC236}">
                <a16:creationId xmlns:a16="http://schemas.microsoft.com/office/drawing/2014/main" id="{251C0C41-51D1-4950-83C9-C858A45C4DE4}"/>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B6E435B6-0DB1-4C3F-AE0F-D87C96605130}"/>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67946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4F83A9-9235-4CED-9C2B-F6CA3981B82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1BC862A3-850F-47A8-BBC8-5C5F10237E2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B226777-802E-4448-963E-299C0E87F9E1}"/>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93EDDEE4-0F9C-48F5-9E36-29C00C5A4CA9}"/>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D1D084E-2AB4-4E48-819A-A864A44AE8A5}"/>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582022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4E0EB9-4A6E-4122-910A-CDE6A443BE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01B38E3E-BE84-457B-8DED-39BE3D628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28962E5-83B4-44DA-A4CA-0483BD060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B121F24-F3C1-45FD-A0D0-F70AD4003B1C}"/>
              </a:ext>
            </a:extLst>
          </p:cNvPr>
          <p:cNvSpPr>
            <a:spLocks noGrp="1"/>
          </p:cNvSpPr>
          <p:nvPr>
            <p:ph type="dt" sz="half" idx="10"/>
          </p:nvPr>
        </p:nvSpPr>
        <p:spPr/>
        <p:txBody>
          <a:bodyPr/>
          <a:lstStyle/>
          <a:p>
            <a:fld id="{729F68D8-0053-4F8F-819B-6F1FA9FB00CA}" type="datetime1">
              <a:rPr lang="hu-HU" smtClean="0"/>
              <a:t>2023. 11. 26.</a:t>
            </a:fld>
            <a:endParaRPr lang="hu-HU"/>
          </a:p>
        </p:txBody>
      </p:sp>
      <p:sp>
        <p:nvSpPr>
          <p:cNvPr id="6" name="Élőláb helye 5">
            <a:extLst>
              <a:ext uri="{FF2B5EF4-FFF2-40B4-BE49-F238E27FC236}">
                <a16:creationId xmlns:a16="http://schemas.microsoft.com/office/drawing/2014/main" id="{F328B20F-2E8B-405F-9D4F-E0416220B100}"/>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7A1551F6-B27B-4382-9F11-BCC837CE1D9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751953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49484A-A20B-429F-80D6-DB5A1417EFC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461D6EB-A17A-4478-970C-EE7F1373EDB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8F5255-B4E7-4CA5-BA2E-52867DFF4BE4}"/>
              </a:ext>
            </a:extLst>
          </p:cNvPr>
          <p:cNvSpPr>
            <a:spLocks noGrp="1"/>
          </p:cNvSpPr>
          <p:nvPr>
            <p:ph type="dt" sz="half" idx="10"/>
          </p:nvPr>
        </p:nvSpPr>
        <p:spPr/>
        <p:txBody>
          <a:bodyPr/>
          <a:lstStyle/>
          <a:p>
            <a:fld id="{214B2C72-4F30-4E06-8EF9-58A14EAC6D5D}" type="datetime1">
              <a:rPr lang="hu-HU" smtClean="0"/>
              <a:t>2023. 11. 26.</a:t>
            </a:fld>
            <a:endParaRPr lang="hu-HU"/>
          </a:p>
        </p:txBody>
      </p:sp>
      <p:sp>
        <p:nvSpPr>
          <p:cNvPr id="5" name="Élőláb helye 4">
            <a:extLst>
              <a:ext uri="{FF2B5EF4-FFF2-40B4-BE49-F238E27FC236}">
                <a16:creationId xmlns:a16="http://schemas.microsoft.com/office/drawing/2014/main" id="{B2129963-7CD1-4565-A7C0-986125D03185}"/>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4419CBA-BE4C-4F5A-8ED4-9932A6A1671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965361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4863371-AB1D-405B-B4E2-4C0F6ADCDFD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B3507F7-E76D-438B-A140-397149311DB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41F80B-F614-45EB-AC0B-27429E01A538}"/>
              </a:ext>
            </a:extLst>
          </p:cNvPr>
          <p:cNvSpPr>
            <a:spLocks noGrp="1"/>
          </p:cNvSpPr>
          <p:nvPr>
            <p:ph type="dt" sz="half" idx="10"/>
          </p:nvPr>
        </p:nvSpPr>
        <p:spPr/>
        <p:txBody>
          <a:bodyPr/>
          <a:lstStyle/>
          <a:p>
            <a:fld id="{5CCB6C14-2430-48F0-98DB-736C494F794B}" type="datetime1">
              <a:rPr lang="hu-HU" smtClean="0"/>
              <a:t>2023. 11. 26.</a:t>
            </a:fld>
            <a:endParaRPr lang="hu-HU"/>
          </a:p>
        </p:txBody>
      </p:sp>
      <p:sp>
        <p:nvSpPr>
          <p:cNvPr id="5" name="Élőláb helye 4">
            <a:extLst>
              <a:ext uri="{FF2B5EF4-FFF2-40B4-BE49-F238E27FC236}">
                <a16:creationId xmlns:a16="http://schemas.microsoft.com/office/drawing/2014/main" id="{93E3C537-4C49-42FF-8036-CD2ADCA3A83B}"/>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4D879A51-2F99-4E0D-997C-83C78895655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366219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userDrawn="1">
  <p:cSld name="Címdia">
    <p:spTree>
      <p:nvGrpSpPr>
        <p:cNvPr id="1" name=""/>
        <p:cNvGrpSpPr/>
        <p:nvPr/>
      </p:nvGrpSpPr>
      <p:grpSpPr bwMode="auto">
        <a:xfrm>
          <a:off x="0" y="0"/>
          <a:ext cx="0" cy="0"/>
          <a:chOff x="0" y="0"/>
          <a:chExt cx="0" cy="0"/>
        </a:xfrm>
      </p:grpSpPr>
      <p:sp>
        <p:nvSpPr>
          <p:cNvPr id="2" name="Cím 1"/>
          <p:cNvSpPr>
            <a:spLocks noGrp="1"/>
          </p:cNvSpPr>
          <p:nvPr>
            <p:ph type="ctrTitle"/>
          </p:nvPr>
        </p:nvSpPr>
        <p:spPr bwMode="auto">
          <a:xfrm>
            <a:off x="1524000" y="1122363"/>
            <a:ext cx="9144000" cy="2387600"/>
          </a:xfrm>
        </p:spPr>
        <p:txBody>
          <a:bodyPr anchor="b"/>
          <a:lstStyle>
            <a:lvl1pPr algn="ctr">
              <a:defRPr sz="6000"/>
            </a:lvl1pPr>
          </a:lstStyle>
          <a:p>
            <a:pPr>
              <a:defRPr/>
            </a:pPr>
            <a:r>
              <a:rPr lang="hu-HU"/>
              <a:t>Mintacím szerkesztése</a:t>
            </a:r>
            <a:endParaRPr/>
          </a:p>
        </p:txBody>
      </p:sp>
      <p:sp>
        <p:nvSpPr>
          <p:cNvPr id="3" name="Alcím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hu-HU"/>
              <a:t>Kattintson ide az alcím mintájának szerkesztéséhez</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330737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obj" preserve="1" userDrawn="1">
  <p:cSld name="Cím és tartalo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idx="1"/>
          </p:nvPr>
        </p:nvSpPr>
        <p:spPr bwMode="auto"/>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523949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secHead" preserve="1" userDrawn="1">
  <p:cSld name="Szakaszfejléc">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1850" y="1709738"/>
            <a:ext cx="10515600" cy="2852737"/>
          </a:xfrm>
        </p:spPr>
        <p:txBody>
          <a:bodyPr anchor="b"/>
          <a:lstStyle>
            <a:lvl1pPr>
              <a:defRPr sz="6000"/>
            </a:lvl1pPr>
          </a:lstStyle>
          <a:p>
            <a:pPr>
              <a:defRPr/>
            </a:pPr>
            <a:r>
              <a:rPr lang="hu-HU"/>
              <a:t>Mintacím szerkesztése</a:t>
            </a:r>
            <a:endParaRPr/>
          </a:p>
        </p:txBody>
      </p:sp>
      <p:sp>
        <p:nvSpPr>
          <p:cNvPr id="3" name="Szöveg hely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hu-HU"/>
              <a:t>Mintaszöveg szerkesztése</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471995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woObj" preserve="1" userDrawn="1">
  <p:cSld name="2 tartalomrész">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sz="half" idx="1"/>
          </p:nvPr>
        </p:nvSpPr>
        <p:spPr bwMode="auto">
          <a:xfrm>
            <a:off x="838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Tartalom helye 3"/>
          <p:cNvSpPr>
            <a:spLocks noGrp="1"/>
          </p:cNvSpPr>
          <p:nvPr>
            <p:ph sz="half" idx="2"/>
          </p:nvPr>
        </p:nvSpPr>
        <p:spPr bwMode="auto">
          <a:xfrm>
            <a:off x="6172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90875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Összehasonlítás">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365125"/>
            <a:ext cx="10515600" cy="1325563"/>
          </a:xfrm>
        </p:spPr>
        <p:txBody>
          <a:bodyPr/>
          <a:lstStyle/>
          <a:p>
            <a:pPr>
              <a:defRPr/>
            </a:pPr>
            <a:r>
              <a:rPr lang="hu-HU"/>
              <a:t>Mintacím szerkesztése</a:t>
            </a:r>
            <a:endParaRPr/>
          </a:p>
        </p:txBody>
      </p:sp>
      <p:sp>
        <p:nvSpPr>
          <p:cNvPr id="3" name="Szöveg hely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4" name="Tartalom helye 3"/>
          <p:cNvSpPr>
            <a:spLocks noGrp="1"/>
          </p:cNvSpPr>
          <p:nvPr>
            <p:ph sz="half" idx="2"/>
          </p:nvPr>
        </p:nvSpPr>
        <p:spPr bwMode="auto">
          <a:xfrm>
            <a:off x="839788" y="2505074"/>
            <a:ext cx="5157787"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Szöveg hely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6" name="Tartalom helye 5"/>
          <p:cNvSpPr>
            <a:spLocks noGrp="1"/>
          </p:cNvSpPr>
          <p:nvPr>
            <p:ph sz="quarter" idx="4"/>
          </p:nvPr>
        </p:nvSpPr>
        <p:spPr bwMode="auto">
          <a:xfrm>
            <a:off x="6172200" y="2505074"/>
            <a:ext cx="5183188"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7" name="Dátum helye 6"/>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8" name="Élőláb helye 7"/>
          <p:cNvSpPr>
            <a:spLocks noGrp="1"/>
          </p:cNvSpPr>
          <p:nvPr>
            <p:ph type="ftr" sz="quarter" idx="11"/>
          </p:nvPr>
        </p:nvSpPr>
        <p:spPr bwMode="auto"/>
        <p:txBody>
          <a:bodyPr/>
          <a:lstStyle/>
          <a:p>
            <a:pPr>
              <a:defRPr/>
            </a:pPr>
            <a:endParaRPr lang="hu-HU"/>
          </a:p>
        </p:txBody>
      </p:sp>
      <p:sp>
        <p:nvSpPr>
          <p:cNvPr id="9" name="Dia számának helye 8"/>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615369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Csak cí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Dátum helye 2"/>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4" name="Élőláb helye 3"/>
          <p:cNvSpPr>
            <a:spLocks noGrp="1"/>
          </p:cNvSpPr>
          <p:nvPr>
            <p:ph type="ftr" sz="quarter" idx="11"/>
          </p:nvPr>
        </p:nvSpPr>
        <p:spPr bwMode="auto"/>
        <p:txBody>
          <a:bodyPr/>
          <a:lstStyle/>
          <a:p>
            <a:pPr>
              <a:defRPr/>
            </a:pPr>
            <a:endParaRPr lang="hu-HU"/>
          </a:p>
        </p:txBody>
      </p:sp>
      <p:sp>
        <p:nvSpPr>
          <p:cNvPr id="5" name="Dia számának helye 4"/>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722149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blank" preserve="1" userDrawn="1">
  <p:cSld name="Üres">
    <p:spTree>
      <p:nvGrpSpPr>
        <p:cNvPr id="1" name=""/>
        <p:cNvGrpSpPr/>
        <p:nvPr/>
      </p:nvGrpSpPr>
      <p:grpSpPr bwMode="auto">
        <a:xfrm>
          <a:off x="0" y="0"/>
          <a:ext cx="0" cy="0"/>
          <a:chOff x="0" y="0"/>
          <a:chExt cx="0" cy="0"/>
        </a:xfrm>
      </p:grpSpPr>
      <p:sp>
        <p:nvSpPr>
          <p:cNvPr id="2" name="Dátum helye 1"/>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3" name="Élőláb helye 2"/>
          <p:cNvSpPr>
            <a:spLocks noGrp="1"/>
          </p:cNvSpPr>
          <p:nvPr>
            <p:ph type="ftr" sz="quarter" idx="11"/>
          </p:nvPr>
        </p:nvSpPr>
        <p:spPr bwMode="auto"/>
        <p:txBody>
          <a:bodyPr/>
          <a:lstStyle/>
          <a:p>
            <a:pPr>
              <a:defRPr/>
            </a:pPr>
            <a:endParaRPr lang="hu-HU"/>
          </a:p>
        </p:txBody>
      </p:sp>
      <p:sp>
        <p:nvSpPr>
          <p:cNvPr id="4" name="Dia számának helye 3"/>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4250690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2FB3AEF-F3A9-498A-821C-57DAA041F91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2FCE7844-FCEC-430D-BDBA-2EB22D864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7E201D20-BCF5-424A-B6BF-C0C42C921C76}"/>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3D3C334B-358A-40C5-B444-4BE1A31B5D5A}"/>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54CE59DD-D322-4341-B8E1-59C81D42A096}"/>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595116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objTx" preserve="1" userDrawn="1">
  <p:cSld name="Tartalomrész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Tartalom helye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334728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picTx" preserve="1" userDrawn="1">
  <p:cSld name="Kép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Kép hely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hu-HU"/>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905945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PhAnim="0" type="vertTx" preserve="1" userDrawn="1">
  <p:cSld name="Cím és függőleges szöveg">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Függőleges szöveg helye 2"/>
          <p:cNvSpPr>
            <a:spLocks noGrp="1"/>
          </p:cNvSpPr>
          <p:nvPr>
            <p:ph type="body" orient="vert" idx="1"/>
          </p:nvPr>
        </p:nvSpPr>
        <p:spPr bwMode="auto"/>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539311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Függőleges cím és szöveg">
    <p:spTree>
      <p:nvGrpSpPr>
        <p:cNvPr id="1" name=""/>
        <p:cNvGrpSpPr/>
        <p:nvPr/>
      </p:nvGrpSpPr>
      <p:grpSpPr bwMode="auto">
        <a:xfrm>
          <a:off x="0" y="0"/>
          <a:ext cx="0" cy="0"/>
          <a:chOff x="0" y="0"/>
          <a:chExt cx="0" cy="0"/>
        </a:xfrm>
      </p:grpSpPr>
      <p:sp>
        <p:nvSpPr>
          <p:cNvPr id="2" name="Függőleges cím 1"/>
          <p:cNvSpPr>
            <a:spLocks noGrp="1"/>
          </p:cNvSpPr>
          <p:nvPr>
            <p:ph type="title" orient="vert"/>
          </p:nvPr>
        </p:nvSpPr>
        <p:spPr bwMode="auto">
          <a:xfrm>
            <a:off x="8724900" y="365125"/>
            <a:ext cx="2628900" cy="5811838"/>
          </a:xfrm>
        </p:spPr>
        <p:txBody>
          <a:bodyPr vert="eaVert"/>
          <a:lstStyle/>
          <a:p>
            <a:pPr>
              <a:defRPr/>
            </a:pPr>
            <a:r>
              <a:rPr lang="hu-HU"/>
              <a:t>Mintacím szerkesztése</a:t>
            </a:r>
            <a:endParaRPr/>
          </a:p>
        </p:txBody>
      </p:sp>
      <p:sp>
        <p:nvSpPr>
          <p:cNvPr id="3" name="Függőleges szöveg helye 2"/>
          <p:cNvSpPr>
            <a:spLocks noGrp="1"/>
          </p:cNvSpPr>
          <p:nvPr>
            <p:ph type="body" orient="vert" idx="1"/>
          </p:nvPr>
        </p:nvSpPr>
        <p:spPr bwMode="auto">
          <a:xfrm>
            <a:off x="838200" y="365125"/>
            <a:ext cx="7734300" cy="5811838"/>
          </a:xfrm>
        </p:spPr>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93380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F6F470B-2D7E-4368-8488-B510508B521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F4B7C704-14E3-4AE7-80B0-1902930455E6}"/>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0D9E1AEF-FE3E-48FA-B08A-A063E39A75A6}"/>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FF40F0D-5E28-451D-BD0D-925F65BE96DD}"/>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9F73F6CE-105D-49AF-A1B1-CBEEA27F611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BAC144E0-3C07-47F8-91F1-E9E8DB8AA4A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62929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1CAB6FF-68BA-4417-A650-BCC1795255FF}"/>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DB1A1DFD-CCAA-4EF0-BBCB-9ED4DFB4E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DF1554F6-AC1C-4E27-9E64-29C3F585167F}"/>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D9F00990-7AE9-40EB-A642-D0682D1661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6B76D739-62CF-4A03-834D-50A2B3C0F9A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588C74F3-812A-4F06-8388-06CABD5CB2AF}"/>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8" name="Élőláb helye 7">
            <a:extLst>
              <a:ext uri="{FF2B5EF4-FFF2-40B4-BE49-F238E27FC236}">
                <a16:creationId xmlns:a16="http://schemas.microsoft.com/office/drawing/2014/main" id="{8C1ACDA2-F5BB-4F64-97BD-0C254570CCA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73F916B4-6DC9-4E9F-BE7A-78232B9D3740}"/>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10554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DCA81A-9578-47D4-A84F-5074C6D7C5EE}"/>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96F7ABC-7C37-41E4-9E1E-99972A210449}"/>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4" name="Élőláb helye 3">
            <a:extLst>
              <a:ext uri="{FF2B5EF4-FFF2-40B4-BE49-F238E27FC236}">
                <a16:creationId xmlns:a16="http://schemas.microsoft.com/office/drawing/2014/main" id="{7D8482D9-4C5A-41A9-9974-DBAF4C0228B1}"/>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526C155F-D394-4021-B4C8-1A3652BB3984}"/>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63302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69E98443-FE84-4EA5-A9D6-08AC1A711ED2}"/>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3" name="Élőláb helye 2">
            <a:extLst>
              <a:ext uri="{FF2B5EF4-FFF2-40B4-BE49-F238E27FC236}">
                <a16:creationId xmlns:a16="http://schemas.microsoft.com/office/drawing/2014/main" id="{2B77D0C0-A47F-414F-8029-6490C158CD22}"/>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D7D7301B-9F88-4DCE-A65F-20C3A403D9B7}"/>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213424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947DB96-09F5-4C15-A3A7-18CAB7BCA7EF}"/>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7BC8FC7-B85C-427B-A674-D0FE6E3FF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F866ADB-CA92-4789-AE34-EDE7260FCD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5233ED9-4905-4C3F-92D4-4A29BEB94EA1}"/>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869FEAE4-ED0F-463C-BA04-A8CA6288D6E6}"/>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52915D45-3126-4AD0-8244-59BA103B56B8}"/>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0544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E791B5E-D24F-4798-8E7B-FE371237A9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25FBFDE0-0B1C-4C86-AC58-0FA7B9E7C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FA6AEB48-08FD-4C27-8207-ED1C1B4A55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DA650B3-4C22-411C-BA04-F903429319AE}"/>
              </a:ext>
            </a:extLst>
          </p:cNvPr>
          <p:cNvSpPr>
            <a:spLocks noGrp="1"/>
          </p:cNvSpPr>
          <p:nvPr>
            <p:ph type="dt" sz="half" idx="10"/>
          </p:nvPr>
        </p:nvSpPr>
        <p:spPr/>
        <p:txBody>
          <a:bodyPr/>
          <a:lstStyle/>
          <a:p>
            <a:fld id="{5E3E4EE3-1A77-4589-ACFF-672620A5E174}" type="datetimeFigureOut">
              <a:rPr lang="hu-HU" smtClean="0"/>
              <a:t>2023. 11. 26.</a:t>
            </a:fld>
            <a:endParaRPr lang="hu-HU"/>
          </a:p>
        </p:txBody>
      </p:sp>
      <p:sp>
        <p:nvSpPr>
          <p:cNvPr id="6" name="Élőláb helye 5">
            <a:extLst>
              <a:ext uri="{FF2B5EF4-FFF2-40B4-BE49-F238E27FC236}">
                <a16:creationId xmlns:a16="http://schemas.microsoft.com/office/drawing/2014/main" id="{14151523-7EFF-4DA1-9ADF-688C4DD49CB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F1D08A8-D0FB-4431-B748-0C1D950635BC}"/>
              </a:ext>
            </a:extLst>
          </p:cNvPr>
          <p:cNvSpPr>
            <a:spLocks noGrp="1"/>
          </p:cNvSpPr>
          <p:nvPr>
            <p:ph type="sldNum" sz="quarter" idx="12"/>
          </p:nvPr>
        </p:nvSpPr>
        <p:spPr/>
        <p:txBody>
          <a:bodyPr/>
          <a:lstStyle/>
          <a:p>
            <a:fld id="{D13146BD-4A12-432C-AD50-55033724872F}" type="slidenum">
              <a:rPr lang="hu-HU" smtClean="0"/>
              <a:t>‹#›</a:t>
            </a:fld>
            <a:endParaRPr lang="hu-HU"/>
          </a:p>
        </p:txBody>
      </p:sp>
    </p:spTree>
    <p:extLst>
      <p:ext uri="{BB962C8B-B14F-4D97-AF65-F5344CB8AC3E}">
        <p14:creationId xmlns:p14="http://schemas.microsoft.com/office/powerpoint/2010/main" val="161050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DEBEC573-72AF-4D40-A778-7B5CB7586F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D131231A-14AC-47BB-AE2F-AF0BAD051F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0390C03-1A37-44D0-9315-C75F6B4151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E4EE3-1A77-4589-ACFF-672620A5E174}" type="datetimeFigureOut">
              <a:rPr lang="hu-HU" smtClean="0"/>
              <a:t>2023. 11. 26.</a:t>
            </a:fld>
            <a:endParaRPr lang="hu-HU"/>
          </a:p>
        </p:txBody>
      </p:sp>
      <p:sp>
        <p:nvSpPr>
          <p:cNvPr id="5" name="Élőláb helye 4">
            <a:extLst>
              <a:ext uri="{FF2B5EF4-FFF2-40B4-BE49-F238E27FC236}">
                <a16:creationId xmlns:a16="http://schemas.microsoft.com/office/drawing/2014/main" id="{40DE352F-FE29-441E-BB22-2E13CFEDD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64D15AA5-D13B-4DF9-BF75-4C1695F54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146BD-4A12-432C-AD50-55033724872F}" type="slidenum">
              <a:rPr lang="hu-HU" smtClean="0"/>
              <a:t>‹#›</a:t>
            </a:fld>
            <a:endParaRPr lang="hu-HU"/>
          </a:p>
        </p:txBody>
      </p:sp>
    </p:spTree>
    <p:extLst>
      <p:ext uri="{BB962C8B-B14F-4D97-AF65-F5344CB8AC3E}">
        <p14:creationId xmlns:p14="http://schemas.microsoft.com/office/powerpoint/2010/main" val="360206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494"/>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DBB013-C965-40C5-AD5B-6D171F3D5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BC033CA1-F37A-4D64-8776-F2A1EA905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1F550AE-90FA-44B3-B025-3B87DE65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408B-CBBA-4A0D-8A15-42ECC6B552D5}" type="datetime1">
              <a:rPr lang="hu-HU" smtClean="0"/>
              <a:t>2023. 11. 26.</a:t>
            </a:fld>
            <a:endParaRPr lang="hu-HU"/>
          </a:p>
        </p:txBody>
      </p:sp>
      <p:sp>
        <p:nvSpPr>
          <p:cNvPr id="5" name="Élőláb helye 4">
            <a:extLst>
              <a:ext uri="{FF2B5EF4-FFF2-40B4-BE49-F238E27FC236}">
                <a16:creationId xmlns:a16="http://schemas.microsoft.com/office/drawing/2014/main" id="{153A619F-0DD5-4986-A407-90E36AE55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6408984-520B-4422-8BEA-2DD43781A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0D3A0-CE6F-49D2-A784-08D506621889}" type="slidenum">
              <a:rPr lang="hu-HU" smtClean="0"/>
              <a:t>‹#›</a:t>
            </a:fld>
            <a:endParaRPr lang="hu-HU"/>
          </a:p>
        </p:txBody>
      </p:sp>
    </p:spTree>
    <p:extLst>
      <p:ext uri="{BB962C8B-B14F-4D97-AF65-F5344CB8AC3E}">
        <p14:creationId xmlns:p14="http://schemas.microsoft.com/office/powerpoint/2010/main" val="2257855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Cím hely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hu-HU"/>
              <a:t>Mintacím szerkesztése</a:t>
            </a:r>
            <a:endParaRPr/>
          </a:p>
        </p:txBody>
      </p:sp>
      <p:sp>
        <p:nvSpPr>
          <p:cNvPr id="3" name="Szöveg hely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3E4EE3-1A77-4589-ACFF-672620A5E174}" type="datetimeFigureOut">
              <a:rPr lang="hu-HU"/>
              <a:t>2023. 11. 26.</a:t>
            </a:fld>
            <a:endParaRPr lang="hu-HU"/>
          </a:p>
        </p:txBody>
      </p:sp>
      <p:sp>
        <p:nvSpPr>
          <p:cNvPr id="5" name="Élőláb hely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u-HU"/>
          </a:p>
        </p:txBody>
      </p:sp>
      <p:sp>
        <p:nvSpPr>
          <p:cNvPr id="6" name="Dia számának hely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3146BD-4A12-432C-AD50-55033724872F}" type="slidenum">
              <a:rPr lang="hu-HU"/>
              <a:t>‹#›</a:t>
            </a:fld>
            <a:endParaRPr lang="hu-HU"/>
          </a:p>
        </p:txBody>
      </p:sp>
    </p:spTree>
    <p:extLst>
      <p:ext uri="{BB962C8B-B14F-4D97-AF65-F5344CB8AC3E}">
        <p14:creationId xmlns:p14="http://schemas.microsoft.com/office/powerpoint/2010/main" val="204073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hu-H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hyperlink" Target="https://imagetextjournal.com/four-conceptions-of-the-page/"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upress.state.ms.us/Books/T/The-Origins-of-Comics" TargetMode="Externa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hyperlink" Target="https://scottmccloud.com/2-print/1-uc/" TargetMode="Externa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hyperlink" Target="https://scottmccloud.com/2-print/1-uc/" TargetMode="Externa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6995/cg.137" TargetMode="Externa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imagetextjournal.com/four-conceptions-of-the-page/"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24.xml"/><Relationship Id="rId5" Type="http://schemas.openxmlformats.org/officeDocument/2006/relationships/hyperlink" Target="http://www.pixabay.com/" TargetMode="External"/><Relationship Id="rId4" Type="http://schemas.openxmlformats.org/officeDocument/2006/relationships/hyperlink" Target="https://unsplash.com/licens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slideLayout" Target="../slideLayouts/slideLayout24.xml"/><Relationship Id="rId1" Type="http://schemas.openxmlformats.org/officeDocument/2006/relationships/tags" Target="../tags/tag25.xml"/><Relationship Id="rId4" Type="http://schemas.openxmlformats.org/officeDocument/2006/relationships/hyperlink" Target="https://www.pexels.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openlibrary.org/books/OL7286003M/Understanding_Comics" TargetMode="External"/><Relationship Id="rId2" Type="http://schemas.openxmlformats.org/officeDocument/2006/relationships/slideLayout" Target="../slideLayouts/slideLayout24.xml"/><Relationship Id="rId1" Type="http://schemas.openxmlformats.org/officeDocument/2006/relationships/tags" Target="../tags/tag26.xml"/><Relationship Id="rId5" Type="http://schemas.openxmlformats.org/officeDocument/2006/relationships/hyperlink" Target="https://link.springer.com/book/10.1007/978-3-030-43554-7" TargetMode="External"/><Relationship Id="rId4" Type="http://schemas.openxmlformats.org/officeDocument/2006/relationships/hyperlink" Target="https://editions.flammarion.com/lire-la-bande-dessinee/9782081244856"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Will_Eisner"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s://scottmccloud.com/2-print/1-uc/"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ép 4">
            <a:extLst>
              <a:ext uri="{FF2B5EF4-FFF2-40B4-BE49-F238E27FC236}">
                <a16:creationId xmlns:a16="http://schemas.microsoft.com/office/drawing/2014/main" id="{FAEE5532-7F5A-4573-8AD7-08E5D674E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88" y="114252"/>
            <a:ext cx="3968015" cy="1130882"/>
          </a:xfrm>
          <a:prstGeom prst="rect">
            <a:avLst/>
          </a:prstGeom>
        </p:spPr>
      </p:pic>
      <p:sp>
        <p:nvSpPr>
          <p:cNvPr id="2" name="Cím 1">
            <a:extLst>
              <a:ext uri="{FF2B5EF4-FFF2-40B4-BE49-F238E27FC236}">
                <a16:creationId xmlns:a16="http://schemas.microsoft.com/office/drawing/2014/main" id="{97D90975-5E20-482C-BBCD-47C031CCB940}"/>
              </a:ext>
            </a:extLst>
          </p:cNvPr>
          <p:cNvSpPr>
            <a:spLocks noGrp="1"/>
          </p:cNvSpPr>
          <p:nvPr>
            <p:ph type="ctrTitle"/>
          </p:nvPr>
        </p:nvSpPr>
        <p:spPr>
          <a:xfrm>
            <a:off x="5925364" y="1943501"/>
            <a:ext cx="6432994" cy="2002938"/>
          </a:xfrm>
        </p:spPr>
        <p:txBody>
          <a:bodyPr anchor="b">
            <a:noAutofit/>
          </a:bodyPr>
          <a:lstStyle/>
          <a:p>
            <a:r>
              <a:rPr lang="hu-HU" sz="4400" b="1" dirty="0">
                <a:latin typeface="Calibri Light" panose="020F0302020204030204"/>
              </a:rPr>
              <a:t>GRAPHIC </a:t>
            </a:r>
            <a:br>
              <a:rPr lang="hu-HU" sz="4400" b="1" dirty="0">
                <a:latin typeface="Calibri Light" panose="020F0302020204030204"/>
              </a:rPr>
            </a:br>
            <a:r>
              <a:rPr lang="hu-HU" sz="4400" b="1" dirty="0">
                <a:latin typeface="Calibri Light" panose="020F0302020204030204"/>
              </a:rPr>
              <a:t>JOURNALISM</a:t>
            </a:r>
            <a:r>
              <a:rPr kumimoji="0" lang="en-US" sz="4400" b="1" i="0" u="none" strike="noStrike" kern="1200" cap="none" spc="0" normalizeH="0" baseline="0" noProof="0" dirty="0">
                <a:ln>
                  <a:noFill/>
                </a:ln>
                <a:effectLst/>
                <a:uLnTx/>
                <a:uFillTx/>
                <a:latin typeface="Calibri Light" panose="020F0302020204030204"/>
                <a:ea typeface="+mj-ea"/>
                <a:cs typeface="+mj-cs"/>
              </a:rPr>
              <a:t> </a:t>
            </a:r>
            <a:endParaRPr lang="hu-HU" sz="4400" dirty="0"/>
          </a:p>
        </p:txBody>
      </p:sp>
      <p:sp>
        <p:nvSpPr>
          <p:cNvPr id="6" name="Szövegdoboz 5">
            <a:extLst>
              <a:ext uri="{FF2B5EF4-FFF2-40B4-BE49-F238E27FC236}">
                <a16:creationId xmlns:a16="http://schemas.microsoft.com/office/drawing/2014/main" id="{F6043198-BD77-40A5-A26B-0732C9BB091F}"/>
              </a:ext>
            </a:extLst>
          </p:cNvPr>
          <p:cNvSpPr txBox="1"/>
          <p:nvPr/>
        </p:nvSpPr>
        <p:spPr>
          <a:xfrm>
            <a:off x="117288" y="1141044"/>
            <a:ext cx="64282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unded</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by</a:t>
            </a: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Erasmus+ </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Programme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of the European Union</a:t>
            </a:r>
            <a:endPar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3" name="Kép 12" descr="A képen kültéri látható&#10;&#10;A leírás nagyon megbízható">
            <a:extLst>
              <a:ext uri="{FF2B5EF4-FFF2-40B4-BE49-F238E27FC236}">
                <a16:creationId xmlns:a16="http://schemas.microsoft.com/office/drawing/2014/main" id="{0156EEEB-9DFA-479E-BE33-F901122C5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72" y="2271926"/>
            <a:ext cx="2306669" cy="622800"/>
          </a:xfrm>
          <a:prstGeom prst="rect">
            <a:avLst/>
          </a:prstGeom>
        </p:spPr>
      </p:pic>
      <p:pic>
        <p:nvPicPr>
          <p:cNvPr id="17" name="Kép 16" descr="A képen objektum látható&#10;&#10;A leírás teljesen megbízható">
            <a:extLst>
              <a:ext uri="{FF2B5EF4-FFF2-40B4-BE49-F238E27FC236}">
                <a16:creationId xmlns:a16="http://schemas.microsoft.com/office/drawing/2014/main" id="{CDE6A37D-6370-4404-9DF6-F03DECBC5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02" y="3138536"/>
            <a:ext cx="2204974" cy="492444"/>
          </a:xfrm>
          <a:prstGeom prst="rect">
            <a:avLst/>
          </a:prstGeom>
        </p:spPr>
      </p:pic>
      <p:graphicFrame>
        <p:nvGraphicFramePr>
          <p:cNvPr id="3" name="Táblázat 2">
            <a:extLst>
              <a:ext uri="{FF2B5EF4-FFF2-40B4-BE49-F238E27FC236}">
                <a16:creationId xmlns:a16="http://schemas.microsoft.com/office/drawing/2014/main" id="{F65DDBE2-F763-4879-93A4-366C0EF8B5DB}"/>
              </a:ext>
            </a:extLst>
          </p:cNvPr>
          <p:cNvGraphicFramePr>
            <a:graphicFrameLocks noGrp="1"/>
          </p:cNvGraphicFramePr>
          <p:nvPr/>
        </p:nvGraphicFramePr>
        <p:xfrm>
          <a:off x="110534" y="5738965"/>
          <a:ext cx="4922981" cy="960120"/>
        </p:xfrm>
        <a:graphic>
          <a:graphicData uri="http://schemas.openxmlformats.org/drawingml/2006/table">
            <a:tbl>
              <a:tblPr/>
              <a:tblGrid>
                <a:gridCol w="3786908">
                  <a:extLst>
                    <a:ext uri="{9D8B030D-6E8A-4147-A177-3AD203B41FA5}">
                      <a16:colId xmlns:a16="http://schemas.microsoft.com/office/drawing/2014/main" val="749391775"/>
                    </a:ext>
                  </a:extLst>
                </a:gridCol>
                <a:gridCol w="1136073">
                  <a:extLst>
                    <a:ext uri="{9D8B030D-6E8A-4147-A177-3AD203B41FA5}">
                      <a16:colId xmlns:a16="http://schemas.microsoft.com/office/drawing/2014/main" val="3901970431"/>
                    </a:ext>
                  </a:extLst>
                </a:gridCol>
              </a:tblGrid>
              <a:tr h="0">
                <a:tc>
                  <a:txBody>
                    <a:bodyPr/>
                    <a:lstStyle/>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New Teaching Fields for the</a:t>
                      </a:r>
                      <a:endPar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endParaRPr>
                    </a:p>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Next Generation of Journalists</a:t>
                      </a:r>
                      <a:br>
                        <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br>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2020-1-HU01-KA203-078824</a:t>
                      </a:r>
                      <a:br>
                        <a:rPr lang="en-US" b="1" dirty="0">
                          <a:effectLst/>
                        </a:rPr>
                      </a:br>
                      <a:endParaRPr lang="en-US" dirty="0">
                        <a:effectLst/>
                      </a:endParaRPr>
                    </a:p>
                  </a:txBody>
                  <a:tcPr anchor="ctr">
                    <a:lnL>
                      <a:noFill/>
                    </a:lnL>
                    <a:lnR>
                      <a:noFill/>
                    </a:lnR>
                    <a:lnT>
                      <a:noFill/>
                    </a:lnT>
                    <a:lnB>
                      <a:noFill/>
                    </a:lnB>
                  </a:tcPr>
                </a:tc>
                <a:tc>
                  <a:txBody>
                    <a:bodyPr/>
                    <a:lstStyle/>
                    <a:p>
                      <a:pPr algn="r"/>
                      <a:endParaRPr lang="hu-HU" dirty="0">
                        <a:effectLst/>
                      </a:endParaRPr>
                    </a:p>
                  </a:txBody>
                  <a:tcPr anchor="ctr">
                    <a:lnL>
                      <a:noFill/>
                    </a:lnL>
                    <a:lnR>
                      <a:noFill/>
                    </a:lnR>
                    <a:lnT>
                      <a:noFill/>
                    </a:lnT>
                    <a:lnB>
                      <a:noFill/>
                    </a:lnB>
                  </a:tcPr>
                </a:tc>
                <a:extLst>
                  <a:ext uri="{0D108BD9-81ED-4DB2-BD59-A6C34878D82A}">
                    <a16:rowId xmlns:a16="http://schemas.microsoft.com/office/drawing/2014/main" val="4255824043"/>
                  </a:ext>
                </a:extLst>
              </a:tr>
            </a:tbl>
          </a:graphicData>
        </a:graphic>
      </p:graphicFrame>
      <p:pic>
        <p:nvPicPr>
          <p:cNvPr id="11" name="Kép 10">
            <a:extLst>
              <a:ext uri="{FF2B5EF4-FFF2-40B4-BE49-F238E27FC236}">
                <a16:creationId xmlns:a16="http://schemas.microsoft.com/office/drawing/2014/main" id="{7451D76A-665C-46FE-833F-2C77C67D59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7693" y="2818719"/>
            <a:ext cx="2204974" cy="1318976"/>
          </a:xfrm>
          <a:prstGeom prst="rect">
            <a:avLst/>
          </a:prstGeom>
        </p:spPr>
      </p:pic>
      <p:pic>
        <p:nvPicPr>
          <p:cNvPr id="9" name="Kép 8">
            <a:extLst>
              <a:ext uri="{FF2B5EF4-FFF2-40B4-BE49-F238E27FC236}">
                <a16:creationId xmlns:a16="http://schemas.microsoft.com/office/drawing/2014/main" id="{1E341DF1-6419-455F-BDEB-F14F583A2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6846" y="2290384"/>
            <a:ext cx="2306669" cy="515156"/>
          </a:xfrm>
          <a:prstGeom prst="rect">
            <a:avLst/>
          </a:prstGeom>
        </p:spPr>
      </p:pic>
      <p:pic>
        <p:nvPicPr>
          <p:cNvPr id="7" name="Kép 6">
            <a:extLst>
              <a:ext uri="{FF2B5EF4-FFF2-40B4-BE49-F238E27FC236}">
                <a16:creationId xmlns:a16="http://schemas.microsoft.com/office/drawing/2014/main" id="{F16E3A69-A7DF-4632-85EA-85036DE6B0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3323" y="3722780"/>
            <a:ext cx="2093713" cy="960853"/>
          </a:xfrm>
          <a:prstGeom prst="rect">
            <a:avLst/>
          </a:prstGeom>
        </p:spPr>
      </p:pic>
      <p:pic>
        <p:nvPicPr>
          <p:cNvPr id="20" name="Kép 19">
            <a:extLst>
              <a:ext uri="{FF2B5EF4-FFF2-40B4-BE49-F238E27FC236}">
                <a16:creationId xmlns:a16="http://schemas.microsoft.com/office/drawing/2014/main" id="{7BF5E8C5-6257-49C6-859B-6B5FCF5748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509" y="3902524"/>
            <a:ext cx="1918760" cy="571463"/>
          </a:xfrm>
          <a:prstGeom prst="rect">
            <a:avLst/>
          </a:prstGeom>
        </p:spPr>
      </p:pic>
    </p:spTree>
    <p:custDataLst>
      <p:tags r:id="rId1"/>
    </p:custDataLst>
    <p:extLst>
      <p:ext uri="{BB962C8B-B14F-4D97-AF65-F5344CB8AC3E}">
        <p14:creationId xmlns:p14="http://schemas.microsoft.com/office/powerpoint/2010/main" val="28900948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1.3.Page</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6"/>
            <a:ext cx="10515600" cy="2828568"/>
          </a:xfrm>
        </p:spPr>
        <p:txBody>
          <a:bodyPr>
            <a:normAutofit fontScale="85000" lnSpcReduction="10000"/>
          </a:bodyPr>
          <a:lstStyle/>
          <a:p>
            <a:pPr marL="0" indent="0" algn="just">
              <a:buNone/>
            </a:pPr>
            <a:r>
              <a:rPr lang="en-US" b="0" i="0" dirty="0">
                <a:solidFill>
                  <a:srgbClr val="444444"/>
                </a:solidFill>
                <a:effectLst/>
              </a:rPr>
              <a:t>The panels are arranged in sequences, elliptical rows of images, allowing a linear, straight-line reading of the succession of frames. At the same time, they are also a space of one page and a double page that can be captured by the gaze. The page space, the page layout, also implies another reading mode, called </a:t>
            </a:r>
            <a:r>
              <a:rPr lang="hu-HU" b="0" i="0" dirty="0">
                <a:solidFill>
                  <a:srgbClr val="444444"/>
                </a:solidFill>
                <a:effectLst/>
              </a:rPr>
              <a:t>„</a:t>
            </a:r>
            <a:r>
              <a:rPr lang="en-US" b="0" i="0" dirty="0">
                <a:solidFill>
                  <a:srgbClr val="444444"/>
                </a:solidFill>
                <a:effectLst/>
              </a:rPr>
              <a:t>tabular</a:t>
            </a:r>
            <a:r>
              <a:rPr lang="hu-HU" b="0" i="0" dirty="0">
                <a:solidFill>
                  <a:srgbClr val="444444"/>
                </a:solidFill>
                <a:effectLst/>
              </a:rPr>
              <a:t>”</a:t>
            </a:r>
            <a:r>
              <a:rPr lang="en-US" b="0" i="0" dirty="0">
                <a:solidFill>
                  <a:srgbClr val="444444"/>
                </a:solidFill>
                <a:effectLst/>
              </a:rPr>
              <a:t>. Then the unit of the comic narrative is not the panel or the sequence, but the page. The framing of the comics is not only variable in terms of the size and shape of the frames, but also plural. Because of the space between panels, every frame, every sequence, every page and every double page has a frame, so that every panel exists in a multiple frame in the graphic narrative.</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 Panel, </a:t>
            </a:r>
            <a:r>
              <a:rPr lang="hu-HU" dirty="0" err="1">
                <a:solidFill>
                  <a:schemeClr val="accent2">
                    <a:lumMod val="50000"/>
                  </a:schemeClr>
                </a:solidFill>
              </a:rPr>
              <a:t>Sequence</a:t>
            </a:r>
            <a:r>
              <a:rPr lang="hu-HU" dirty="0">
                <a:solidFill>
                  <a:schemeClr val="accent2">
                    <a:lumMod val="50000"/>
                  </a:schemeClr>
                </a:solidFill>
              </a:rPr>
              <a:t>, Page</a:t>
            </a:r>
          </a:p>
        </p:txBody>
      </p:sp>
    </p:spTree>
    <p:custDataLst>
      <p:tags r:id="rId1"/>
    </p:custDataLst>
    <p:extLst>
      <p:ext uri="{BB962C8B-B14F-4D97-AF65-F5344CB8AC3E}">
        <p14:creationId xmlns:p14="http://schemas.microsoft.com/office/powerpoint/2010/main" val="79376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1.3.Page</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417297" y="1325895"/>
            <a:ext cx="8724045" cy="3576107"/>
          </a:xfrm>
        </p:spPr>
        <p:txBody>
          <a:bodyPr>
            <a:noAutofit/>
          </a:bodyPr>
          <a:lstStyle/>
          <a:p>
            <a:pPr marL="0" indent="0" algn="just">
              <a:spcBef>
                <a:spcPts val="0"/>
              </a:spcBef>
              <a:buNone/>
            </a:pPr>
            <a:endParaRPr lang="hu-HU" sz="1600" dirty="0">
              <a:effectLst/>
              <a:ea typeface="Calibri" panose="020F0502020204030204" pitchFamily="34" charset="0"/>
              <a:cs typeface="Calibri" panose="020F0502020204030204" pitchFamily="34" charset="0"/>
            </a:endParaRPr>
          </a:p>
          <a:p>
            <a:pPr marL="0" indent="0" algn="just">
              <a:spcBef>
                <a:spcPts val="0"/>
              </a:spcBef>
              <a:buNone/>
            </a:pPr>
            <a:r>
              <a:rPr lang="en-US" sz="1600" dirty="0">
                <a:effectLst/>
                <a:ea typeface="Calibri" panose="020F0502020204030204" pitchFamily="34" charset="0"/>
                <a:cs typeface="Calibri" panose="020F0502020204030204" pitchFamily="34" charset="0"/>
                <a:hlinkClick r:id="rId3"/>
              </a:rPr>
              <a:t>Benoit </a:t>
            </a:r>
            <a:r>
              <a:rPr lang="en-US" sz="1600" dirty="0" err="1">
                <a:effectLst/>
                <a:ea typeface="Calibri" panose="020F0502020204030204" pitchFamily="34" charset="0"/>
                <a:cs typeface="Calibri" panose="020F0502020204030204" pitchFamily="34" charset="0"/>
                <a:hlinkClick r:id="rId3"/>
              </a:rPr>
              <a:t>Peeters</a:t>
            </a:r>
            <a:r>
              <a:rPr lang="en-US" sz="1600" dirty="0">
                <a:effectLst/>
                <a:ea typeface="Calibri" panose="020F0502020204030204" pitchFamily="34" charset="0"/>
                <a:cs typeface="Calibri" panose="020F0502020204030204" pitchFamily="34" charset="0"/>
                <a:hlinkClick r:id="rId3"/>
              </a:rPr>
              <a:t> has grouped the page layouts</a:t>
            </a:r>
            <a:r>
              <a:rPr lang="en-US" sz="1600" dirty="0">
                <a:effectLst/>
                <a:ea typeface="Calibri" panose="020F0502020204030204" pitchFamily="34" charset="0"/>
                <a:cs typeface="Calibri" panose="020F0502020204030204" pitchFamily="34" charset="0"/>
              </a:rPr>
              <a:t>. He did this on the basis of whether the narrative, or more precisely the linearity of the storytelling, or the </a:t>
            </a:r>
            <a:r>
              <a:rPr lang="hu-HU" sz="1600" dirty="0" err="1">
                <a:effectLst/>
                <a:ea typeface="Calibri" panose="020F0502020204030204" pitchFamily="34" charset="0"/>
                <a:cs typeface="Calibri" panose="020F0502020204030204" pitchFamily="34" charset="0"/>
              </a:rPr>
              <a:t>composition</a:t>
            </a:r>
            <a:r>
              <a:rPr lang="en-US" sz="1600" dirty="0">
                <a:effectLst/>
                <a:ea typeface="Calibri" panose="020F0502020204030204" pitchFamily="34" charset="0"/>
                <a:cs typeface="Calibri" panose="020F0502020204030204" pitchFamily="34" charset="0"/>
              </a:rPr>
              <a:t> is the dominant feature of the page concept, and how autonomous or independent the two are from each other. From this perspective, we can distinguish four cases:</a:t>
            </a:r>
            <a:endParaRPr lang="hu-HU" sz="1600" dirty="0">
              <a:effectLst/>
              <a:ea typeface="Calibri" panose="020F0502020204030204" pitchFamily="34" charset="0"/>
              <a:cs typeface="Calibri" panose="020F0502020204030204" pitchFamily="34" charset="0"/>
            </a:endParaRPr>
          </a:p>
          <a:p>
            <a:pPr marL="0" indent="0" algn="just">
              <a:spcBef>
                <a:spcPts val="0"/>
              </a:spcBef>
              <a:buNone/>
            </a:pPr>
            <a:endParaRPr lang="en-US" sz="1600" dirty="0">
              <a:effectLst/>
              <a:ea typeface="Calibri" panose="020F0502020204030204" pitchFamily="34" charset="0"/>
              <a:cs typeface="Calibri" panose="020F0502020204030204" pitchFamily="34" charset="0"/>
            </a:endParaRPr>
          </a:p>
          <a:p>
            <a:pPr marL="0" indent="0" algn="just">
              <a:spcBef>
                <a:spcPts val="0"/>
              </a:spcBef>
              <a:buNone/>
            </a:pPr>
            <a:r>
              <a:rPr lang="en-US" sz="1600" dirty="0">
                <a:effectLst/>
                <a:ea typeface="Calibri" panose="020F0502020204030204" pitchFamily="34" charset="0"/>
                <a:cs typeface="Calibri" panose="020F0502020204030204" pitchFamily="34" charset="0"/>
              </a:rPr>
              <a:t>- linearity of storytelling dominant, </a:t>
            </a:r>
            <a:r>
              <a:rPr lang="hu-HU" sz="1600" dirty="0" err="1">
                <a:ea typeface="Calibri" panose="020F0502020204030204" pitchFamily="34" charset="0"/>
                <a:cs typeface="Calibri" panose="020F0502020204030204" pitchFamily="34" charset="0"/>
              </a:rPr>
              <a:t>narrative</a:t>
            </a:r>
            <a:r>
              <a:rPr lang="hu-HU" sz="1600" dirty="0">
                <a:ea typeface="Calibri" panose="020F0502020204030204" pitchFamily="34" charset="0"/>
                <a:cs typeface="Calibri" panose="020F0502020204030204" pitchFamily="34" charset="0"/>
              </a:rPr>
              <a:t> and </a:t>
            </a:r>
            <a:r>
              <a:rPr lang="hu-HU" sz="1600" dirty="0" err="1">
                <a:ea typeface="Calibri" panose="020F0502020204030204" pitchFamily="34" charset="0"/>
                <a:cs typeface="Calibri" panose="020F0502020204030204" pitchFamily="34" charset="0"/>
              </a:rPr>
              <a:t>composition</a:t>
            </a:r>
            <a:r>
              <a:rPr lang="hu-HU" sz="1600" dirty="0">
                <a:effectLst/>
                <a:ea typeface="Calibri" panose="020F0502020204030204" pitchFamily="34" charset="0"/>
                <a:cs typeface="Calibri" panose="020F0502020204030204" pitchFamily="34" charset="0"/>
              </a:rPr>
              <a:t> </a:t>
            </a:r>
            <a:r>
              <a:rPr lang="hu-HU" sz="1600" dirty="0" err="1">
                <a:effectLst/>
                <a:ea typeface="Calibri" panose="020F0502020204030204" pitchFamily="34" charset="0"/>
                <a:cs typeface="Calibri" panose="020F0502020204030204" pitchFamily="34" charset="0"/>
              </a:rPr>
              <a:t>are</a:t>
            </a:r>
            <a:r>
              <a:rPr lang="hu-HU" sz="1600" dirty="0">
                <a:effectLst/>
                <a:ea typeface="Calibri" panose="020F0502020204030204" pitchFamily="34" charset="0"/>
                <a:cs typeface="Calibri" panose="020F0502020204030204" pitchFamily="34" charset="0"/>
              </a:rPr>
              <a:t> </a:t>
            </a:r>
            <a:r>
              <a:rPr lang="hu-HU" sz="1600" dirty="0" err="1">
                <a:effectLst/>
                <a:ea typeface="Calibri" panose="020F0502020204030204" pitchFamily="34" charset="0"/>
                <a:cs typeface="Calibri" panose="020F0502020204030204" pitchFamily="34" charset="0"/>
              </a:rPr>
              <a:t>independent</a:t>
            </a:r>
            <a:r>
              <a:rPr lang="hu-HU" sz="1600" dirty="0">
                <a:effectLst/>
                <a:ea typeface="Calibri" panose="020F0502020204030204" pitchFamily="34" charset="0"/>
                <a:cs typeface="Calibri" panose="020F0502020204030204" pitchFamily="34" charset="0"/>
              </a:rPr>
              <a:t> </a:t>
            </a:r>
            <a:r>
              <a:rPr lang="en-US" sz="1600" dirty="0">
                <a:effectLst/>
                <a:ea typeface="Calibri" panose="020F0502020204030204" pitchFamily="34" charset="0"/>
                <a:cs typeface="Calibri" panose="020F0502020204030204" pitchFamily="34" charset="0"/>
              </a:rPr>
              <a:t>- conventional layout</a:t>
            </a:r>
          </a:p>
          <a:p>
            <a:pPr marL="0" indent="0" algn="just">
              <a:spcBef>
                <a:spcPts val="0"/>
              </a:spcBef>
              <a:buNone/>
            </a:pPr>
            <a:r>
              <a:rPr lang="en-US" sz="1600" dirty="0">
                <a:effectLst/>
                <a:ea typeface="Calibri" panose="020F0502020204030204" pitchFamily="34" charset="0"/>
                <a:cs typeface="Calibri" panose="020F0502020204030204" pitchFamily="34" charset="0"/>
              </a:rPr>
              <a:t>- dominated by the </a:t>
            </a:r>
            <a:r>
              <a:rPr lang="hu-HU" sz="1600" dirty="0" err="1">
                <a:effectLst/>
                <a:ea typeface="Calibri" panose="020F0502020204030204" pitchFamily="34" charset="0"/>
                <a:cs typeface="Calibri" panose="020F0502020204030204" pitchFamily="34" charset="0"/>
              </a:rPr>
              <a:t>composition</a:t>
            </a:r>
            <a:r>
              <a:rPr lang="en-US" sz="1600" dirty="0">
                <a:effectLst/>
                <a:ea typeface="Calibri" panose="020F0502020204030204" pitchFamily="34" charset="0"/>
                <a:cs typeface="Calibri" panose="020F0502020204030204" pitchFamily="34" charset="0"/>
              </a:rPr>
              <a:t>, narrative</a:t>
            </a:r>
            <a:r>
              <a:rPr lang="hu-HU" sz="1600" dirty="0">
                <a:effectLst/>
                <a:ea typeface="Calibri" panose="020F0502020204030204" pitchFamily="34" charset="0"/>
                <a:cs typeface="Calibri" panose="020F0502020204030204" pitchFamily="34" charset="0"/>
              </a:rPr>
              <a:t> and </a:t>
            </a:r>
            <a:r>
              <a:rPr lang="hu-HU" sz="1600" dirty="0" err="1">
                <a:effectLst/>
                <a:ea typeface="Calibri" panose="020F0502020204030204" pitchFamily="34" charset="0"/>
                <a:cs typeface="Calibri" panose="020F0502020204030204" pitchFamily="34" charset="0"/>
              </a:rPr>
              <a:t>composition</a:t>
            </a:r>
            <a:r>
              <a:rPr lang="en-US" sz="1600" dirty="0">
                <a:effectLst/>
                <a:ea typeface="Calibri" panose="020F0502020204030204" pitchFamily="34" charset="0"/>
                <a:cs typeface="Calibri" panose="020F0502020204030204" pitchFamily="34" charset="0"/>
              </a:rPr>
              <a:t> </a:t>
            </a:r>
            <a:r>
              <a:rPr lang="hu-HU" sz="1600" dirty="0" err="1">
                <a:effectLst/>
                <a:ea typeface="Calibri" panose="020F0502020204030204" pitchFamily="34" charset="0"/>
                <a:cs typeface="Calibri" panose="020F0502020204030204" pitchFamily="34" charset="0"/>
              </a:rPr>
              <a:t>are</a:t>
            </a:r>
            <a:r>
              <a:rPr lang="hu-HU" sz="1600" dirty="0">
                <a:effectLst/>
                <a:ea typeface="Calibri" panose="020F0502020204030204" pitchFamily="34" charset="0"/>
                <a:cs typeface="Calibri" panose="020F0502020204030204" pitchFamily="34" charset="0"/>
              </a:rPr>
              <a:t> in</a:t>
            </a:r>
            <a:r>
              <a:rPr lang="en-US" sz="1600" dirty="0">
                <a:effectLst/>
                <a:ea typeface="Calibri" panose="020F0502020204030204" pitchFamily="34" charset="0"/>
                <a:cs typeface="Calibri" panose="020F0502020204030204" pitchFamily="34" charset="0"/>
              </a:rPr>
              <a:t>dependent - decorative layout</a:t>
            </a:r>
          </a:p>
          <a:p>
            <a:pPr marL="0" indent="0" algn="just">
              <a:spcBef>
                <a:spcPts val="0"/>
              </a:spcBef>
              <a:buNone/>
            </a:pPr>
            <a:r>
              <a:rPr lang="en-US" sz="1600" dirty="0">
                <a:effectLst/>
                <a:ea typeface="Calibri" panose="020F0502020204030204" pitchFamily="34" charset="0"/>
                <a:cs typeface="Calibri" panose="020F0502020204030204" pitchFamily="34" charset="0"/>
              </a:rPr>
              <a:t>- linearity of storytelling dominant, narrative</a:t>
            </a:r>
            <a:r>
              <a:rPr lang="hu-HU" sz="1600" dirty="0">
                <a:effectLst/>
                <a:ea typeface="Calibri" panose="020F0502020204030204" pitchFamily="34" charset="0"/>
                <a:cs typeface="Calibri" panose="020F0502020204030204" pitchFamily="34" charset="0"/>
              </a:rPr>
              <a:t> and </a:t>
            </a:r>
            <a:r>
              <a:rPr lang="hu-HU" sz="1600" dirty="0" err="1">
                <a:effectLst/>
                <a:ea typeface="Calibri" panose="020F0502020204030204" pitchFamily="34" charset="0"/>
                <a:cs typeface="Calibri" panose="020F0502020204030204" pitchFamily="34" charset="0"/>
              </a:rPr>
              <a:t>composition</a:t>
            </a:r>
            <a:r>
              <a:rPr lang="hu-HU" sz="1600" dirty="0">
                <a:effectLst/>
                <a:ea typeface="Calibri" panose="020F0502020204030204" pitchFamily="34" charset="0"/>
                <a:cs typeface="Calibri" panose="020F0502020204030204" pitchFamily="34" charset="0"/>
              </a:rPr>
              <a:t> </a:t>
            </a:r>
            <a:r>
              <a:rPr lang="hu-HU" sz="1600" dirty="0" err="1">
                <a:ea typeface="Calibri" panose="020F0502020204030204" pitchFamily="34" charset="0"/>
                <a:cs typeface="Calibri" panose="020F0502020204030204" pitchFamily="34" charset="0"/>
              </a:rPr>
              <a:t>are</a:t>
            </a:r>
            <a:r>
              <a:rPr lang="en-US" sz="1600" dirty="0">
                <a:effectLst/>
                <a:ea typeface="Calibri" panose="020F0502020204030204" pitchFamily="34" charset="0"/>
                <a:cs typeface="Calibri" panose="020F0502020204030204" pitchFamily="34" charset="0"/>
              </a:rPr>
              <a:t> interdependent - rhetorical layout</a:t>
            </a:r>
          </a:p>
          <a:p>
            <a:pPr algn="just">
              <a:spcBef>
                <a:spcPts val="0"/>
              </a:spcBef>
              <a:buFontTx/>
              <a:buChar char="-"/>
            </a:pPr>
            <a:r>
              <a:rPr lang="en-US" sz="1600" dirty="0">
                <a:effectLst/>
                <a:ea typeface="Calibri" panose="020F0502020204030204" pitchFamily="34" charset="0"/>
                <a:cs typeface="Calibri" panose="020F0502020204030204" pitchFamily="34" charset="0"/>
              </a:rPr>
              <a:t>the </a:t>
            </a:r>
            <a:r>
              <a:rPr lang="hu-HU" sz="1600" dirty="0" err="1">
                <a:effectLst/>
                <a:ea typeface="Calibri" panose="020F0502020204030204" pitchFamily="34" charset="0"/>
                <a:cs typeface="Calibri" panose="020F0502020204030204" pitchFamily="34" charset="0"/>
              </a:rPr>
              <a:t>composition</a:t>
            </a:r>
            <a:r>
              <a:rPr lang="en-US" sz="1600" dirty="0">
                <a:effectLst/>
                <a:ea typeface="Calibri" panose="020F0502020204030204" pitchFamily="34" charset="0"/>
                <a:cs typeface="Calibri" panose="020F0502020204030204" pitchFamily="34" charset="0"/>
              </a:rPr>
              <a:t> dominates, narrative</a:t>
            </a:r>
            <a:r>
              <a:rPr lang="hu-HU" sz="1600" dirty="0">
                <a:effectLst/>
                <a:ea typeface="Calibri" panose="020F0502020204030204" pitchFamily="34" charset="0"/>
                <a:cs typeface="Calibri" panose="020F0502020204030204" pitchFamily="34" charset="0"/>
              </a:rPr>
              <a:t> </a:t>
            </a:r>
            <a:r>
              <a:rPr lang="hu-HU" sz="1600" dirty="0">
                <a:ea typeface="Calibri" panose="020F0502020204030204" pitchFamily="34" charset="0"/>
                <a:cs typeface="Calibri" panose="020F0502020204030204" pitchFamily="34" charset="0"/>
              </a:rPr>
              <a:t>and</a:t>
            </a:r>
            <a:r>
              <a:rPr lang="en-US" sz="1600" dirty="0">
                <a:effectLst/>
                <a:ea typeface="Calibri" panose="020F0502020204030204" pitchFamily="34" charset="0"/>
                <a:cs typeface="Calibri" panose="020F0502020204030204" pitchFamily="34" charset="0"/>
              </a:rPr>
              <a:t> </a:t>
            </a:r>
            <a:r>
              <a:rPr lang="hu-HU" sz="1600" dirty="0" err="1">
                <a:ea typeface="Calibri" panose="020F0502020204030204" pitchFamily="34" charset="0"/>
                <a:cs typeface="Calibri" panose="020F0502020204030204" pitchFamily="34" charset="0"/>
              </a:rPr>
              <a:t>composition</a:t>
            </a:r>
            <a:r>
              <a:rPr lang="hu-HU" sz="1600" dirty="0">
                <a:ea typeface="Calibri" panose="020F0502020204030204" pitchFamily="34" charset="0"/>
                <a:cs typeface="Calibri" panose="020F0502020204030204" pitchFamily="34" charset="0"/>
              </a:rPr>
              <a:t> </a:t>
            </a:r>
            <a:r>
              <a:rPr lang="hu-HU" sz="1600" dirty="0" err="1">
                <a:ea typeface="Calibri" panose="020F0502020204030204" pitchFamily="34" charset="0"/>
                <a:cs typeface="Calibri" panose="020F0502020204030204" pitchFamily="34" charset="0"/>
              </a:rPr>
              <a:t>are</a:t>
            </a:r>
            <a:r>
              <a:rPr lang="hu-HU" sz="1600" dirty="0">
                <a:ea typeface="Calibri" panose="020F0502020204030204" pitchFamily="34" charset="0"/>
                <a:cs typeface="Calibri" panose="020F0502020204030204" pitchFamily="34" charset="0"/>
              </a:rPr>
              <a:t> </a:t>
            </a:r>
            <a:r>
              <a:rPr lang="en-US" sz="1600" dirty="0">
                <a:effectLst/>
                <a:ea typeface="Calibri" panose="020F0502020204030204" pitchFamily="34" charset="0"/>
                <a:cs typeface="Calibri" panose="020F0502020204030204" pitchFamily="34" charset="0"/>
              </a:rPr>
              <a:t>interdependent - </a:t>
            </a:r>
            <a:r>
              <a:rPr lang="hu-HU" sz="1600" dirty="0" err="1">
                <a:effectLst/>
                <a:ea typeface="Calibri" panose="020F0502020204030204" pitchFamily="34" charset="0"/>
                <a:cs typeface="Calibri" panose="020F0502020204030204" pitchFamily="34" charset="0"/>
              </a:rPr>
              <a:t>productive</a:t>
            </a:r>
            <a:r>
              <a:rPr lang="en-US" sz="1600" dirty="0">
                <a:effectLst/>
                <a:ea typeface="Calibri" panose="020F0502020204030204" pitchFamily="34" charset="0"/>
                <a:cs typeface="Calibri" panose="020F0502020204030204" pitchFamily="34" charset="0"/>
              </a:rPr>
              <a:t> layout</a:t>
            </a:r>
            <a:endParaRPr lang="hu-HU" sz="1600" dirty="0">
              <a:effectLst/>
              <a:ea typeface="Calibri" panose="020F0502020204030204" pitchFamily="34" charset="0"/>
              <a:cs typeface="Calibri" panose="020F0502020204030204" pitchFamily="34" charset="0"/>
            </a:endParaRPr>
          </a:p>
          <a:p>
            <a:pPr marL="0" indent="0" algn="just">
              <a:spcBef>
                <a:spcPts val="0"/>
              </a:spcBef>
              <a:buNone/>
            </a:pPr>
            <a:endParaRPr lang="en-US" sz="1600" dirty="0">
              <a:effectLst/>
              <a:ea typeface="Calibri" panose="020F0502020204030204" pitchFamily="34" charset="0"/>
              <a:cs typeface="Calibri" panose="020F0502020204030204" pitchFamily="34" charset="0"/>
            </a:endParaRPr>
          </a:p>
          <a:p>
            <a:pPr marL="0" indent="0" algn="just">
              <a:spcBef>
                <a:spcPts val="0"/>
              </a:spcBef>
              <a:buNone/>
            </a:pPr>
            <a:r>
              <a:rPr lang="en-US" sz="1600" dirty="0">
                <a:effectLst/>
                <a:ea typeface="Calibri" panose="020F0502020204030204" pitchFamily="34" charset="0"/>
                <a:cs typeface="Calibri" panose="020F0502020204030204" pitchFamily="34" charset="0"/>
              </a:rPr>
              <a:t>We can therefore talk about 1. conventional layout, where there are bars of the same height on the page, with frames of the same size (e.g. Garfield, Peanuts). 2. decorative layout is usually very spectacular, with special panel construction techniques </a:t>
            </a:r>
            <a:r>
              <a:rPr lang="en-US" sz="1600" dirty="0" err="1">
                <a:effectLst/>
                <a:ea typeface="Calibri" panose="020F0502020204030204" pitchFamily="34" charset="0"/>
                <a:cs typeface="Calibri" panose="020F0502020204030204" pitchFamily="34" charset="0"/>
              </a:rPr>
              <a:t>emphasised</a:t>
            </a:r>
            <a:r>
              <a:rPr lang="en-US" sz="1600" dirty="0">
                <a:effectLst/>
                <a:ea typeface="Calibri" panose="020F0502020204030204" pitchFamily="34" charset="0"/>
                <a:cs typeface="Calibri" panose="020F0502020204030204" pitchFamily="34" charset="0"/>
              </a:rPr>
              <a:t>, but not subordinated to the narrative or overly shaping the narrative (e.g. Tarzan). 3. rhetorical page layout, on the other hand, also adapts the paneling and page layout to the storytelling (e.g. </a:t>
            </a:r>
            <a:r>
              <a:rPr lang="en-US" sz="1600" dirty="0" err="1">
                <a:effectLst/>
                <a:ea typeface="Calibri" panose="020F0502020204030204" pitchFamily="34" charset="0"/>
                <a:cs typeface="Calibri" panose="020F0502020204030204" pitchFamily="34" charset="0"/>
              </a:rPr>
              <a:t>Tinin</a:t>
            </a:r>
            <a:r>
              <a:rPr lang="en-US" sz="1600" dirty="0">
                <a:effectLst/>
                <a:ea typeface="Calibri" panose="020F0502020204030204" pitchFamily="34" charset="0"/>
                <a:cs typeface="Calibri" panose="020F0502020204030204" pitchFamily="34" charset="0"/>
              </a:rPr>
              <a:t>, Asterix). </a:t>
            </a:r>
            <a:r>
              <a:rPr lang="hu-HU" sz="1600" dirty="0">
                <a:effectLst/>
                <a:ea typeface="Calibri" panose="020F0502020204030204" pitchFamily="34" charset="0"/>
                <a:cs typeface="Calibri" panose="020F0502020204030204" pitchFamily="34" charset="0"/>
              </a:rPr>
              <a:t>4. </a:t>
            </a:r>
            <a:r>
              <a:rPr lang="hu-HU" sz="1600" dirty="0" err="1">
                <a:ea typeface="Calibri" panose="020F0502020204030204" pitchFamily="34" charset="0"/>
                <a:cs typeface="Calibri" panose="020F0502020204030204" pitchFamily="34" charset="0"/>
              </a:rPr>
              <a:t>Th</a:t>
            </a:r>
            <a:r>
              <a:rPr lang="en-US" sz="1600" dirty="0">
                <a:effectLst/>
                <a:ea typeface="Calibri" panose="020F0502020204030204" pitchFamily="34" charset="0"/>
                <a:cs typeface="Calibri" panose="020F0502020204030204" pitchFamily="34" charset="0"/>
              </a:rPr>
              <a:t>e paneling becomes a creative force, it plays a decisive role in shaping the narrative, and the </a:t>
            </a:r>
            <a:r>
              <a:rPr lang="en-US" sz="1600" dirty="0" err="1">
                <a:effectLst/>
                <a:ea typeface="Calibri" panose="020F0502020204030204" pitchFamily="34" charset="0"/>
                <a:cs typeface="Calibri" panose="020F0502020204030204" pitchFamily="34" charset="0"/>
              </a:rPr>
              <a:t>tabularity</a:t>
            </a:r>
            <a:r>
              <a:rPr lang="en-US" sz="1600" dirty="0">
                <a:effectLst/>
                <a:ea typeface="Calibri" panose="020F0502020204030204" pitchFamily="34" charset="0"/>
                <a:cs typeface="Calibri" panose="020F0502020204030204" pitchFamily="34" charset="0"/>
              </a:rPr>
              <a:t> of the visual</a:t>
            </a:r>
            <a:r>
              <a:rPr lang="hu-HU" sz="1600" dirty="0">
                <a:effectLst/>
                <a:ea typeface="Calibri" panose="020F0502020204030204" pitchFamily="34" charset="0"/>
                <a:cs typeface="Calibri" panose="020F0502020204030204" pitchFamily="34" charset="0"/>
              </a:rPr>
              <a:t>, </a:t>
            </a:r>
            <a:r>
              <a:rPr lang="hu-HU" sz="1600" dirty="0" err="1">
                <a:effectLst/>
                <a:ea typeface="Calibri" panose="020F0502020204030204" pitchFamily="34" charset="0"/>
                <a:cs typeface="Calibri" panose="020F0502020204030204" pitchFamily="34" charset="0"/>
              </a:rPr>
              <a:t>the</a:t>
            </a:r>
            <a:r>
              <a:rPr lang="hu-HU" sz="1600" dirty="0">
                <a:effectLst/>
                <a:ea typeface="Calibri" panose="020F0502020204030204" pitchFamily="34" charset="0"/>
                <a:cs typeface="Calibri" panose="020F0502020204030204" pitchFamily="34" charset="0"/>
              </a:rPr>
              <a:t> </a:t>
            </a:r>
            <a:r>
              <a:rPr lang="hu-HU" sz="1600" dirty="0" err="1">
                <a:effectLst/>
                <a:ea typeface="Calibri" panose="020F0502020204030204" pitchFamily="34" charset="0"/>
                <a:cs typeface="Calibri" panose="020F0502020204030204" pitchFamily="34" charset="0"/>
              </a:rPr>
              <a:t>composition</a:t>
            </a:r>
            <a:r>
              <a:rPr lang="en-US" sz="1600" dirty="0">
                <a:effectLst/>
                <a:ea typeface="Calibri" panose="020F0502020204030204" pitchFamily="34" charset="0"/>
                <a:cs typeface="Calibri" panose="020F0502020204030204" pitchFamily="34" charset="0"/>
              </a:rPr>
              <a:t> is not subordinated to the story-telling, but can even sometimes make the linear image/text reading impossible through its productivity (e.g. Little Nemo in Slumberland, </a:t>
            </a:r>
            <a:r>
              <a:rPr lang="en-US" sz="1600" dirty="0" err="1">
                <a:effectLst/>
                <a:ea typeface="Calibri" panose="020F0502020204030204" pitchFamily="34" charset="0"/>
                <a:cs typeface="Calibri" panose="020F0502020204030204" pitchFamily="34" charset="0"/>
              </a:rPr>
              <a:t>Simbabbad</a:t>
            </a:r>
            <a:r>
              <a:rPr lang="en-US" sz="1600" dirty="0">
                <a:effectLst/>
                <a:ea typeface="Calibri" panose="020F0502020204030204" pitchFamily="34" charset="0"/>
                <a:cs typeface="Calibri" panose="020F0502020204030204" pitchFamily="34" charset="0"/>
              </a:rPr>
              <a:t> de </a:t>
            </a:r>
            <a:r>
              <a:rPr lang="en-US" sz="1600" dirty="0" err="1">
                <a:effectLst/>
                <a:ea typeface="Calibri" panose="020F0502020204030204" pitchFamily="34" charset="0"/>
                <a:cs typeface="Calibri" panose="020F0502020204030204" pitchFamily="34" charset="0"/>
              </a:rPr>
              <a:t>Batbad</a:t>
            </a:r>
            <a:r>
              <a:rPr lang="en-US" sz="1600" dirty="0">
                <a:effectLst/>
                <a:ea typeface="Calibri" panose="020F0502020204030204" pitchFamily="34" charset="0"/>
                <a:cs typeface="Calibri" panose="020F0502020204030204" pitchFamily="34" charset="0"/>
              </a:rPr>
              <a:t>).</a:t>
            </a:r>
            <a:endParaRPr lang="hu-HU" sz="1600" dirty="0">
              <a:effectLst/>
              <a:ea typeface="Calibri" panose="020F0502020204030204" pitchFamily="34" charset="0"/>
              <a:cs typeface="Calibri" panose="020F0502020204030204" pitchFamily="34" charset="0"/>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16731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 Panel, </a:t>
            </a:r>
            <a:r>
              <a:rPr lang="hu-HU" dirty="0" err="1">
                <a:solidFill>
                  <a:schemeClr val="accent2">
                    <a:lumMod val="50000"/>
                  </a:schemeClr>
                </a:solidFill>
              </a:rPr>
              <a:t>Sequence</a:t>
            </a:r>
            <a:r>
              <a:rPr lang="hu-HU" dirty="0">
                <a:solidFill>
                  <a:schemeClr val="accent2">
                    <a:lumMod val="50000"/>
                  </a:schemeClr>
                </a:solidFill>
              </a:rPr>
              <a:t>, Page</a:t>
            </a:r>
          </a:p>
        </p:txBody>
      </p:sp>
      <p:pic>
        <p:nvPicPr>
          <p:cNvPr id="5" name="Kép 4">
            <a:extLst>
              <a:ext uri="{FF2B5EF4-FFF2-40B4-BE49-F238E27FC236}">
                <a16:creationId xmlns:a16="http://schemas.microsoft.com/office/drawing/2014/main" id="{E7FAD30B-2F96-50D0-588D-94FB4D67DB7C}"/>
              </a:ext>
            </a:extLst>
          </p:cNvPr>
          <p:cNvPicPr>
            <a:picLocks noChangeAspect="1"/>
          </p:cNvPicPr>
          <p:nvPr/>
        </p:nvPicPr>
        <p:blipFill>
          <a:blip r:embed="rId4"/>
          <a:stretch>
            <a:fillRect/>
          </a:stretch>
        </p:blipFill>
        <p:spPr>
          <a:xfrm>
            <a:off x="9287730" y="1058332"/>
            <a:ext cx="2638425" cy="4343400"/>
          </a:xfrm>
          <a:prstGeom prst="rect">
            <a:avLst/>
          </a:prstGeom>
        </p:spPr>
      </p:pic>
    </p:spTree>
    <p:custDataLst>
      <p:tags r:id="rId1"/>
    </p:custDataLst>
    <p:extLst>
      <p:ext uri="{BB962C8B-B14F-4D97-AF65-F5344CB8AC3E}">
        <p14:creationId xmlns:p14="http://schemas.microsoft.com/office/powerpoint/2010/main" val="58480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a:t>
            </a:r>
            <a:r>
              <a:rPr lang="hu-HU" dirty="0" err="1">
                <a:solidFill>
                  <a:schemeClr val="accent2">
                    <a:lumMod val="50000"/>
                  </a:schemeClr>
                </a:solidFill>
              </a:rPr>
              <a:t>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fontScale="92500" lnSpcReduction="10000"/>
          </a:bodyPr>
          <a:lstStyle/>
          <a:p>
            <a:pPr marL="0" indent="0" algn="just">
              <a:buNone/>
            </a:pPr>
            <a:r>
              <a:rPr lang="en-US" dirty="0"/>
              <a:t>Are the following statements true or false?</a:t>
            </a:r>
            <a:endParaRPr lang="hu-HU" dirty="0"/>
          </a:p>
          <a:p>
            <a:pPr marL="0" indent="0">
              <a:buNone/>
            </a:pPr>
            <a:endParaRPr lang="hu-HU" dirty="0"/>
          </a:p>
          <a:p>
            <a:pPr>
              <a:buFontTx/>
              <a:buChar char="-"/>
            </a:pPr>
            <a:r>
              <a:rPr lang="hu-HU" dirty="0"/>
              <a:t>I</a:t>
            </a:r>
            <a:r>
              <a:rPr lang="en-US" dirty="0"/>
              <a:t>n popular American comic book series, the most commonly used transition type is a</a:t>
            </a:r>
            <a:r>
              <a:rPr lang="hu-HU" dirty="0" err="1"/>
              <a:t>spect</a:t>
            </a:r>
            <a:r>
              <a:rPr lang="en-US" dirty="0"/>
              <a:t>-to-</a:t>
            </a:r>
            <a:r>
              <a:rPr lang="hu-HU" dirty="0" err="1"/>
              <a:t>aspect</a:t>
            </a:r>
            <a:r>
              <a:rPr lang="en-US" dirty="0"/>
              <a:t>, but there is also a strong presence of subject-to-subject and scene-to-scene transitions.</a:t>
            </a:r>
            <a:r>
              <a:rPr lang="hu-HU" dirty="0"/>
              <a:t> (</a:t>
            </a:r>
            <a:r>
              <a:rPr lang="hu-HU" dirty="0" err="1"/>
              <a:t>false</a:t>
            </a:r>
            <a:r>
              <a:rPr lang="hu-HU" dirty="0"/>
              <a:t>)</a:t>
            </a:r>
            <a:r>
              <a:rPr lang="en-US" dirty="0"/>
              <a:t>  </a:t>
            </a:r>
            <a:endParaRPr lang="hu-HU" dirty="0"/>
          </a:p>
          <a:p>
            <a:pPr>
              <a:buFontTx/>
              <a:buChar char="-"/>
            </a:pPr>
            <a:r>
              <a:rPr lang="en-US" dirty="0" err="1"/>
              <a:t>Mangas</a:t>
            </a:r>
            <a:r>
              <a:rPr lang="en-US" dirty="0"/>
              <a:t> show a greater variety in their use of transition types, and more frequent shifts in point of view.</a:t>
            </a:r>
            <a:r>
              <a:rPr lang="hu-HU" dirty="0"/>
              <a:t> (</a:t>
            </a:r>
            <a:r>
              <a:rPr lang="hu-HU" dirty="0" err="1"/>
              <a:t>true</a:t>
            </a:r>
            <a:r>
              <a:rPr lang="hu-HU" dirty="0"/>
              <a:t>)</a:t>
            </a:r>
          </a:p>
          <a:p>
            <a:pPr>
              <a:buFontTx/>
              <a:buChar char="-"/>
            </a:pPr>
            <a:r>
              <a:rPr lang="hu-HU" dirty="0"/>
              <a:t>The </a:t>
            </a:r>
            <a:r>
              <a:rPr lang="en-US" dirty="0"/>
              <a:t>conventional </a:t>
            </a:r>
            <a:r>
              <a:rPr lang="hu-HU" dirty="0" err="1"/>
              <a:t>page</a:t>
            </a:r>
            <a:r>
              <a:rPr lang="hu-HU" dirty="0"/>
              <a:t> </a:t>
            </a:r>
            <a:r>
              <a:rPr lang="hu-HU" dirty="0" err="1"/>
              <a:t>layout</a:t>
            </a:r>
            <a:r>
              <a:rPr lang="hu-HU" dirty="0"/>
              <a:t> </a:t>
            </a:r>
            <a:r>
              <a:rPr lang="en-US" dirty="0" err="1"/>
              <a:t>favours</a:t>
            </a:r>
            <a:r>
              <a:rPr lang="en-US" dirty="0"/>
              <a:t> a lineal reading order</a:t>
            </a:r>
            <a:r>
              <a:rPr lang="hu-HU" dirty="0"/>
              <a:t>. (</a:t>
            </a:r>
            <a:r>
              <a:rPr lang="hu-HU" dirty="0" err="1"/>
              <a:t>true</a:t>
            </a:r>
            <a:r>
              <a:rPr lang="hu-HU" dirty="0"/>
              <a:t>)</a:t>
            </a:r>
          </a:p>
          <a:p>
            <a:pPr>
              <a:buFontTx/>
              <a:buChar char="-"/>
            </a:pPr>
            <a:r>
              <a:rPr lang="hu-HU" dirty="0"/>
              <a:t>The c</a:t>
            </a:r>
            <a:r>
              <a:rPr lang="en-US" dirty="0" err="1"/>
              <a:t>omposition</a:t>
            </a:r>
            <a:r>
              <a:rPr lang="en-US" dirty="0"/>
              <a:t> of the rhetorical page layout is not adapted to the storytelling</a:t>
            </a:r>
            <a:r>
              <a:rPr lang="hu-HU" dirty="0"/>
              <a:t>. (</a:t>
            </a:r>
            <a:r>
              <a:rPr lang="hu-HU" dirty="0" err="1"/>
              <a:t>false</a:t>
            </a:r>
            <a:r>
              <a:rPr lang="hu-HU" dirty="0"/>
              <a:t>)</a:t>
            </a:r>
          </a:p>
          <a:p>
            <a:pPr>
              <a:buFontTx/>
              <a:buChar char="-"/>
            </a:pPr>
            <a:r>
              <a:rPr lang="hu-HU" dirty="0"/>
              <a:t>W</a:t>
            </a:r>
            <a:r>
              <a:rPr lang="en-US" dirty="0"/>
              <a:t>ill </a:t>
            </a:r>
            <a:r>
              <a:rPr lang="hu-HU" dirty="0"/>
              <a:t>E</a:t>
            </a:r>
            <a:r>
              <a:rPr lang="en-US" dirty="0" err="1"/>
              <a:t>isner</a:t>
            </a:r>
            <a:r>
              <a:rPr lang="en-US" dirty="0"/>
              <a:t> called comics sequential art</a:t>
            </a:r>
            <a:r>
              <a:rPr lang="hu-HU" dirty="0"/>
              <a:t>. (</a:t>
            </a:r>
            <a:r>
              <a:rPr lang="hu-HU" dirty="0" err="1"/>
              <a:t>true</a:t>
            </a:r>
            <a:r>
              <a:rPr lang="hu-HU" dirty="0"/>
              <a:t>)</a:t>
            </a:r>
          </a:p>
          <a:p>
            <a:pPr marL="0" indent="0">
              <a:buNone/>
            </a:pPr>
            <a:endParaRPr lang="hu-HU" dirty="0">
              <a:solidFill>
                <a:srgbClr val="FF0000"/>
              </a:solidFill>
            </a:endParaRPr>
          </a:p>
        </p:txBody>
      </p:sp>
    </p:spTree>
    <p:custDataLst>
      <p:tags r:id="rId1"/>
    </p:custDataLst>
    <p:extLst>
      <p:ext uri="{BB962C8B-B14F-4D97-AF65-F5344CB8AC3E}">
        <p14:creationId xmlns:p14="http://schemas.microsoft.com/office/powerpoint/2010/main" val="4115765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hu-HU" dirty="0">
                <a:solidFill>
                  <a:schemeClr val="accent2">
                    <a:lumMod val="50000"/>
                  </a:schemeClr>
                </a:solidFill>
              </a:rPr>
              <a:t>2. </a:t>
            </a:r>
            <a:r>
              <a:rPr lang="hu-HU" dirty="0" err="1">
                <a:solidFill>
                  <a:schemeClr val="accent2">
                    <a:lumMod val="50000"/>
                  </a:schemeClr>
                </a:solidFill>
              </a:rPr>
              <a:t>Genre</a:t>
            </a:r>
            <a:r>
              <a:rPr lang="hu-HU" dirty="0">
                <a:solidFill>
                  <a:schemeClr val="accent2">
                    <a:lumMod val="50000"/>
                  </a:schemeClr>
                </a:solidFill>
              </a:rPr>
              <a:t>, </a:t>
            </a:r>
            <a:r>
              <a:rPr lang="hu-HU" dirty="0" err="1">
                <a:solidFill>
                  <a:schemeClr val="accent2">
                    <a:lumMod val="50000"/>
                  </a:schemeClr>
                </a:solidFill>
              </a:rPr>
              <a:t>Graphic</a:t>
            </a:r>
            <a:r>
              <a:rPr lang="hu-HU" dirty="0">
                <a:solidFill>
                  <a:schemeClr val="accent2">
                    <a:lumMod val="50000"/>
                  </a:schemeClr>
                </a:solidFill>
              </a:rPr>
              <a:t> </a:t>
            </a:r>
            <a:r>
              <a:rPr lang="hu-HU" dirty="0" err="1">
                <a:solidFill>
                  <a:schemeClr val="accent2">
                    <a:lumMod val="50000"/>
                  </a:schemeClr>
                </a:solidFill>
              </a:rPr>
              <a:t>Style</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725576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2.1.Genre</a:t>
            </a:r>
            <a:r>
              <a:rPr lang="en-US" dirty="0">
                <a:solidFill>
                  <a:schemeClr val="accent2">
                    <a:lumMod val="50000"/>
                  </a:schemeClr>
                </a:solidFill>
              </a:rPr>
              <a:t> </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6886575" cy="3477895"/>
          </a:xfrm>
        </p:spPr>
        <p:txBody>
          <a:bodyPr>
            <a:normAutofit fontScale="70000" lnSpcReduction="20000"/>
          </a:bodyPr>
          <a:lstStyle/>
          <a:p>
            <a:pPr marL="0" indent="0" algn="just">
              <a:buNone/>
            </a:pPr>
            <a:r>
              <a:rPr lang="en-US" dirty="0"/>
              <a:t>Typically, genre analysis asks how a media text, in this case a work of comics, benefits from different genre traditions. Which ones does it draw from, which ones is it associated with, what does it do with these traditions, how does it relate to them, how does it shape them?</a:t>
            </a:r>
            <a:r>
              <a:rPr lang="hu-HU" dirty="0"/>
              <a:t> </a:t>
            </a:r>
            <a:r>
              <a:rPr lang="en-US" dirty="0"/>
              <a:t>There are relatively well-defined genres that have been developed by the media industry. One of these is the comic strip, which, although related to the newspaper cartoon, is a comic</a:t>
            </a:r>
            <a:r>
              <a:rPr lang="hu-HU" dirty="0"/>
              <a:t>s</a:t>
            </a:r>
            <a:r>
              <a:rPr lang="en-US" dirty="0"/>
              <a:t> genre consisting of three or four panels, with the last panel focused on the punchline. In the European francophone tradition, this is similar to the one-page gag, which in turn is typically part of a hardcover, full-</a:t>
            </a:r>
            <a:r>
              <a:rPr lang="en-US" dirty="0" err="1"/>
              <a:t>colour</a:t>
            </a:r>
            <a:r>
              <a:rPr lang="en-US" dirty="0"/>
              <a:t> gag collection published in a 48 or, less frequently, 64-page album. From a marketing point of view, the most sophisticated genre offering is that of the Japanese manga industry.</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534684" y="5350874"/>
            <a:ext cx="108191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2. </a:t>
            </a:r>
            <a:r>
              <a:rPr lang="hu-HU" dirty="0" err="1">
                <a:solidFill>
                  <a:schemeClr val="accent2">
                    <a:lumMod val="50000"/>
                  </a:schemeClr>
                </a:solidFill>
              </a:rPr>
              <a:t>Genre</a:t>
            </a:r>
            <a:r>
              <a:rPr lang="hu-HU" dirty="0">
                <a:solidFill>
                  <a:schemeClr val="accent2">
                    <a:lumMod val="50000"/>
                  </a:schemeClr>
                </a:solidFill>
              </a:rPr>
              <a:t>, </a:t>
            </a:r>
            <a:r>
              <a:rPr lang="hu-HU" dirty="0" err="1">
                <a:solidFill>
                  <a:schemeClr val="accent2">
                    <a:lumMod val="50000"/>
                  </a:schemeClr>
                </a:solidFill>
              </a:rPr>
              <a:t>Graphic</a:t>
            </a:r>
            <a:r>
              <a:rPr lang="hu-HU" dirty="0">
                <a:solidFill>
                  <a:schemeClr val="accent2">
                    <a:lumMod val="50000"/>
                  </a:schemeClr>
                </a:solidFill>
              </a:rPr>
              <a:t> </a:t>
            </a:r>
            <a:r>
              <a:rPr lang="hu-HU" dirty="0" err="1">
                <a:solidFill>
                  <a:schemeClr val="accent2">
                    <a:lumMod val="50000"/>
                  </a:schemeClr>
                </a:solidFill>
              </a:rPr>
              <a:t>Style</a:t>
            </a:r>
            <a:endParaRPr lang="hu-HU" dirty="0">
              <a:solidFill>
                <a:schemeClr val="accent2">
                  <a:lumMod val="50000"/>
                </a:schemeClr>
              </a:solidFill>
            </a:endParaRPr>
          </a:p>
        </p:txBody>
      </p:sp>
      <p:pic>
        <p:nvPicPr>
          <p:cNvPr id="5" name="Kép 4">
            <a:extLst>
              <a:ext uri="{FF2B5EF4-FFF2-40B4-BE49-F238E27FC236}">
                <a16:creationId xmlns:a16="http://schemas.microsoft.com/office/drawing/2014/main" id="{969A1689-EA3A-400F-8DA9-01F853F234BD}"/>
              </a:ext>
            </a:extLst>
          </p:cNvPr>
          <p:cNvPicPr>
            <a:picLocks noChangeAspect="1"/>
          </p:cNvPicPr>
          <p:nvPr/>
        </p:nvPicPr>
        <p:blipFill>
          <a:blip r:embed="rId3"/>
          <a:stretch>
            <a:fillRect/>
          </a:stretch>
        </p:blipFill>
        <p:spPr>
          <a:xfrm>
            <a:off x="8621160" y="1539469"/>
            <a:ext cx="2493480" cy="3493311"/>
          </a:xfrm>
          <a:prstGeom prst="rect">
            <a:avLst/>
          </a:prstGeom>
        </p:spPr>
      </p:pic>
    </p:spTree>
    <p:custDataLst>
      <p:tags r:id="rId1"/>
    </p:custDataLst>
    <p:extLst>
      <p:ext uri="{BB962C8B-B14F-4D97-AF65-F5344CB8AC3E}">
        <p14:creationId xmlns:p14="http://schemas.microsoft.com/office/powerpoint/2010/main" val="395982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2.2. </a:t>
            </a:r>
            <a:r>
              <a:rPr lang="hu-HU" dirty="0" err="1">
                <a:solidFill>
                  <a:schemeClr val="accent2">
                    <a:lumMod val="50000"/>
                  </a:schemeClr>
                </a:solidFill>
              </a:rPr>
              <a:t>Graphic</a:t>
            </a:r>
            <a:r>
              <a:rPr lang="hu-HU" dirty="0">
                <a:solidFill>
                  <a:schemeClr val="accent2">
                    <a:lumMod val="50000"/>
                  </a:schemeClr>
                </a:solidFill>
              </a:rPr>
              <a:t> </a:t>
            </a:r>
            <a:r>
              <a:rPr lang="hu-HU" dirty="0" err="1">
                <a:solidFill>
                  <a:schemeClr val="accent2">
                    <a:lumMod val="50000"/>
                  </a:schemeClr>
                </a:solidFill>
              </a:rPr>
              <a:t>Style</a:t>
            </a:r>
            <a:r>
              <a:rPr lang="hu-HU" dirty="0">
                <a:solidFill>
                  <a:schemeClr val="accent2">
                    <a:lumMod val="50000"/>
                  </a:schemeClr>
                </a:solidFill>
              </a:rPr>
              <a:t> </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598908"/>
            <a:ext cx="10981267" cy="3477895"/>
          </a:xfrm>
        </p:spPr>
        <p:txBody>
          <a:bodyPr>
            <a:normAutofit/>
          </a:bodyPr>
          <a:lstStyle/>
          <a:p>
            <a:pPr marL="0" indent="0">
              <a:buNone/>
            </a:pPr>
            <a:endParaRPr lang="hu-HU" dirty="0">
              <a:solidFill>
                <a:srgbClr val="FF0000"/>
              </a:solidFill>
            </a:endParaRPr>
          </a:p>
          <a:p>
            <a:pPr marL="0" indent="0">
              <a:buNone/>
            </a:pPr>
            <a:endParaRPr lang="hu-HU" dirty="0">
              <a:solidFill>
                <a:srgbClr val="FF0000"/>
              </a:solidFill>
            </a:endParaRPr>
          </a:p>
          <a:p>
            <a:pPr marL="0" indent="0">
              <a:buNone/>
            </a:pPr>
            <a:r>
              <a:rPr lang="en-US" dirty="0"/>
              <a:t>The graphic style indicates a link to the comics tradition. Line drawing, use of </a:t>
            </a:r>
            <a:r>
              <a:rPr lang="en-US" dirty="0" err="1"/>
              <a:t>colour</a:t>
            </a:r>
            <a:r>
              <a:rPr lang="en-US" dirty="0"/>
              <a:t>, movement, onomatopoeia (sound painting) and ideograms are all part of the style. The homogeneity or heterogeneity of graphic styles, i.e. the "</a:t>
            </a:r>
            <a:r>
              <a:rPr lang="en-US" dirty="0">
                <a:solidFill>
                  <a:srgbClr val="FF0000"/>
                </a:solidFill>
                <a:hlinkClick r:id="rId3"/>
              </a:rPr>
              <a:t>polygraphy</a:t>
            </a:r>
            <a:r>
              <a:rPr lang="en-US" dirty="0"/>
              <a:t>" of a work, can be examined.</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2. </a:t>
            </a:r>
            <a:r>
              <a:rPr lang="hu-HU" dirty="0" err="1">
                <a:solidFill>
                  <a:schemeClr val="accent2">
                    <a:lumMod val="50000"/>
                  </a:schemeClr>
                </a:solidFill>
              </a:rPr>
              <a:t>Genre</a:t>
            </a:r>
            <a:r>
              <a:rPr lang="hu-HU" dirty="0">
                <a:solidFill>
                  <a:schemeClr val="accent2">
                    <a:lumMod val="50000"/>
                  </a:schemeClr>
                </a:solidFill>
              </a:rPr>
              <a:t>, </a:t>
            </a:r>
            <a:r>
              <a:rPr lang="hu-HU" dirty="0" err="1">
                <a:solidFill>
                  <a:schemeClr val="accent2">
                    <a:lumMod val="50000"/>
                  </a:schemeClr>
                </a:solidFill>
              </a:rPr>
              <a:t>Graphic</a:t>
            </a:r>
            <a:r>
              <a:rPr lang="hu-HU" dirty="0">
                <a:solidFill>
                  <a:schemeClr val="accent2">
                    <a:lumMod val="50000"/>
                  </a:schemeClr>
                </a:solidFill>
              </a:rPr>
              <a:t> </a:t>
            </a:r>
            <a:r>
              <a:rPr lang="hu-HU" dirty="0" err="1">
                <a:solidFill>
                  <a:schemeClr val="accent2">
                    <a:lumMod val="50000"/>
                  </a:schemeClr>
                </a:solidFill>
              </a:rPr>
              <a:t>Style</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46339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2.2. </a:t>
            </a:r>
            <a:r>
              <a:rPr lang="hu-HU" dirty="0" err="1">
                <a:solidFill>
                  <a:schemeClr val="accent2">
                    <a:lumMod val="50000"/>
                  </a:schemeClr>
                </a:solidFill>
              </a:rPr>
              <a:t>Graphic</a:t>
            </a:r>
            <a:r>
              <a:rPr lang="hu-HU" dirty="0">
                <a:solidFill>
                  <a:schemeClr val="accent2">
                    <a:lumMod val="50000"/>
                  </a:schemeClr>
                </a:solidFill>
              </a:rPr>
              <a:t> </a:t>
            </a:r>
            <a:r>
              <a:rPr lang="hu-HU" dirty="0" err="1">
                <a:solidFill>
                  <a:schemeClr val="accent2">
                    <a:lumMod val="50000"/>
                  </a:schemeClr>
                </a:solidFill>
              </a:rPr>
              <a:t>style</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734745" y="1718394"/>
            <a:ext cx="8115835" cy="3477895"/>
          </a:xfrm>
        </p:spPr>
        <p:txBody>
          <a:bodyPr>
            <a:normAutofit fontScale="92500" lnSpcReduction="10000"/>
          </a:bodyPr>
          <a:lstStyle/>
          <a:p>
            <a:pPr marL="0" indent="0" algn="just">
              <a:buNone/>
            </a:pPr>
            <a:r>
              <a:rPr lang="en-US" dirty="0">
                <a:solidFill>
                  <a:srgbClr val="FF0000"/>
                </a:solidFill>
                <a:hlinkClick r:id="rId3"/>
              </a:rPr>
              <a:t>Scott McCloud </a:t>
            </a:r>
            <a:r>
              <a:rPr lang="en-US" dirty="0"/>
              <a:t>distinguished between more realistic and more minimalist/iconic/abstract comic styles. We can also observe combinations of styles in one work. One example is the </a:t>
            </a:r>
            <a:r>
              <a:rPr lang="en-US" dirty="0" err="1"/>
              <a:t>ligne</a:t>
            </a:r>
            <a:r>
              <a:rPr lang="en-US" dirty="0"/>
              <a:t> </a:t>
            </a:r>
            <a:r>
              <a:rPr lang="en-US" dirty="0" err="1"/>
              <a:t>claire</a:t>
            </a:r>
            <a:r>
              <a:rPr lang="en-US" dirty="0"/>
              <a:t> graphic style that </a:t>
            </a:r>
            <a:r>
              <a:rPr lang="en-US" dirty="0" err="1"/>
              <a:t>characterises</a:t>
            </a:r>
            <a:r>
              <a:rPr lang="en-US" dirty="0"/>
              <a:t> </a:t>
            </a:r>
            <a:r>
              <a:rPr lang="en-US" dirty="0" err="1"/>
              <a:t>Hergé's</a:t>
            </a:r>
            <a:r>
              <a:rPr lang="en-US" dirty="0"/>
              <a:t> </a:t>
            </a:r>
            <a:r>
              <a:rPr lang="en-US" dirty="0" err="1"/>
              <a:t>Tintin</a:t>
            </a:r>
            <a:r>
              <a:rPr lang="en-US" dirty="0"/>
              <a:t>. In the </a:t>
            </a:r>
            <a:r>
              <a:rPr lang="en-US" dirty="0" err="1"/>
              <a:t>Tintin</a:t>
            </a:r>
            <a:r>
              <a:rPr lang="en-US" dirty="0"/>
              <a:t> series, the characters, especially the title character, are more minimalist, while the environment is more elaborate and realistic, this technique of making it easier to identify with the protagonist of the adventure series. The </a:t>
            </a:r>
            <a:r>
              <a:rPr lang="en-US" dirty="0" err="1"/>
              <a:t>ligne</a:t>
            </a:r>
            <a:r>
              <a:rPr lang="en-US" dirty="0"/>
              <a:t> </a:t>
            </a:r>
            <a:r>
              <a:rPr lang="en-US" dirty="0" err="1"/>
              <a:t>claire</a:t>
            </a:r>
            <a:r>
              <a:rPr lang="en-US" dirty="0"/>
              <a:t> allows for strong lines, a clear visual world and narrative.</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498475" y="48707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2. </a:t>
            </a:r>
            <a:r>
              <a:rPr lang="hu-HU" dirty="0" err="1">
                <a:solidFill>
                  <a:schemeClr val="accent2">
                    <a:lumMod val="50000"/>
                  </a:schemeClr>
                </a:solidFill>
              </a:rPr>
              <a:t>Genre</a:t>
            </a:r>
            <a:r>
              <a:rPr lang="hu-HU" dirty="0">
                <a:solidFill>
                  <a:schemeClr val="accent2">
                    <a:lumMod val="50000"/>
                  </a:schemeClr>
                </a:solidFill>
              </a:rPr>
              <a:t>, </a:t>
            </a:r>
            <a:r>
              <a:rPr lang="hu-HU" dirty="0" err="1">
                <a:solidFill>
                  <a:schemeClr val="accent2">
                    <a:lumMod val="50000"/>
                  </a:schemeClr>
                </a:solidFill>
              </a:rPr>
              <a:t>Graphic</a:t>
            </a:r>
            <a:r>
              <a:rPr lang="hu-HU" dirty="0">
                <a:solidFill>
                  <a:schemeClr val="accent2">
                    <a:lumMod val="50000"/>
                  </a:schemeClr>
                </a:solidFill>
              </a:rPr>
              <a:t> </a:t>
            </a:r>
            <a:r>
              <a:rPr lang="hu-HU" dirty="0" err="1">
                <a:solidFill>
                  <a:schemeClr val="accent2">
                    <a:lumMod val="50000"/>
                  </a:schemeClr>
                </a:solidFill>
              </a:rPr>
              <a:t>Style</a:t>
            </a:r>
            <a:endParaRPr lang="hu-HU" dirty="0">
              <a:solidFill>
                <a:schemeClr val="accent2">
                  <a:lumMod val="50000"/>
                </a:schemeClr>
              </a:solidFill>
            </a:endParaRPr>
          </a:p>
        </p:txBody>
      </p:sp>
      <p:pic>
        <p:nvPicPr>
          <p:cNvPr id="5" name="Kép 4">
            <a:extLst>
              <a:ext uri="{FF2B5EF4-FFF2-40B4-BE49-F238E27FC236}">
                <a16:creationId xmlns:a16="http://schemas.microsoft.com/office/drawing/2014/main" id="{037CBEBA-04C6-61ED-E387-FF85577A0A62}"/>
              </a:ext>
            </a:extLst>
          </p:cNvPr>
          <p:cNvPicPr>
            <a:picLocks noChangeAspect="1"/>
          </p:cNvPicPr>
          <p:nvPr/>
        </p:nvPicPr>
        <p:blipFill>
          <a:blip r:embed="rId4"/>
          <a:stretch>
            <a:fillRect/>
          </a:stretch>
        </p:blipFill>
        <p:spPr>
          <a:xfrm>
            <a:off x="9086850" y="1237908"/>
            <a:ext cx="2762251" cy="4085595"/>
          </a:xfrm>
          <a:prstGeom prst="rect">
            <a:avLst/>
          </a:prstGeom>
        </p:spPr>
      </p:pic>
    </p:spTree>
    <p:custDataLst>
      <p:tags r:id="rId1"/>
    </p:custDataLst>
    <p:extLst>
      <p:ext uri="{BB962C8B-B14F-4D97-AF65-F5344CB8AC3E}">
        <p14:creationId xmlns:p14="http://schemas.microsoft.com/office/powerpoint/2010/main" val="1362755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a:t>
            </a:r>
            <a:r>
              <a:rPr lang="hu-HU" dirty="0" err="1">
                <a:solidFill>
                  <a:schemeClr val="accent2">
                    <a:lumMod val="50000"/>
                  </a:schemeClr>
                </a:solidFill>
              </a:rPr>
              <a:t>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fontScale="92500" lnSpcReduction="10000"/>
          </a:bodyPr>
          <a:lstStyle/>
          <a:p>
            <a:pPr marL="0" indent="0">
              <a:buNone/>
            </a:pPr>
            <a:r>
              <a:rPr lang="en-US" dirty="0"/>
              <a:t>Are the following statements true or false?</a:t>
            </a:r>
            <a:r>
              <a:rPr lang="hu-HU" dirty="0"/>
              <a:t> </a:t>
            </a:r>
          </a:p>
          <a:p>
            <a:pPr marL="0" indent="0">
              <a:buNone/>
            </a:pPr>
            <a:endParaRPr lang="hu-HU" dirty="0"/>
          </a:p>
          <a:p>
            <a:pPr>
              <a:buFontTx/>
              <a:buChar char="-"/>
            </a:pPr>
            <a:r>
              <a:rPr lang="en-US" dirty="0"/>
              <a:t>In the </a:t>
            </a:r>
            <a:r>
              <a:rPr lang="en-US" dirty="0" err="1"/>
              <a:t>Tintin</a:t>
            </a:r>
            <a:r>
              <a:rPr lang="en-US" dirty="0"/>
              <a:t> series, the characters, especially the title character, are more </a:t>
            </a:r>
            <a:r>
              <a:rPr lang="hu-HU" dirty="0" err="1"/>
              <a:t>realistic</a:t>
            </a:r>
            <a:r>
              <a:rPr lang="en-US" dirty="0"/>
              <a:t>, while the environment is more </a:t>
            </a:r>
            <a:r>
              <a:rPr lang="hu-HU" dirty="0" err="1"/>
              <a:t>minimalist</a:t>
            </a:r>
            <a:r>
              <a:rPr lang="hu-HU" dirty="0"/>
              <a:t>. (</a:t>
            </a:r>
            <a:r>
              <a:rPr lang="hu-HU" dirty="0" err="1"/>
              <a:t>false</a:t>
            </a:r>
            <a:r>
              <a:rPr lang="hu-HU" dirty="0"/>
              <a:t>)</a:t>
            </a:r>
          </a:p>
          <a:p>
            <a:pPr>
              <a:buFontTx/>
              <a:buChar char="-"/>
            </a:pPr>
            <a:r>
              <a:rPr lang="en-US" dirty="0"/>
              <a:t>Will Eisner created the </a:t>
            </a:r>
            <a:r>
              <a:rPr lang="en-US" dirty="0" err="1"/>
              <a:t>Tintin</a:t>
            </a:r>
            <a:r>
              <a:rPr lang="en-US" dirty="0"/>
              <a:t> series.</a:t>
            </a:r>
            <a:r>
              <a:rPr lang="hu-HU" dirty="0"/>
              <a:t> (</a:t>
            </a:r>
            <a:r>
              <a:rPr lang="hu-HU" dirty="0" err="1"/>
              <a:t>false</a:t>
            </a:r>
            <a:r>
              <a:rPr lang="hu-HU" dirty="0"/>
              <a:t>)</a:t>
            </a:r>
          </a:p>
          <a:p>
            <a:pPr>
              <a:buFontTx/>
              <a:buChar char="-"/>
            </a:pPr>
            <a:r>
              <a:rPr lang="en-US" dirty="0"/>
              <a:t>From a marketing point of view, the most sophisticated genre offering is that of the Japanese manga industry.</a:t>
            </a:r>
            <a:r>
              <a:rPr lang="hu-HU" dirty="0"/>
              <a:t> (</a:t>
            </a:r>
            <a:r>
              <a:rPr lang="hu-HU" dirty="0" err="1"/>
              <a:t>true</a:t>
            </a:r>
            <a:r>
              <a:rPr lang="hu-HU" dirty="0"/>
              <a:t>)</a:t>
            </a:r>
          </a:p>
          <a:p>
            <a:pPr>
              <a:buFontTx/>
              <a:buChar char="-"/>
            </a:pPr>
            <a:r>
              <a:rPr lang="en-US" dirty="0"/>
              <a:t>Polygraphy refers to a homogeneous graphic style.</a:t>
            </a:r>
            <a:r>
              <a:rPr lang="hu-HU" dirty="0"/>
              <a:t> (</a:t>
            </a:r>
            <a:r>
              <a:rPr lang="hu-HU" dirty="0" err="1"/>
              <a:t>false</a:t>
            </a:r>
            <a:r>
              <a:rPr lang="hu-HU" dirty="0"/>
              <a:t>)</a:t>
            </a:r>
          </a:p>
          <a:p>
            <a:pPr>
              <a:buFontTx/>
              <a:buChar char="-"/>
            </a:pPr>
            <a:r>
              <a:rPr lang="en-US" dirty="0"/>
              <a:t>The 48-page hardcover album is typical of North American comics</a:t>
            </a:r>
            <a:r>
              <a:rPr lang="hu-HU" dirty="0"/>
              <a:t> </a:t>
            </a:r>
            <a:r>
              <a:rPr lang="hu-HU" dirty="0" err="1"/>
              <a:t>tradition</a:t>
            </a:r>
            <a:r>
              <a:rPr lang="en-US" dirty="0"/>
              <a:t>.</a:t>
            </a:r>
            <a:r>
              <a:rPr lang="hu-HU" dirty="0"/>
              <a:t> </a:t>
            </a:r>
            <a:r>
              <a:rPr lang="hu-HU" b="0" i="0" dirty="0">
                <a:effectLst/>
              </a:rPr>
              <a:t>(</a:t>
            </a:r>
            <a:r>
              <a:rPr lang="hu-HU" b="0" i="0" dirty="0" err="1">
                <a:effectLst/>
              </a:rPr>
              <a:t>false</a:t>
            </a:r>
            <a:r>
              <a:rPr lang="hu-HU" b="0" i="0" dirty="0">
                <a:effectLst/>
              </a:rPr>
              <a:t>)</a:t>
            </a:r>
            <a:endParaRPr lang="hu-HU" dirty="0"/>
          </a:p>
        </p:txBody>
      </p:sp>
    </p:spTree>
    <p:custDataLst>
      <p:tags r:id="rId1"/>
    </p:custDataLst>
    <p:extLst>
      <p:ext uri="{BB962C8B-B14F-4D97-AF65-F5344CB8AC3E}">
        <p14:creationId xmlns:p14="http://schemas.microsoft.com/office/powerpoint/2010/main" val="194591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hu-HU" dirty="0">
                <a:solidFill>
                  <a:schemeClr val="accent2">
                    <a:lumMod val="50000"/>
                  </a:schemeClr>
                </a:solidFill>
              </a:rPr>
              <a:t>3. </a:t>
            </a:r>
            <a:r>
              <a:rPr lang="hu-HU" dirty="0" err="1">
                <a:solidFill>
                  <a:schemeClr val="accent2">
                    <a:lumMod val="50000"/>
                  </a:schemeClr>
                </a:solidFill>
              </a:rPr>
              <a:t>Verbal</a:t>
            </a:r>
            <a:r>
              <a:rPr lang="hu-HU" dirty="0">
                <a:solidFill>
                  <a:schemeClr val="accent2">
                    <a:lumMod val="50000"/>
                  </a:schemeClr>
                </a:solidFill>
              </a:rPr>
              <a:t> </a:t>
            </a:r>
            <a:r>
              <a:rPr lang="hu-HU" dirty="0" err="1">
                <a:solidFill>
                  <a:schemeClr val="accent2">
                    <a:lumMod val="50000"/>
                  </a:schemeClr>
                </a:solidFill>
              </a:rPr>
              <a:t>Texts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1225778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3.1. </a:t>
            </a:r>
            <a:r>
              <a:rPr lang="en-US" dirty="0">
                <a:solidFill>
                  <a:schemeClr val="accent2">
                    <a:lumMod val="50000"/>
                  </a:schemeClr>
                </a:solidFill>
              </a:rPr>
              <a:t>The </a:t>
            </a:r>
            <a:r>
              <a:rPr lang="hu-HU" dirty="0">
                <a:solidFill>
                  <a:schemeClr val="accent2">
                    <a:lumMod val="50000"/>
                  </a:schemeClr>
                </a:solidFill>
              </a:rPr>
              <a:t>R</a:t>
            </a:r>
            <a:r>
              <a:rPr lang="en-US" dirty="0">
                <a:solidFill>
                  <a:schemeClr val="accent2">
                    <a:lumMod val="50000"/>
                  </a:schemeClr>
                </a:solidFill>
              </a:rPr>
              <a:t>ole of </a:t>
            </a:r>
            <a:r>
              <a:rPr lang="hu-HU" dirty="0">
                <a:solidFill>
                  <a:schemeClr val="accent2">
                    <a:lumMod val="50000"/>
                  </a:schemeClr>
                </a:solidFill>
              </a:rPr>
              <a:t>V</a:t>
            </a:r>
            <a:r>
              <a:rPr lang="en-US" dirty="0" err="1">
                <a:solidFill>
                  <a:schemeClr val="accent2">
                    <a:lumMod val="50000"/>
                  </a:schemeClr>
                </a:solidFill>
              </a:rPr>
              <a:t>erbal</a:t>
            </a:r>
            <a:r>
              <a:rPr lang="en-US" dirty="0">
                <a:solidFill>
                  <a:schemeClr val="accent2">
                    <a:lumMod val="50000"/>
                  </a:schemeClr>
                </a:solidFill>
              </a:rPr>
              <a:t> </a:t>
            </a:r>
            <a:r>
              <a:rPr lang="hu-HU" dirty="0">
                <a:solidFill>
                  <a:schemeClr val="accent2">
                    <a:lumMod val="50000"/>
                  </a:schemeClr>
                </a:solidFill>
              </a:rPr>
              <a:t>T</a:t>
            </a:r>
            <a:r>
              <a:rPr lang="en-US" dirty="0" err="1">
                <a:solidFill>
                  <a:schemeClr val="accent2">
                    <a:lumMod val="50000"/>
                  </a:schemeClr>
                </a:solidFill>
              </a:rPr>
              <a:t>exts</a:t>
            </a:r>
            <a:r>
              <a:rPr lang="en-US" dirty="0">
                <a:solidFill>
                  <a:schemeClr val="accent2">
                    <a:lumMod val="50000"/>
                  </a:schemeClr>
                </a:solidFill>
              </a:rPr>
              <a:t> in </a:t>
            </a:r>
            <a:r>
              <a:rPr lang="hu-HU" dirty="0">
                <a:solidFill>
                  <a:schemeClr val="accent2">
                    <a:lumMod val="50000"/>
                  </a:schemeClr>
                </a:solidFill>
              </a:rPr>
              <a:t>C</a:t>
            </a:r>
            <a:r>
              <a:rPr lang="en-US" dirty="0" err="1">
                <a:solidFill>
                  <a:schemeClr val="accent2">
                    <a:lumMod val="50000"/>
                  </a:schemeClr>
                </a:solidFill>
              </a:rPr>
              <a:t>omic</a:t>
            </a:r>
            <a:r>
              <a:rPr lang="en-US" dirty="0">
                <a:solidFill>
                  <a:schemeClr val="accent2">
                    <a:lumMod val="50000"/>
                  </a:schemeClr>
                </a:solidFill>
              </a:rPr>
              <a:t> </a:t>
            </a:r>
            <a:r>
              <a:rPr lang="hu-HU" dirty="0">
                <a:solidFill>
                  <a:schemeClr val="accent2">
                    <a:lumMod val="50000"/>
                  </a:schemeClr>
                </a:solidFill>
              </a:rPr>
              <a:t>I</a:t>
            </a:r>
            <a:r>
              <a:rPr lang="en-US" dirty="0" err="1">
                <a:solidFill>
                  <a:schemeClr val="accent2">
                    <a:lumMod val="50000"/>
                  </a:schemeClr>
                </a:solidFill>
              </a:rPr>
              <a:t>conotext</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506818" y="1797831"/>
            <a:ext cx="8451114" cy="3477895"/>
          </a:xfrm>
        </p:spPr>
        <p:txBody>
          <a:bodyPr>
            <a:noAutofit/>
          </a:bodyPr>
          <a:lstStyle/>
          <a:p>
            <a:pPr marL="0" indent="0">
              <a:buNone/>
            </a:pPr>
            <a:r>
              <a:rPr lang="en-US" sz="1600" dirty="0"/>
              <a:t>The role of verbal texts in comic </a:t>
            </a:r>
            <a:r>
              <a:rPr lang="en-US" sz="1600" dirty="0" err="1"/>
              <a:t>iconotext</a:t>
            </a:r>
            <a:r>
              <a:rPr lang="en-US" sz="1600" dirty="0"/>
              <a:t>, types of image/text combinations according to </a:t>
            </a:r>
            <a:r>
              <a:rPr lang="en-US" sz="1600" dirty="0">
                <a:solidFill>
                  <a:srgbClr val="FF0000"/>
                </a:solidFill>
                <a:hlinkClick r:id="rId3"/>
              </a:rPr>
              <a:t>Scott McCloud</a:t>
            </a:r>
            <a:r>
              <a:rPr lang="en-US" sz="1600" dirty="0"/>
              <a:t>:</a:t>
            </a:r>
            <a:endParaRPr lang="hu-HU" sz="1600" dirty="0"/>
          </a:p>
          <a:p>
            <a:pPr>
              <a:buFontTx/>
              <a:buChar char="-"/>
            </a:pPr>
            <a:r>
              <a:rPr lang="en-US" sz="1600" dirty="0"/>
              <a:t>word specific combination, images illustrate the text as a whole</a:t>
            </a:r>
            <a:endParaRPr lang="hu-HU" sz="1600" dirty="0"/>
          </a:p>
          <a:p>
            <a:pPr>
              <a:buFontTx/>
              <a:buChar char="-"/>
            </a:pPr>
            <a:r>
              <a:rPr lang="en-US" sz="1600" dirty="0"/>
              <a:t>picture specific combinations, where the words act as a soundtrack to a storyline narrated in pictures</a:t>
            </a:r>
            <a:endParaRPr lang="hu-HU" sz="1600" dirty="0"/>
          </a:p>
          <a:p>
            <a:pPr>
              <a:buFontTx/>
              <a:buChar char="-"/>
            </a:pPr>
            <a:r>
              <a:rPr lang="en-US" sz="1600" dirty="0"/>
              <a:t>duo-specific combination, where picture and word convey essentially the same message</a:t>
            </a:r>
            <a:endParaRPr lang="hu-HU" sz="1600" dirty="0"/>
          </a:p>
          <a:p>
            <a:pPr>
              <a:buFontTx/>
              <a:buChar char="-"/>
            </a:pPr>
            <a:r>
              <a:rPr lang="en-US" sz="1600" dirty="0"/>
              <a:t>additive combination, where the word reinforces or expands the pictorial representation, or vice versa</a:t>
            </a:r>
            <a:endParaRPr lang="hu-HU" sz="1600" dirty="0"/>
          </a:p>
          <a:p>
            <a:pPr>
              <a:buFontTx/>
              <a:buChar char="-"/>
            </a:pPr>
            <a:r>
              <a:rPr lang="en-US" sz="1600" dirty="0"/>
              <a:t>parallel combination, where image and text are independent of each other but in the same panel space</a:t>
            </a:r>
            <a:endParaRPr lang="hu-HU" sz="1600" dirty="0"/>
          </a:p>
          <a:p>
            <a:pPr>
              <a:buFontTx/>
              <a:buChar char="-"/>
            </a:pPr>
            <a:r>
              <a:rPr lang="en-US" sz="1600" dirty="0"/>
              <a:t>montage combinations, where the words are part of the picture </a:t>
            </a:r>
            <a:endParaRPr lang="hu-HU" sz="1600" dirty="0"/>
          </a:p>
          <a:p>
            <a:pPr marL="0" indent="0">
              <a:buNone/>
            </a:pPr>
            <a:r>
              <a:rPr lang="en-US" sz="1600" dirty="0"/>
              <a:t>- interdependent, the most common and characteristic feature of comic books, where the image and the words together create and convey a message that they would not be able to do separately</a:t>
            </a: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38286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3. </a:t>
            </a:r>
            <a:r>
              <a:rPr lang="hu-HU" dirty="0" err="1">
                <a:solidFill>
                  <a:schemeClr val="accent2">
                    <a:lumMod val="50000"/>
                  </a:schemeClr>
                </a:solidFill>
              </a:rPr>
              <a:t>Verbal</a:t>
            </a:r>
            <a:r>
              <a:rPr lang="hu-HU" dirty="0">
                <a:solidFill>
                  <a:schemeClr val="accent2">
                    <a:lumMod val="50000"/>
                  </a:schemeClr>
                </a:solidFill>
              </a:rPr>
              <a:t> </a:t>
            </a:r>
            <a:r>
              <a:rPr lang="hu-HU" dirty="0" err="1">
                <a:solidFill>
                  <a:schemeClr val="accent2">
                    <a:lumMod val="50000"/>
                  </a:schemeClr>
                </a:solidFill>
              </a:rPr>
              <a:t>Texts</a:t>
            </a:r>
            <a:endParaRPr lang="hu-HU" dirty="0">
              <a:solidFill>
                <a:schemeClr val="accent2">
                  <a:lumMod val="50000"/>
                </a:schemeClr>
              </a:solidFill>
            </a:endParaRPr>
          </a:p>
        </p:txBody>
      </p:sp>
      <p:pic>
        <p:nvPicPr>
          <p:cNvPr id="5" name="Kép 4">
            <a:extLst>
              <a:ext uri="{FF2B5EF4-FFF2-40B4-BE49-F238E27FC236}">
                <a16:creationId xmlns:a16="http://schemas.microsoft.com/office/drawing/2014/main" id="{AEF810EE-C1AC-1B70-239E-0EF1FDFEA5A3}"/>
              </a:ext>
            </a:extLst>
          </p:cNvPr>
          <p:cNvPicPr>
            <a:picLocks noChangeAspect="1"/>
          </p:cNvPicPr>
          <p:nvPr/>
        </p:nvPicPr>
        <p:blipFill>
          <a:blip r:embed="rId4"/>
          <a:stretch>
            <a:fillRect/>
          </a:stretch>
        </p:blipFill>
        <p:spPr>
          <a:xfrm>
            <a:off x="9124950" y="1389054"/>
            <a:ext cx="2762251" cy="4085595"/>
          </a:xfrm>
          <a:prstGeom prst="rect">
            <a:avLst/>
          </a:prstGeom>
        </p:spPr>
      </p:pic>
    </p:spTree>
    <p:custDataLst>
      <p:tags r:id="rId1"/>
    </p:custDataLst>
    <p:extLst>
      <p:ext uri="{BB962C8B-B14F-4D97-AF65-F5344CB8AC3E}">
        <p14:creationId xmlns:p14="http://schemas.microsoft.com/office/powerpoint/2010/main" val="195619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1013711"/>
            <a:ext cx="10515600" cy="6153241"/>
          </a:xfrm>
        </p:spPr>
        <p:txBody>
          <a:bodyPr/>
          <a:lstStyle/>
          <a:p>
            <a:pPr algn="ctr"/>
            <a:r>
              <a:rPr lang="hu-HU" dirty="0">
                <a:solidFill>
                  <a:schemeClr val="accent2">
                    <a:lumMod val="50000"/>
                  </a:schemeClr>
                </a:solidFill>
              </a:rPr>
              <a:t>Lesson3 – </a:t>
            </a:r>
            <a:br>
              <a:rPr lang="en-US" dirty="0">
                <a:solidFill>
                  <a:schemeClr val="accent2">
                    <a:lumMod val="50000"/>
                  </a:schemeClr>
                </a:solidFill>
              </a:rPr>
            </a:br>
            <a:r>
              <a:rPr lang="en-US" dirty="0">
                <a:solidFill>
                  <a:schemeClr val="accent2">
                    <a:lumMod val="50000"/>
                  </a:schemeClr>
                </a:solidFill>
              </a:rPr>
              <a:t>Tools for </a:t>
            </a:r>
            <a:r>
              <a:rPr lang="en-US" dirty="0" err="1">
                <a:solidFill>
                  <a:schemeClr val="accent2">
                    <a:lumMod val="50000"/>
                  </a:schemeClr>
                </a:solidFill>
              </a:rPr>
              <a:t>Analysing</a:t>
            </a:r>
            <a:r>
              <a:rPr lang="en-US" dirty="0">
                <a:solidFill>
                  <a:schemeClr val="accent2">
                    <a:lumMod val="50000"/>
                  </a:schemeClr>
                </a:solidFill>
              </a:rPr>
              <a:t> Graphic Narratives</a:t>
            </a:r>
            <a:br>
              <a:rPr lang="en-US" dirty="0">
                <a:solidFill>
                  <a:schemeClr val="accent2">
                    <a:lumMod val="50000"/>
                  </a:schemeClr>
                </a:solidFill>
              </a:rPr>
            </a:br>
            <a:br>
              <a:rPr lang="en-US" dirty="0">
                <a:solidFill>
                  <a:schemeClr val="accent2">
                    <a:lumMod val="50000"/>
                  </a:schemeClr>
                </a:solidFill>
              </a:rPr>
            </a:b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3362659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3.2.Dialoge </a:t>
            </a:r>
            <a:r>
              <a:rPr lang="hu-HU" dirty="0" err="1">
                <a:solidFill>
                  <a:schemeClr val="accent2">
                    <a:lumMod val="50000"/>
                  </a:schemeClr>
                </a:solidFill>
              </a:rPr>
              <a:t>Bubbles</a:t>
            </a:r>
            <a:r>
              <a:rPr lang="hu-HU" dirty="0">
                <a:solidFill>
                  <a:schemeClr val="accent2">
                    <a:lumMod val="50000"/>
                  </a:schemeClr>
                </a:solidFill>
              </a:rPr>
              <a:t>, </a:t>
            </a:r>
            <a:r>
              <a:rPr lang="hu-HU" dirty="0" err="1">
                <a:solidFill>
                  <a:schemeClr val="accent2">
                    <a:lumMod val="50000"/>
                  </a:schemeClr>
                </a:solidFill>
              </a:rPr>
              <a:t>Onomatopoeia</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199" y="1872978"/>
            <a:ext cx="10303933" cy="3726438"/>
          </a:xfrm>
        </p:spPr>
        <p:txBody>
          <a:bodyPr>
            <a:normAutofit/>
          </a:bodyPr>
          <a:lstStyle/>
          <a:p>
            <a:pPr marL="0" indent="0" algn="just">
              <a:buNone/>
            </a:pPr>
            <a:r>
              <a:rPr lang="en-US" sz="2400" dirty="0"/>
              <a:t>It should be noted that there are pantomime comics </a:t>
            </a:r>
            <a:r>
              <a:rPr lang="hu-HU" sz="2400" dirty="0" err="1"/>
              <a:t>without</a:t>
            </a:r>
            <a:r>
              <a:rPr lang="hu-HU" sz="2400" dirty="0"/>
              <a:t> </a:t>
            </a:r>
            <a:r>
              <a:rPr lang="hu-HU" sz="2400" dirty="0" err="1"/>
              <a:t>verbal</a:t>
            </a:r>
            <a:r>
              <a:rPr lang="hu-HU" sz="2400" dirty="0"/>
              <a:t> texts. </a:t>
            </a:r>
            <a:r>
              <a:rPr lang="en-US" sz="2400" dirty="0"/>
              <a:t>It is a characteristic of comic creation that the integration of verbal representation into the graphic style may also require interpretation. The placement of text or words in bubbles, the shape, size and </a:t>
            </a:r>
            <a:r>
              <a:rPr lang="en-US" sz="2400" dirty="0" err="1"/>
              <a:t>characterisation</a:t>
            </a:r>
            <a:r>
              <a:rPr lang="en-US" sz="2400" dirty="0"/>
              <a:t> of the bubbles, the onomatopoeia , the typography, the size, shape and drawing of the letters, the caption of the frame, etc. The representation of the texts of those not present in the picture and those depicted, also require attention. Through onomatopoeic sound effects, they can express not only the character, strength, </a:t>
            </a:r>
            <a:r>
              <a:rPr lang="en-US" sz="2400" dirty="0" err="1"/>
              <a:t>colour</a:t>
            </a:r>
            <a:r>
              <a:rPr lang="en-US" sz="2400" dirty="0"/>
              <a:t>, slope of the sound, but also the spatial movement of the body shape emitting the sound.</a:t>
            </a:r>
            <a:endParaRPr lang="hu-HU" sz="2400" dirty="0"/>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51740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3. </a:t>
            </a:r>
            <a:r>
              <a:rPr lang="hu-HU" dirty="0" err="1">
                <a:solidFill>
                  <a:schemeClr val="accent2">
                    <a:lumMod val="50000"/>
                  </a:schemeClr>
                </a:solidFill>
              </a:rPr>
              <a:t>Verbal</a:t>
            </a:r>
            <a:r>
              <a:rPr lang="hu-HU" dirty="0">
                <a:solidFill>
                  <a:schemeClr val="accent2">
                    <a:lumMod val="50000"/>
                  </a:schemeClr>
                </a:solidFill>
              </a:rPr>
              <a:t> </a:t>
            </a:r>
            <a:r>
              <a:rPr lang="hu-HU" dirty="0" err="1">
                <a:solidFill>
                  <a:schemeClr val="accent2">
                    <a:lumMod val="50000"/>
                  </a:schemeClr>
                </a:solidFill>
              </a:rPr>
              <a:t>Texts</a:t>
            </a:r>
            <a:endParaRPr lang="hu-HU" dirty="0">
              <a:solidFill>
                <a:schemeClr val="accent2">
                  <a:lumMod val="50000"/>
                </a:schemeClr>
              </a:solidFill>
            </a:endParaRPr>
          </a:p>
        </p:txBody>
      </p:sp>
    </p:spTree>
    <p:custDataLst>
      <p:tags r:id="rId1"/>
    </p:custDataLst>
    <p:extLst>
      <p:ext uri="{BB962C8B-B14F-4D97-AF65-F5344CB8AC3E}">
        <p14:creationId xmlns:p14="http://schemas.microsoft.com/office/powerpoint/2010/main" val="4081257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9BB8FB-F33B-4C37-BFBF-30C4A98D4FB7}"/>
              </a:ext>
            </a:extLst>
          </p:cNvPr>
          <p:cNvSpPr>
            <a:spLocks noGrp="1"/>
          </p:cNvSpPr>
          <p:nvPr>
            <p:ph type="title"/>
          </p:nvPr>
        </p:nvSpPr>
        <p:spPr/>
        <p:txBody>
          <a:bodyPr/>
          <a:lstStyle/>
          <a:p>
            <a:r>
              <a:rPr lang="hu-HU" dirty="0" err="1">
                <a:solidFill>
                  <a:schemeClr val="accent2">
                    <a:lumMod val="50000"/>
                  </a:schemeClr>
                </a:solidFill>
              </a:rPr>
              <a:t>Controlling</a:t>
            </a:r>
            <a:r>
              <a:rPr lang="hu-HU" dirty="0">
                <a:solidFill>
                  <a:schemeClr val="accent2">
                    <a:lumMod val="50000"/>
                  </a:schemeClr>
                </a:solidFill>
              </a:rPr>
              <a:t> </a:t>
            </a:r>
            <a:r>
              <a:rPr lang="hu-HU" dirty="0" err="1">
                <a:solidFill>
                  <a:schemeClr val="accent2">
                    <a:lumMod val="50000"/>
                  </a:schemeClr>
                </a:solidFill>
              </a:rPr>
              <a:t>questions</a:t>
            </a:r>
            <a:endParaRPr lang="hu-HU" dirty="0"/>
          </a:p>
        </p:txBody>
      </p:sp>
      <p:sp>
        <p:nvSpPr>
          <p:cNvPr id="3" name="Tartalom helye 2">
            <a:extLst>
              <a:ext uri="{FF2B5EF4-FFF2-40B4-BE49-F238E27FC236}">
                <a16:creationId xmlns:a16="http://schemas.microsoft.com/office/drawing/2014/main" id="{FA37B3CC-2502-47D2-9D19-3E04BB248E71}"/>
              </a:ext>
            </a:extLst>
          </p:cNvPr>
          <p:cNvSpPr>
            <a:spLocks noGrp="1"/>
          </p:cNvSpPr>
          <p:nvPr>
            <p:ph idx="1"/>
          </p:nvPr>
        </p:nvSpPr>
        <p:spPr/>
        <p:txBody>
          <a:bodyPr>
            <a:normAutofit fontScale="92500" lnSpcReduction="20000"/>
          </a:bodyPr>
          <a:lstStyle/>
          <a:p>
            <a:pPr marL="0" indent="0" algn="just">
              <a:buNone/>
            </a:pPr>
            <a:r>
              <a:rPr lang="en-US" dirty="0"/>
              <a:t>Are the following statements true or false?</a:t>
            </a:r>
            <a:endParaRPr lang="hu-HU" dirty="0"/>
          </a:p>
          <a:p>
            <a:pPr marL="0" indent="0">
              <a:buNone/>
            </a:pPr>
            <a:endParaRPr lang="hu-HU" dirty="0"/>
          </a:p>
          <a:p>
            <a:pPr>
              <a:buFontTx/>
              <a:buChar char="-"/>
            </a:pPr>
            <a:r>
              <a:rPr lang="hu-HU" dirty="0"/>
              <a:t>In </a:t>
            </a:r>
            <a:r>
              <a:rPr lang="hu-HU" dirty="0" err="1"/>
              <a:t>the</a:t>
            </a:r>
            <a:r>
              <a:rPr lang="hu-HU" dirty="0"/>
              <a:t> </a:t>
            </a:r>
            <a:r>
              <a:rPr lang="hu-HU" dirty="0" err="1"/>
              <a:t>case</a:t>
            </a:r>
            <a:r>
              <a:rPr lang="hu-HU" dirty="0"/>
              <a:t> of </a:t>
            </a:r>
            <a:r>
              <a:rPr lang="hu-HU" dirty="0" err="1"/>
              <a:t>the</a:t>
            </a:r>
            <a:r>
              <a:rPr lang="hu-HU" dirty="0"/>
              <a:t> </a:t>
            </a:r>
            <a:r>
              <a:rPr lang="en-US" dirty="0"/>
              <a:t>word specific </a:t>
            </a:r>
            <a:r>
              <a:rPr lang="hu-HU" dirty="0"/>
              <a:t>image/text </a:t>
            </a:r>
            <a:r>
              <a:rPr lang="en-US" dirty="0"/>
              <a:t>combination, images illustrate the text as a whole</a:t>
            </a:r>
            <a:r>
              <a:rPr lang="hu-HU" dirty="0"/>
              <a:t>. (</a:t>
            </a:r>
            <a:r>
              <a:rPr lang="hu-HU" dirty="0" err="1"/>
              <a:t>true</a:t>
            </a:r>
            <a:r>
              <a:rPr lang="hu-HU" dirty="0"/>
              <a:t>)</a:t>
            </a:r>
          </a:p>
          <a:p>
            <a:pPr>
              <a:buFontTx/>
              <a:buChar char="-"/>
            </a:pPr>
            <a:r>
              <a:rPr lang="en-US" dirty="0"/>
              <a:t>In the case of the duo-specific combination, the image and the word do not essentially convey the same message.</a:t>
            </a:r>
            <a:r>
              <a:rPr lang="hu-HU" dirty="0"/>
              <a:t> (</a:t>
            </a:r>
            <a:r>
              <a:rPr lang="hu-HU" dirty="0" err="1"/>
              <a:t>false</a:t>
            </a:r>
            <a:r>
              <a:rPr lang="hu-HU" dirty="0"/>
              <a:t>)</a:t>
            </a:r>
          </a:p>
          <a:p>
            <a:pPr>
              <a:buFontTx/>
              <a:buChar char="-"/>
            </a:pPr>
            <a:r>
              <a:rPr lang="en-US" dirty="0"/>
              <a:t>In an additive combination, the word enhances or expands the pictorial representation, or vice versa.</a:t>
            </a:r>
            <a:r>
              <a:rPr lang="hu-HU" dirty="0"/>
              <a:t> (</a:t>
            </a:r>
            <a:r>
              <a:rPr lang="hu-HU" dirty="0" err="1"/>
              <a:t>true</a:t>
            </a:r>
            <a:r>
              <a:rPr lang="hu-HU" dirty="0"/>
              <a:t>)</a:t>
            </a:r>
          </a:p>
          <a:p>
            <a:pPr>
              <a:buFontTx/>
              <a:buChar char="-"/>
            </a:pPr>
            <a:r>
              <a:rPr lang="en-US" dirty="0"/>
              <a:t>For montage combinations, the words are part of the picture.</a:t>
            </a:r>
            <a:r>
              <a:rPr lang="hu-HU" dirty="0"/>
              <a:t> (</a:t>
            </a:r>
            <a:r>
              <a:rPr lang="hu-HU" dirty="0" err="1"/>
              <a:t>true</a:t>
            </a:r>
            <a:r>
              <a:rPr lang="hu-HU" dirty="0"/>
              <a:t>)</a:t>
            </a:r>
          </a:p>
          <a:p>
            <a:pPr>
              <a:buFontTx/>
              <a:buChar char="-"/>
            </a:pPr>
            <a:r>
              <a:rPr lang="en-US" dirty="0"/>
              <a:t>The most common feature of comic books is that the image and the words together create a message that they would not be able to do separately.</a:t>
            </a:r>
            <a:r>
              <a:rPr lang="hu-HU" dirty="0"/>
              <a:t> (</a:t>
            </a:r>
            <a:r>
              <a:rPr lang="hu-HU" dirty="0" err="1"/>
              <a:t>true</a:t>
            </a:r>
            <a:r>
              <a:rPr lang="hu-HU" dirty="0"/>
              <a:t>)</a:t>
            </a:r>
            <a:endParaRPr lang="en-US" dirty="0"/>
          </a:p>
        </p:txBody>
      </p:sp>
    </p:spTree>
    <p:custDataLst>
      <p:tags r:id="rId1"/>
    </p:custDataLst>
    <p:extLst>
      <p:ext uri="{BB962C8B-B14F-4D97-AF65-F5344CB8AC3E}">
        <p14:creationId xmlns:p14="http://schemas.microsoft.com/office/powerpoint/2010/main" val="113592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3455D9-97E4-4AC9-80B7-715AF10267C9}"/>
              </a:ext>
            </a:extLst>
          </p:cNvPr>
          <p:cNvSpPr>
            <a:spLocks noGrp="1"/>
          </p:cNvSpPr>
          <p:nvPr>
            <p:ph type="title"/>
          </p:nvPr>
        </p:nvSpPr>
        <p:spPr/>
        <p:txBody>
          <a:bodyPr/>
          <a:lstStyle/>
          <a:p>
            <a:r>
              <a:rPr lang="hu-HU" dirty="0" err="1"/>
              <a:t>Bibliography</a:t>
            </a:r>
            <a:r>
              <a:rPr lang="hu-HU" dirty="0"/>
              <a:t>, </a:t>
            </a:r>
            <a:r>
              <a:rPr lang="hu-HU" dirty="0" err="1"/>
              <a:t>referred</a:t>
            </a:r>
            <a:r>
              <a:rPr lang="hu-HU" dirty="0"/>
              <a:t> </a:t>
            </a:r>
            <a:r>
              <a:rPr lang="hu-HU" dirty="0" err="1"/>
              <a:t>works</a:t>
            </a:r>
            <a:endParaRPr lang="hu-HU" dirty="0"/>
          </a:p>
        </p:txBody>
      </p:sp>
      <p:sp>
        <p:nvSpPr>
          <p:cNvPr id="3" name="Tartalom helye 2">
            <a:extLst>
              <a:ext uri="{FF2B5EF4-FFF2-40B4-BE49-F238E27FC236}">
                <a16:creationId xmlns:a16="http://schemas.microsoft.com/office/drawing/2014/main" id="{A2A80B40-14A5-4F4E-B2DC-0CE6D00BA827}"/>
              </a:ext>
            </a:extLst>
          </p:cNvPr>
          <p:cNvSpPr>
            <a:spLocks noGrp="1"/>
          </p:cNvSpPr>
          <p:nvPr>
            <p:ph idx="1"/>
          </p:nvPr>
        </p:nvSpPr>
        <p:spPr>
          <a:xfrm>
            <a:off x="714910" y="1353012"/>
            <a:ext cx="10515600" cy="5417657"/>
          </a:xfrm>
        </p:spPr>
        <p:txBody>
          <a:bodyPr>
            <a:normAutofit lnSpcReduction="10000"/>
          </a:bodyPr>
          <a:lstStyle/>
          <a:p>
            <a:pPr marL="0" indent="0" algn="just">
              <a:buNone/>
            </a:pPr>
            <a:endParaRPr lang="hu-HU" dirty="0"/>
          </a:p>
          <a:p>
            <a:pPr marL="0" indent="0" algn="just">
              <a:buNone/>
            </a:pPr>
            <a:r>
              <a:rPr lang="en-US" dirty="0"/>
              <a:t>Rey </a:t>
            </a:r>
            <a:r>
              <a:rPr lang="en-US" dirty="0" err="1"/>
              <a:t>Cabero</a:t>
            </a:r>
            <a:r>
              <a:rPr lang="en-US" dirty="0"/>
              <a:t>, E. (2019)</a:t>
            </a:r>
            <a:r>
              <a:rPr lang="hu-HU" dirty="0"/>
              <a:t>:</a:t>
            </a:r>
            <a:r>
              <a:rPr lang="en-US" dirty="0"/>
              <a:t> </a:t>
            </a:r>
            <a:r>
              <a:rPr lang="fr-FR" dirty="0"/>
              <a:t>‘</a:t>
            </a:r>
            <a:r>
              <a:rPr lang="en-US" dirty="0"/>
              <a:t>Beyond Linearity: Holistic, Multidirectional, Multilinear and </a:t>
            </a:r>
            <a:r>
              <a:rPr lang="en-US" dirty="0" err="1"/>
              <a:t>Translinear</a:t>
            </a:r>
            <a:r>
              <a:rPr lang="en-US" dirty="0"/>
              <a:t> Reading in Comics</a:t>
            </a:r>
            <a:r>
              <a:rPr lang="hu-HU" dirty="0"/>
              <a:t>’</a:t>
            </a:r>
            <a:r>
              <a:rPr lang="en-US" dirty="0"/>
              <a:t>, The Comics Grid: Journal of Comics Scholarship </a:t>
            </a:r>
            <a:r>
              <a:rPr lang="hu-HU" dirty="0" err="1"/>
              <a:t>Vol</a:t>
            </a:r>
            <a:r>
              <a:rPr lang="hu-HU" dirty="0"/>
              <a:t>. </a:t>
            </a:r>
            <a:r>
              <a:rPr lang="en-US" dirty="0"/>
              <a:t>9</a:t>
            </a:r>
            <a:r>
              <a:rPr lang="hu-HU" dirty="0"/>
              <a:t>, No. </a:t>
            </a:r>
            <a:r>
              <a:rPr lang="en-US" dirty="0"/>
              <a:t>1. </a:t>
            </a:r>
            <a:r>
              <a:rPr lang="en-US" dirty="0" err="1"/>
              <a:t>doi</a:t>
            </a:r>
            <a:r>
              <a:rPr lang="en-US" dirty="0"/>
              <a:t>:</a:t>
            </a:r>
            <a:r>
              <a:rPr lang="hu-HU" dirty="0"/>
              <a:t> </a:t>
            </a:r>
            <a:r>
              <a:rPr lang="en-US" dirty="0">
                <a:hlinkClick r:id="rId3"/>
              </a:rPr>
              <a:t>https://doi.org/10.16995/cg.137</a:t>
            </a:r>
            <a:endParaRPr lang="hu-HU" dirty="0"/>
          </a:p>
          <a:p>
            <a:pPr marL="0" indent="0" algn="just">
              <a:buNone/>
            </a:pPr>
            <a:r>
              <a:rPr lang="en-US" dirty="0"/>
              <a:t>McCloud, S. (1994)</a:t>
            </a:r>
            <a:r>
              <a:rPr lang="hu-HU" dirty="0"/>
              <a:t>:</a:t>
            </a:r>
            <a:r>
              <a:rPr lang="en-US" dirty="0"/>
              <a:t> Understanding comics</a:t>
            </a:r>
            <a:r>
              <a:rPr lang="hu-HU" dirty="0"/>
              <a:t>,</a:t>
            </a:r>
            <a:r>
              <a:rPr lang="en-US" dirty="0"/>
              <a:t> New York: </a:t>
            </a:r>
            <a:r>
              <a:rPr lang="en-US" dirty="0" err="1"/>
              <a:t>HarperPerennial</a:t>
            </a:r>
            <a:r>
              <a:rPr lang="en-US" dirty="0"/>
              <a:t>. </a:t>
            </a:r>
            <a:endParaRPr lang="hu-HU" dirty="0"/>
          </a:p>
          <a:p>
            <a:pPr marL="0" indent="0" algn="just">
              <a:buNone/>
            </a:pPr>
            <a:r>
              <a:rPr lang="fr-FR" dirty="0" err="1"/>
              <a:t>Smolderen</a:t>
            </a:r>
            <a:r>
              <a:rPr lang="fr-FR" dirty="0"/>
              <a:t>, T. (2012): ‘Histoire de la bande dessinée’ in Maigret,</a:t>
            </a:r>
            <a:r>
              <a:rPr lang="hu-HU" dirty="0"/>
              <a:t> </a:t>
            </a:r>
            <a:r>
              <a:rPr lang="fr-FR" dirty="0" err="1"/>
              <a:t>Stefanelli</a:t>
            </a:r>
            <a:r>
              <a:rPr lang="fr-FR" dirty="0"/>
              <a:t> (</a:t>
            </a:r>
            <a:r>
              <a:rPr lang="fr-FR" dirty="0" err="1"/>
              <a:t>eds</a:t>
            </a:r>
            <a:r>
              <a:rPr lang="fr-FR" dirty="0"/>
              <a:t>.)</a:t>
            </a:r>
            <a:r>
              <a:rPr lang="hu-HU" dirty="0"/>
              <a:t>:</a:t>
            </a:r>
            <a:r>
              <a:rPr lang="fr-FR" dirty="0"/>
              <a:t> La bande dessinée: une </a:t>
            </a:r>
            <a:r>
              <a:rPr lang="fr-FR" dirty="0" err="1"/>
              <a:t>médiaculture</a:t>
            </a:r>
            <a:r>
              <a:rPr lang="fr-FR" dirty="0"/>
              <a:t>, Paris: Armand Colin – INA, 71–90.</a:t>
            </a:r>
            <a:endParaRPr lang="hu-HU" dirty="0"/>
          </a:p>
          <a:p>
            <a:pPr marL="0" indent="0" algn="just">
              <a:buNone/>
            </a:pPr>
            <a:r>
              <a:rPr lang="fr-FR" dirty="0"/>
              <a:t>Peeters, B. (1998)</a:t>
            </a:r>
            <a:r>
              <a:rPr lang="hu-HU" dirty="0"/>
              <a:t>:</a:t>
            </a:r>
            <a:r>
              <a:rPr lang="fr-FR" dirty="0"/>
              <a:t> Lire la bande dessinée</a:t>
            </a:r>
            <a:r>
              <a:rPr lang="hu-HU" dirty="0"/>
              <a:t>,</a:t>
            </a:r>
            <a:r>
              <a:rPr lang="fr-FR" dirty="0"/>
              <a:t> Paris: Flammarion.</a:t>
            </a:r>
            <a:endParaRPr lang="hu-HU" dirty="0"/>
          </a:p>
          <a:p>
            <a:pPr marL="0" indent="0" algn="just">
              <a:buNone/>
            </a:pPr>
            <a:r>
              <a:rPr lang="hu-HU" dirty="0" err="1"/>
              <a:t>Peeters</a:t>
            </a:r>
            <a:r>
              <a:rPr lang="hu-HU" dirty="0"/>
              <a:t>, B. (2007): </a:t>
            </a:r>
            <a:r>
              <a:rPr lang="fr-FR" dirty="0"/>
              <a:t>‘</a:t>
            </a:r>
            <a:r>
              <a:rPr lang="en-US" dirty="0"/>
              <a:t>Four Conceptions of the Page</a:t>
            </a:r>
            <a:r>
              <a:rPr lang="hu-HU" dirty="0"/>
              <a:t>’,</a:t>
            </a:r>
            <a:r>
              <a:rPr lang="en-US" dirty="0"/>
              <a:t> trans</a:t>
            </a:r>
            <a:r>
              <a:rPr lang="hu-HU" dirty="0"/>
              <a:t>l.</a:t>
            </a:r>
            <a:r>
              <a:rPr lang="en-US" dirty="0"/>
              <a:t> by Jesse Cohn</a:t>
            </a:r>
            <a:r>
              <a:rPr lang="hu-HU" dirty="0"/>
              <a:t>, </a:t>
            </a:r>
            <a:r>
              <a:rPr lang="hu-HU" dirty="0" err="1"/>
              <a:t>ImageTexT</a:t>
            </a:r>
            <a:r>
              <a:rPr lang="hu-HU" dirty="0"/>
              <a:t>, </a:t>
            </a:r>
            <a:r>
              <a:rPr lang="hu-HU" dirty="0" err="1"/>
              <a:t>Vol</a:t>
            </a:r>
            <a:r>
              <a:rPr lang="hu-HU" dirty="0"/>
              <a:t>. 3, No. 3, 41-60. </a:t>
            </a:r>
            <a:r>
              <a:rPr lang="hu-HU" dirty="0">
                <a:hlinkClick r:id="rId4"/>
              </a:rPr>
              <a:t>https://imagetextjournal.com/four-conceptions-of-the-page/</a:t>
            </a:r>
            <a:endParaRPr lang="hu-HU" dirty="0"/>
          </a:p>
          <a:p>
            <a:pPr marL="0" indent="0">
              <a:buNone/>
            </a:pPr>
            <a:endParaRPr lang="fr-FR" dirty="0"/>
          </a:p>
          <a:p>
            <a:pPr marL="0" indent="0">
              <a:buNone/>
            </a:pPr>
            <a:endParaRPr lang="hu-HU" dirty="0"/>
          </a:p>
        </p:txBody>
      </p:sp>
    </p:spTree>
    <p:custDataLst>
      <p:tags r:id="rId1"/>
    </p:custDataLst>
    <p:extLst>
      <p:ext uri="{BB962C8B-B14F-4D97-AF65-F5344CB8AC3E}">
        <p14:creationId xmlns:p14="http://schemas.microsoft.com/office/powerpoint/2010/main" val="4007625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fontScale="77500" lnSpcReduction="20000"/>
          </a:bodyPr>
          <a:lstStyle/>
          <a:p>
            <a:pPr marL="0" indent="0">
              <a:buNone/>
              <a:defRPr/>
            </a:pPr>
            <a:r>
              <a:rPr lang="de-DE" b="1" dirty="0"/>
              <a:t>Illustration </a:t>
            </a:r>
            <a:r>
              <a:rPr lang="de-DE" b="1" dirty="0" err="1"/>
              <a:t>pictures</a:t>
            </a:r>
            <a:r>
              <a:rPr lang="de-DE" b="1" dirty="0"/>
              <a:t>:</a:t>
            </a:r>
            <a:endParaRPr dirty="0"/>
          </a:p>
          <a:p>
            <a:pPr marL="0" indent="0">
              <a:buNone/>
              <a:defRPr/>
            </a:pPr>
            <a:endParaRPr lang="de-DE" dirty="0"/>
          </a:p>
          <a:p>
            <a:pPr marL="0" indent="0">
              <a:buNone/>
              <a:defRPr/>
            </a:pPr>
            <a:r>
              <a:rPr lang="de-DE" dirty="0" err="1"/>
              <a:t>Articulate</a:t>
            </a:r>
            <a:r>
              <a:rPr lang="de-DE" dirty="0"/>
              <a:t> Content Library 360</a:t>
            </a:r>
            <a:endParaRPr dirty="0"/>
          </a:p>
          <a:p>
            <a:pPr marL="0" indent="0">
              <a:buNone/>
              <a:defRPr/>
            </a:pPr>
            <a:endParaRPr lang="de-DE" dirty="0"/>
          </a:p>
          <a:p>
            <a:pPr marL="0" indent="0">
              <a:buNone/>
              <a:defRPr/>
            </a:pPr>
            <a:r>
              <a:rPr lang="de-DE" dirty="0" err="1"/>
              <a:t>Unsplash</a:t>
            </a:r>
            <a:r>
              <a:rPr lang="de-DE" dirty="0"/>
              <a:t>:</a:t>
            </a:r>
            <a:endParaRPr dirty="0"/>
          </a:p>
          <a:p>
            <a:pPr marL="0" indent="0">
              <a:buNone/>
              <a:defRPr/>
            </a:pPr>
            <a:r>
              <a:rPr lang="de-DE" dirty="0"/>
              <a:t>All </a:t>
            </a:r>
            <a:r>
              <a:rPr lang="de-DE" dirty="0" err="1"/>
              <a:t>photos</a:t>
            </a:r>
            <a:r>
              <a:rPr lang="de-DE" dirty="0"/>
              <a:t> </a:t>
            </a:r>
            <a:r>
              <a:rPr lang="de-DE" dirty="0" err="1"/>
              <a:t>published</a:t>
            </a:r>
            <a:r>
              <a:rPr lang="de-DE" dirty="0"/>
              <a:t> on </a:t>
            </a:r>
            <a:r>
              <a:rPr lang="de-DE" dirty="0" err="1"/>
              <a:t>Unsplash</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free</a:t>
            </a:r>
            <a:r>
              <a:rPr lang="de-DE" dirty="0"/>
              <a:t>. </a:t>
            </a:r>
            <a:r>
              <a:rPr lang="de-DE" dirty="0" err="1"/>
              <a:t>You</a:t>
            </a:r>
            <a:r>
              <a:rPr lang="de-DE" dirty="0"/>
              <a:t> </a:t>
            </a:r>
            <a:r>
              <a:rPr lang="de-DE" dirty="0" err="1"/>
              <a:t>can</a:t>
            </a:r>
            <a:r>
              <a:rPr lang="de-DE" dirty="0"/>
              <a:t> </a:t>
            </a:r>
            <a:r>
              <a:rPr lang="de-DE" dirty="0" err="1"/>
              <a:t>use</a:t>
            </a:r>
            <a:r>
              <a:rPr lang="de-DE" dirty="0"/>
              <a:t> </a:t>
            </a:r>
            <a:r>
              <a:rPr lang="de-DE" dirty="0" err="1"/>
              <a:t>them</a:t>
            </a:r>
            <a:r>
              <a:rPr lang="de-DE" dirty="0"/>
              <a:t> </a:t>
            </a:r>
            <a:r>
              <a:rPr lang="de-DE" dirty="0" err="1"/>
              <a:t>for</a:t>
            </a:r>
            <a:r>
              <a:rPr lang="de-DE" dirty="0"/>
              <a:t> </a:t>
            </a:r>
            <a:r>
              <a:rPr lang="de-DE" dirty="0" err="1"/>
              <a:t>commercian</a:t>
            </a:r>
            <a:r>
              <a:rPr lang="de-DE" dirty="0"/>
              <a:t> and non-commercial </a:t>
            </a:r>
            <a:r>
              <a:rPr lang="de-DE" dirty="0" err="1"/>
              <a:t>purposes</a:t>
            </a:r>
            <a:r>
              <a:rPr lang="de-DE" dirty="0"/>
              <a:t>.</a:t>
            </a:r>
            <a:endParaRPr dirty="0"/>
          </a:p>
          <a:p>
            <a:pPr marL="0" indent="0">
              <a:buNone/>
              <a:defRPr/>
            </a:pPr>
            <a:r>
              <a:rPr lang="de-DE" u="sng" dirty="0">
                <a:hlinkClick r:id="rId4" tooltip="https://unsplash.com/license"/>
              </a:rPr>
              <a:t>https://unsplash.com/license</a:t>
            </a:r>
            <a:endParaRPr lang="de-DE" dirty="0"/>
          </a:p>
          <a:p>
            <a:pPr marL="0" indent="0">
              <a:buNone/>
              <a:defRPr/>
            </a:pPr>
            <a:endParaRPr lang="de-DE" dirty="0"/>
          </a:p>
          <a:p>
            <a:pPr marL="0" indent="0">
              <a:buNone/>
              <a:defRPr/>
            </a:pPr>
            <a:r>
              <a:rPr lang="de-DE" dirty="0" err="1"/>
              <a:t>Pixabay</a:t>
            </a:r>
            <a:r>
              <a:rPr lang="de-DE" dirty="0"/>
              <a:t>:</a:t>
            </a:r>
            <a:endParaRPr dirty="0"/>
          </a:p>
          <a:p>
            <a:pPr marL="0" indent="0">
              <a:buNone/>
              <a:defRPr/>
            </a:pPr>
            <a:r>
              <a:rPr lang="de-DE" dirty="0"/>
              <a:t>CCO 1.0 Universal (CC0 1.0) Public Domain </a:t>
            </a:r>
            <a:r>
              <a:rPr lang="de-DE" dirty="0" err="1"/>
              <a:t>Dedication</a:t>
            </a:r>
            <a:endParaRPr dirty="0"/>
          </a:p>
          <a:p>
            <a:pPr marL="0" indent="0">
              <a:buNone/>
              <a:defRPr/>
            </a:pPr>
            <a:r>
              <a:rPr lang="de-DE" u="sng" dirty="0">
                <a:hlinkClick r:id="rId5" tooltip="http://www.pixabay.com/"/>
              </a:rPr>
              <a:t>http://www.pixabay.com</a:t>
            </a:r>
            <a:r>
              <a:rPr lang="de-DE" dirty="0"/>
              <a:t> </a:t>
            </a:r>
            <a:endParaRPr lang="hu-HU" dirty="0"/>
          </a:p>
          <a:p>
            <a:pPr marL="0" indent="0">
              <a:buNone/>
              <a:defRPr/>
            </a:pPr>
            <a:endParaRPr lang="hu-HU" dirty="0"/>
          </a:p>
          <a:p>
            <a:pPr marL="0" indent="0">
              <a:buNone/>
              <a:defRPr/>
            </a:pPr>
            <a:endParaRPr lang="de-DE" dirty="0"/>
          </a:p>
          <a:p>
            <a:pPr marL="0" indent="0">
              <a:buNone/>
              <a:defRPr/>
            </a:pPr>
            <a:endParaRPr lang="hu-HU"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a:bodyPr>
          <a:lstStyle/>
          <a:p>
            <a:pPr marL="0" indent="0">
              <a:buNone/>
              <a:defRPr/>
            </a:pPr>
            <a:endParaRPr lang="hu-HU" sz="2200" b="1" dirty="0"/>
          </a:p>
          <a:p>
            <a:pPr marL="0" indent="0">
              <a:buNone/>
              <a:defRPr/>
            </a:pPr>
            <a:r>
              <a:rPr lang="en-US" sz="2200" dirty="0" err="1"/>
              <a:t>Freepik</a:t>
            </a:r>
            <a:r>
              <a:rPr lang="en-US" sz="2200" dirty="0"/>
              <a:t>: </a:t>
            </a:r>
            <a:br>
              <a:rPr lang="en-US" sz="2200" dirty="0"/>
            </a:br>
            <a:r>
              <a:rPr lang="en-US" sz="2200" dirty="0">
                <a:hlinkClick r:id="rId3"/>
              </a:rPr>
              <a:t>https://www.freepik.com/</a:t>
            </a:r>
            <a:endParaRPr lang="hu-HU" sz="2200" dirty="0"/>
          </a:p>
          <a:p>
            <a:pPr marL="0" indent="0">
              <a:buNone/>
              <a:defRPr/>
            </a:pPr>
            <a:endParaRPr lang="hu-HU" sz="2200" dirty="0"/>
          </a:p>
          <a:p>
            <a:pPr marL="0" indent="0">
              <a:buNone/>
              <a:defRPr/>
            </a:pPr>
            <a:r>
              <a:rPr lang="en-US" sz="2200" dirty="0" err="1"/>
              <a:t>Pexels</a:t>
            </a:r>
            <a:r>
              <a:rPr lang="en-US" sz="2200" dirty="0"/>
              <a:t>:</a:t>
            </a:r>
            <a:br>
              <a:rPr lang="hu-HU" sz="2200" dirty="0"/>
            </a:br>
            <a:br>
              <a:rPr lang="hu-HU" sz="2200" dirty="0"/>
            </a:br>
            <a:r>
              <a:rPr lang="en-US" sz="2200" dirty="0"/>
              <a:t>All pho</a:t>
            </a:r>
            <a:r>
              <a:rPr lang="hu-HU" sz="2200" dirty="0" err="1"/>
              <a:t>to</a:t>
            </a:r>
            <a:r>
              <a:rPr lang="en-US" sz="2200" dirty="0"/>
              <a:t>s on </a:t>
            </a:r>
            <a:r>
              <a:rPr lang="en-US" sz="2200" dirty="0" err="1"/>
              <a:t>Pexels</a:t>
            </a:r>
            <a:r>
              <a:rPr lang="en-US" sz="2200" dirty="0"/>
              <a:t> can be used for free</a:t>
            </a:r>
            <a:r>
              <a:rPr lang="hu-HU" sz="2200" dirty="0"/>
              <a:t>.</a:t>
            </a:r>
            <a:br>
              <a:rPr lang="hu-HU" sz="2200" dirty="0"/>
            </a:br>
            <a:r>
              <a:rPr lang="en-US" sz="2200" dirty="0">
                <a:hlinkClick r:id="rId4"/>
              </a:rPr>
              <a:t>https://www.pexels.com</a:t>
            </a:r>
            <a:endParaRPr lang="de-DE" sz="2200" dirty="0"/>
          </a:p>
          <a:p>
            <a:pPr marL="0" indent="0">
              <a:buNone/>
              <a:defRPr/>
            </a:pPr>
            <a:endParaRPr lang="hu-HU" sz="2200" dirty="0"/>
          </a:p>
          <a:p>
            <a:pPr marL="0" indent="0">
              <a:buNone/>
              <a:defRPr/>
            </a:pPr>
            <a:r>
              <a:rPr lang="hu-HU" sz="2200" dirty="0"/>
              <a:t>Microsoft </a:t>
            </a:r>
            <a:r>
              <a:rPr lang="hu-HU" sz="2200" dirty="0" err="1"/>
              <a:t>Powerpoint</a:t>
            </a:r>
            <a:r>
              <a:rPr lang="hu-HU" sz="2200" dirty="0"/>
              <a:t> Stock </a:t>
            </a:r>
            <a:r>
              <a:rPr lang="hu-HU" sz="2200" dirty="0" err="1"/>
              <a:t>Photos</a:t>
            </a:r>
            <a:endParaRPr lang="hu-HU" sz="2200" dirty="0"/>
          </a:p>
        </p:txBody>
      </p:sp>
    </p:spTree>
    <p:custDataLst>
      <p:tags r:id="rId1"/>
    </p:custDataLst>
    <p:extLst>
      <p:ext uri="{BB962C8B-B14F-4D97-AF65-F5344CB8AC3E}">
        <p14:creationId xmlns:p14="http://schemas.microsoft.com/office/powerpoint/2010/main" val="4150045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3455D9-97E4-4AC9-80B7-715AF10267C9}"/>
              </a:ext>
            </a:extLst>
          </p:cNvPr>
          <p:cNvSpPr>
            <a:spLocks noGrp="1"/>
          </p:cNvSpPr>
          <p:nvPr>
            <p:ph type="title"/>
          </p:nvPr>
        </p:nvSpPr>
        <p:spPr/>
        <p:txBody>
          <a:bodyPr/>
          <a:lstStyle/>
          <a:p>
            <a:r>
              <a:rPr lang="hu-HU" dirty="0" err="1"/>
              <a:t>Other</a:t>
            </a:r>
            <a:r>
              <a:rPr lang="hu-HU" dirty="0"/>
              <a:t> </a:t>
            </a:r>
            <a:r>
              <a:rPr lang="hu-HU" dirty="0" err="1"/>
              <a:t>Sources</a:t>
            </a:r>
            <a:r>
              <a:rPr lang="hu-HU" dirty="0"/>
              <a:t> of </a:t>
            </a:r>
            <a:r>
              <a:rPr lang="hu-HU" dirty="0" err="1"/>
              <a:t>Photos</a:t>
            </a:r>
            <a:endParaRPr lang="hu-HU" dirty="0"/>
          </a:p>
        </p:txBody>
      </p:sp>
      <p:sp>
        <p:nvSpPr>
          <p:cNvPr id="3" name="Tartalom helye 2">
            <a:extLst>
              <a:ext uri="{FF2B5EF4-FFF2-40B4-BE49-F238E27FC236}">
                <a16:creationId xmlns:a16="http://schemas.microsoft.com/office/drawing/2014/main" id="{A2A80B40-14A5-4F4E-B2DC-0CE6D00BA827}"/>
              </a:ext>
            </a:extLst>
          </p:cNvPr>
          <p:cNvSpPr>
            <a:spLocks noGrp="1"/>
          </p:cNvSpPr>
          <p:nvPr>
            <p:ph idx="1"/>
          </p:nvPr>
        </p:nvSpPr>
        <p:spPr/>
        <p:txBody>
          <a:bodyPr/>
          <a:lstStyle/>
          <a:p>
            <a:pPr marL="0" indent="0">
              <a:buNone/>
            </a:pPr>
            <a:r>
              <a:rPr lang="hu-HU" dirty="0">
                <a:hlinkClick r:id="rId3"/>
              </a:rPr>
              <a:t>https://openlibrary.org/books/OL7286003M/Understanding_Comics</a:t>
            </a:r>
            <a:endParaRPr lang="hu-HU" dirty="0"/>
          </a:p>
          <a:p>
            <a:pPr marL="0" indent="0">
              <a:buNone/>
            </a:pPr>
            <a:r>
              <a:rPr lang="hu-HU" dirty="0">
                <a:hlinkClick r:id="rId4"/>
              </a:rPr>
              <a:t>https://editions.flammarion.com/lire-la-bande-dessinee/9782081244856</a:t>
            </a:r>
            <a:endParaRPr lang="hu-HU" dirty="0"/>
          </a:p>
          <a:p>
            <a:pPr marL="0" indent="0">
              <a:buNone/>
            </a:pPr>
            <a:r>
              <a:rPr lang="hu-HU" dirty="0">
                <a:hlinkClick r:id="rId5"/>
              </a:rPr>
              <a:t>https://link.springer.com/book/10.1007/978-3-030-43554-7</a:t>
            </a:r>
            <a:endParaRPr lang="hu-HU" dirty="0"/>
          </a:p>
          <a:p>
            <a:pPr marL="0" indent="0">
              <a:buNone/>
            </a:pPr>
            <a:endParaRPr lang="hu-HU" dirty="0"/>
          </a:p>
        </p:txBody>
      </p:sp>
    </p:spTree>
    <p:custDataLst>
      <p:tags r:id="rId1"/>
    </p:custDataLst>
    <p:extLst>
      <p:ext uri="{BB962C8B-B14F-4D97-AF65-F5344CB8AC3E}">
        <p14:creationId xmlns:p14="http://schemas.microsoft.com/office/powerpoint/2010/main" val="3158268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708381-493B-49CD-BA19-2A290F9EE586}"/>
              </a:ext>
            </a:extLst>
          </p:cNvPr>
          <p:cNvSpPr>
            <a:spLocks noGrp="1"/>
          </p:cNvSpPr>
          <p:nvPr>
            <p:ph type="ctrTitle"/>
          </p:nvPr>
        </p:nvSpPr>
        <p:spPr>
          <a:xfrm>
            <a:off x="398463" y="247650"/>
            <a:ext cx="10152062" cy="719138"/>
          </a:xfrm>
        </p:spPr>
        <p:txBody>
          <a:bodyPr rtlCol="0">
            <a:normAutofit fontScale="90000"/>
          </a:bodyPr>
          <a:lstStyle/>
          <a:p>
            <a:pPr algn="l" fontAlgn="auto">
              <a:spcAft>
                <a:spcPts val="0"/>
              </a:spcAft>
              <a:defRPr/>
            </a:pPr>
            <a:br>
              <a:rPr lang="hu-HU" sz="3700" b="1" dirty="0">
                <a:solidFill>
                  <a:schemeClr val="bg1"/>
                </a:solidFill>
              </a:rPr>
            </a:br>
            <a:r>
              <a:rPr lang="hu-HU" sz="3300" b="1" dirty="0" err="1">
                <a:solidFill>
                  <a:schemeClr val="bg1"/>
                </a:solidFill>
                <a:latin typeface="+mn-lt"/>
              </a:rPr>
              <a:t>Where</a:t>
            </a:r>
            <a:r>
              <a:rPr lang="hu-HU" sz="3300" b="1" dirty="0">
                <a:solidFill>
                  <a:schemeClr val="bg1"/>
                </a:solidFill>
                <a:latin typeface="+mn-lt"/>
              </a:rPr>
              <a:t> </a:t>
            </a:r>
            <a:r>
              <a:rPr lang="hu-HU" sz="3300" b="1" dirty="0" err="1">
                <a:solidFill>
                  <a:schemeClr val="bg1"/>
                </a:solidFill>
                <a:latin typeface="+mn-lt"/>
              </a:rPr>
              <a:t>you</a:t>
            </a:r>
            <a:r>
              <a:rPr lang="hu-HU" sz="3300" b="1" dirty="0">
                <a:solidFill>
                  <a:schemeClr val="bg1"/>
                </a:solidFill>
                <a:latin typeface="+mn-lt"/>
              </a:rPr>
              <a:t> </a:t>
            </a:r>
            <a:r>
              <a:rPr lang="hu-HU" sz="3300" b="1" dirty="0" err="1">
                <a:solidFill>
                  <a:schemeClr val="bg1"/>
                </a:solidFill>
                <a:latin typeface="+mn-lt"/>
              </a:rPr>
              <a:t>can</a:t>
            </a:r>
            <a:r>
              <a:rPr lang="hu-HU" sz="3300" b="1" dirty="0">
                <a:solidFill>
                  <a:schemeClr val="bg1"/>
                </a:solidFill>
                <a:latin typeface="+mn-lt"/>
              </a:rPr>
              <a:t> </a:t>
            </a:r>
            <a:r>
              <a:rPr lang="hu-HU" sz="3300" b="1" dirty="0" err="1">
                <a:solidFill>
                  <a:schemeClr val="bg1"/>
                </a:solidFill>
                <a:latin typeface="+mn-lt"/>
              </a:rPr>
              <a:t>find</a:t>
            </a:r>
            <a:r>
              <a:rPr lang="hu-HU" sz="3300" b="1" dirty="0">
                <a:solidFill>
                  <a:schemeClr val="bg1"/>
                </a:solidFill>
                <a:latin typeface="+mn-lt"/>
              </a:rPr>
              <a:t> </a:t>
            </a:r>
            <a:r>
              <a:rPr lang="hu-HU" sz="3300" b="1" dirty="0" err="1">
                <a:solidFill>
                  <a:schemeClr val="bg1"/>
                </a:solidFill>
                <a:latin typeface="+mn-lt"/>
              </a:rPr>
              <a:t>us</a:t>
            </a:r>
            <a:endParaRPr lang="hu-HU" sz="3300" b="1" dirty="0">
              <a:solidFill>
                <a:schemeClr val="bg1"/>
              </a:solidFill>
              <a:latin typeface="+mn-lt"/>
            </a:endParaRPr>
          </a:p>
        </p:txBody>
      </p:sp>
      <p:sp>
        <p:nvSpPr>
          <p:cNvPr id="17411" name="Szövegdoboz 5">
            <a:extLst>
              <a:ext uri="{FF2B5EF4-FFF2-40B4-BE49-F238E27FC236}">
                <a16:creationId xmlns:a16="http://schemas.microsoft.com/office/drawing/2014/main" id="{E09F61B1-72B4-4294-9783-ADC111806A65}"/>
              </a:ext>
            </a:extLst>
          </p:cNvPr>
          <p:cNvSpPr txBox="1">
            <a:spLocks noChangeArrowheads="1"/>
          </p:cNvSpPr>
          <p:nvPr/>
        </p:nvSpPr>
        <p:spPr bwMode="auto">
          <a:xfrm>
            <a:off x="2462319" y="1829058"/>
            <a:ext cx="76448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p:txBody>
      </p:sp>
      <p:pic>
        <p:nvPicPr>
          <p:cNvPr id="17412" name="Kép 21">
            <a:extLst>
              <a:ext uri="{FF2B5EF4-FFF2-40B4-BE49-F238E27FC236}">
                <a16:creationId xmlns:a16="http://schemas.microsoft.com/office/drawing/2014/main" id="{5D6897DB-2009-45A6-9DC3-2E1F1F74C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913" y="0"/>
            <a:ext cx="42560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a:extLst>
              <a:ext uri="{FF2B5EF4-FFF2-40B4-BE49-F238E27FC236}">
                <a16:creationId xmlns:a16="http://schemas.microsoft.com/office/drawing/2014/main" id="{4CEEC519-2040-4DD8-82D6-11C2A14AD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1294"/>
            <a:ext cx="12192000" cy="1591375"/>
          </a:xfrm>
          <a:prstGeom prst="rect">
            <a:avLst/>
          </a:prstGeom>
        </p:spPr>
      </p:pic>
      <p:pic>
        <p:nvPicPr>
          <p:cNvPr id="10" name="Kép 9">
            <a:extLst>
              <a:ext uri="{FF2B5EF4-FFF2-40B4-BE49-F238E27FC236}">
                <a16:creationId xmlns:a16="http://schemas.microsoft.com/office/drawing/2014/main" id="{0D9EC603-7131-4694-B193-2DEDEF1EB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687" y="5777564"/>
            <a:ext cx="352628" cy="352628"/>
          </a:xfrm>
          <a:prstGeom prst="rect">
            <a:avLst/>
          </a:prstGeom>
        </p:spPr>
      </p:pic>
      <p:pic>
        <p:nvPicPr>
          <p:cNvPr id="12" name="Kép 11">
            <a:extLst>
              <a:ext uri="{FF2B5EF4-FFF2-40B4-BE49-F238E27FC236}">
                <a16:creationId xmlns:a16="http://schemas.microsoft.com/office/drawing/2014/main" id="{1673220D-B425-4329-BD6C-3E6599C6CA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4779" y="4680773"/>
            <a:ext cx="352628" cy="352628"/>
          </a:xfrm>
          <a:prstGeom prst="rect">
            <a:avLst/>
          </a:prstGeom>
        </p:spPr>
      </p:pic>
      <p:pic>
        <p:nvPicPr>
          <p:cNvPr id="14" name="Kép 13">
            <a:extLst>
              <a:ext uri="{FF2B5EF4-FFF2-40B4-BE49-F238E27FC236}">
                <a16:creationId xmlns:a16="http://schemas.microsoft.com/office/drawing/2014/main" id="{346AA1F8-5ED2-4FFD-B127-61EC2139D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687" y="5201905"/>
            <a:ext cx="352628" cy="352628"/>
          </a:xfrm>
          <a:prstGeom prst="rect">
            <a:avLst/>
          </a:prstGeom>
        </p:spPr>
      </p:pic>
      <p:sp>
        <p:nvSpPr>
          <p:cNvPr id="15" name="Szövegdoboz 14">
            <a:extLst>
              <a:ext uri="{FF2B5EF4-FFF2-40B4-BE49-F238E27FC236}">
                <a16:creationId xmlns:a16="http://schemas.microsoft.com/office/drawing/2014/main" id="{29F43C42-5EA6-4DAA-8577-5388D32FC76A}"/>
              </a:ext>
            </a:extLst>
          </p:cNvPr>
          <p:cNvSpPr txBox="1"/>
          <p:nvPr/>
        </p:nvSpPr>
        <p:spPr>
          <a:xfrm>
            <a:off x="5357315" y="4700004"/>
            <a:ext cx="615335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err="1">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endPar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@newsreelproject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 name="Szövegdoboz 2">
            <a:extLst>
              <a:ext uri="{FF2B5EF4-FFF2-40B4-BE49-F238E27FC236}">
                <a16:creationId xmlns:a16="http://schemas.microsoft.com/office/drawing/2014/main" id="{D059520A-7364-C750-5422-0E604973B5A7}"/>
              </a:ext>
            </a:extLst>
          </p:cNvPr>
          <p:cNvSpPr txBox="1"/>
          <p:nvPr/>
        </p:nvSpPr>
        <p:spPr>
          <a:xfrm>
            <a:off x="8433994" y="5649259"/>
            <a:ext cx="3656842" cy="13542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latin typeface="Calibri" panose="020F0502020204030204"/>
                <a:ea typeface="+mn-ea"/>
                <a:cs typeface="Arial"/>
              </a:rPr>
              <a:t>The project was funded by the European Commission. The views expressed in this publication do not necessarily reflect those of the European Commission.</a:t>
            </a:r>
            <a:endParaRPr kumimoji="0" lang="hu-HU" sz="1600" b="1" i="1"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B405D9-9967-4775-8685-DD72F2BB6B48}"/>
              </a:ext>
            </a:extLst>
          </p:cNvPr>
          <p:cNvSpPr>
            <a:spLocks noGrp="1"/>
          </p:cNvSpPr>
          <p:nvPr>
            <p:ph type="title"/>
          </p:nvPr>
        </p:nvSpPr>
        <p:spPr/>
        <p:txBody>
          <a:bodyPr/>
          <a:lstStyle/>
          <a:p>
            <a:r>
              <a:rPr lang="hu-HU" dirty="0"/>
              <a:t>The </a:t>
            </a:r>
            <a:r>
              <a:rPr lang="hu-HU" dirty="0" err="1"/>
              <a:t>Course</a:t>
            </a:r>
            <a:endParaRPr lang="hu-HU" dirty="0"/>
          </a:p>
        </p:txBody>
      </p:sp>
      <p:sp>
        <p:nvSpPr>
          <p:cNvPr id="3" name="Tartalom helye 2">
            <a:extLst>
              <a:ext uri="{FF2B5EF4-FFF2-40B4-BE49-F238E27FC236}">
                <a16:creationId xmlns:a16="http://schemas.microsoft.com/office/drawing/2014/main" id="{D5DE49F3-2F4D-40E8-A03F-18283099A903}"/>
              </a:ext>
            </a:extLst>
          </p:cNvPr>
          <p:cNvSpPr>
            <a:spLocks noGrp="1"/>
          </p:cNvSpPr>
          <p:nvPr>
            <p:ph idx="1"/>
          </p:nvPr>
        </p:nvSpPr>
        <p:spPr/>
        <p:txBody>
          <a:bodyPr>
            <a:normAutofit/>
          </a:bodyPr>
          <a:lstStyle/>
          <a:p>
            <a:endParaRPr lang="hu-HU" dirty="0"/>
          </a:p>
          <a:p>
            <a:r>
              <a:rPr lang="hu-HU" sz="2800" i="0" u="none" strike="noStrike" dirty="0" err="1">
                <a:solidFill>
                  <a:srgbClr val="000000"/>
                </a:solidFill>
                <a:effectLst/>
                <a:latin typeface="Calibri" panose="020F0502020204030204" pitchFamily="34" charset="0"/>
              </a:rPr>
              <a:t>Introduction</a:t>
            </a:r>
            <a:r>
              <a:rPr lang="hu-HU" sz="2800" i="0" u="none" strike="noStrike" dirty="0">
                <a:solidFill>
                  <a:srgbClr val="000000"/>
                </a:solidFill>
                <a:effectLst/>
                <a:latin typeface="Calibri" panose="020F0502020204030204" pitchFamily="34" charset="0"/>
              </a:rPr>
              <a:t> </a:t>
            </a:r>
            <a:r>
              <a:rPr lang="hu-HU" sz="2800" i="0" u="none" strike="noStrike" dirty="0" err="1">
                <a:solidFill>
                  <a:srgbClr val="000000"/>
                </a:solidFill>
                <a:effectLst/>
                <a:latin typeface="Calibri" panose="020F0502020204030204" pitchFamily="34" charset="0"/>
              </a:rPr>
              <a:t>to</a:t>
            </a:r>
            <a:r>
              <a:rPr lang="hu-HU" sz="2800" i="0" u="none" strike="noStrike" dirty="0">
                <a:solidFill>
                  <a:srgbClr val="000000"/>
                </a:solidFill>
                <a:effectLst/>
                <a:latin typeface="Calibri" panose="020F0502020204030204" pitchFamily="34" charset="0"/>
              </a:rPr>
              <a:t> Comics Studies</a:t>
            </a:r>
          </a:p>
          <a:p>
            <a:endParaRPr lang="hu-HU" sz="2800" dirty="0"/>
          </a:p>
          <a:p>
            <a:pPr rtl="0">
              <a:spcBef>
                <a:spcPts val="0"/>
              </a:spcBef>
              <a:spcAft>
                <a:spcPts val="0"/>
              </a:spcAft>
            </a:pPr>
            <a:r>
              <a:rPr lang="hu-HU" sz="2800" b="0" i="0" u="none" strike="noStrike" dirty="0">
                <a:solidFill>
                  <a:srgbClr val="000000"/>
                </a:solidFill>
                <a:effectLst/>
                <a:latin typeface="Calibri" panose="020F0502020204030204" pitchFamily="34" charset="0"/>
              </a:rPr>
              <a:t>Comics </a:t>
            </a:r>
            <a:r>
              <a:rPr lang="hu-HU" sz="2800" b="0" i="0" u="none" strike="noStrike" dirty="0" err="1">
                <a:solidFill>
                  <a:srgbClr val="000000"/>
                </a:solidFill>
                <a:effectLst/>
                <a:latin typeface="Calibri" panose="020F0502020204030204" pitchFamily="34" charset="0"/>
              </a:rPr>
              <a:t>as</a:t>
            </a:r>
            <a:r>
              <a:rPr lang="hu-HU" sz="2800" b="0" i="0" u="none" strike="noStrike" dirty="0">
                <a:solidFill>
                  <a:srgbClr val="000000"/>
                </a:solidFill>
                <a:effectLst/>
                <a:latin typeface="Calibri" panose="020F0502020204030204" pitchFamily="34" charset="0"/>
              </a:rPr>
              <a:t> Media </a:t>
            </a:r>
            <a:r>
              <a:rPr lang="hu-HU" sz="2800" b="0" i="0" u="none" strike="noStrike" dirty="0" err="1">
                <a:solidFill>
                  <a:srgbClr val="000000"/>
                </a:solidFill>
                <a:effectLst/>
                <a:latin typeface="Calibri" panose="020F0502020204030204" pitchFamily="34" charset="0"/>
              </a:rPr>
              <a:t>Culture</a:t>
            </a:r>
            <a:endParaRPr lang="hu-HU" sz="2800" b="0" i="0" u="none" strike="noStrike" dirty="0">
              <a:solidFill>
                <a:srgbClr val="000000"/>
              </a:solidFill>
              <a:effectLst/>
              <a:latin typeface="Calibri" panose="020F0502020204030204" pitchFamily="34" charset="0"/>
            </a:endParaRPr>
          </a:p>
          <a:p>
            <a:pPr marL="0" indent="0" rtl="0">
              <a:spcBef>
                <a:spcPts val="0"/>
              </a:spcBef>
              <a:spcAft>
                <a:spcPts val="0"/>
              </a:spcAft>
              <a:buNone/>
            </a:pPr>
            <a:endParaRPr lang="hu-HU" sz="2800" b="1" dirty="0"/>
          </a:p>
          <a:p>
            <a:pPr rtl="0">
              <a:spcBef>
                <a:spcPts val="0"/>
              </a:spcBef>
              <a:spcAft>
                <a:spcPts val="0"/>
              </a:spcAft>
            </a:pPr>
            <a:r>
              <a:rPr lang="en-US" sz="2800" b="1" i="0" u="none" strike="noStrike" dirty="0">
                <a:effectLst/>
                <a:latin typeface="Calibri" panose="020F0502020204030204" pitchFamily="34" charset="0"/>
              </a:rPr>
              <a:t>Tools for </a:t>
            </a:r>
            <a:r>
              <a:rPr lang="en-US" sz="2800" b="1" i="0" u="none" strike="noStrike" dirty="0" err="1">
                <a:effectLst/>
                <a:latin typeface="Calibri" panose="020F0502020204030204" pitchFamily="34" charset="0"/>
              </a:rPr>
              <a:t>Analysing</a:t>
            </a:r>
            <a:r>
              <a:rPr lang="en-US" sz="2800" b="1" i="0" u="none" strike="noStrike" dirty="0">
                <a:effectLst/>
                <a:latin typeface="Calibri" panose="020F0502020204030204" pitchFamily="34" charset="0"/>
              </a:rPr>
              <a:t> Graphic Narratives</a:t>
            </a:r>
          </a:p>
          <a:p>
            <a:pPr marL="0" indent="0" rtl="0">
              <a:spcBef>
                <a:spcPts val="0"/>
              </a:spcBef>
              <a:spcAft>
                <a:spcPts val="0"/>
              </a:spcAft>
              <a:buNone/>
            </a:pPr>
            <a:endParaRPr lang="hu-HU" sz="2800" b="0" i="0" u="none" strike="noStrike" dirty="0">
              <a:solidFill>
                <a:srgbClr val="000000"/>
              </a:solidFill>
              <a:effectLst/>
              <a:latin typeface="Calibri" panose="020F0502020204030204" pitchFamily="34" charset="0"/>
            </a:endParaRPr>
          </a:p>
          <a:p>
            <a:pPr rtl="0">
              <a:spcBef>
                <a:spcPts val="0"/>
              </a:spcBef>
              <a:spcAft>
                <a:spcPts val="0"/>
              </a:spcAft>
            </a:pPr>
            <a:r>
              <a:rPr lang="en-US" sz="2800" b="0" i="0" u="none" strike="noStrike" dirty="0">
                <a:solidFill>
                  <a:srgbClr val="000000"/>
                </a:solidFill>
                <a:effectLst/>
                <a:latin typeface="Calibri" panose="020F0502020204030204" pitchFamily="34" charset="0"/>
              </a:rPr>
              <a:t>Media Genres</a:t>
            </a:r>
            <a:r>
              <a:rPr lang="en-US" sz="2800" b="0" i="1" u="none" strike="noStrike" dirty="0">
                <a:solidFill>
                  <a:srgbClr val="000000"/>
                </a:solidFill>
                <a:effectLst/>
                <a:latin typeface="Calibri" panose="020F0502020204030204" pitchFamily="34" charset="0"/>
              </a:rPr>
              <a:t> </a:t>
            </a:r>
            <a:r>
              <a:rPr lang="en-US" sz="2800" b="0" i="0" u="none" strike="noStrike" dirty="0">
                <a:solidFill>
                  <a:srgbClr val="000000"/>
                </a:solidFill>
                <a:effectLst/>
                <a:latin typeface="Calibri" panose="020F0502020204030204" pitchFamily="34" charset="0"/>
              </a:rPr>
              <a:t>of Comics Journalism</a:t>
            </a:r>
            <a:endParaRPr lang="en-US" sz="2800" b="0" dirty="0">
              <a:effectLst/>
            </a:endParaRPr>
          </a:p>
        </p:txBody>
      </p:sp>
    </p:spTree>
    <p:custDataLst>
      <p:tags r:id="rId1"/>
    </p:custDataLst>
    <p:extLst>
      <p:ext uri="{BB962C8B-B14F-4D97-AF65-F5344CB8AC3E}">
        <p14:creationId xmlns:p14="http://schemas.microsoft.com/office/powerpoint/2010/main" val="162645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54C0D4-2060-441E-B32F-BB877361D4ED}"/>
              </a:ext>
            </a:extLst>
          </p:cNvPr>
          <p:cNvSpPr>
            <a:spLocks noGrp="1"/>
          </p:cNvSpPr>
          <p:nvPr>
            <p:ph type="title"/>
          </p:nvPr>
        </p:nvSpPr>
        <p:spPr/>
        <p:txBody>
          <a:bodyPr/>
          <a:lstStyle/>
          <a:p>
            <a:r>
              <a:rPr lang="hu-HU" dirty="0" err="1"/>
              <a:t>About</a:t>
            </a:r>
            <a:r>
              <a:rPr lang="hu-HU" dirty="0"/>
              <a:t> the </a:t>
            </a:r>
            <a:r>
              <a:rPr lang="hu-HU" dirty="0" err="1"/>
              <a:t>author</a:t>
            </a:r>
            <a:endParaRPr lang="hu-HU" dirty="0"/>
          </a:p>
        </p:txBody>
      </p:sp>
      <p:sp>
        <p:nvSpPr>
          <p:cNvPr id="3" name="Tartalom helye 2">
            <a:extLst>
              <a:ext uri="{FF2B5EF4-FFF2-40B4-BE49-F238E27FC236}">
                <a16:creationId xmlns:a16="http://schemas.microsoft.com/office/drawing/2014/main" id="{92A70065-B5FC-47C9-B34A-BD5E0229485A}"/>
              </a:ext>
            </a:extLst>
          </p:cNvPr>
          <p:cNvSpPr>
            <a:spLocks noGrp="1"/>
          </p:cNvSpPr>
          <p:nvPr>
            <p:ph idx="1"/>
          </p:nvPr>
        </p:nvSpPr>
        <p:spPr>
          <a:xfrm>
            <a:off x="838201" y="1825625"/>
            <a:ext cx="6261242" cy="3732694"/>
          </a:xfrm>
        </p:spPr>
        <p:txBody>
          <a:bodyPr>
            <a:normAutofit fontScale="77500" lnSpcReduction="20000"/>
          </a:bodyPr>
          <a:lstStyle/>
          <a:p>
            <a:pPr marL="0" indent="0" algn="just">
              <a:buNone/>
            </a:pPr>
            <a:r>
              <a:rPr lang="en-US" sz="2800"/>
              <a:t>Gyula Maksa, PhD, dr. habil. is an associate professor at the University of Pécs (Hungary), Department of Communication and Media Studies, where he directs the Comics Studies Research Center (Képregénytudományi Kutatóközpont). He has organized several conferences, exhibitions and published two books in Hungarian on comics as a medium: Változatok képregényre (Variation for Comics, Budapest-Pécs, Hungary, 2010), Képregények kultúraközi áramlatokban (Comics in Transcultural Flows, Cluj, Romania, 2017). His main research areas are the geopolitics of comics, transcultural situations and communicative uses of comics.</a:t>
            </a:r>
            <a:endParaRPr lang="en-US" sz="2800" dirty="0"/>
          </a:p>
        </p:txBody>
      </p:sp>
      <p:pic>
        <p:nvPicPr>
          <p:cNvPr id="4" name="Kép 3">
            <a:extLst>
              <a:ext uri="{FF2B5EF4-FFF2-40B4-BE49-F238E27FC236}">
                <a16:creationId xmlns:a16="http://schemas.microsoft.com/office/drawing/2014/main" id="{7BFB495D-1FC4-4DDF-A710-5CF12835960D}"/>
              </a:ext>
            </a:extLst>
          </p:cNvPr>
          <p:cNvPicPr>
            <a:picLocks noChangeAspect="1"/>
          </p:cNvPicPr>
          <p:nvPr/>
        </p:nvPicPr>
        <p:blipFill>
          <a:blip r:embed="rId3"/>
          <a:stretch>
            <a:fillRect/>
          </a:stretch>
        </p:blipFill>
        <p:spPr>
          <a:xfrm>
            <a:off x="7477259" y="1690688"/>
            <a:ext cx="4081510" cy="3368384"/>
          </a:xfrm>
          <a:prstGeom prst="rect">
            <a:avLst/>
          </a:prstGeom>
        </p:spPr>
      </p:pic>
    </p:spTree>
    <p:custDataLst>
      <p:tags r:id="rId1"/>
    </p:custDataLst>
    <p:extLst>
      <p:ext uri="{BB962C8B-B14F-4D97-AF65-F5344CB8AC3E}">
        <p14:creationId xmlns:p14="http://schemas.microsoft.com/office/powerpoint/2010/main" val="247331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A9E6EC-2C4E-4E68-A165-72F417B2FB75}"/>
              </a:ext>
            </a:extLst>
          </p:cNvPr>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pt-PT" b="1" dirty="0"/>
              <a:t>What we are going to discuss</a:t>
            </a:r>
            <a:endParaRPr lang="hu-HU" b="1" dirty="0"/>
          </a:p>
        </p:txBody>
      </p:sp>
      <p:sp>
        <p:nvSpPr>
          <p:cNvPr id="3" name="Tartalom helye 2">
            <a:extLst>
              <a:ext uri="{FF2B5EF4-FFF2-40B4-BE49-F238E27FC236}">
                <a16:creationId xmlns:a16="http://schemas.microsoft.com/office/drawing/2014/main" id="{CD48EE46-DC96-4331-AFBB-CD199A9D380B}"/>
              </a:ext>
            </a:extLst>
          </p:cNvPr>
          <p:cNvSpPr>
            <a:spLocks noGrp="1"/>
          </p:cNvSpPr>
          <p:nvPr>
            <p:ph idx="1"/>
          </p:nvPr>
        </p:nvSpPr>
        <p:spPr>
          <a:xfrm>
            <a:off x="838200" y="1825625"/>
            <a:ext cx="10515600" cy="4351338"/>
          </a:xfrm>
        </p:spPr>
        <p:txBody>
          <a:bodyPr>
            <a:normAutofit/>
          </a:bodyPr>
          <a:lstStyle/>
          <a:p>
            <a:endParaRPr lang="hu-HU" dirty="0"/>
          </a:p>
          <a:p>
            <a:endParaRPr lang="hu-HU" dirty="0"/>
          </a:p>
          <a:p>
            <a:pPr algn="just"/>
            <a:r>
              <a:rPr lang="en-US" dirty="0"/>
              <a:t>In the course of our media text study, it is worthwhile to learn about the industry, creative and institutional context of each work, as well as the reception, the geographical-cultural variety and the historical context offered by the genre. Our background information thus provides us with a preliminary, comprehensive picture that we can shape, modify, partially reject or confirm in our more media-textual analysis. And what should we look out for in such a more media</a:t>
            </a:r>
            <a:r>
              <a:rPr lang="hu-HU" dirty="0"/>
              <a:t>text</a:t>
            </a:r>
            <a:r>
              <a:rPr lang="en-US" dirty="0"/>
              <a:t>-centric analysis? Here are some possible analysis aspects.</a:t>
            </a:r>
            <a:endParaRPr lang="hu-HU" dirty="0"/>
          </a:p>
        </p:txBody>
      </p:sp>
    </p:spTree>
    <p:custDataLst>
      <p:tags r:id="rId1"/>
    </p:custDataLst>
    <p:extLst>
      <p:ext uri="{BB962C8B-B14F-4D97-AF65-F5344CB8AC3E}">
        <p14:creationId xmlns:p14="http://schemas.microsoft.com/office/powerpoint/2010/main" val="110140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0E7BE4-81FA-4FE5-B994-07C84D4CBF8F}"/>
              </a:ext>
            </a:extLst>
          </p:cNvPr>
          <p:cNvSpPr>
            <a:spLocks noGrp="1"/>
          </p:cNvSpPr>
          <p:nvPr>
            <p:ph type="title"/>
          </p:nvPr>
        </p:nvSpPr>
        <p:spPr>
          <a:xfrm>
            <a:off x="838200" y="365125"/>
            <a:ext cx="10515600" cy="6153241"/>
          </a:xfrm>
        </p:spPr>
        <p:txBody>
          <a:bodyPr/>
          <a:lstStyle/>
          <a:p>
            <a:pPr algn="ctr"/>
            <a:r>
              <a:rPr lang="hu-HU" dirty="0">
                <a:solidFill>
                  <a:schemeClr val="accent2">
                    <a:lumMod val="50000"/>
                  </a:schemeClr>
                </a:solidFill>
              </a:rPr>
              <a:t>1. Panel, </a:t>
            </a:r>
            <a:r>
              <a:rPr lang="hu-HU" dirty="0" err="1">
                <a:solidFill>
                  <a:schemeClr val="accent2">
                    <a:lumMod val="50000"/>
                  </a:schemeClr>
                </a:solidFill>
              </a:rPr>
              <a:t>Sequence</a:t>
            </a:r>
            <a:r>
              <a:rPr lang="hu-HU" dirty="0">
                <a:solidFill>
                  <a:schemeClr val="accent2">
                    <a:lumMod val="50000"/>
                  </a:schemeClr>
                </a:solidFill>
              </a:rPr>
              <a:t>, Page</a:t>
            </a:r>
          </a:p>
        </p:txBody>
      </p:sp>
    </p:spTree>
    <p:custDataLst>
      <p:tags r:id="rId1"/>
    </p:custDataLst>
    <p:extLst>
      <p:ext uri="{BB962C8B-B14F-4D97-AF65-F5344CB8AC3E}">
        <p14:creationId xmlns:p14="http://schemas.microsoft.com/office/powerpoint/2010/main" val="345001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1.1.Panel</a:t>
            </a: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838200" y="1825625"/>
            <a:ext cx="10515600" cy="3477895"/>
          </a:xfrm>
        </p:spPr>
        <p:txBody>
          <a:bodyPr>
            <a:normAutofit/>
          </a:bodyPr>
          <a:lstStyle/>
          <a:p>
            <a:pPr marL="0" indent="0" algn="just">
              <a:buNone/>
            </a:pPr>
            <a:r>
              <a:rPr lang="en-US" b="0" i="0" dirty="0">
                <a:solidFill>
                  <a:srgbClr val="444444"/>
                </a:solidFill>
                <a:effectLst/>
              </a:rPr>
              <a:t>Comic books are made up of different shapes and sizes of frames, or panels, which are arranged in sequences</a:t>
            </a:r>
            <a:r>
              <a:rPr lang="hu-HU" b="0" i="0" dirty="0">
                <a:solidFill>
                  <a:srgbClr val="444444"/>
                </a:solidFill>
                <a:effectLst/>
              </a:rPr>
              <a:t> </a:t>
            </a:r>
            <a:r>
              <a:rPr lang="en-US" b="0" i="0" dirty="0">
                <a:solidFill>
                  <a:srgbClr val="444444"/>
                </a:solidFill>
                <a:effectLst/>
              </a:rPr>
              <a:t>of images and pages, or double-pages.</a:t>
            </a:r>
            <a:endParaRPr lang="hu-HU" b="0" i="0" dirty="0">
              <a:solidFill>
                <a:srgbClr val="444444"/>
              </a:solidFill>
              <a:effectLst/>
            </a:endParaRPr>
          </a:p>
          <a:p>
            <a:pPr marL="0" indent="0" algn="just">
              <a:buNone/>
            </a:pPr>
            <a:r>
              <a:rPr lang="hu-HU" dirty="0">
                <a:solidFill>
                  <a:srgbClr val="444444"/>
                </a:solidFill>
              </a:rPr>
              <a:t>A</a:t>
            </a:r>
            <a:r>
              <a:rPr lang="en-US" b="0" i="0" dirty="0">
                <a:solidFill>
                  <a:srgbClr val="444444"/>
                </a:solidFill>
                <a:effectLst/>
              </a:rPr>
              <a:t>s in the case of cinematic narrative, we can talk about the use of panels as part of the framing. However, the framing is more variable in the case of comic narrative than in film, and the form of the frames is less fixed.</a:t>
            </a:r>
            <a:endParaRPr lang="hu-HU" b="0" i="0" dirty="0">
              <a:effectLst/>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 Panel, </a:t>
            </a:r>
            <a:r>
              <a:rPr lang="hu-HU" dirty="0" err="1">
                <a:solidFill>
                  <a:schemeClr val="accent2">
                    <a:lumMod val="50000"/>
                  </a:schemeClr>
                </a:solidFill>
              </a:rPr>
              <a:t>Sequence</a:t>
            </a:r>
            <a:r>
              <a:rPr lang="hu-HU" dirty="0">
                <a:solidFill>
                  <a:schemeClr val="accent2">
                    <a:lumMod val="50000"/>
                  </a:schemeClr>
                </a:solidFill>
              </a:rPr>
              <a:t>, Page</a:t>
            </a:r>
          </a:p>
        </p:txBody>
      </p:sp>
    </p:spTree>
    <p:custDataLst>
      <p:tags r:id="rId1"/>
    </p:custDataLst>
    <p:extLst>
      <p:ext uri="{BB962C8B-B14F-4D97-AF65-F5344CB8AC3E}">
        <p14:creationId xmlns:p14="http://schemas.microsoft.com/office/powerpoint/2010/main" val="229068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1.2.</a:t>
            </a:r>
            <a:r>
              <a:rPr lang="hu-HU" sz="4400" dirty="0">
                <a:solidFill>
                  <a:srgbClr val="FF0000"/>
                </a:solidFill>
              </a:rPr>
              <a:t> </a:t>
            </a:r>
            <a:r>
              <a:rPr lang="hu-HU" dirty="0" err="1">
                <a:solidFill>
                  <a:schemeClr val="accent2">
                    <a:lumMod val="50000"/>
                  </a:schemeClr>
                </a:solidFill>
              </a:rPr>
              <a:t>Sequence</a:t>
            </a:r>
            <a:endParaRPr lang="hu-HU" dirty="0">
              <a:solidFill>
                <a:schemeClr val="accent2">
                  <a:lumMod val="50000"/>
                </a:schemeClr>
              </a:solidFill>
            </a:endParaRPr>
          </a:p>
        </p:txBody>
      </p:sp>
      <p:sp>
        <p:nvSpPr>
          <p:cNvPr id="3" name="Tartalom helye 2">
            <a:extLst>
              <a:ext uri="{FF2B5EF4-FFF2-40B4-BE49-F238E27FC236}">
                <a16:creationId xmlns:a16="http://schemas.microsoft.com/office/drawing/2014/main" id="{627BAF7E-8E0C-4EF4-9526-835F50FB58E8}"/>
              </a:ext>
            </a:extLst>
          </p:cNvPr>
          <p:cNvSpPr>
            <a:spLocks noGrp="1"/>
          </p:cNvSpPr>
          <p:nvPr>
            <p:ph idx="1"/>
          </p:nvPr>
        </p:nvSpPr>
        <p:spPr>
          <a:xfrm>
            <a:off x="733424" y="1377950"/>
            <a:ext cx="10862733" cy="3477895"/>
          </a:xfrm>
        </p:spPr>
        <p:txBody>
          <a:bodyPr>
            <a:noAutofit/>
          </a:bodyPr>
          <a:lstStyle/>
          <a:p>
            <a:pPr marL="0" indent="0" algn="just">
              <a:buNone/>
            </a:pPr>
            <a:endParaRPr lang="hu-HU" dirty="0">
              <a:solidFill>
                <a:srgbClr val="444444"/>
              </a:solidFill>
            </a:endParaRPr>
          </a:p>
          <a:p>
            <a:pPr marL="0" indent="0" algn="just">
              <a:buNone/>
            </a:pPr>
            <a:r>
              <a:rPr lang="en-US" dirty="0">
                <a:solidFill>
                  <a:srgbClr val="444444"/>
                </a:solidFill>
              </a:rPr>
              <a:t>The panels are arranged in a sequence. </a:t>
            </a:r>
            <a:r>
              <a:rPr lang="en-US" dirty="0">
                <a:solidFill>
                  <a:srgbClr val="444444"/>
                </a:solidFill>
                <a:hlinkClick r:id="rId3"/>
              </a:rPr>
              <a:t>Will Eisner</a:t>
            </a:r>
            <a:r>
              <a:rPr lang="en-US" dirty="0">
                <a:solidFill>
                  <a:srgbClr val="444444"/>
                </a:solidFill>
              </a:rPr>
              <a:t>, a comics creator who also reflects on the tools and expressions of comics storytelling, says that comics is a sequential art.  From this point of view, therefore, the sequences of images, arranged in a single section, in a sequence, are the essence of comic media. This proved to be a powerful idea, while the boundaries between comic strip and cartoon are not sharp. </a:t>
            </a:r>
            <a:endParaRPr lang="hu-HU" dirty="0">
              <a:solidFill>
                <a:srgbClr val="444444"/>
              </a:solidFill>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838200" y="4985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 Panel, </a:t>
            </a:r>
            <a:r>
              <a:rPr lang="hu-HU" dirty="0" err="1">
                <a:solidFill>
                  <a:schemeClr val="accent2">
                    <a:lumMod val="50000"/>
                  </a:schemeClr>
                </a:solidFill>
              </a:rPr>
              <a:t>Sequence</a:t>
            </a:r>
            <a:r>
              <a:rPr lang="hu-HU" dirty="0">
                <a:solidFill>
                  <a:schemeClr val="accent2">
                    <a:lumMod val="50000"/>
                  </a:schemeClr>
                </a:solidFill>
              </a:rPr>
              <a:t>, Page</a:t>
            </a:r>
          </a:p>
        </p:txBody>
      </p:sp>
    </p:spTree>
    <p:custDataLst>
      <p:tags r:id="rId1"/>
    </p:custDataLst>
    <p:extLst>
      <p:ext uri="{BB962C8B-B14F-4D97-AF65-F5344CB8AC3E}">
        <p14:creationId xmlns:p14="http://schemas.microsoft.com/office/powerpoint/2010/main" val="3291738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60E3EC0-41E5-4B5C-95F4-04A14E5AF145}"/>
              </a:ext>
            </a:extLst>
          </p:cNvPr>
          <p:cNvSpPr>
            <a:spLocks noGrp="1"/>
          </p:cNvSpPr>
          <p:nvPr>
            <p:ph type="title"/>
          </p:nvPr>
        </p:nvSpPr>
        <p:spPr/>
        <p:txBody>
          <a:bodyPr/>
          <a:lstStyle/>
          <a:p>
            <a:pPr algn="ctr"/>
            <a:r>
              <a:rPr lang="hu-HU" dirty="0">
                <a:solidFill>
                  <a:schemeClr val="accent2">
                    <a:lumMod val="50000"/>
                  </a:schemeClr>
                </a:solidFill>
              </a:rPr>
              <a:t>1.2.</a:t>
            </a:r>
            <a:r>
              <a:rPr lang="hu-HU" dirty="0">
                <a:solidFill>
                  <a:srgbClr val="FF0000"/>
                </a:solidFill>
              </a:rPr>
              <a:t> </a:t>
            </a:r>
            <a:r>
              <a:rPr lang="hu-HU" dirty="0" err="1">
                <a:solidFill>
                  <a:schemeClr val="accent2">
                    <a:lumMod val="50000"/>
                  </a:schemeClr>
                </a:solidFill>
              </a:rPr>
              <a:t>Sequence</a:t>
            </a:r>
            <a:endParaRPr lang="hu-HU" dirty="0">
              <a:solidFill>
                <a:schemeClr val="accent2">
                  <a:lumMod val="50000"/>
                </a:schemeClr>
              </a:solidFill>
            </a:endParaRPr>
          </a:p>
        </p:txBody>
      </p:sp>
      <p:sp>
        <p:nvSpPr>
          <p:cNvPr id="4" name="Cím 1">
            <a:extLst>
              <a:ext uri="{FF2B5EF4-FFF2-40B4-BE49-F238E27FC236}">
                <a16:creationId xmlns:a16="http://schemas.microsoft.com/office/drawing/2014/main" id="{B4A4A96F-EC3D-4ABD-AEF1-151D2CEB7404}"/>
              </a:ext>
            </a:extLst>
          </p:cNvPr>
          <p:cNvSpPr txBox="1">
            <a:spLocks/>
          </p:cNvSpPr>
          <p:nvPr/>
        </p:nvSpPr>
        <p:spPr>
          <a:xfrm>
            <a:off x="992625" y="52505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dirty="0">
                <a:solidFill>
                  <a:schemeClr val="accent2">
                    <a:lumMod val="50000"/>
                  </a:schemeClr>
                </a:solidFill>
              </a:rPr>
              <a:t>1. Panel, </a:t>
            </a:r>
            <a:r>
              <a:rPr lang="hu-HU" dirty="0" err="1">
                <a:solidFill>
                  <a:schemeClr val="accent2">
                    <a:lumMod val="50000"/>
                  </a:schemeClr>
                </a:solidFill>
              </a:rPr>
              <a:t>Sequence</a:t>
            </a:r>
            <a:r>
              <a:rPr lang="hu-HU" dirty="0">
                <a:solidFill>
                  <a:schemeClr val="accent2">
                    <a:lumMod val="50000"/>
                  </a:schemeClr>
                </a:solidFill>
              </a:rPr>
              <a:t>, Page</a:t>
            </a:r>
          </a:p>
        </p:txBody>
      </p:sp>
      <p:sp>
        <p:nvSpPr>
          <p:cNvPr id="5" name="Szövegdoboz 4">
            <a:extLst>
              <a:ext uri="{FF2B5EF4-FFF2-40B4-BE49-F238E27FC236}">
                <a16:creationId xmlns:a16="http://schemas.microsoft.com/office/drawing/2014/main" id="{69B25FDC-6DE7-4B8B-B4CF-56BF9F6DF85E}"/>
              </a:ext>
            </a:extLst>
          </p:cNvPr>
          <p:cNvSpPr txBox="1"/>
          <p:nvPr/>
        </p:nvSpPr>
        <p:spPr>
          <a:xfrm>
            <a:off x="838200" y="1389054"/>
            <a:ext cx="8039100" cy="4524315"/>
          </a:xfrm>
          <a:prstGeom prst="rect">
            <a:avLst/>
          </a:prstGeom>
          <a:noFill/>
        </p:spPr>
        <p:txBody>
          <a:bodyPr wrap="square">
            <a:spAutoFit/>
          </a:bodyPr>
          <a:lstStyle/>
          <a:p>
            <a:r>
              <a:rPr lang="en-US" dirty="0">
                <a:solidFill>
                  <a:srgbClr val="444444"/>
                </a:solidFill>
              </a:rPr>
              <a:t>In terms of sequencing, </a:t>
            </a:r>
            <a:r>
              <a:rPr lang="en-US" dirty="0">
                <a:solidFill>
                  <a:srgbClr val="444444"/>
                </a:solidFill>
                <a:hlinkClick r:id="rId3"/>
              </a:rPr>
              <a:t>Scott McCloud identifies </a:t>
            </a:r>
            <a:r>
              <a:rPr lang="en-US" dirty="0">
                <a:solidFill>
                  <a:srgbClr val="444444"/>
                </a:solidFill>
              </a:rPr>
              <a:t>six types of transitions and connections between </a:t>
            </a:r>
            <a:r>
              <a:rPr lang="hu-HU" dirty="0" err="1">
                <a:solidFill>
                  <a:srgbClr val="444444"/>
                </a:solidFill>
              </a:rPr>
              <a:t>panels</a:t>
            </a:r>
            <a:r>
              <a:rPr lang="en-US" dirty="0">
                <a:solidFill>
                  <a:srgbClr val="444444"/>
                </a:solidFill>
              </a:rPr>
              <a:t>. These are: </a:t>
            </a:r>
            <a:endParaRPr lang="hu-HU" dirty="0">
              <a:solidFill>
                <a:srgbClr val="444444"/>
              </a:solidFill>
            </a:endParaRPr>
          </a:p>
          <a:p>
            <a:pPr marL="342900" indent="-342900">
              <a:buAutoNum type="arabicPeriod"/>
            </a:pPr>
            <a:r>
              <a:rPr lang="en-US" dirty="0">
                <a:solidFill>
                  <a:srgbClr val="444444"/>
                </a:solidFill>
              </a:rPr>
              <a:t>transition from moment to moment; </a:t>
            </a:r>
            <a:endParaRPr lang="hu-HU" dirty="0">
              <a:solidFill>
                <a:srgbClr val="444444"/>
              </a:solidFill>
            </a:endParaRPr>
          </a:p>
          <a:p>
            <a:pPr marL="342900" indent="-342900">
              <a:buAutoNum type="arabicPeriod"/>
            </a:pPr>
            <a:r>
              <a:rPr lang="en-US" dirty="0">
                <a:solidFill>
                  <a:srgbClr val="444444"/>
                </a:solidFill>
              </a:rPr>
              <a:t>transition from </a:t>
            </a:r>
            <a:r>
              <a:rPr lang="hu-HU" dirty="0" err="1">
                <a:solidFill>
                  <a:srgbClr val="444444"/>
                </a:solidFill>
              </a:rPr>
              <a:t>action</a:t>
            </a:r>
            <a:r>
              <a:rPr lang="en-US" dirty="0">
                <a:solidFill>
                  <a:srgbClr val="444444"/>
                </a:solidFill>
              </a:rPr>
              <a:t> to </a:t>
            </a:r>
            <a:r>
              <a:rPr lang="hu-HU" dirty="0" err="1">
                <a:solidFill>
                  <a:srgbClr val="444444"/>
                </a:solidFill>
              </a:rPr>
              <a:t>action</a:t>
            </a:r>
            <a:r>
              <a:rPr lang="en-US" dirty="0">
                <a:solidFill>
                  <a:srgbClr val="444444"/>
                </a:solidFill>
              </a:rPr>
              <a:t>, showing a single </a:t>
            </a:r>
            <a:r>
              <a:rPr lang="hu-HU" dirty="0" err="1">
                <a:solidFill>
                  <a:srgbClr val="444444"/>
                </a:solidFill>
              </a:rPr>
              <a:t>sujet</a:t>
            </a:r>
            <a:r>
              <a:rPr lang="en-US" dirty="0">
                <a:solidFill>
                  <a:srgbClr val="444444"/>
                </a:solidFill>
              </a:rPr>
              <a:t>; </a:t>
            </a:r>
            <a:endParaRPr lang="hu-HU" dirty="0">
              <a:solidFill>
                <a:srgbClr val="444444"/>
              </a:solidFill>
            </a:endParaRPr>
          </a:p>
          <a:p>
            <a:pPr marL="342900" indent="-342900">
              <a:buAutoNum type="arabicPeriod"/>
            </a:pPr>
            <a:r>
              <a:rPr lang="en-US" dirty="0">
                <a:solidFill>
                  <a:srgbClr val="444444"/>
                </a:solidFill>
              </a:rPr>
              <a:t>transition from </a:t>
            </a:r>
            <a:r>
              <a:rPr lang="hu-HU" dirty="0" err="1">
                <a:solidFill>
                  <a:srgbClr val="444444"/>
                </a:solidFill>
              </a:rPr>
              <a:t>subject</a:t>
            </a:r>
            <a:r>
              <a:rPr lang="hu-HU" dirty="0">
                <a:solidFill>
                  <a:srgbClr val="444444"/>
                </a:solidFill>
              </a:rPr>
              <a:t> </a:t>
            </a:r>
            <a:r>
              <a:rPr lang="en-US" dirty="0">
                <a:solidFill>
                  <a:srgbClr val="444444"/>
                </a:solidFill>
              </a:rPr>
              <a:t>to </a:t>
            </a:r>
            <a:r>
              <a:rPr lang="hu-HU" dirty="0" err="1">
                <a:solidFill>
                  <a:srgbClr val="444444"/>
                </a:solidFill>
              </a:rPr>
              <a:t>subject</a:t>
            </a:r>
            <a:r>
              <a:rPr lang="en-US" dirty="0">
                <a:solidFill>
                  <a:srgbClr val="444444"/>
                </a:solidFill>
              </a:rPr>
              <a:t> within the framework of a scene or </a:t>
            </a:r>
            <a:r>
              <a:rPr lang="hu-HU" dirty="0">
                <a:solidFill>
                  <a:srgbClr val="444444"/>
                </a:solidFill>
              </a:rPr>
              <a:t>an idea</a:t>
            </a:r>
            <a:r>
              <a:rPr lang="en-US" dirty="0">
                <a:solidFill>
                  <a:srgbClr val="444444"/>
                </a:solidFill>
              </a:rPr>
              <a:t>; </a:t>
            </a:r>
            <a:endParaRPr lang="hu-HU" dirty="0">
              <a:solidFill>
                <a:srgbClr val="444444"/>
              </a:solidFill>
            </a:endParaRPr>
          </a:p>
          <a:p>
            <a:pPr marL="342900" indent="-342900">
              <a:buAutoNum type="arabicPeriod"/>
            </a:pPr>
            <a:r>
              <a:rPr lang="en-US" dirty="0">
                <a:solidFill>
                  <a:srgbClr val="444444"/>
                </a:solidFill>
              </a:rPr>
              <a:t>transition from scene to scene, often with a large jump in space and time; </a:t>
            </a:r>
            <a:endParaRPr lang="hu-HU" dirty="0">
              <a:solidFill>
                <a:srgbClr val="444444"/>
              </a:solidFill>
            </a:endParaRPr>
          </a:p>
          <a:p>
            <a:pPr marL="342900" indent="-342900">
              <a:buAutoNum type="arabicPeriod"/>
            </a:pPr>
            <a:r>
              <a:rPr lang="hu-HU" dirty="0" err="1">
                <a:solidFill>
                  <a:srgbClr val="444444"/>
                </a:solidFill>
              </a:rPr>
              <a:t>transition</a:t>
            </a:r>
            <a:r>
              <a:rPr lang="hu-HU" dirty="0">
                <a:solidFill>
                  <a:srgbClr val="444444"/>
                </a:solidFill>
              </a:rPr>
              <a:t> </a:t>
            </a:r>
            <a:r>
              <a:rPr lang="hu-HU" dirty="0" err="1">
                <a:solidFill>
                  <a:srgbClr val="444444"/>
                </a:solidFill>
              </a:rPr>
              <a:t>from</a:t>
            </a:r>
            <a:r>
              <a:rPr lang="hu-HU" dirty="0">
                <a:solidFill>
                  <a:srgbClr val="444444"/>
                </a:solidFill>
              </a:rPr>
              <a:t> </a:t>
            </a:r>
            <a:r>
              <a:rPr lang="hu-HU" dirty="0" err="1">
                <a:solidFill>
                  <a:srgbClr val="444444"/>
                </a:solidFill>
              </a:rPr>
              <a:t>aspect</a:t>
            </a:r>
            <a:r>
              <a:rPr lang="hu-HU" dirty="0">
                <a:solidFill>
                  <a:srgbClr val="444444"/>
                </a:solidFill>
              </a:rPr>
              <a:t> </a:t>
            </a:r>
            <a:r>
              <a:rPr lang="hu-HU" dirty="0" err="1">
                <a:solidFill>
                  <a:srgbClr val="444444"/>
                </a:solidFill>
              </a:rPr>
              <a:t>to</a:t>
            </a:r>
            <a:r>
              <a:rPr lang="hu-HU" dirty="0">
                <a:solidFill>
                  <a:srgbClr val="444444"/>
                </a:solidFill>
              </a:rPr>
              <a:t> </a:t>
            </a:r>
            <a:r>
              <a:rPr lang="hu-HU" dirty="0" err="1">
                <a:solidFill>
                  <a:srgbClr val="444444"/>
                </a:solidFill>
              </a:rPr>
              <a:t>aspect</a:t>
            </a:r>
            <a:r>
              <a:rPr lang="hu-HU" dirty="0">
                <a:solidFill>
                  <a:srgbClr val="444444"/>
                </a:solidFill>
              </a:rPr>
              <a:t>, </a:t>
            </a:r>
            <a:r>
              <a:rPr lang="en-US" dirty="0">
                <a:solidFill>
                  <a:srgbClr val="444444"/>
                </a:solidFill>
              </a:rPr>
              <a:t>change of point of view for a scene, mood or idea; </a:t>
            </a:r>
            <a:endParaRPr lang="hu-HU" dirty="0">
              <a:solidFill>
                <a:srgbClr val="444444"/>
              </a:solidFill>
            </a:endParaRPr>
          </a:p>
          <a:p>
            <a:pPr marL="342900" indent="-342900">
              <a:buAutoNum type="arabicPeriod"/>
            </a:pPr>
            <a:r>
              <a:rPr lang="hu-HU" dirty="0">
                <a:solidFill>
                  <a:srgbClr val="444444"/>
                </a:solidFill>
              </a:rPr>
              <a:t>non-</a:t>
            </a:r>
            <a:r>
              <a:rPr lang="hu-HU" dirty="0" err="1">
                <a:solidFill>
                  <a:srgbClr val="444444"/>
                </a:solidFill>
              </a:rPr>
              <a:t>sequitur</a:t>
            </a:r>
            <a:r>
              <a:rPr lang="hu-HU" dirty="0">
                <a:solidFill>
                  <a:srgbClr val="444444"/>
                </a:solidFill>
              </a:rPr>
              <a:t>, no </a:t>
            </a:r>
            <a:r>
              <a:rPr lang="en-US" dirty="0">
                <a:solidFill>
                  <a:srgbClr val="444444"/>
                </a:solidFill>
              </a:rPr>
              <a:t>logical </a:t>
            </a:r>
            <a:r>
              <a:rPr lang="hu-HU" dirty="0" err="1">
                <a:solidFill>
                  <a:srgbClr val="444444"/>
                </a:solidFill>
              </a:rPr>
              <a:t>relationship</a:t>
            </a:r>
            <a:r>
              <a:rPr lang="hu-HU" dirty="0">
                <a:solidFill>
                  <a:srgbClr val="444444"/>
                </a:solidFill>
              </a:rPr>
              <a:t> </a:t>
            </a:r>
            <a:r>
              <a:rPr lang="hu-HU" dirty="0" err="1">
                <a:solidFill>
                  <a:srgbClr val="444444"/>
                </a:solidFill>
              </a:rPr>
              <a:t>between</a:t>
            </a:r>
            <a:r>
              <a:rPr lang="hu-HU" dirty="0">
                <a:solidFill>
                  <a:srgbClr val="444444"/>
                </a:solidFill>
              </a:rPr>
              <a:t> </a:t>
            </a:r>
            <a:r>
              <a:rPr lang="hu-HU" dirty="0" err="1">
                <a:solidFill>
                  <a:srgbClr val="444444"/>
                </a:solidFill>
              </a:rPr>
              <a:t>panels</a:t>
            </a:r>
            <a:r>
              <a:rPr lang="en-US" dirty="0">
                <a:solidFill>
                  <a:srgbClr val="444444"/>
                </a:solidFill>
              </a:rPr>
              <a:t>. </a:t>
            </a:r>
            <a:endParaRPr lang="hu-HU" dirty="0">
              <a:solidFill>
                <a:srgbClr val="444444"/>
              </a:solidFill>
            </a:endParaRPr>
          </a:p>
          <a:p>
            <a:pPr algn="just"/>
            <a:r>
              <a:rPr lang="en-US" dirty="0">
                <a:solidFill>
                  <a:srgbClr val="444444"/>
                </a:solidFill>
              </a:rPr>
              <a:t>Scott McCloud's own research shows that in popular Western, i.e. American and European, comic book series, the most commonly used transition type is </a:t>
            </a:r>
            <a:r>
              <a:rPr lang="hu-HU" dirty="0" err="1">
                <a:solidFill>
                  <a:srgbClr val="444444"/>
                </a:solidFill>
              </a:rPr>
              <a:t>action</a:t>
            </a:r>
            <a:r>
              <a:rPr lang="en-US" dirty="0">
                <a:solidFill>
                  <a:srgbClr val="444444"/>
                </a:solidFill>
              </a:rPr>
              <a:t>-to-</a:t>
            </a:r>
            <a:r>
              <a:rPr lang="hu-HU" dirty="0" err="1">
                <a:solidFill>
                  <a:srgbClr val="444444"/>
                </a:solidFill>
              </a:rPr>
              <a:t>action</a:t>
            </a:r>
            <a:r>
              <a:rPr lang="en-US" dirty="0">
                <a:solidFill>
                  <a:srgbClr val="444444"/>
                </a:solidFill>
              </a:rPr>
              <a:t>, but there is also a strong presence of </a:t>
            </a:r>
            <a:r>
              <a:rPr lang="hu-HU" dirty="0" err="1">
                <a:solidFill>
                  <a:srgbClr val="444444"/>
                </a:solidFill>
              </a:rPr>
              <a:t>subject</a:t>
            </a:r>
            <a:r>
              <a:rPr lang="en-US" dirty="0">
                <a:solidFill>
                  <a:srgbClr val="444444"/>
                </a:solidFill>
              </a:rPr>
              <a:t>-to-</a:t>
            </a:r>
            <a:r>
              <a:rPr lang="hu-HU" dirty="0" err="1">
                <a:solidFill>
                  <a:srgbClr val="444444"/>
                </a:solidFill>
              </a:rPr>
              <a:t>subject</a:t>
            </a:r>
            <a:r>
              <a:rPr lang="en-US" dirty="0">
                <a:solidFill>
                  <a:srgbClr val="444444"/>
                </a:solidFill>
              </a:rPr>
              <a:t> and scene-to-scene transitions. </a:t>
            </a:r>
            <a:r>
              <a:rPr lang="hu-HU" dirty="0">
                <a:solidFill>
                  <a:srgbClr val="444444"/>
                </a:solidFill>
              </a:rPr>
              <a:t> </a:t>
            </a:r>
            <a:r>
              <a:rPr lang="en-US" dirty="0">
                <a:solidFill>
                  <a:srgbClr val="444444"/>
                </a:solidFill>
              </a:rPr>
              <a:t>Manga</a:t>
            </a:r>
            <a:r>
              <a:rPr lang="hu-HU" dirty="0">
                <a:solidFill>
                  <a:srgbClr val="444444"/>
                </a:solidFill>
              </a:rPr>
              <a:t>s</a:t>
            </a:r>
            <a:r>
              <a:rPr lang="en-US" dirty="0">
                <a:solidFill>
                  <a:srgbClr val="444444"/>
                </a:solidFill>
              </a:rPr>
              <a:t> show a greater variety in their use of transition types, and more frequent shifts in point of view. He draws this conclusion from the work of </a:t>
            </a:r>
            <a:r>
              <a:rPr lang="en-US" dirty="0" err="1">
                <a:solidFill>
                  <a:srgbClr val="444444"/>
                </a:solidFill>
              </a:rPr>
              <a:t>Tezuka</a:t>
            </a:r>
            <a:r>
              <a:rPr lang="en-US" dirty="0">
                <a:solidFill>
                  <a:srgbClr val="444444"/>
                </a:solidFill>
              </a:rPr>
              <a:t> Osamu, considered the father of modern manga, but also from </a:t>
            </a:r>
            <a:r>
              <a:rPr lang="hu-HU" dirty="0" err="1">
                <a:solidFill>
                  <a:srgbClr val="444444"/>
                </a:solidFill>
              </a:rPr>
              <a:t>artworks</a:t>
            </a:r>
            <a:r>
              <a:rPr lang="en-US" dirty="0">
                <a:solidFill>
                  <a:srgbClr val="444444"/>
                </a:solidFill>
              </a:rPr>
              <a:t> by other Japanese artists.</a:t>
            </a:r>
            <a:endParaRPr lang="hu-HU" dirty="0"/>
          </a:p>
        </p:txBody>
      </p:sp>
      <p:pic>
        <p:nvPicPr>
          <p:cNvPr id="6" name="Kép 5">
            <a:extLst>
              <a:ext uri="{FF2B5EF4-FFF2-40B4-BE49-F238E27FC236}">
                <a16:creationId xmlns:a16="http://schemas.microsoft.com/office/drawing/2014/main" id="{8ECD720A-0EDD-9B2A-821B-1AA5A6AC68A6}"/>
              </a:ext>
            </a:extLst>
          </p:cNvPr>
          <p:cNvPicPr>
            <a:picLocks noChangeAspect="1"/>
          </p:cNvPicPr>
          <p:nvPr/>
        </p:nvPicPr>
        <p:blipFill>
          <a:blip r:embed="rId4"/>
          <a:stretch>
            <a:fillRect/>
          </a:stretch>
        </p:blipFill>
        <p:spPr>
          <a:xfrm>
            <a:off x="9124950" y="1389054"/>
            <a:ext cx="2762251" cy="4085595"/>
          </a:xfrm>
          <a:prstGeom prst="rect">
            <a:avLst/>
          </a:prstGeom>
        </p:spPr>
      </p:pic>
    </p:spTree>
    <p:custDataLst>
      <p:tags r:id="rId1"/>
    </p:custDataLst>
    <p:extLst>
      <p:ext uri="{BB962C8B-B14F-4D97-AF65-F5344CB8AC3E}">
        <p14:creationId xmlns:p14="http://schemas.microsoft.com/office/powerpoint/2010/main" val="2260955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4669</TotalTime>
  <Words>2477</Words>
  <Application>Microsoft Office PowerPoint</Application>
  <PresentationFormat>Szélesvásznú</PresentationFormat>
  <Paragraphs>145</Paragraphs>
  <Slides>26</Slides>
  <Notes>3</Notes>
  <HiddenSlides>0</HiddenSlides>
  <MMClips>0</MMClips>
  <ScaleCrop>false</ScaleCrop>
  <HeadingPairs>
    <vt:vector size="6" baseType="variant">
      <vt:variant>
        <vt:lpstr>Használt betűtípusok</vt:lpstr>
      </vt:variant>
      <vt:variant>
        <vt:i4>4</vt:i4>
      </vt:variant>
      <vt:variant>
        <vt:lpstr>Téma</vt:lpstr>
      </vt:variant>
      <vt:variant>
        <vt:i4>3</vt:i4>
      </vt:variant>
      <vt:variant>
        <vt:lpstr>Diacímek</vt:lpstr>
      </vt:variant>
      <vt:variant>
        <vt:i4>26</vt:i4>
      </vt:variant>
    </vt:vector>
  </HeadingPairs>
  <TitlesOfParts>
    <vt:vector size="33" baseType="lpstr">
      <vt:lpstr>Arial</vt:lpstr>
      <vt:lpstr>Calibri</vt:lpstr>
      <vt:lpstr>Calibri Light</vt:lpstr>
      <vt:lpstr>Verdana</vt:lpstr>
      <vt:lpstr>Office-téma</vt:lpstr>
      <vt:lpstr>2_Office-téma</vt:lpstr>
      <vt:lpstr>3_Office-téma</vt:lpstr>
      <vt:lpstr>GRAPHIC  JOURNALISM </vt:lpstr>
      <vt:lpstr>Lesson3 –  Tools for Analysing Graphic Narratives  </vt:lpstr>
      <vt:lpstr>The Course</vt:lpstr>
      <vt:lpstr>About the author</vt:lpstr>
      <vt:lpstr>What we are going to discuss</vt:lpstr>
      <vt:lpstr>1. Panel, Sequence, Page</vt:lpstr>
      <vt:lpstr>1.1.Panel</vt:lpstr>
      <vt:lpstr>1.2. Sequence</vt:lpstr>
      <vt:lpstr>1.2. Sequence</vt:lpstr>
      <vt:lpstr>1.3.Page</vt:lpstr>
      <vt:lpstr>1.3.Page</vt:lpstr>
      <vt:lpstr>Controlling questions</vt:lpstr>
      <vt:lpstr>2. Genre, Graphic Style</vt:lpstr>
      <vt:lpstr>2.1.Genre </vt:lpstr>
      <vt:lpstr>2.2. Graphic Style </vt:lpstr>
      <vt:lpstr>2.2. Graphic style</vt:lpstr>
      <vt:lpstr>Controlling questions</vt:lpstr>
      <vt:lpstr>3. Verbal Texts</vt:lpstr>
      <vt:lpstr>3.1. The Role of Verbal Texts in Comic Iconotext</vt:lpstr>
      <vt:lpstr>3.2.Dialoge Bubbles, Onomatopoeia</vt:lpstr>
      <vt:lpstr>Controlling questions</vt:lpstr>
      <vt:lpstr>Bibliography, referred works</vt:lpstr>
      <vt:lpstr>Sources of Photos</vt:lpstr>
      <vt:lpstr>Sources of Photos</vt:lpstr>
      <vt:lpstr>Other Sources of Photos</vt:lpstr>
      <vt:lpstr> Where you can find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példa lajos</dc:creator>
  <cp:lastModifiedBy>Annamária Torbó</cp:lastModifiedBy>
  <cp:revision>63</cp:revision>
  <dcterms:created xsi:type="dcterms:W3CDTF">2019-01-02T15:11:38Z</dcterms:created>
  <dcterms:modified xsi:type="dcterms:W3CDTF">2023-11-26T18:45:11Z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F5E0AA30-5918-4713-A630-DBDBA2D67324</vt:lpwstr>
  </property>
  <property fmtid="{D5CDD505-2E9C-101B-9397-08002B2CF9AE}" pid="3" name="ArticulatePath">
    <vt:lpwstr>Bemutató1</vt:lpwstr>
  </property>
</Properties>
</file>