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301" r:id="rId4"/>
    <p:sldId id="286" r:id="rId5"/>
    <p:sldId id="321" r:id="rId6"/>
    <p:sldId id="384" r:id="rId7"/>
    <p:sldId id="257" r:id="rId8"/>
    <p:sldId id="380" r:id="rId9"/>
    <p:sldId id="302" r:id="rId10"/>
    <p:sldId id="364" r:id="rId11"/>
    <p:sldId id="361" r:id="rId12"/>
    <p:sldId id="362" r:id="rId13"/>
    <p:sldId id="363" r:id="rId14"/>
    <p:sldId id="365" r:id="rId15"/>
    <p:sldId id="366" r:id="rId16"/>
    <p:sldId id="367" r:id="rId17"/>
    <p:sldId id="368" r:id="rId18"/>
    <p:sldId id="369" r:id="rId19"/>
    <p:sldId id="370" r:id="rId20"/>
    <p:sldId id="381" r:id="rId21"/>
    <p:sldId id="296" r:id="rId22"/>
    <p:sldId id="297" r:id="rId23"/>
    <p:sldId id="382" r:id="rId24"/>
    <p:sldId id="371" r:id="rId25"/>
    <p:sldId id="372" r:id="rId26"/>
    <p:sldId id="378" r:id="rId27"/>
    <p:sldId id="373" r:id="rId28"/>
    <p:sldId id="374" r:id="rId29"/>
    <p:sldId id="375" r:id="rId30"/>
    <p:sldId id="379" r:id="rId31"/>
    <p:sldId id="376" r:id="rId32"/>
    <p:sldId id="383" r:id="rId33"/>
    <p:sldId id="377" r:id="rId34"/>
    <p:sldId id="299" r:id="rId35"/>
    <p:sldId id="360" r:id="rId36"/>
    <p:sldId id="268" r:id="rId37"/>
    <p:sldId id="326" r:id="rId38"/>
    <p:sldId id="385" r:id="rId39"/>
    <p:sldId id="391" r:id="rId40"/>
  </p:sldIdLst>
  <p:sldSz cx="12192000" cy="6858000"/>
  <p:notesSz cx="6858000" cy="9144000"/>
  <p:custDataLst>
    <p:tags r:id="rId42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9599DE-0FDA-56ED-AD49-9255BDB3C4E2}" name="M C" initials="MC" userId="04de6c2a64ad628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8299" autoAdjust="0"/>
  </p:normalViewPr>
  <p:slideViewPr>
    <p:cSldViewPr snapToGrid="0">
      <p:cViewPr varScale="1">
        <p:scale>
          <a:sx n="52" d="100"/>
          <a:sy n="52" d="100"/>
        </p:scale>
        <p:origin x="10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C88CD-0934-4322-A2EB-1A10054EB1B7}" type="datetimeFigureOut">
              <a:rPr lang="pt-PT" smtClean="0"/>
              <a:t>26/11/2023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BF4E-2479-4451-98DC-1083B91E01D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187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904E0-5EC8-4856-9F82-ADF6BA20FF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9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502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06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681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26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5011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351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57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988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139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893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529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157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Source</a:t>
            </a:r>
            <a:r>
              <a:rPr lang="pt-PT" dirty="0"/>
              <a:t>: Woodys360 (https://memescraps.com/2020/02/02/claymore-roomba/)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81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notes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FBF4E-2479-4451-98DC-1083B91E01D5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85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>
            <a:extLst>
              <a:ext uri="{FF2B5EF4-FFF2-40B4-BE49-F238E27FC236}">
                <a16:creationId xmlns:a16="http://schemas.microsoft.com/office/drawing/2014/main" id="{8E9957F3-BFD1-4B98-AB53-26F40F179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>
            <a:extLst>
              <a:ext uri="{FF2B5EF4-FFF2-40B4-BE49-F238E27FC236}">
                <a16:creationId xmlns:a16="http://schemas.microsoft.com/office/drawing/2014/main" id="{8DEED482-333D-432A-809F-602CEE697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dirty="0"/>
          </a:p>
        </p:txBody>
      </p:sp>
      <p:sp>
        <p:nvSpPr>
          <p:cNvPr id="18436" name="Dia számának helye 3">
            <a:extLst>
              <a:ext uri="{FF2B5EF4-FFF2-40B4-BE49-F238E27FC236}">
                <a16:creationId xmlns:a16="http://schemas.microsoft.com/office/drawing/2014/main" id="{7B5FB230-DE45-4E17-805F-3512A93B5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422E-B8F4-4496-8C1E-318F7A72663E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06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33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347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524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11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869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Andrade, 2021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389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353F9-0C46-495A-B663-F3615E8F7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DA31131-6C20-41B5-B1FD-903692641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65E0A4-EFB4-4D2F-B71D-7BBD0DA9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ED5E42-19F5-49C6-9EA9-4DC56370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AF4D1B-9BC3-442B-ABFB-8DFC5E5A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54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E4736E-E1F7-4CE5-921E-22913291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A5185F2-6F32-4C4B-9696-2A6EFFAB4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F13F80-F137-4493-B86C-FCB3CAC7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5C577E-F955-490A-86F2-A3D79D6D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182CC1-F1E7-4C3B-9456-D41CB05B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52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26DFDAD-8907-407C-ACFF-A4B9E5377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A76E98F-55E8-4461-80DC-954884E92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898F29-C516-4D3C-9740-D0284AFA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5DF2B2-25EF-464C-8F01-81910B68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20637-3DA9-4958-9DDE-05D961AC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10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C0CC70-1689-4205-8EF0-7CBA36F7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389006-A36D-43AE-9BD2-A57695B1D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7E82D4-8482-471E-8163-3D136BDF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7BD2-93BC-44B2-AA34-FFDC2DE3639F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33C1FF-46D9-456A-B254-3BC15728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New Skills for the Next Generation of Journalists - NEWSREEL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959D77-DC1C-4D9D-B42F-5EFBC2D9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99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104946-A292-4829-84B1-7B8BE66F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816264-9548-4BCC-A0A1-740359F7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69679D-1CF6-45A4-82F9-D6F8111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A07-50A9-47FF-BD13-6930F3C7C6D4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502769-7139-426A-8FAA-A7106348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30CF7-A285-4932-8ADF-A7B3F48A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32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D1E411-4F3D-4EC1-AAE0-B7BFF08A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8C1CF3-94A0-432D-8DC5-A7596B0E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108FCA-3B08-46EB-8FD7-29F0FCC7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89B0-9048-44AE-ABC1-F2FC2E4AA296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7E9CF7-55AB-4851-867B-91D25E44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954D85-C77F-4CCF-BD0A-DEC2B55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65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96F57A-1EC0-4B6C-BEB7-F6A31A00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5A97C0-E4BD-4799-B4C5-088821D7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04CB3F4-2EF0-4039-9345-E8308485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3392E7-38C5-4920-8278-8D5EA9CF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777-8C0C-472A-B7CB-D6FE927A4845}" type="datetime1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D85503-2E6F-4F2B-B270-2C25B5DB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752766-D4BB-477E-88A5-07F10AA5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34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8BC7E2-85E2-4FF6-B4A0-5071D9D8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AC0F7E-8664-4E76-B9D8-86883DAF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8F6892C-120A-4C87-BB98-4C36B3E49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3A4C71F-0767-4FE0-BB60-EC5AC3A7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C5E200A-3FA5-47AA-8F45-44B80CEF4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46543DC-9E0A-4762-8861-04B336EC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C96-B67F-43CC-A89A-C39900F83994}" type="datetime1">
              <a:rPr lang="hu-HU" smtClean="0"/>
              <a:t>2023. 11. 26.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0A44E08-B14E-4F61-8911-CA4FD8E7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DCDCAC3-4C0D-4F0E-A5F6-6D05ED8B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5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B5BF26-7054-464F-847F-6D18B60E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D84279-1AB0-43D4-9885-927359F9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EE33-742A-45C9-84DC-2BA2ED36E40C}" type="datetime1">
              <a:rPr lang="hu-HU" smtClean="0"/>
              <a:t>2023. 11. 26.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EAF7920-0035-411F-A12D-91EB10F6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70F18F-1E91-44EC-8671-ED44864F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03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74822EC-1818-40E8-83D6-14D2B503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63C6-FE02-4D0C-99AB-76D279DE4892}" type="datetime1">
              <a:rPr lang="hu-HU" smtClean="0"/>
              <a:t>2023. 11. 26.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90EBEF0-ED3B-43B0-967A-973B6364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6ADFF4-8FD8-4B6C-B6FE-F19B8912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077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0BB3EE-3E81-4D71-B16B-1A9AAD2E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EBD1F-CBE1-4824-89EC-3AD05576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2E4581-3E55-494F-99CD-837E9BAF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755F59-999B-4A9D-A873-EAE04C69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D476-7685-4014-B6FE-7D53F23F8CD3}" type="datetime1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1C0C41-51D1-4950-83C9-C858A45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E435B6-0DB1-4C3F-AE0F-D87C9660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9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4F83A9-9235-4CED-9C2B-F6CA3981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C862A3-850F-47A8-BBC8-5C5F1023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226777-802E-4448-963E-299C0E8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DDEE4-0F9C-48F5-9E36-29C00C5A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1D084E-2AB4-4E48-819A-A864A44A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02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4E0EB9-4A6E-4122-910A-CDE6A443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1B38E3E-BE84-457B-8DED-39BE3D628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28962E5-83B4-44DA-A4CA-0483BD060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B121F24-F3C1-45FD-A0D0-F70AD400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8D8-0053-4F8F-819B-6F1FA9FB00CA}" type="datetime1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28B20F-2E8B-405F-9D4F-E041622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1551F6-B27B-4382-9F11-BCC837CE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33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9484A-A20B-429F-80D6-DB5A141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61D6EB-A17A-4478-970C-EE7F1373E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8F5255-B4E7-4CA5-BA2E-52867DFF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2C72-4F30-4E06-8EF9-58A14EAC6D5D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129963-7CD1-4565-A7C0-986125D0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419CBA-BE4C-4F5A-8ED4-9932A6A1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70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863371-AB1D-405B-B4E2-4C0F6ADCD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3507F7-E76D-438B-A140-39714931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41F80B-F614-45EB-AC0B-27429E01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6C14-2430-48F0-98DB-736C494F794B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3C537-4C49-42FF-8036-CD2ADCA3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879A51-2F99-4E0D-997C-83C7889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33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hu-HU"/>
              <a:t>Kattintson ide az alcím mintájának szerkesztéséhez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64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04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zakaszfejlé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516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945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Összehasonlítá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727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302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7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FB3AEF-F3A9-498A-821C-57DAA041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CE7844-FCEC-430D-BDBA-2EB22D86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201D20-BCF5-424A-B6BF-C0C42C92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3C334B-358A-40C5-B444-4BE1A31B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4CE59DD-D322-4341-B8E1-59C81D4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116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Tartalomrész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375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048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Cím és függőlege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184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Függőleges cím é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9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6F470B-2D7E-4368-8488-B510508B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B7C704-14E3-4AE7-80B0-190293045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D9E1AEF-FE3E-48FA-B08A-A063E39A7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FF40F0D-5E28-451D-BD0D-925F65BE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73F6CE-105D-49AF-A1B1-CBEEA27F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C144E0-3C07-47F8-91F1-E9E8DB8A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29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CAB6FF-68BA-4417-A650-BCC17952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1A1DFD-CCAA-4EF0-BBCB-9ED4DFB4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F1554F6-AC1C-4E27-9E64-29C3F585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9F00990-7AE9-40EB-A642-D0682D166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B76D739-62CF-4A03-834D-50A2B3C0F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88C74F3-812A-4F06-8388-06CABD5C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C1ACDA2-F5BB-4F64-97BD-0C254570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3F916B4-6DC9-4E9F-BE7A-78232B9D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54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DCA81A-9578-47D4-A84F-5074C6D7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96F7ABC-7C37-41E4-9E1E-99972A21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D8482D9-4C5A-41A9-9974-DBAF4C02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26C155F-D394-4021-B4C8-1A3652BB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02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9E98443-FE84-4EA5-A9D6-08AC1A71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B77D0C0-A47F-414F-8029-6490C158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D7301B-9F88-4DCE-A65F-20C3A403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24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47DB96-09F5-4C15-A3A7-18CAB7BC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BC8FC7-B85C-427B-A674-D0FE6E3F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866ADB-CA92-4789-AE34-EDE7260FC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233ED9-4905-4C3F-92D4-4A29BEB9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9FEAE4-ED0F-463C-BA04-A8CA6288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915D45-3126-4AD0-8244-59BA103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4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791B5E-D24F-4798-8E7B-FE371237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5FBFDE0-0B1C-4C86-AC58-0FA7B9E7C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A6AEB48-08FD-4C27-8207-ED1C1B4A5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A650B3-4C22-411C-BA04-F9034293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151523-7EFF-4DA1-9ADF-688C4DD4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F1D08A8-D0FB-4431-B748-0C1D9506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50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EBEC573-72AF-4D40-A778-7B5CB758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31231A-14AC-47BB-AE2F-AF0BAD05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390C03-1A37-44D0-9315-C75F6B415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DE352F-FE29-441E-BB22-2E13CFEDD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D15AA5-D13B-4DF9-BF75-4C1695F5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0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EDBB013-C965-40C5-AD5B-6D171F3D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033CA1-F37A-4D64-8776-F2A1EA90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F550AE-90FA-44B3-B025-3B87DE65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408B-CBBA-4A0D-8A15-42ECC6B552D5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3A619F-0DD5-4986-A407-90E36AE55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408984-520B-4422-8BEA-2DD4378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54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7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6.xml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s://unsplash.com/licens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7.xml"/><Relationship Id="rId4" Type="http://schemas.openxmlformats.org/officeDocument/2006/relationships/hyperlink" Target="https://www.pexels.com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AEE5532-7F5A-4573-8AD7-08E5D674E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" y="114252"/>
            <a:ext cx="3968015" cy="113088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7D90975-5E20-482C-BBCD-47C031CCB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78" y="3682164"/>
            <a:ext cx="6432994" cy="2002938"/>
          </a:xfrm>
        </p:spPr>
        <p:txBody>
          <a:bodyPr anchor="b">
            <a:no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JOURNALISM FOR VOICE-ACTIVATED ASSISTANTS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 DEVICES</a:t>
            </a:r>
            <a:br>
              <a:rPr lang="hu-HU" sz="4400" b="1" dirty="0"/>
            </a:br>
            <a:br>
              <a:rPr lang="en-US" sz="4400" b="1" dirty="0"/>
            </a:br>
            <a:endParaRPr lang="hu-HU" sz="4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043198-BD77-40A5-A26B-0732C9BB091F}"/>
              </a:ext>
            </a:extLst>
          </p:cNvPr>
          <p:cNvSpPr txBox="1"/>
          <p:nvPr/>
        </p:nvSpPr>
        <p:spPr>
          <a:xfrm>
            <a:off x="117288" y="1141044"/>
            <a:ext cx="6428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unded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</a:t>
            </a:r>
            <a:r>
              <a:rPr kumimoji="0" lang="hu-HU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Erasmus+ 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European Union</a:t>
            </a:r>
            <a:endParaRPr kumimoji="0" lang="hu-HU" sz="1300" b="1" i="1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Kép 12" descr="A képen kültéri látható&#10;&#10;A leírás nagyon megbízható">
            <a:extLst>
              <a:ext uri="{FF2B5EF4-FFF2-40B4-BE49-F238E27FC236}">
                <a16:creationId xmlns:a16="http://schemas.microsoft.com/office/drawing/2014/main" id="{0156EEEB-9DFA-479E-BE33-F901122C5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2" y="2271926"/>
            <a:ext cx="2306669" cy="622800"/>
          </a:xfrm>
          <a:prstGeom prst="rect">
            <a:avLst/>
          </a:prstGeom>
        </p:spPr>
      </p:pic>
      <p:pic>
        <p:nvPicPr>
          <p:cNvPr id="17" name="Kép 16" descr="A képen objektum látható&#10;&#10;A leírás teljesen megbízható">
            <a:extLst>
              <a:ext uri="{FF2B5EF4-FFF2-40B4-BE49-F238E27FC236}">
                <a16:creationId xmlns:a16="http://schemas.microsoft.com/office/drawing/2014/main" id="{CDE6A37D-6370-4404-9DF6-F03DECBC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" y="3138536"/>
            <a:ext cx="2204974" cy="492444"/>
          </a:xfrm>
          <a:prstGeom prst="rect">
            <a:avLst/>
          </a:prstGeom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65DDBE2-F763-4879-93A4-366C0EF8B5DB}"/>
              </a:ext>
            </a:extLst>
          </p:cNvPr>
          <p:cNvGraphicFramePr>
            <a:graphicFrameLocks noGrp="1"/>
          </p:cNvGraphicFramePr>
          <p:nvPr/>
        </p:nvGraphicFramePr>
        <p:xfrm>
          <a:off x="110534" y="5738965"/>
          <a:ext cx="4922981" cy="960120"/>
        </p:xfrm>
        <a:graphic>
          <a:graphicData uri="http://schemas.openxmlformats.org/drawingml/2006/table">
            <a:tbl>
              <a:tblPr/>
              <a:tblGrid>
                <a:gridCol w="3786908">
                  <a:extLst>
                    <a:ext uri="{9D8B030D-6E8A-4147-A177-3AD203B41FA5}">
                      <a16:colId xmlns:a16="http://schemas.microsoft.com/office/drawing/2014/main" val="749391775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3901970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New Teaching Fields for the</a:t>
                      </a:r>
                      <a:endParaRPr kumimoji="0" lang="hu-H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Next Generation of Journalists</a:t>
                      </a:r>
                      <a:br>
                        <a:rPr kumimoji="0" lang="hu-HU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2020-1-HU01-KA203-078824</a:t>
                      </a:r>
                      <a:br>
                        <a:rPr lang="en-US" b="1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24043"/>
                  </a:ext>
                </a:extLst>
              </a:tr>
            </a:tbl>
          </a:graphicData>
        </a:graphic>
      </p:graphicFrame>
      <p:pic>
        <p:nvPicPr>
          <p:cNvPr id="11" name="Kép 10">
            <a:extLst>
              <a:ext uri="{FF2B5EF4-FFF2-40B4-BE49-F238E27FC236}">
                <a16:creationId xmlns:a16="http://schemas.microsoft.com/office/drawing/2014/main" id="{7451D76A-665C-46FE-833F-2C77C67D59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93" y="2818719"/>
            <a:ext cx="2204974" cy="131897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E341DF1-6419-455F-BDEB-F14F583A2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46" y="2290384"/>
            <a:ext cx="2306669" cy="5151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16E3A69-A7DF-4632-85EA-85036DE6B0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23" y="3722780"/>
            <a:ext cx="2093713" cy="96085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BF5E8C5-6257-49C6-859B-6B5FCF5748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" y="3902524"/>
            <a:ext cx="1918760" cy="571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6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4244"/>
            <a:ext cx="10012680" cy="34778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This is one of the best kept secrets, since none of the providers explain how they designed their algorithms to work.</a:t>
            </a:r>
          </a:p>
          <a:p>
            <a:pPr algn="just"/>
            <a:r>
              <a:rPr lang="pt-PT" dirty="0" err="1"/>
              <a:t>Depending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prioritise</a:t>
            </a:r>
            <a:r>
              <a:rPr lang="pt-PT" dirty="0"/>
              <a:t> (Amazon </a:t>
            </a:r>
            <a:r>
              <a:rPr lang="en-US" dirty="0" err="1"/>
              <a:t>prioritise</a:t>
            </a:r>
            <a:r>
              <a:rPr lang="en-US" dirty="0"/>
              <a:t> commercial relationships and Google the customer journey), the algorithm shows different results, from different providers, to the same request</a:t>
            </a:r>
          </a:p>
          <a:p>
            <a:pPr algn="just"/>
            <a:r>
              <a:rPr lang="en-US" dirty="0"/>
              <a:t>So, users which want a specific content from a specific news producer, should ask for it, like “I want to know how the electricity prices in Europe are evolving from The Financial Times”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86740" y="4800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does the device decide what content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 show?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43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16" y="2351816"/>
            <a:ext cx="3839817" cy="34778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Some initial thoughts:</a:t>
            </a:r>
          </a:p>
          <a:p>
            <a:pPr marL="0" indent="0" algn="just">
              <a:buNone/>
            </a:pPr>
            <a:r>
              <a:rPr lang="en-US" dirty="0"/>
              <a:t>Most accessed news content (Andrade, 2021):</a:t>
            </a:r>
          </a:p>
          <a:p>
            <a:pPr algn="just"/>
            <a:r>
              <a:rPr lang="en-US" dirty="0"/>
              <a:t>Short news bulletins (up to 5 minutes in length)</a:t>
            </a:r>
          </a:p>
          <a:p>
            <a:pPr algn="just"/>
            <a:r>
              <a:rPr lang="en-US" dirty="0"/>
              <a:t>Peak consumption at 8 am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941016" y="297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smart-speakers to access news?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9641CD5C-6EB6-C509-66FC-064B0E3C68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2220" y="1825625"/>
            <a:ext cx="3428959" cy="342894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D131B2-DAA4-1156-4167-A387624EE9C1}"/>
              </a:ext>
            </a:extLst>
          </p:cNvPr>
          <p:cNvSpPr txBox="1"/>
          <p:nvPr/>
        </p:nvSpPr>
        <p:spPr>
          <a:xfrm>
            <a:off x="8079115" y="3269219"/>
            <a:ext cx="1315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200" dirty="0"/>
              <a:t>81,2%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E67A37-AE70-F642-B3C7-BB9D5F2C33C9}"/>
              </a:ext>
            </a:extLst>
          </p:cNvPr>
          <p:cNvSpPr txBox="1"/>
          <p:nvPr/>
        </p:nvSpPr>
        <p:spPr>
          <a:xfrm>
            <a:off x="6198816" y="5254571"/>
            <a:ext cx="5154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% of users which use internet-connected platforms to inform themselves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94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709"/>
            <a:ext cx="3839817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Frequency of use of the device to listen to news or information podcasts</a:t>
            </a:r>
          </a:p>
          <a:p>
            <a:pPr algn="just"/>
            <a:r>
              <a:rPr lang="en-US" dirty="0"/>
              <a:t>Most people do it daily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382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smart-speakers to access news?</a:t>
            </a: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A3D855D9-B43D-A14F-B470-6690C8169B13}"/>
              </a:ext>
            </a:extLst>
          </p:cNvPr>
          <p:cNvGrpSpPr/>
          <p:nvPr/>
        </p:nvGrpSpPr>
        <p:grpSpPr>
          <a:xfrm>
            <a:off x="7279723" y="1554480"/>
            <a:ext cx="4629997" cy="4624070"/>
            <a:chOff x="7792707" y="2649604"/>
            <a:chExt cx="6944995" cy="69361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58B6BE-4AB2-6685-C8B3-57DEFB971A84}"/>
                </a:ext>
              </a:extLst>
            </p:cNvPr>
            <p:cNvSpPr/>
            <p:nvPr/>
          </p:nvSpPr>
          <p:spPr>
            <a:xfrm>
              <a:off x="7792707" y="2649613"/>
              <a:ext cx="6944995" cy="6936105"/>
            </a:xfrm>
            <a:custGeom>
              <a:avLst/>
              <a:gdLst/>
              <a:ahLst/>
              <a:cxnLst/>
              <a:rect l="l" t="t" r="r" b="b"/>
              <a:pathLst>
                <a:path w="6944994" h="6936105">
                  <a:moveTo>
                    <a:pt x="8559" y="0"/>
                  </a:moveTo>
                  <a:lnTo>
                    <a:pt x="0" y="0"/>
                  </a:lnTo>
                  <a:lnTo>
                    <a:pt x="0" y="6936079"/>
                  </a:lnTo>
                  <a:lnTo>
                    <a:pt x="8559" y="6936079"/>
                  </a:lnTo>
                  <a:lnTo>
                    <a:pt x="8559" y="0"/>
                  </a:lnTo>
                  <a:close/>
                </a:path>
                <a:path w="6944994" h="6936105">
                  <a:moveTo>
                    <a:pt x="1742579" y="0"/>
                  </a:moveTo>
                  <a:lnTo>
                    <a:pt x="1734007" y="0"/>
                  </a:lnTo>
                  <a:lnTo>
                    <a:pt x="1734007" y="6936079"/>
                  </a:lnTo>
                  <a:lnTo>
                    <a:pt x="1742579" y="6936079"/>
                  </a:lnTo>
                  <a:lnTo>
                    <a:pt x="1742579" y="0"/>
                  </a:lnTo>
                  <a:close/>
                </a:path>
                <a:path w="6944994" h="6936105">
                  <a:moveTo>
                    <a:pt x="3476599" y="0"/>
                  </a:moveTo>
                  <a:lnTo>
                    <a:pt x="3468027" y="0"/>
                  </a:lnTo>
                  <a:lnTo>
                    <a:pt x="3468027" y="6936079"/>
                  </a:lnTo>
                  <a:lnTo>
                    <a:pt x="3476599" y="6936079"/>
                  </a:lnTo>
                  <a:lnTo>
                    <a:pt x="3476599" y="0"/>
                  </a:lnTo>
                  <a:close/>
                </a:path>
                <a:path w="6944994" h="6936105">
                  <a:moveTo>
                    <a:pt x="5210619" y="0"/>
                  </a:moveTo>
                  <a:lnTo>
                    <a:pt x="5202047" y="0"/>
                  </a:lnTo>
                  <a:lnTo>
                    <a:pt x="5202047" y="6936079"/>
                  </a:lnTo>
                  <a:lnTo>
                    <a:pt x="5210619" y="6936079"/>
                  </a:lnTo>
                  <a:lnTo>
                    <a:pt x="5210619" y="0"/>
                  </a:lnTo>
                  <a:close/>
                </a:path>
                <a:path w="6944994" h="6936105">
                  <a:moveTo>
                    <a:pt x="6944639" y="0"/>
                  </a:moveTo>
                  <a:lnTo>
                    <a:pt x="6936067" y="0"/>
                  </a:lnTo>
                  <a:lnTo>
                    <a:pt x="6936067" y="6936079"/>
                  </a:lnTo>
                  <a:lnTo>
                    <a:pt x="6944639" y="6936079"/>
                  </a:lnTo>
                  <a:lnTo>
                    <a:pt x="6944639" y="0"/>
                  </a:lnTo>
                  <a:close/>
                </a:path>
              </a:pathLst>
            </a:custGeom>
            <a:solidFill>
              <a:srgbClr val="FFFFFF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B1E7257-998A-289D-7664-990C66478455}"/>
                </a:ext>
              </a:extLst>
            </p:cNvPr>
            <p:cNvSpPr/>
            <p:nvPr/>
          </p:nvSpPr>
          <p:spPr>
            <a:xfrm>
              <a:off x="7796987" y="2649613"/>
              <a:ext cx="5727065" cy="6936105"/>
            </a:xfrm>
            <a:custGeom>
              <a:avLst/>
              <a:gdLst/>
              <a:ahLst/>
              <a:cxnLst/>
              <a:rect l="l" t="t" r="r" b="b"/>
              <a:pathLst>
                <a:path w="5727065" h="6936105">
                  <a:moveTo>
                    <a:pt x="177673" y="5973432"/>
                  </a:moveTo>
                  <a:lnTo>
                    <a:pt x="160616" y="5928106"/>
                  </a:lnTo>
                  <a:lnTo>
                    <a:pt x="121246" y="5899912"/>
                  </a:lnTo>
                  <a:lnTo>
                    <a:pt x="99910" y="5895657"/>
                  </a:lnTo>
                  <a:lnTo>
                    <a:pt x="0" y="5895670"/>
                  </a:lnTo>
                  <a:lnTo>
                    <a:pt x="0" y="6936079"/>
                  </a:lnTo>
                  <a:lnTo>
                    <a:pt x="99910" y="6936079"/>
                  </a:lnTo>
                  <a:lnTo>
                    <a:pt x="145237" y="6919011"/>
                  </a:lnTo>
                  <a:lnTo>
                    <a:pt x="173431" y="6879641"/>
                  </a:lnTo>
                  <a:lnTo>
                    <a:pt x="177673" y="6858305"/>
                  </a:lnTo>
                  <a:lnTo>
                    <a:pt x="177673" y="5973432"/>
                  </a:lnTo>
                  <a:close/>
                </a:path>
                <a:path w="5727065" h="6936105">
                  <a:moveTo>
                    <a:pt x="351078" y="4794301"/>
                  </a:moveTo>
                  <a:lnTo>
                    <a:pt x="334022" y="4748974"/>
                  </a:lnTo>
                  <a:lnTo>
                    <a:pt x="294652" y="4720780"/>
                  </a:lnTo>
                  <a:lnTo>
                    <a:pt x="273316" y="4716526"/>
                  </a:lnTo>
                  <a:lnTo>
                    <a:pt x="0" y="4716526"/>
                  </a:lnTo>
                  <a:lnTo>
                    <a:pt x="0" y="5756948"/>
                  </a:lnTo>
                  <a:lnTo>
                    <a:pt x="273316" y="5756948"/>
                  </a:lnTo>
                  <a:lnTo>
                    <a:pt x="318630" y="5739879"/>
                  </a:lnTo>
                  <a:lnTo>
                    <a:pt x="346837" y="5700509"/>
                  </a:lnTo>
                  <a:lnTo>
                    <a:pt x="351078" y="5679173"/>
                  </a:lnTo>
                  <a:lnTo>
                    <a:pt x="351078" y="4794301"/>
                  </a:lnTo>
                  <a:close/>
                </a:path>
                <a:path w="5727065" h="6936105">
                  <a:moveTo>
                    <a:pt x="697890" y="3615169"/>
                  </a:moveTo>
                  <a:lnTo>
                    <a:pt x="680821" y="3569843"/>
                  </a:lnTo>
                  <a:lnTo>
                    <a:pt x="641451" y="3541636"/>
                  </a:lnTo>
                  <a:lnTo>
                    <a:pt x="620115" y="3537394"/>
                  </a:lnTo>
                  <a:lnTo>
                    <a:pt x="0" y="3537394"/>
                  </a:lnTo>
                  <a:lnTo>
                    <a:pt x="0" y="4577804"/>
                  </a:lnTo>
                  <a:lnTo>
                    <a:pt x="620115" y="4577804"/>
                  </a:lnTo>
                  <a:lnTo>
                    <a:pt x="665441" y="4560748"/>
                  </a:lnTo>
                  <a:lnTo>
                    <a:pt x="693635" y="4521378"/>
                  </a:lnTo>
                  <a:lnTo>
                    <a:pt x="697890" y="4500042"/>
                  </a:lnTo>
                  <a:lnTo>
                    <a:pt x="697890" y="3615169"/>
                  </a:lnTo>
                  <a:close/>
                </a:path>
                <a:path w="5727065" h="6936105">
                  <a:moveTo>
                    <a:pt x="871283" y="2436037"/>
                  </a:moveTo>
                  <a:lnTo>
                    <a:pt x="854227" y="2390711"/>
                  </a:lnTo>
                  <a:lnTo>
                    <a:pt x="814857" y="2362504"/>
                  </a:lnTo>
                  <a:lnTo>
                    <a:pt x="793521" y="2358263"/>
                  </a:lnTo>
                  <a:lnTo>
                    <a:pt x="0" y="2358263"/>
                  </a:lnTo>
                  <a:lnTo>
                    <a:pt x="0" y="3398672"/>
                  </a:lnTo>
                  <a:lnTo>
                    <a:pt x="793521" y="3398672"/>
                  </a:lnTo>
                  <a:lnTo>
                    <a:pt x="838835" y="3381616"/>
                  </a:lnTo>
                  <a:lnTo>
                    <a:pt x="867041" y="3342246"/>
                  </a:lnTo>
                  <a:lnTo>
                    <a:pt x="871283" y="3320910"/>
                  </a:lnTo>
                  <a:lnTo>
                    <a:pt x="871283" y="2436037"/>
                  </a:lnTo>
                  <a:close/>
                </a:path>
                <a:path w="5727065" h="6936105">
                  <a:moveTo>
                    <a:pt x="2952115" y="1256893"/>
                  </a:moveTo>
                  <a:lnTo>
                    <a:pt x="2935046" y="1211580"/>
                  </a:lnTo>
                  <a:lnTo>
                    <a:pt x="2895676" y="1183373"/>
                  </a:lnTo>
                  <a:lnTo>
                    <a:pt x="2874340" y="1179131"/>
                  </a:lnTo>
                  <a:lnTo>
                    <a:pt x="0" y="1179131"/>
                  </a:lnTo>
                  <a:lnTo>
                    <a:pt x="0" y="2219541"/>
                  </a:lnTo>
                  <a:lnTo>
                    <a:pt x="2874340" y="2219541"/>
                  </a:lnTo>
                  <a:lnTo>
                    <a:pt x="2919666" y="2202484"/>
                  </a:lnTo>
                  <a:lnTo>
                    <a:pt x="2947860" y="2163114"/>
                  </a:lnTo>
                  <a:lnTo>
                    <a:pt x="2952115" y="2141778"/>
                  </a:lnTo>
                  <a:lnTo>
                    <a:pt x="2952115" y="1256893"/>
                  </a:lnTo>
                  <a:close/>
                </a:path>
                <a:path w="5727065" h="6936105">
                  <a:moveTo>
                    <a:pt x="5726544" y="77762"/>
                  </a:moveTo>
                  <a:lnTo>
                    <a:pt x="5709475" y="32448"/>
                  </a:lnTo>
                  <a:lnTo>
                    <a:pt x="5670105" y="4241"/>
                  </a:lnTo>
                  <a:lnTo>
                    <a:pt x="5648769" y="0"/>
                  </a:lnTo>
                  <a:lnTo>
                    <a:pt x="0" y="0"/>
                  </a:lnTo>
                  <a:lnTo>
                    <a:pt x="0" y="1040409"/>
                  </a:lnTo>
                  <a:lnTo>
                    <a:pt x="5648769" y="1040409"/>
                  </a:lnTo>
                  <a:lnTo>
                    <a:pt x="5694096" y="1023340"/>
                  </a:lnTo>
                  <a:lnTo>
                    <a:pt x="5722302" y="983983"/>
                  </a:lnTo>
                  <a:lnTo>
                    <a:pt x="5726544" y="962647"/>
                  </a:lnTo>
                  <a:lnTo>
                    <a:pt x="5726544" y="77762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2" name="object 16">
            <a:extLst>
              <a:ext uri="{FF2B5EF4-FFF2-40B4-BE49-F238E27FC236}">
                <a16:creationId xmlns:a16="http://schemas.microsoft.com/office/drawing/2014/main" id="{24F69F3D-F0FD-4AAC-F513-70583A454F0E}"/>
              </a:ext>
            </a:extLst>
          </p:cNvPr>
          <p:cNvSpPr txBox="1"/>
          <p:nvPr/>
        </p:nvSpPr>
        <p:spPr>
          <a:xfrm>
            <a:off x="6743112" y="1776403"/>
            <a:ext cx="409363" cy="2294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433" spc="-20" dirty="0">
                <a:latin typeface="Arial"/>
                <a:cs typeface="Arial"/>
              </a:rPr>
              <a:t>Daily</a:t>
            </a:r>
            <a:endParaRPr sz="1433" dirty="0"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8BC427EE-BAA0-A33D-4D6C-715034F156CB}"/>
              </a:ext>
            </a:extLst>
          </p:cNvPr>
          <p:cNvSpPr txBox="1"/>
          <p:nvPr/>
        </p:nvSpPr>
        <p:spPr>
          <a:xfrm>
            <a:off x="5418514" y="2562494"/>
            <a:ext cx="1733973" cy="2294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433" spc="27" dirty="0">
                <a:latin typeface="Arial"/>
                <a:cs typeface="Arial"/>
              </a:rPr>
              <a:t>Up</a:t>
            </a:r>
            <a:r>
              <a:rPr sz="1433" spc="-37" dirty="0">
                <a:latin typeface="Arial"/>
                <a:cs typeface="Arial"/>
              </a:rPr>
              <a:t> </a:t>
            </a:r>
            <a:r>
              <a:rPr sz="1433" spc="63" dirty="0">
                <a:latin typeface="Arial"/>
                <a:cs typeface="Arial"/>
              </a:rPr>
              <a:t>to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23" dirty="0">
                <a:latin typeface="Arial"/>
                <a:cs typeface="Arial"/>
              </a:rPr>
              <a:t>3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20" dirty="0">
                <a:latin typeface="Arial"/>
                <a:cs typeface="Arial"/>
              </a:rPr>
              <a:t>times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-37" dirty="0">
                <a:latin typeface="Arial"/>
                <a:cs typeface="Arial"/>
              </a:rPr>
              <a:t>a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-10" dirty="0">
                <a:latin typeface="Arial"/>
                <a:cs typeface="Arial"/>
              </a:rPr>
              <a:t>week</a:t>
            </a:r>
            <a:endParaRPr sz="1433" dirty="0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F49EC047-1F8D-D704-D78F-A2F81D1CD410}"/>
              </a:ext>
            </a:extLst>
          </p:cNvPr>
          <p:cNvSpPr txBox="1"/>
          <p:nvPr/>
        </p:nvSpPr>
        <p:spPr>
          <a:xfrm>
            <a:off x="5418514" y="3348576"/>
            <a:ext cx="1733973" cy="2294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433" spc="27" dirty="0">
                <a:latin typeface="Arial"/>
                <a:cs typeface="Arial"/>
              </a:rPr>
              <a:t>Up</a:t>
            </a:r>
            <a:r>
              <a:rPr sz="1433" spc="-37" dirty="0">
                <a:latin typeface="Arial"/>
                <a:cs typeface="Arial"/>
              </a:rPr>
              <a:t> </a:t>
            </a:r>
            <a:r>
              <a:rPr sz="1433" spc="63" dirty="0">
                <a:latin typeface="Arial"/>
                <a:cs typeface="Arial"/>
              </a:rPr>
              <a:t>to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23" dirty="0">
                <a:latin typeface="Arial"/>
                <a:cs typeface="Arial"/>
              </a:rPr>
              <a:t>5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20" dirty="0">
                <a:latin typeface="Arial"/>
                <a:cs typeface="Arial"/>
              </a:rPr>
              <a:t>times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-37" dirty="0">
                <a:latin typeface="Arial"/>
                <a:cs typeface="Arial"/>
              </a:rPr>
              <a:t>a</a:t>
            </a:r>
            <a:r>
              <a:rPr sz="1433" spc="-33" dirty="0">
                <a:latin typeface="Arial"/>
                <a:cs typeface="Arial"/>
              </a:rPr>
              <a:t> </a:t>
            </a:r>
            <a:r>
              <a:rPr sz="1433" spc="-10" dirty="0">
                <a:latin typeface="Arial"/>
                <a:cs typeface="Arial"/>
              </a:rPr>
              <a:t>week</a:t>
            </a:r>
            <a:endParaRPr sz="1433">
              <a:latin typeface="Arial"/>
              <a:cs typeface="Arial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A62A4BB5-560C-E802-C086-9D196EA33178}"/>
              </a:ext>
            </a:extLst>
          </p:cNvPr>
          <p:cNvSpPr txBox="1"/>
          <p:nvPr/>
        </p:nvSpPr>
        <p:spPr>
          <a:xfrm>
            <a:off x="5687024" y="4134666"/>
            <a:ext cx="1465157" cy="2294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433" spc="-7" dirty="0">
                <a:latin typeface="Arial"/>
                <a:cs typeface="Arial"/>
              </a:rPr>
              <a:t>Only</a:t>
            </a:r>
            <a:r>
              <a:rPr sz="1433" spc="-40" dirty="0">
                <a:latin typeface="Arial"/>
                <a:cs typeface="Arial"/>
              </a:rPr>
              <a:t> </a:t>
            </a:r>
            <a:r>
              <a:rPr sz="1433" spc="23" dirty="0">
                <a:latin typeface="Arial"/>
                <a:cs typeface="Arial"/>
              </a:rPr>
              <a:t>at</a:t>
            </a:r>
            <a:r>
              <a:rPr sz="1433" spc="-40" dirty="0">
                <a:latin typeface="Arial"/>
                <a:cs typeface="Arial"/>
              </a:rPr>
              <a:t> </a:t>
            </a:r>
            <a:r>
              <a:rPr sz="1433" dirty="0">
                <a:latin typeface="Arial"/>
                <a:cs typeface="Arial"/>
              </a:rPr>
              <a:t>weekends</a:t>
            </a:r>
            <a:endParaRPr sz="1433">
              <a:latin typeface="Arial"/>
              <a:cs typeface="Arial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B19570BF-B687-8B5B-6161-6E9C34CD071B}"/>
              </a:ext>
            </a:extLst>
          </p:cNvPr>
          <p:cNvSpPr txBox="1"/>
          <p:nvPr/>
        </p:nvSpPr>
        <p:spPr>
          <a:xfrm>
            <a:off x="6017505" y="4920764"/>
            <a:ext cx="1134957" cy="2294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433" spc="-43" dirty="0">
                <a:latin typeface="Arial"/>
                <a:cs typeface="Arial"/>
              </a:rPr>
              <a:t>Every</a:t>
            </a:r>
            <a:r>
              <a:rPr sz="1433" spc="-50" dirty="0">
                <a:latin typeface="Arial"/>
                <a:cs typeface="Arial"/>
              </a:rPr>
              <a:t> </a:t>
            </a:r>
            <a:r>
              <a:rPr sz="1433" spc="23" dirty="0">
                <a:latin typeface="Arial"/>
                <a:cs typeface="Arial"/>
              </a:rPr>
              <a:t>15</a:t>
            </a:r>
            <a:r>
              <a:rPr sz="1433" spc="-50" dirty="0">
                <a:latin typeface="Arial"/>
                <a:cs typeface="Arial"/>
              </a:rPr>
              <a:t> </a:t>
            </a:r>
            <a:r>
              <a:rPr sz="1433" spc="-20" dirty="0">
                <a:latin typeface="Arial"/>
                <a:cs typeface="Arial"/>
              </a:rPr>
              <a:t>days</a:t>
            </a:r>
            <a:endParaRPr sz="1433">
              <a:latin typeface="Arial"/>
              <a:cs typeface="Arial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F986B2E8-FFFD-BD61-DE86-A03B548A09DB}"/>
              </a:ext>
            </a:extLst>
          </p:cNvPr>
          <p:cNvSpPr txBox="1"/>
          <p:nvPr/>
        </p:nvSpPr>
        <p:spPr>
          <a:xfrm>
            <a:off x="5164187" y="5706847"/>
            <a:ext cx="1988397" cy="22948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1433" spc="-40" dirty="0">
                <a:latin typeface="Arial"/>
                <a:cs typeface="Arial"/>
              </a:rPr>
              <a:t>Less </a:t>
            </a:r>
            <a:r>
              <a:rPr sz="1433" spc="37" dirty="0">
                <a:latin typeface="Arial"/>
                <a:cs typeface="Arial"/>
              </a:rPr>
              <a:t>than</a:t>
            </a:r>
            <a:r>
              <a:rPr sz="1433" spc="-40" dirty="0">
                <a:latin typeface="Arial"/>
                <a:cs typeface="Arial"/>
              </a:rPr>
              <a:t> </a:t>
            </a:r>
            <a:r>
              <a:rPr sz="1433" spc="13" dirty="0">
                <a:latin typeface="Arial"/>
                <a:cs typeface="Arial"/>
              </a:rPr>
              <a:t>once</a:t>
            </a:r>
            <a:r>
              <a:rPr sz="1433" spc="-37" dirty="0">
                <a:latin typeface="Arial"/>
                <a:cs typeface="Arial"/>
              </a:rPr>
              <a:t> a</a:t>
            </a:r>
            <a:r>
              <a:rPr sz="1433" spc="-40" dirty="0">
                <a:latin typeface="Arial"/>
                <a:cs typeface="Arial"/>
              </a:rPr>
              <a:t> </a:t>
            </a:r>
            <a:r>
              <a:rPr sz="1433" spc="60" dirty="0">
                <a:latin typeface="Arial"/>
                <a:cs typeface="Arial"/>
              </a:rPr>
              <a:t>month</a:t>
            </a:r>
            <a:endParaRPr sz="1433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04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651" y="2454502"/>
            <a:ext cx="3091910" cy="3477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common texts for requesting news</a:t>
            </a:r>
          </a:p>
          <a:p>
            <a:r>
              <a:rPr lang="en-US" dirty="0"/>
              <a:t>Most requests are for the “news of the day”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0" y="37539"/>
            <a:ext cx="10271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smart: speakers to access news?</a:t>
            </a:r>
          </a:p>
        </p:txBody>
      </p:sp>
      <p:grpSp>
        <p:nvGrpSpPr>
          <p:cNvPr id="19" name="object 6">
            <a:extLst>
              <a:ext uri="{FF2B5EF4-FFF2-40B4-BE49-F238E27FC236}">
                <a16:creationId xmlns:a16="http://schemas.microsoft.com/office/drawing/2014/main" id="{B33D9D9C-0D3B-1265-D000-2BBA6D9E1189}"/>
              </a:ext>
            </a:extLst>
          </p:cNvPr>
          <p:cNvGrpSpPr/>
          <p:nvPr/>
        </p:nvGrpSpPr>
        <p:grpSpPr>
          <a:xfrm>
            <a:off x="5000422" y="1091046"/>
            <a:ext cx="5149850" cy="4675909"/>
            <a:chOff x="8614356" y="1574792"/>
            <a:chExt cx="7724775" cy="7715250"/>
          </a:xfrm>
        </p:grpSpPr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C77E3643-A543-62E2-C93C-84AF6592FEA4}"/>
                </a:ext>
              </a:extLst>
            </p:cNvPr>
            <p:cNvSpPr/>
            <p:nvPr/>
          </p:nvSpPr>
          <p:spPr>
            <a:xfrm>
              <a:off x="8614347" y="1574799"/>
              <a:ext cx="7724775" cy="7715250"/>
            </a:xfrm>
            <a:custGeom>
              <a:avLst/>
              <a:gdLst/>
              <a:ahLst/>
              <a:cxnLst/>
              <a:rect l="l" t="t" r="r" b="b"/>
              <a:pathLst>
                <a:path w="7724775" h="7715250">
                  <a:moveTo>
                    <a:pt x="9525" y="0"/>
                  </a:moveTo>
                  <a:lnTo>
                    <a:pt x="0" y="0"/>
                  </a:lnTo>
                  <a:lnTo>
                    <a:pt x="0" y="7715250"/>
                  </a:lnTo>
                  <a:lnTo>
                    <a:pt x="9525" y="7715250"/>
                  </a:lnTo>
                  <a:lnTo>
                    <a:pt x="9525" y="0"/>
                  </a:lnTo>
                  <a:close/>
                </a:path>
                <a:path w="7724775" h="7715250">
                  <a:moveTo>
                    <a:pt x="1552575" y="0"/>
                  </a:moveTo>
                  <a:lnTo>
                    <a:pt x="1543050" y="0"/>
                  </a:lnTo>
                  <a:lnTo>
                    <a:pt x="1543050" y="7715250"/>
                  </a:lnTo>
                  <a:lnTo>
                    <a:pt x="1552575" y="7715250"/>
                  </a:lnTo>
                  <a:lnTo>
                    <a:pt x="1552575" y="0"/>
                  </a:lnTo>
                  <a:close/>
                </a:path>
                <a:path w="7724775" h="7715250">
                  <a:moveTo>
                    <a:pt x="3095625" y="0"/>
                  </a:moveTo>
                  <a:lnTo>
                    <a:pt x="3086100" y="0"/>
                  </a:lnTo>
                  <a:lnTo>
                    <a:pt x="3086100" y="7715250"/>
                  </a:lnTo>
                  <a:lnTo>
                    <a:pt x="3095625" y="7715250"/>
                  </a:lnTo>
                  <a:lnTo>
                    <a:pt x="3095625" y="0"/>
                  </a:lnTo>
                  <a:close/>
                </a:path>
                <a:path w="7724775" h="7715250">
                  <a:moveTo>
                    <a:pt x="4638675" y="0"/>
                  </a:moveTo>
                  <a:lnTo>
                    <a:pt x="4629150" y="0"/>
                  </a:lnTo>
                  <a:lnTo>
                    <a:pt x="4629150" y="7715250"/>
                  </a:lnTo>
                  <a:lnTo>
                    <a:pt x="4638675" y="7715250"/>
                  </a:lnTo>
                  <a:lnTo>
                    <a:pt x="4638675" y="0"/>
                  </a:lnTo>
                  <a:close/>
                </a:path>
                <a:path w="7724775" h="7715250">
                  <a:moveTo>
                    <a:pt x="6181725" y="0"/>
                  </a:moveTo>
                  <a:lnTo>
                    <a:pt x="6172200" y="0"/>
                  </a:lnTo>
                  <a:lnTo>
                    <a:pt x="6172200" y="7715250"/>
                  </a:lnTo>
                  <a:lnTo>
                    <a:pt x="6181725" y="7715250"/>
                  </a:lnTo>
                  <a:lnTo>
                    <a:pt x="6181725" y="0"/>
                  </a:lnTo>
                  <a:close/>
                </a:path>
                <a:path w="7724775" h="7715250">
                  <a:moveTo>
                    <a:pt x="7724775" y="0"/>
                  </a:moveTo>
                  <a:lnTo>
                    <a:pt x="7715250" y="0"/>
                  </a:lnTo>
                  <a:lnTo>
                    <a:pt x="7715250" y="7715250"/>
                  </a:lnTo>
                  <a:lnTo>
                    <a:pt x="7724775" y="7715250"/>
                  </a:lnTo>
                  <a:lnTo>
                    <a:pt x="7724775" y="0"/>
                  </a:lnTo>
                  <a:close/>
                </a:path>
              </a:pathLst>
            </a:custGeom>
            <a:solidFill>
              <a:srgbClr val="FFFFFF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B93C8424-1E36-0911-2138-47063A6EC3FA}"/>
                </a:ext>
              </a:extLst>
            </p:cNvPr>
            <p:cNvSpPr/>
            <p:nvPr/>
          </p:nvSpPr>
          <p:spPr>
            <a:xfrm>
              <a:off x="8619109" y="1574799"/>
              <a:ext cx="6485890" cy="7715250"/>
            </a:xfrm>
            <a:custGeom>
              <a:avLst/>
              <a:gdLst/>
              <a:ahLst/>
              <a:cxnLst/>
              <a:rect l="l" t="t" r="r" b="b"/>
              <a:pathLst>
                <a:path w="6485890" h="7715250">
                  <a:moveTo>
                    <a:pt x="1239202" y="6644462"/>
                  </a:moveTo>
                  <a:lnTo>
                    <a:pt x="1226985" y="6604165"/>
                  </a:lnTo>
                  <a:lnTo>
                    <a:pt x="1192999" y="6570180"/>
                  </a:lnTo>
                  <a:lnTo>
                    <a:pt x="1152702" y="6557962"/>
                  </a:lnTo>
                  <a:lnTo>
                    <a:pt x="0" y="6557962"/>
                  </a:lnTo>
                  <a:lnTo>
                    <a:pt x="0" y="7715250"/>
                  </a:lnTo>
                  <a:lnTo>
                    <a:pt x="1152702" y="7715250"/>
                  </a:lnTo>
                  <a:lnTo>
                    <a:pt x="1192999" y="7703020"/>
                  </a:lnTo>
                  <a:lnTo>
                    <a:pt x="1226985" y="7669047"/>
                  </a:lnTo>
                  <a:lnTo>
                    <a:pt x="1239202" y="7628750"/>
                  </a:lnTo>
                  <a:lnTo>
                    <a:pt x="1239202" y="6644462"/>
                  </a:lnTo>
                  <a:close/>
                </a:path>
                <a:path w="6485890" h="7715250">
                  <a:moveTo>
                    <a:pt x="1547812" y="5332869"/>
                  </a:moveTo>
                  <a:lnTo>
                    <a:pt x="1535595" y="5292572"/>
                  </a:lnTo>
                  <a:lnTo>
                    <a:pt x="1501609" y="5258600"/>
                  </a:lnTo>
                  <a:lnTo>
                    <a:pt x="1461312" y="5246370"/>
                  </a:lnTo>
                  <a:lnTo>
                    <a:pt x="0" y="5246370"/>
                  </a:lnTo>
                  <a:lnTo>
                    <a:pt x="0" y="6403657"/>
                  </a:lnTo>
                  <a:lnTo>
                    <a:pt x="1461312" y="6403657"/>
                  </a:lnTo>
                  <a:lnTo>
                    <a:pt x="1501609" y="6391427"/>
                  </a:lnTo>
                  <a:lnTo>
                    <a:pt x="1535595" y="6357455"/>
                  </a:lnTo>
                  <a:lnTo>
                    <a:pt x="1547812" y="6317145"/>
                  </a:lnTo>
                  <a:lnTo>
                    <a:pt x="1547812" y="5332869"/>
                  </a:lnTo>
                  <a:close/>
                </a:path>
                <a:path w="6485890" h="7715250">
                  <a:moveTo>
                    <a:pt x="2165032" y="4021277"/>
                  </a:moveTo>
                  <a:lnTo>
                    <a:pt x="2152815" y="3980980"/>
                  </a:lnTo>
                  <a:lnTo>
                    <a:pt x="2118830" y="3946995"/>
                  </a:lnTo>
                  <a:lnTo>
                    <a:pt x="2078532" y="3934777"/>
                  </a:lnTo>
                  <a:lnTo>
                    <a:pt x="0" y="3934777"/>
                  </a:lnTo>
                  <a:lnTo>
                    <a:pt x="0" y="5092065"/>
                  </a:lnTo>
                  <a:lnTo>
                    <a:pt x="2078532" y="5092065"/>
                  </a:lnTo>
                  <a:lnTo>
                    <a:pt x="2118830" y="5079835"/>
                  </a:lnTo>
                  <a:lnTo>
                    <a:pt x="2152815" y="5045862"/>
                  </a:lnTo>
                  <a:lnTo>
                    <a:pt x="2165032" y="5005552"/>
                  </a:lnTo>
                  <a:lnTo>
                    <a:pt x="2165032" y="4021277"/>
                  </a:lnTo>
                  <a:close/>
                </a:path>
                <a:path w="6485890" h="7715250">
                  <a:moveTo>
                    <a:pt x="2165032" y="2709684"/>
                  </a:moveTo>
                  <a:lnTo>
                    <a:pt x="2152815" y="2669387"/>
                  </a:lnTo>
                  <a:lnTo>
                    <a:pt x="2118830" y="2635402"/>
                  </a:lnTo>
                  <a:lnTo>
                    <a:pt x="2078532" y="2623185"/>
                  </a:lnTo>
                  <a:lnTo>
                    <a:pt x="0" y="2623185"/>
                  </a:lnTo>
                  <a:lnTo>
                    <a:pt x="0" y="3780472"/>
                  </a:lnTo>
                  <a:lnTo>
                    <a:pt x="2078532" y="3780472"/>
                  </a:lnTo>
                  <a:lnTo>
                    <a:pt x="2118830" y="3768242"/>
                  </a:lnTo>
                  <a:lnTo>
                    <a:pt x="2152815" y="3734270"/>
                  </a:lnTo>
                  <a:lnTo>
                    <a:pt x="2165032" y="3693972"/>
                  </a:lnTo>
                  <a:lnTo>
                    <a:pt x="2165032" y="2709684"/>
                  </a:lnTo>
                  <a:close/>
                </a:path>
                <a:path w="6485890" h="7715250">
                  <a:moveTo>
                    <a:pt x="3399472" y="1398092"/>
                  </a:moveTo>
                  <a:lnTo>
                    <a:pt x="3387255" y="1357795"/>
                  </a:lnTo>
                  <a:lnTo>
                    <a:pt x="3353270" y="1323822"/>
                  </a:lnTo>
                  <a:lnTo>
                    <a:pt x="3312972" y="1311592"/>
                  </a:lnTo>
                  <a:lnTo>
                    <a:pt x="0" y="1311592"/>
                  </a:lnTo>
                  <a:lnTo>
                    <a:pt x="0" y="2468880"/>
                  </a:lnTo>
                  <a:lnTo>
                    <a:pt x="3312972" y="2468880"/>
                  </a:lnTo>
                  <a:lnTo>
                    <a:pt x="3353270" y="2456650"/>
                  </a:lnTo>
                  <a:lnTo>
                    <a:pt x="3387255" y="2422677"/>
                  </a:lnTo>
                  <a:lnTo>
                    <a:pt x="3399472" y="2382380"/>
                  </a:lnTo>
                  <a:lnTo>
                    <a:pt x="3399472" y="1398092"/>
                  </a:lnTo>
                  <a:close/>
                </a:path>
                <a:path w="6485890" h="7715250">
                  <a:moveTo>
                    <a:pt x="6485572" y="86499"/>
                  </a:moveTo>
                  <a:lnTo>
                    <a:pt x="6473342" y="46202"/>
                  </a:lnTo>
                  <a:lnTo>
                    <a:pt x="6439370" y="12230"/>
                  </a:lnTo>
                  <a:lnTo>
                    <a:pt x="6399073" y="0"/>
                  </a:lnTo>
                  <a:lnTo>
                    <a:pt x="0" y="0"/>
                  </a:lnTo>
                  <a:lnTo>
                    <a:pt x="0" y="1157287"/>
                  </a:lnTo>
                  <a:lnTo>
                    <a:pt x="6399073" y="1157287"/>
                  </a:lnTo>
                  <a:lnTo>
                    <a:pt x="6439370" y="1145057"/>
                  </a:lnTo>
                  <a:lnTo>
                    <a:pt x="6473342" y="1111084"/>
                  </a:lnTo>
                  <a:lnTo>
                    <a:pt x="6485572" y="1070787"/>
                  </a:lnTo>
                  <a:lnTo>
                    <a:pt x="6485572" y="86499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2" name="object 9">
            <a:extLst>
              <a:ext uri="{FF2B5EF4-FFF2-40B4-BE49-F238E27FC236}">
                <a16:creationId xmlns:a16="http://schemas.microsoft.com/office/drawing/2014/main" id="{FDFC2E79-67DD-34AA-3C64-7505041CE531}"/>
              </a:ext>
            </a:extLst>
          </p:cNvPr>
          <p:cNvSpPr txBox="1"/>
          <p:nvPr/>
        </p:nvSpPr>
        <p:spPr>
          <a:xfrm>
            <a:off x="4937087" y="6097836"/>
            <a:ext cx="132927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9DA12DAB-0C1D-AFB4-96C9-CA99054A4F62}"/>
              </a:ext>
            </a:extLst>
          </p:cNvPr>
          <p:cNvSpPr txBox="1"/>
          <p:nvPr/>
        </p:nvSpPr>
        <p:spPr>
          <a:xfrm>
            <a:off x="5965787" y="6097836"/>
            <a:ext cx="132927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DD34225E-906A-13C4-1409-FADF8CC88989}"/>
              </a:ext>
            </a:extLst>
          </p:cNvPr>
          <p:cNvSpPr txBox="1"/>
          <p:nvPr/>
        </p:nvSpPr>
        <p:spPr>
          <a:xfrm>
            <a:off x="6936506" y="6097836"/>
            <a:ext cx="248920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33F10CEA-4A17-5F6B-0997-E7AADF08C33C}"/>
              </a:ext>
            </a:extLst>
          </p:cNvPr>
          <p:cNvSpPr txBox="1"/>
          <p:nvPr/>
        </p:nvSpPr>
        <p:spPr>
          <a:xfrm>
            <a:off x="7965206" y="6097836"/>
            <a:ext cx="248920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3B8598E9-4AE2-596B-F94F-3CB67BD0F82D}"/>
              </a:ext>
            </a:extLst>
          </p:cNvPr>
          <p:cNvSpPr txBox="1"/>
          <p:nvPr/>
        </p:nvSpPr>
        <p:spPr>
          <a:xfrm>
            <a:off x="8993906" y="6097836"/>
            <a:ext cx="248920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CC0E3649-3C2F-7DC2-C34E-08DFB39C16AC}"/>
              </a:ext>
            </a:extLst>
          </p:cNvPr>
          <p:cNvSpPr txBox="1"/>
          <p:nvPr/>
        </p:nvSpPr>
        <p:spPr>
          <a:xfrm>
            <a:off x="10022606" y="6097836"/>
            <a:ext cx="248920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4E952171-6913-7403-570F-9F40773F6466}"/>
              </a:ext>
            </a:extLst>
          </p:cNvPr>
          <p:cNvSpPr txBox="1"/>
          <p:nvPr/>
        </p:nvSpPr>
        <p:spPr>
          <a:xfrm>
            <a:off x="3237917" y="1119920"/>
            <a:ext cx="1620097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-17" dirty="0">
                <a:latin typeface="Arial"/>
                <a:cs typeface="Arial"/>
              </a:rPr>
              <a:t>"News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of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43" dirty="0">
                <a:latin typeface="Arial"/>
                <a:cs typeface="Arial"/>
              </a:rPr>
              <a:t>the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-13" dirty="0">
                <a:latin typeface="Arial"/>
                <a:cs typeface="Arial"/>
              </a:rPr>
              <a:t>day"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E7BF58DD-6F02-9DDE-3C96-A0D6943FC786}"/>
              </a:ext>
            </a:extLst>
          </p:cNvPr>
          <p:cNvSpPr txBox="1"/>
          <p:nvPr/>
        </p:nvSpPr>
        <p:spPr>
          <a:xfrm>
            <a:off x="422089" y="1994315"/>
            <a:ext cx="4435687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-13" dirty="0">
                <a:latin typeface="Arial"/>
                <a:cs typeface="Arial"/>
              </a:rPr>
              <a:t>Request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news</a:t>
            </a:r>
            <a:r>
              <a:rPr sz="1600" spc="-27" dirty="0">
                <a:latin typeface="Arial"/>
                <a:cs typeface="Arial"/>
              </a:rPr>
              <a:t> </a:t>
            </a:r>
            <a:r>
              <a:rPr sz="1600" spc="37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43" dirty="0">
                <a:latin typeface="Arial"/>
                <a:cs typeface="Arial"/>
              </a:rPr>
              <a:t>the</a:t>
            </a:r>
            <a:r>
              <a:rPr sz="1600" spc="-27" dirty="0">
                <a:latin typeface="Arial"/>
                <a:cs typeface="Arial"/>
              </a:rPr>
              <a:t> </a:t>
            </a:r>
            <a:r>
              <a:rPr sz="1600" spc="17" dirty="0">
                <a:latin typeface="Arial"/>
                <a:cs typeface="Arial"/>
              </a:rPr>
              <a:t>name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of</a:t>
            </a:r>
            <a:r>
              <a:rPr sz="1600" spc="-27" dirty="0">
                <a:latin typeface="Arial"/>
                <a:cs typeface="Arial"/>
              </a:rPr>
              <a:t> </a:t>
            </a:r>
            <a:r>
              <a:rPr sz="1600" spc="43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17" dirty="0">
                <a:latin typeface="Arial"/>
                <a:cs typeface="Arial"/>
              </a:rPr>
              <a:t>media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43" dirty="0">
                <a:latin typeface="Arial"/>
                <a:cs typeface="Arial"/>
              </a:rPr>
              <a:t>outlet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95227640-86BF-D245-E642-FC9C8574987F}"/>
              </a:ext>
            </a:extLst>
          </p:cNvPr>
          <p:cNvSpPr txBox="1"/>
          <p:nvPr/>
        </p:nvSpPr>
        <p:spPr>
          <a:xfrm>
            <a:off x="57956" y="2868702"/>
            <a:ext cx="4799753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dirty="0">
                <a:latin typeface="Arial"/>
                <a:cs typeface="Arial"/>
              </a:rPr>
              <a:t>"Latest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news",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"news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of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43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47" dirty="0">
                <a:latin typeface="Arial"/>
                <a:cs typeface="Arial"/>
              </a:rPr>
              <a:t>moment"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23" dirty="0">
                <a:latin typeface="Arial"/>
                <a:cs typeface="Arial"/>
              </a:rPr>
              <a:t>and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47" dirty="0">
                <a:latin typeface="Arial"/>
                <a:cs typeface="Arial"/>
              </a:rPr>
              <a:t>"top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news"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263CAA3-7510-8127-C38B-13429A48B795}"/>
              </a:ext>
            </a:extLst>
          </p:cNvPr>
          <p:cNvSpPr txBox="1"/>
          <p:nvPr/>
        </p:nvSpPr>
        <p:spPr>
          <a:xfrm>
            <a:off x="692237" y="3743097"/>
            <a:ext cx="4165600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-20" dirty="0">
                <a:latin typeface="Arial"/>
                <a:cs typeface="Arial"/>
              </a:rPr>
              <a:t>"Show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news",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"play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news"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23" dirty="0">
                <a:latin typeface="Arial"/>
                <a:cs typeface="Arial"/>
              </a:rPr>
              <a:t>and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"listen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67" dirty="0">
                <a:latin typeface="Arial"/>
                <a:cs typeface="Arial"/>
              </a:rPr>
              <a:t>to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news"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4D1C1A21-681A-6A73-64D4-1EE572DADF71}"/>
              </a:ext>
            </a:extLst>
          </p:cNvPr>
          <p:cNvSpPr txBox="1"/>
          <p:nvPr/>
        </p:nvSpPr>
        <p:spPr>
          <a:xfrm>
            <a:off x="1670757" y="4617491"/>
            <a:ext cx="3187277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10" dirty="0">
                <a:latin typeface="Arial"/>
                <a:cs typeface="Arial"/>
              </a:rPr>
              <a:t>Directing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43" dirty="0">
                <a:latin typeface="Arial"/>
                <a:cs typeface="Arial"/>
              </a:rPr>
              <a:t>a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13" dirty="0">
                <a:latin typeface="Arial"/>
                <a:cs typeface="Arial"/>
              </a:rPr>
              <a:t>subject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"Covid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news"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93B43A03-162C-DC8A-7282-77103322B060}"/>
              </a:ext>
            </a:extLst>
          </p:cNvPr>
          <p:cNvSpPr txBox="1"/>
          <p:nvPr/>
        </p:nvSpPr>
        <p:spPr>
          <a:xfrm>
            <a:off x="1806092" y="5491895"/>
            <a:ext cx="3051810" cy="2316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30" dirty="0">
                <a:latin typeface="Arial"/>
                <a:cs typeface="Arial"/>
              </a:rPr>
              <a:t>Automation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37" dirty="0">
                <a:latin typeface="Arial"/>
                <a:cs typeface="Arial"/>
              </a:rPr>
              <a:t>with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"good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23" dirty="0">
                <a:latin typeface="Arial"/>
                <a:cs typeface="Arial"/>
              </a:rPr>
              <a:t>morning".</a:t>
            </a:r>
            <a:endParaRPr sz="160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4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40" y="1846554"/>
            <a:ext cx="4626340" cy="3477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Only 45% search for news using the name of a media outlet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55% that don’t search for a specific media, it’s the platform who decides where the information came from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all media producers wants to get those users!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738140" y="436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smart-speakers to access news?</a:t>
            </a: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28CB0446-6EDC-ED57-EA24-38960032DA19}"/>
              </a:ext>
            </a:extLst>
          </p:cNvPr>
          <p:cNvSpPr txBox="1"/>
          <p:nvPr/>
        </p:nvSpPr>
        <p:spPr>
          <a:xfrm>
            <a:off x="10079637" y="5064751"/>
            <a:ext cx="1896538" cy="26759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64773">
              <a:lnSpc>
                <a:spcPct val="114599"/>
              </a:lnSpc>
              <a:spcBef>
                <a:spcPts val="67"/>
              </a:spcBef>
            </a:pPr>
            <a:r>
              <a:rPr sz="1600" spc="20" dirty="0">
                <a:latin typeface="Arial"/>
                <a:cs typeface="Arial"/>
              </a:rPr>
              <a:t>No </a:t>
            </a:r>
            <a:r>
              <a:rPr sz="1600" spc="23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55%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69647C7C-F42B-8BAB-CD99-FAC8240DDB40}"/>
              </a:ext>
            </a:extLst>
          </p:cNvPr>
          <p:cNvSpPr txBox="1"/>
          <p:nvPr/>
        </p:nvSpPr>
        <p:spPr>
          <a:xfrm>
            <a:off x="5604494" y="2275430"/>
            <a:ext cx="1114045" cy="26759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41065">
              <a:lnSpc>
                <a:spcPct val="114599"/>
              </a:lnSpc>
              <a:spcBef>
                <a:spcPts val="67"/>
              </a:spcBef>
            </a:pPr>
            <a:r>
              <a:rPr sz="1600" spc="-97" dirty="0">
                <a:latin typeface="Arial"/>
                <a:cs typeface="Arial"/>
              </a:rPr>
              <a:t>Yes </a:t>
            </a:r>
            <a:r>
              <a:rPr sz="1600" spc="-437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45%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6" name="object 8">
            <a:extLst>
              <a:ext uri="{FF2B5EF4-FFF2-40B4-BE49-F238E27FC236}">
                <a16:creationId xmlns:a16="http://schemas.microsoft.com/office/drawing/2014/main" id="{501D06BF-593A-334A-54D9-BC592FE31DD5}"/>
              </a:ext>
            </a:extLst>
          </p:cNvPr>
          <p:cNvGrpSpPr/>
          <p:nvPr/>
        </p:nvGrpSpPr>
        <p:grpSpPr>
          <a:xfrm>
            <a:off x="6096000" y="1757673"/>
            <a:ext cx="4206240" cy="4141325"/>
            <a:chOff x="5464131" y="1774686"/>
            <a:chExt cx="7715250" cy="7715250"/>
          </a:xfrm>
        </p:grpSpPr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2F5E82B7-3FA9-814A-439E-043D83EC575F}"/>
                </a:ext>
              </a:extLst>
            </p:cNvPr>
            <p:cNvSpPr/>
            <p:nvPr/>
          </p:nvSpPr>
          <p:spPr>
            <a:xfrm>
              <a:off x="7947799" y="1774686"/>
              <a:ext cx="5231765" cy="7715250"/>
            </a:xfrm>
            <a:custGeom>
              <a:avLst/>
              <a:gdLst/>
              <a:ahLst/>
              <a:cxnLst/>
              <a:rect l="l" t="t" r="r" b="b"/>
              <a:pathLst>
                <a:path w="5231765" h="7715250">
                  <a:moveTo>
                    <a:pt x="1342675" y="7715123"/>
                  </a:moveTo>
                  <a:lnTo>
                    <a:pt x="1237048" y="7712820"/>
                  </a:lnTo>
                  <a:lnTo>
                    <a:pt x="1131524" y="7707625"/>
                  </a:lnTo>
                  <a:lnTo>
                    <a:pt x="1026182" y="7699542"/>
                  </a:lnTo>
                  <a:lnTo>
                    <a:pt x="921100" y="7688578"/>
                  </a:lnTo>
                  <a:lnTo>
                    <a:pt x="816358" y="7674739"/>
                  </a:lnTo>
                  <a:lnTo>
                    <a:pt x="712035" y="7658039"/>
                  </a:lnTo>
                  <a:lnTo>
                    <a:pt x="608208" y="7638487"/>
                  </a:lnTo>
                  <a:lnTo>
                    <a:pt x="504955" y="7616099"/>
                  </a:lnTo>
                  <a:lnTo>
                    <a:pt x="402354" y="7590892"/>
                  </a:lnTo>
                  <a:lnTo>
                    <a:pt x="300482" y="7562885"/>
                  </a:lnTo>
                  <a:lnTo>
                    <a:pt x="199415" y="7532098"/>
                  </a:lnTo>
                  <a:lnTo>
                    <a:pt x="99229" y="7498555"/>
                  </a:lnTo>
                  <a:lnTo>
                    <a:pt x="0" y="7462280"/>
                  </a:lnTo>
                  <a:lnTo>
                    <a:pt x="686973" y="5659953"/>
                  </a:lnTo>
                  <a:lnTo>
                    <a:pt x="761574" y="5686646"/>
                  </a:lnTo>
                  <a:lnTo>
                    <a:pt x="837214" y="5710255"/>
                  </a:lnTo>
                  <a:lnTo>
                    <a:pt x="913760" y="5730737"/>
                  </a:lnTo>
                  <a:lnTo>
                    <a:pt x="991077" y="5748056"/>
                  </a:lnTo>
                  <a:lnTo>
                    <a:pt x="1069040" y="5762186"/>
                  </a:lnTo>
                  <a:lnTo>
                    <a:pt x="1147523" y="5773102"/>
                  </a:lnTo>
                  <a:lnTo>
                    <a:pt x="1226388" y="5780786"/>
                  </a:lnTo>
                  <a:lnTo>
                    <a:pt x="1305497" y="5785223"/>
                  </a:lnTo>
                  <a:lnTo>
                    <a:pt x="1384722" y="5786408"/>
                  </a:lnTo>
                  <a:lnTo>
                    <a:pt x="1463934" y="5784338"/>
                  </a:lnTo>
                  <a:lnTo>
                    <a:pt x="1542993" y="5779015"/>
                  </a:lnTo>
                  <a:lnTo>
                    <a:pt x="1621762" y="5770451"/>
                  </a:lnTo>
                  <a:lnTo>
                    <a:pt x="1700113" y="5758660"/>
                  </a:lnTo>
                  <a:lnTo>
                    <a:pt x="1777919" y="5743659"/>
                  </a:lnTo>
                  <a:lnTo>
                    <a:pt x="1855042" y="5725475"/>
                  </a:lnTo>
                  <a:lnTo>
                    <a:pt x="1931349" y="5704140"/>
                  </a:lnTo>
                  <a:lnTo>
                    <a:pt x="2006716" y="5679690"/>
                  </a:lnTo>
                  <a:lnTo>
                    <a:pt x="2081019" y="5652162"/>
                  </a:lnTo>
                  <a:lnTo>
                    <a:pt x="2154129" y="5621607"/>
                  </a:lnTo>
                  <a:lnTo>
                    <a:pt x="2225918" y="5588076"/>
                  </a:lnTo>
                  <a:lnTo>
                    <a:pt x="2296269" y="5551625"/>
                  </a:lnTo>
                  <a:lnTo>
                    <a:pt x="2365068" y="5512313"/>
                  </a:lnTo>
                  <a:lnTo>
                    <a:pt x="2432195" y="5470209"/>
                  </a:lnTo>
                  <a:lnTo>
                    <a:pt x="2497530" y="5425386"/>
                  </a:lnTo>
                  <a:lnTo>
                    <a:pt x="2560971" y="5377918"/>
                  </a:lnTo>
                  <a:lnTo>
                    <a:pt x="2622411" y="5327881"/>
                  </a:lnTo>
                  <a:lnTo>
                    <a:pt x="2681746" y="5275361"/>
                  </a:lnTo>
                  <a:lnTo>
                    <a:pt x="2738869" y="5220453"/>
                  </a:lnTo>
                  <a:lnTo>
                    <a:pt x="2793689" y="5163246"/>
                  </a:lnTo>
                  <a:lnTo>
                    <a:pt x="2846116" y="5103832"/>
                  </a:lnTo>
                  <a:lnTo>
                    <a:pt x="2896060" y="5042314"/>
                  </a:lnTo>
                  <a:lnTo>
                    <a:pt x="2943431" y="4978801"/>
                  </a:lnTo>
                  <a:lnTo>
                    <a:pt x="2988153" y="4913396"/>
                  </a:lnTo>
                  <a:lnTo>
                    <a:pt x="3030155" y="4846205"/>
                  </a:lnTo>
                  <a:lnTo>
                    <a:pt x="3069361" y="4777346"/>
                  </a:lnTo>
                  <a:lnTo>
                    <a:pt x="3105704" y="4706939"/>
                  </a:lnTo>
                  <a:lnTo>
                    <a:pt x="3139124" y="4635099"/>
                  </a:lnTo>
                  <a:lnTo>
                    <a:pt x="3169568" y="4561942"/>
                  </a:lnTo>
                  <a:lnTo>
                    <a:pt x="3196981" y="4487597"/>
                  </a:lnTo>
                  <a:lnTo>
                    <a:pt x="3221316" y="4412193"/>
                  </a:lnTo>
                  <a:lnTo>
                    <a:pt x="3242533" y="4335853"/>
                  </a:lnTo>
                  <a:lnTo>
                    <a:pt x="3260598" y="4258702"/>
                  </a:lnTo>
                  <a:lnTo>
                    <a:pt x="3275479" y="4180873"/>
                  </a:lnTo>
                  <a:lnTo>
                    <a:pt x="3287151" y="4102504"/>
                  </a:lnTo>
                  <a:lnTo>
                    <a:pt x="3295594" y="4023722"/>
                  </a:lnTo>
                  <a:lnTo>
                    <a:pt x="3300794" y="3944655"/>
                  </a:lnTo>
                  <a:lnTo>
                    <a:pt x="3302743" y="3865440"/>
                  </a:lnTo>
                  <a:lnTo>
                    <a:pt x="3301436" y="3786217"/>
                  </a:lnTo>
                  <a:lnTo>
                    <a:pt x="3296877" y="3707115"/>
                  </a:lnTo>
                  <a:lnTo>
                    <a:pt x="3289073" y="3628262"/>
                  </a:lnTo>
                  <a:lnTo>
                    <a:pt x="3278036" y="3549796"/>
                  </a:lnTo>
                  <a:lnTo>
                    <a:pt x="3263787" y="3471855"/>
                  </a:lnTo>
                  <a:lnTo>
                    <a:pt x="3246349" y="3394564"/>
                  </a:lnTo>
                  <a:lnTo>
                    <a:pt x="3225750" y="3318050"/>
                  </a:lnTo>
                  <a:lnTo>
                    <a:pt x="3202025" y="3242447"/>
                  </a:lnTo>
                  <a:lnTo>
                    <a:pt x="3175217" y="3167886"/>
                  </a:lnTo>
                  <a:lnTo>
                    <a:pt x="3145370" y="3094490"/>
                  </a:lnTo>
                  <a:lnTo>
                    <a:pt x="3112531" y="3022376"/>
                  </a:lnTo>
                  <a:lnTo>
                    <a:pt x="3076758" y="2951673"/>
                  </a:lnTo>
                  <a:lnTo>
                    <a:pt x="3038114" y="2882502"/>
                  </a:lnTo>
                  <a:lnTo>
                    <a:pt x="2996661" y="2814977"/>
                  </a:lnTo>
                  <a:lnTo>
                    <a:pt x="2952468" y="2749208"/>
                  </a:lnTo>
                  <a:lnTo>
                    <a:pt x="2905610" y="2685309"/>
                  </a:lnTo>
                  <a:lnTo>
                    <a:pt x="2856170" y="2623392"/>
                  </a:lnTo>
                  <a:lnTo>
                    <a:pt x="2804230" y="2563558"/>
                  </a:lnTo>
                  <a:lnTo>
                    <a:pt x="2749872" y="2505905"/>
                  </a:lnTo>
                  <a:lnTo>
                    <a:pt x="2693192" y="2450532"/>
                  </a:lnTo>
                  <a:lnTo>
                    <a:pt x="2634290" y="2397538"/>
                  </a:lnTo>
                  <a:lnTo>
                    <a:pt x="2573260" y="2347007"/>
                  </a:lnTo>
                  <a:lnTo>
                    <a:pt x="2510202" y="2299023"/>
                  </a:lnTo>
                  <a:lnTo>
                    <a:pt x="2445228" y="2253669"/>
                  </a:lnTo>
                  <a:lnTo>
                    <a:pt x="2378449" y="2211024"/>
                  </a:lnTo>
                  <a:lnTo>
                    <a:pt x="2309975" y="2171159"/>
                  </a:lnTo>
                  <a:lnTo>
                    <a:pt x="2239918" y="2134136"/>
                  </a:lnTo>
                  <a:lnTo>
                    <a:pt x="2168398" y="2100023"/>
                  </a:lnTo>
                  <a:lnTo>
                    <a:pt x="2095543" y="2068878"/>
                  </a:lnTo>
                  <a:lnTo>
                    <a:pt x="2021470" y="2040751"/>
                  </a:lnTo>
                  <a:lnTo>
                    <a:pt x="1946299" y="2015688"/>
                  </a:lnTo>
                  <a:lnTo>
                    <a:pt x="1870163" y="1993734"/>
                  </a:lnTo>
                  <a:lnTo>
                    <a:pt x="1793194" y="1974927"/>
                  </a:lnTo>
                  <a:lnTo>
                    <a:pt x="1715517" y="1959297"/>
                  </a:lnTo>
                  <a:lnTo>
                    <a:pt x="1637259" y="1946870"/>
                  </a:lnTo>
                  <a:lnTo>
                    <a:pt x="1558557" y="1937667"/>
                  </a:lnTo>
                  <a:lnTo>
                    <a:pt x="1479549" y="1931705"/>
                  </a:lnTo>
                  <a:lnTo>
                    <a:pt x="1400362" y="1928993"/>
                  </a:lnTo>
                  <a:lnTo>
                    <a:pt x="1373946" y="1928812"/>
                  </a:lnTo>
                  <a:lnTo>
                    <a:pt x="1373946" y="0"/>
                  </a:lnTo>
                  <a:lnTo>
                    <a:pt x="1479588" y="1446"/>
                  </a:lnTo>
                  <a:lnTo>
                    <a:pt x="1585151" y="5786"/>
                  </a:lnTo>
                  <a:lnTo>
                    <a:pt x="1690555" y="13014"/>
                  </a:lnTo>
                  <a:lnTo>
                    <a:pt x="1795722" y="23126"/>
                  </a:lnTo>
                  <a:lnTo>
                    <a:pt x="1900573" y="36115"/>
                  </a:lnTo>
                  <a:lnTo>
                    <a:pt x="2005028" y="51970"/>
                  </a:lnTo>
                  <a:lnTo>
                    <a:pt x="2109011" y="70679"/>
                  </a:lnTo>
                  <a:lnTo>
                    <a:pt x="2212441" y="92230"/>
                  </a:lnTo>
                  <a:lnTo>
                    <a:pt x="2315243" y="116604"/>
                  </a:lnTo>
                  <a:lnTo>
                    <a:pt x="2417339" y="143785"/>
                  </a:lnTo>
                  <a:lnTo>
                    <a:pt x="2518652" y="173751"/>
                  </a:lnTo>
                  <a:lnTo>
                    <a:pt x="2619107" y="206481"/>
                  </a:lnTo>
                  <a:lnTo>
                    <a:pt x="2718628" y="241950"/>
                  </a:lnTo>
                  <a:lnTo>
                    <a:pt x="2817140" y="280130"/>
                  </a:lnTo>
                  <a:lnTo>
                    <a:pt x="2914569" y="320994"/>
                  </a:lnTo>
                  <a:lnTo>
                    <a:pt x="3010843" y="364511"/>
                  </a:lnTo>
                  <a:lnTo>
                    <a:pt x="3105889" y="410648"/>
                  </a:lnTo>
                  <a:lnTo>
                    <a:pt x="3199635" y="459370"/>
                  </a:lnTo>
                  <a:lnTo>
                    <a:pt x="3292013" y="510642"/>
                  </a:lnTo>
                  <a:lnTo>
                    <a:pt x="3382952" y="564424"/>
                  </a:lnTo>
                  <a:lnTo>
                    <a:pt x="3472384" y="620676"/>
                  </a:lnTo>
                  <a:lnTo>
                    <a:pt x="3560241" y="679356"/>
                  </a:lnTo>
                  <a:lnTo>
                    <a:pt x="3646459" y="740420"/>
                  </a:lnTo>
                  <a:lnTo>
                    <a:pt x="3730972" y="803823"/>
                  </a:lnTo>
                  <a:lnTo>
                    <a:pt x="3813717" y="869516"/>
                  </a:lnTo>
                  <a:lnTo>
                    <a:pt x="3894633" y="937451"/>
                  </a:lnTo>
                  <a:lnTo>
                    <a:pt x="3973657" y="1007575"/>
                  </a:lnTo>
                  <a:lnTo>
                    <a:pt x="4050730" y="1079838"/>
                  </a:lnTo>
                  <a:lnTo>
                    <a:pt x="4125797" y="1154184"/>
                  </a:lnTo>
                  <a:lnTo>
                    <a:pt x="4198799" y="1230559"/>
                  </a:lnTo>
                  <a:lnTo>
                    <a:pt x="4269683" y="1308903"/>
                  </a:lnTo>
                  <a:lnTo>
                    <a:pt x="4338395" y="1389159"/>
                  </a:lnTo>
                  <a:lnTo>
                    <a:pt x="4404883" y="1471267"/>
                  </a:lnTo>
                  <a:lnTo>
                    <a:pt x="4469097" y="1555165"/>
                  </a:lnTo>
                  <a:lnTo>
                    <a:pt x="4530990" y="1640790"/>
                  </a:lnTo>
                  <a:lnTo>
                    <a:pt x="4590514" y="1728078"/>
                  </a:lnTo>
                  <a:lnTo>
                    <a:pt x="4647627" y="1816963"/>
                  </a:lnTo>
                  <a:lnTo>
                    <a:pt x="4702283" y="1907379"/>
                  </a:lnTo>
                  <a:lnTo>
                    <a:pt x="4754443" y="1999258"/>
                  </a:lnTo>
                  <a:lnTo>
                    <a:pt x="4804066" y="2092531"/>
                  </a:lnTo>
                  <a:lnTo>
                    <a:pt x="4851117" y="2187128"/>
                  </a:lnTo>
                  <a:lnTo>
                    <a:pt x="4895559" y="2282977"/>
                  </a:lnTo>
                  <a:lnTo>
                    <a:pt x="4937361" y="2380008"/>
                  </a:lnTo>
                  <a:lnTo>
                    <a:pt x="4976489" y="2478148"/>
                  </a:lnTo>
                  <a:lnTo>
                    <a:pt x="5012916" y="2577321"/>
                  </a:lnTo>
                  <a:lnTo>
                    <a:pt x="5046613" y="2677456"/>
                  </a:lnTo>
                  <a:lnTo>
                    <a:pt x="5077555" y="2778475"/>
                  </a:lnTo>
                  <a:lnTo>
                    <a:pt x="5105718" y="2880304"/>
                  </a:lnTo>
                  <a:lnTo>
                    <a:pt x="5131083" y="2982866"/>
                  </a:lnTo>
                  <a:lnTo>
                    <a:pt x="5153629" y="3086085"/>
                  </a:lnTo>
                  <a:lnTo>
                    <a:pt x="5173341" y="3189881"/>
                  </a:lnTo>
                  <a:lnTo>
                    <a:pt x="5190201" y="3294179"/>
                  </a:lnTo>
                  <a:lnTo>
                    <a:pt x="5204200" y="3398900"/>
                  </a:lnTo>
                  <a:lnTo>
                    <a:pt x="5215325" y="3503964"/>
                  </a:lnTo>
                  <a:lnTo>
                    <a:pt x="5223570" y="3609294"/>
                  </a:lnTo>
                  <a:lnTo>
                    <a:pt x="5228926" y="3714810"/>
                  </a:lnTo>
                  <a:lnTo>
                    <a:pt x="5231392" y="3820433"/>
                  </a:lnTo>
                  <a:lnTo>
                    <a:pt x="5230964" y="3926085"/>
                  </a:lnTo>
                  <a:lnTo>
                    <a:pt x="5227642" y="4031684"/>
                  </a:lnTo>
                  <a:lnTo>
                    <a:pt x="5221430" y="4137153"/>
                  </a:lnTo>
                  <a:lnTo>
                    <a:pt x="5212333" y="4242413"/>
                  </a:lnTo>
                  <a:lnTo>
                    <a:pt x="5200356" y="4347384"/>
                  </a:lnTo>
                  <a:lnTo>
                    <a:pt x="5185509" y="4451987"/>
                  </a:lnTo>
                  <a:lnTo>
                    <a:pt x="5167802" y="4556145"/>
                  </a:lnTo>
                  <a:lnTo>
                    <a:pt x="5147251" y="4659779"/>
                  </a:lnTo>
                  <a:lnTo>
                    <a:pt x="5123868" y="4762811"/>
                  </a:lnTo>
                  <a:lnTo>
                    <a:pt x="5097673" y="4865164"/>
                  </a:lnTo>
                  <a:lnTo>
                    <a:pt x="5068684" y="4966761"/>
                  </a:lnTo>
                  <a:lnTo>
                    <a:pt x="5036925" y="5067527"/>
                  </a:lnTo>
                  <a:lnTo>
                    <a:pt x="5002416" y="5167385"/>
                  </a:lnTo>
                  <a:lnTo>
                    <a:pt x="4965187" y="5266260"/>
                  </a:lnTo>
                  <a:lnTo>
                    <a:pt x="4925265" y="5364079"/>
                  </a:lnTo>
                  <a:lnTo>
                    <a:pt x="4882678" y="5460768"/>
                  </a:lnTo>
                  <a:lnTo>
                    <a:pt x="4837460" y="5556254"/>
                  </a:lnTo>
                  <a:lnTo>
                    <a:pt x="4789644" y="5650467"/>
                  </a:lnTo>
                  <a:lnTo>
                    <a:pt x="4739265" y="5743333"/>
                  </a:lnTo>
                  <a:lnTo>
                    <a:pt x="4686363" y="5834786"/>
                  </a:lnTo>
                  <a:lnTo>
                    <a:pt x="4630975" y="5924756"/>
                  </a:lnTo>
                  <a:lnTo>
                    <a:pt x="4573145" y="6013176"/>
                  </a:lnTo>
                  <a:lnTo>
                    <a:pt x="4512915" y="6099978"/>
                  </a:lnTo>
                  <a:lnTo>
                    <a:pt x="4450331" y="6185099"/>
                  </a:lnTo>
                  <a:lnTo>
                    <a:pt x="4385438" y="6268473"/>
                  </a:lnTo>
                  <a:lnTo>
                    <a:pt x="4318287" y="6350040"/>
                  </a:lnTo>
                  <a:lnTo>
                    <a:pt x="4248927" y="6429736"/>
                  </a:lnTo>
                  <a:lnTo>
                    <a:pt x="4177411" y="6507504"/>
                  </a:lnTo>
                  <a:lnTo>
                    <a:pt x="4103792" y="6583284"/>
                  </a:lnTo>
                  <a:lnTo>
                    <a:pt x="4028125" y="6657019"/>
                  </a:lnTo>
                  <a:lnTo>
                    <a:pt x="3950467" y="6728654"/>
                  </a:lnTo>
                  <a:lnTo>
                    <a:pt x="3870877" y="6798137"/>
                  </a:lnTo>
                  <a:lnTo>
                    <a:pt x="3789414" y="6865412"/>
                  </a:lnTo>
                  <a:lnTo>
                    <a:pt x="3706139" y="6930433"/>
                  </a:lnTo>
                  <a:lnTo>
                    <a:pt x="3621114" y="6993147"/>
                  </a:lnTo>
                  <a:lnTo>
                    <a:pt x="3534405" y="7053511"/>
                  </a:lnTo>
                  <a:lnTo>
                    <a:pt x="3446074" y="7111477"/>
                  </a:lnTo>
                  <a:lnTo>
                    <a:pt x="3356190" y="7167003"/>
                  </a:lnTo>
                  <a:lnTo>
                    <a:pt x="3264818" y="7220046"/>
                  </a:lnTo>
                  <a:lnTo>
                    <a:pt x="3172029" y="7270567"/>
                  </a:lnTo>
                  <a:lnTo>
                    <a:pt x="3077890" y="7318528"/>
                  </a:lnTo>
                  <a:lnTo>
                    <a:pt x="2982473" y="7363893"/>
                  </a:lnTo>
                  <a:lnTo>
                    <a:pt x="2885849" y="7406628"/>
                  </a:lnTo>
                  <a:lnTo>
                    <a:pt x="2788092" y="7446701"/>
                  </a:lnTo>
                  <a:lnTo>
                    <a:pt x="2689274" y="7484081"/>
                  </a:lnTo>
                  <a:lnTo>
                    <a:pt x="2589469" y="7518742"/>
                  </a:lnTo>
                  <a:lnTo>
                    <a:pt x="2488752" y="7550656"/>
                  </a:lnTo>
                  <a:lnTo>
                    <a:pt x="2387200" y="7579800"/>
                  </a:lnTo>
                  <a:lnTo>
                    <a:pt x="2284887" y="7606153"/>
                  </a:lnTo>
                  <a:lnTo>
                    <a:pt x="2181891" y="7629694"/>
                  </a:lnTo>
                  <a:lnTo>
                    <a:pt x="2078289" y="7650404"/>
                  </a:lnTo>
                  <a:lnTo>
                    <a:pt x="1974158" y="7668270"/>
                  </a:lnTo>
                  <a:lnTo>
                    <a:pt x="1869578" y="7683277"/>
                  </a:lnTo>
                  <a:lnTo>
                    <a:pt x="1764625" y="7695416"/>
                  </a:lnTo>
                  <a:lnTo>
                    <a:pt x="1659380" y="7704675"/>
                  </a:lnTo>
                  <a:lnTo>
                    <a:pt x="1553920" y="7711050"/>
                  </a:lnTo>
                  <a:lnTo>
                    <a:pt x="1448326" y="7714533"/>
                  </a:lnTo>
                  <a:lnTo>
                    <a:pt x="1342675" y="7715123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860FA940-A65E-9958-7B26-518701B16779}"/>
                </a:ext>
              </a:extLst>
            </p:cNvPr>
            <p:cNvSpPr/>
            <p:nvPr/>
          </p:nvSpPr>
          <p:spPr>
            <a:xfrm>
              <a:off x="5464131" y="1774686"/>
              <a:ext cx="3857625" cy="7526655"/>
            </a:xfrm>
            <a:custGeom>
              <a:avLst/>
              <a:gdLst/>
              <a:ahLst/>
              <a:cxnLst/>
              <a:rect l="l" t="t" r="r" b="b"/>
              <a:pathLst>
                <a:path w="3857625" h="7526655">
                  <a:moveTo>
                    <a:pt x="2665542" y="7526444"/>
                  </a:moveTo>
                  <a:lnTo>
                    <a:pt x="2584800" y="7499220"/>
                  </a:lnTo>
                  <a:lnTo>
                    <a:pt x="2504680" y="7470220"/>
                  </a:lnTo>
                  <a:lnTo>
                    <a:pt x="2425219" y="7439457"/>
                  </a:lnTo>
                  <a:lnTo>
                    <a:pt x="2346458" y="7406947"/>
                  </a:lnTo>
                  <a:lnTo>
                    <a:pt x="2268433" y="7372704"/>
                  </a:lnTo>
                  <a:lnTo>
                    <a:pt x="2191185" y="7336746"/>
                  </a:lnTo>
                  <a:lnTo>
                    <a:pt x="2114749" y="7299092"/>
                  </a:lnTo>
                  <a:lnTo>
                    <a:pt x="2039163" y="7259757"/>
                  </a:lnTo>
                  <a:lnTo>
                    <a:pt x="1964464" y="7218764"/>
                  </a:lnTo>
                  <a:lnTo>
                    <a:pt x="1890690" y="7176130"/>
                  </a:lnTo>
                  <a:lnTo>
                    <a:pt x="1817874" y="7131878"/>
                  </a:lnTo>
                  <a:lnTo>
                    <a:pt x="1746055" y="7086028"/>
                  </a:lnTo>
                  <a:lnTo>
                    <a:pt x="1675265" y="7038603"/>
                  </a:lnTo>
                  <a:lnTo>
                    <a:pt x="1605540" y="6989625"/>
                  </a:lnTo>
                  <a:lnTo>
                    <a:pt x="1536913" y="6939120"/>
                  </a:lnTo>
                  <a:lnTo>
                    <a:pt x="1469419" y="6887112"/>
                  </a:lnTo>
                  <a:lnTo>
                    <a:pt x="1403090" y="6833626"/>
                  </a:lnTo>
                  <a:lnTo>
                    <a:pt x="1337959" y="6778688"/>
                  </a:lnTo>
                  <a:lnTo>
                    <a:pt x="1274056" y="6722324"/>
                  </a:lnTo>
                  <a:lnTo>
                    <a:pt x="1211415" y="6664563"/>
                  </a:lnTo>
                  <a:lnTo>
                    <a:pt x="1150064" y="6605432"/>
                  </a:lnTo>
                  <a:lnTo>
                    <a:pt x="1090035" y="6544961"/>
                  </a:lnTo>
                  <a:lnTo>
                    <a:pt x="1031355" y="6483178"/>
                  </a:lnTo>
                  <a:lnTo>
                    <a:pt x="974055" y="6420115"/>
                  </a:lnTo>
                  <a:lnTo>
                    <a:pt x="918161" y="6355802"/>
                  </a:lnTo>
                  <a:lnTo>
                    <a:pt x="863701" y="6290270"/>
                  </a:lnTo>
                  <a:lnTo>
                    <a:pt x="810702" y="6223551"/>
                  </a:lnTo>
                  <a:lnTo>
                    <a:pt x="759190" y="6155678"/>
                  </a:lnTo>
                  <a:lnTo>
                    <a:pt x="709189" y="6086683"/>
                  </a:lnTo>
                  <a:lnTo>
                    <a:pt x="660725" y="6016600"/>
                  </a:lnTo>
                  <a:lnTo>
                    <a:pt x="613820" y="5945465"/>
                  </a:lnTo>
                  <a:lnTo>
                    <a:pt x="568498" y="5873310"/>
                  </a:lnTo>
                  <a:lnTo>
                    <a:pt x="524780" y="5800173"/>
                  </a:lnTo>
                  <a:lnTo>
                    <a:pt x="482689" y="5726087"/>
                  </a:lnTo>
                  <a:lnTo>
                    <a:pt x="442244" y="5651091"/>
                  </a:lnTo>
                  <a:lnTo>
                    <a:pt x="403465" y="5575219"/>
                  </a:lnTo>
                  <a:lnTo>
                    <a:pt x="366371" y="5498509"/>
                  </a:lnTo>
                  <a:lnTo>
                    <a:pt x="330981" y="5420998"/>
                  </a:lnTo>
                  <a:lnTo>
                    <a:pt x="297312" y="5342725"/>
                  </a:lnTo>
                  <a:lnTo>
                    <a:pt x="265379" y="5263727"/>
                  </a:lnTo>
                  <a:lnTo>
                    <a:pt x="235199" y="5184043"/>
                  </a:lnTo>
                  <a:lnTo>
                    <a:pt x="206787" y="5103712"/>
                  </a:lnTo>
                  <a:lnTo>
                    <a:pt x="180155" y="5022773"/>
                  </a:lnTo>
                  <a:lnTo>
                    <a:pt x="155318" y="4941266"/>
                  </a:lnTo>
                  <a:lnTo>
                    <a:pt x="132287" y="4859230"/>
                  </a:lnTo>
                  <a:lnTo>
                    <a:pt x="111074" y="4776705"/>
                  </a:lnTo>
                  <a:lnTo>
                    <a:pt x="91688" y="4693732"/>
                  </a:lnTo>
                  <a:lnTo>
                    <a:pt x="74140" y="4610351"/>
                  </a:lnTo>
                  <a:lnTo>
                    <a:pt x="58437" y="4526603"/>
                  </a:lnTo>
                  <a:lnTo>
                    <a:pt x="44589" y="4442528"/>
                  </a:lnTo>
                  <a:lnTo>
                    <a:pt x="32600" y="4358169"/>
                  </a:lnTo>
                  <a:lnTo>
                    <a:pt x="22478" y="4273564"/>
                  </a:lnTo>
                  <a:lnTo>
                    <a:pt x="14227" y="4188757"/>
                  </a:lnTo>
                  <a:lnTo>
                    <a:pt x="7851" y="4103789"/>
                  </a:lnTo>
                  <a:lnTo>
                    <a:pt x="3353" y="4018700"/>
                  </a:lnTo>
                  <a:lnTo>
                    <a:pt x="735" y="3933533"/>
                  </a:lnTo>
                  <a:lnTo>
                    <a:pt x="0" y="3848328"/>
                  </a:lnTo>
                  <a:lnTo>
                    <a:pt x="1146" y="3763128"/>
                  </a:lnTo>
                  <a:lnTo>
                    <a:pt x="4174" y="3677975"/>
                  </a:lnTo>
                  <a:lnTo>
                    <a:pt x="9082" y="3592909"/>
                  </a:lnTo>
                  <a:lnTo>
                    <a:pt x="15867" y="3507971"/>
                  </a:lnTo>
                  <a:lnTo>
                    <a:pt x="24527" y="3423205"/>
                  </a:lnTo>
                  <a:lnTo>
                    <a:pt x="35057" y="3338650"/>
                  </a:lnTo>
                  <a:lnTo>
                    <a:pt x="47452" y="3254349"/>
                  </a:lnTo>
                  <a:lnTo>
                    <a:pt x="61716" y="3170334"/>
                  </a:lnTo>
                  <a:lnTo>
                    <a:pt x="77831" y="3086654"/>
                  </a:lnTo>
                  <a:lnTo>
                    <a:pt x="95790" y="3003351"/>
                  </a:lnTo>
                  <a:lnTo>
                    <a:pt x="115585" y="2920464"/>
                  </a:lnTo>
                  <a:lnTo>
                    <a:pt x="137204" y="2838035"/>
                  </a:lnTo>
                  <a:lnTo>
                    <a:pt x="160639" y="2756104"/>
                  </a:lnTo>
                  <a:lnTo>
                    <a:pt x="185877" y="2674711"/>
                  </a:lnTo>
                  <a:lnTo>
                    <a:pt x="212906" y="2593894"/>
                  </a:lnTo>
                  <a:lnTo>
                    <a:pt x="241713" y="2513695"/>
                  </a:lnTo>
                  <a:lnTo>
                    <a:pt x="272284" y="2434151"/>
                  </a:lnTo>
                  <a:lnTo>
                    <a:pt x="304604" y="2355302"/>
                  </a:lnTo>
                  <a:lnTo>
                    <a:pt x="338657" y="2277186"/>
                  </a:lnTo>
                  <a:lnTo>
                    <a:pt x="374427" y="2199842"/>
                  </a:lnTo>
                  <a:lnTo>
                    <a:pt x="411896" y="2123306"/>
                  </a:lnTo>
                  <a:lnTo>
                    <a:pt x="451045" y="2047617"/>
                  </a:lnTo>
                  <a:lnTo>
                    <a:pt x="491857" y="1972811"/>
                  </a:lnTo>
                  <a:lnTo>
                    <a:pt x="534310" y="1898926"/>
                  </a:lnTo>
                  <a:lnTo>
                    <a:pt x="578385" y="1825995"/>
                  </a:lnTo>
                  <a:lnTo>
                    <a:pt x="624059" y="1754057"/>
                  </a:lnTo>
                  <a:lnTo>
                    <a:pt x="671310" y="1683145"/>
                  </a:lnTo>
                  <a:lnTo>
                    <a:pt x="720116" y="1613293"/>
                  </a:lnTo>
                  <a:lnTo>
                    <a:pt x="770452" y="1544538"/>
                  </a:lnTo>
                  <a:lnTo>
                    <a:pt x="822294" y="1476910"/>
                  </a:lnTo>
                  <a:lnTo>
                    <a:pt x="875617" y="1410445"/>
                  </a:lnTo>
                  <a:lnTo>
                    <a:pt x="930394" y="1345174"/>
                  </a:lnTo>
                  <a:lnTo>
                    <a:pt x="986599" y="1281129"/>
                  </a:lnTo>
                  <a:lnTo>
                    <a:pt x="1044205" y="1218340"/>
                  </a:lnTo>
                  <a:lnTo>
                    <a:pt x="1103183" y="1156840"/>
                  </a:lnTo>
                  <a:lnTo>
                    <a:pt x="1163504" y="1096658"/>
                  </a:lnTo>
                  <a:lnTo>
                    <a:pt x="1225140" y="1037823"/>
                  </a:lnTo>
                  <a:lnTo>
                    <a:pt x="1288060" y="980364"/>
                  </a:lnTo>
                  <a:lnTo>
                    <a:pt x="1352233" y="924309"/>
                  </a:lnTo>
                  <a:lnTo>
                    <a:pt x="1417628" y="869685"/>
                  </a:lnTo>
                  <a:lnTo>
                    <a:pt x="1484214" y="816520"/>
                  </a:lnTo>
                  <a:lnTo>
                    <a:pt x="1551957" y="764838"/>
                  </a:lnTo>
                  <a:lnTo>
                    <a:pt x="1620825" y="714665"/>
                  </a:lnTo>
                  <a:lnTo>
                    <a:pt x="1690783" y="666026"/>
                  </a:lnTo>
                  <a:lnTo>
                    <a:pt x="1761799" y="618944"/>
                  </a:lnTo>
                  <a:lnTo>
                    <a:pt x="1833837" y="573443"/>
                  </a:lnTo>
                  <a:lnTo>
                    <a:pt x="1906862" y="529544"/>
                  </a:lnTo>
                  <a:lnTo>
                    <a:pt x="1980839" y="487269"/>
                  </a:lnTo>
                  <a:lnTo>
                    <a:pt x="2055731" y="446639"/>
                  </a:lnTo>
                  <a:lnTo>
                    <a:pt x="2131502" y="407673"/>
                  </a:lnTo>
                  <a:lnTo>
                    <a:pt x="2208114" y="370390"/>
                  </a:lnTo>
                  <a:lnTo>
                    <a:pt x="2285532" y="334809"/>
                  </a:lnTo>
                  <a:lnTo>
                    <a:pt x="2363715" y="300947"/>
                  </a:lnTo>
                  <a:lnTo>
                    <a:pt x="2442628" y="268821"/>
                  </a:lnTo>
                  <a:lnTo>
                    <a:pt x="2522231" y="238445"/>
                  </a:lnTo>
                  <a:lnTo>
                    <a:pt x="2602484" y="209836"/>
                  </a:lnTo>
                  <a:lnTo>
                    <a:pt x="2683350" y="183006"/>
                  </a:lnTo>
                  <a:lnTo>
                    <a:pt x="2764789" y="157970"/>
                  </a:lnTo>
                  <a:lnTo>
                    <a:pt x="2846761" y="134738"/>
                  </a:lnTo>
                  <a:lnTo>
                    <a:pt x="2929225" y="113324"/>
                  </a:lnTo>
                  <a:lnTo>
                    <a:pt x="3012142" y="93736"/>
                  </a:lnTo>
                  <a:lnTo>
                    <a:pt x="3095472" y="75985"/>
                  </a:lnTo>
                  <a:lnTo>
                    <a:pt x="3179173" y="60079"/>
                  </a:lnTo>
                  <a:lnTo>
                    <a:pt x="3263204" y="46026"/>
                  </a:lnTo>
                  <a:lnTo>
                    <a:pt x="3347525" y="33833"/>
                  </a:lnTo>
                  <a:lnTo>
                    <a:pt x="3432096" y="23505"/>
                  </a:lnTo>
                  <a:lnTo>
                    <a:pt x="3516873" y="15049"/>
                  </a:lnTo>
                  <a:lnTo>
                    <a:pt x="3601817" y="8467"/>
                  </a:lnTo>
                  <a:lnTo>
                    <a:pt x="3686885" y="3764"/>
                  </a:lnTo>
                  <a:lnTo>
                    <a:pt x="3772035" y="941"/>
                  </a:lnTo>
                  <a:lnTo>
                    <a:pt x="3857228" y="0"/>
                  </a:lnTo>
                  <a:lnTo>
                    <a:pt x="3857421" y="1928812"/>
                  </a:lnTo>
                  <a:lnTo>
                    <a:pt x="3772240" y="1930702"/>
                  </a:lnTo>
                  <a:lnTo>
                    <a:pt x="3687225" y="1936353"/>
                  </a:lnTo>
                  <a:lnTo>
                    <a:pt x="3602542" y="1945752"/>
                  </a:lnTo>
                  <a:lnTo>
                    <a:pt x="3518358" y="1958882"/>
                  </a:lnTo>
                  <a:lnTo>
                    <a:pt x="3434835" y="1975717"/>
                  </a:lnTo>
                  <a:lnTo>
                    <a:pt x="3352137" y="1996224"/>
                  </a:lnTo>
                  <a:lnTo>
                    <a:pt x="3270426" y="2020364"/>
                  </a:lnTo>
                  <a:lnTo>
                    <a:pt x="3189860" y="2048088"/>
                  </a:lnTo>
                  <a:lnTo>
                    <a:pt x="3110598" y="2079343"/>
                  </a:lnTo>
                  <a:lnTo>
                    <a:pt x="3032793" y="2114068"/>
                  </a:lnTo>
                  <a:lnTo>
                    <a:pt x="2956597" y="2152196"/>
                  </a:lnTo>
                  <a:lnTo>
                    <a:pt x="2882160" y="2193651"/>
                  </a:lnTo>
                  <a:lnTo>
                    <a:pt x="2809626" y="2238353"/>
                  </a:lnTo>
                  <a:lnTo>
                    <a:pt x="2739138" y="2286215"/>
                  </a:lnTo>
                  <a:lnTo>
                    <a:pt x="2670831" y="2337143"/>
                  </a:lnTo>
                  <a:lnTo>
                    <a:pt x="2604840" y="2391038"/>
                  </a:lnTo>
                  <a:lnTo>
                    <a:pt x="2541294" y="2447795"/>
                  </a:lnTo>
                  <a:lnTo>
                    <a:pt x="2480317" y="2507303"/>
                  </a:lnTo>
                  <a:lnTo>
                    <a:pt x="2422027" y="2569445"/>
                  </a:lnTo>
                  <a:lnTo>
                    <a:pt x="2366537" y="2634101"/>
                  </a:lnTo>
                  <a:lnTo>
                    <a:pt x="2313958" y="2701145"/>
                  </a:lnTo>
                  <a:lnTo>
                    <a:pt x="2264391" y="2770445"/>
                  </a:lnTo>
                  <a:lnTo>
                    <a:pt x="2217932" y="2841867"/>
                  </a:lnTo>
                  <a:lnTo>
                    <a:pt x="2174673" y="2915271"/>
                  </a:lnTo>
                  <a:lnTo>
                    <a:pt x="2134698" y="2990513"/>
                  </a:lnTo>
                  <a:lnTo>
                    <a:pt x="2098086" y="3067448"/>
                  </a:lnTo>
                  <a:lnTo>
                    <a:pt x="2064906" y="3145924"/>
                  </a:lnTo>
                  <a:lnTo>
                    <a:pt x="2035224" y="3225790"/>
                  </a:lnTo>
                  <a:lnTo>
                    <a:pt x="2009099" y="3306888"/>
                  </a:lnTo>
                  <a:lnTo>
                    <a:pt x="1986580" y="3389061"/>
                  </a:lnTo>
                  <a:lnTo>
                    <a:pt x="1967713" y="3472148"/>
                  </a:lnTo>
                  <a:lnTo>
                    <a:pt x="1952533" y="3555987"/>
                  </a:lnTo>
                  <a:lnTo>
                    <a:pt x="1941070" y="3640415"/>
                  </a:lnTo>
                  <a:lnTo>
                    <a:pt x="1933348" y="3725267"/>
                  </a:lnTo>
                  <a:lnTo>
                    <a:pt x="1929380" y="3810376"/>
                  </a:lnTo>
                  <a:lnTo>
                    <a:pt x="1929174" y="3895578"/>
                  </a:lnTo>
                  <a:lnTo>
                    <a:pt x="1932732" y="3980707"/>
                  </a:lnTo>
                  <a:lnTo>
                    <a:pt x="1940046" y="4065595"/>
                  </a:lnTo>
                  <a:lnTo>
                    <a:pt x="1951101" y="4150076"/>
                  </a:lnTo>
                  <a:lnTo>
                    <a:pt x="1965877" y="4233988"/>
                  </a:lnTo>
                  <a:lnTo>
                    <a:pt x="1984344" y="4317165"/>
                  </a:lnTo>
                  <a:lnTo>
                    <a:pt x="2006466" y="4399446"/>
                  </a:lnTo>
                  <a:lnTo>
                    <a:pt x="2032200" y="4480669"/>
                  </a:lnTo>
                  <a:lnTo>
                    <a:pt x="2061496" y="4560676"/>
                  </a:lnTo>
                  <a:lnTo>
                    <a:pt x="2094298" y="4639311"/>
                  </a:lnTo>
                  <a:lnTo>
                    <a:pt x="2130539" y="4716422"/>
                  </a:lnTo>
                  <a:lnTo>
                    <a:pt x="2170151" y="4791856"/>
                  </a:lnTo>
                  <a:lnTo>
                    <a:pt x="2213056" y="4865468"/>
                  </a:lnTo>
                  <a:lnTo>
                    <a:pt x="2259169" y="4937112"/>
                  </a:lnTo>
                  <a:lnTo>
                    <a:pt x="2308402" y="5006651"/>
                  </a:lnTo>
                  <a:lnTo>
                    <a:pt x="2360658" y="5073947"/>
                  </a:lnTo>
                  <a:lnTo>
                    <a:pt x="2415834" y="5138870"/>
                  </a:lnTo>
                  <a:lnTo>
                    <a:pt x="2473824" y="5201293"/>
                  </a:lnTo>
                  <a:lnTo>
                    <a:pt x="2534514" y="5261094"/>
                  </a:lnTo>
                  <a:lnTo>
                    <a:pt x="2597786" y="5318156"/>
                  </a:lnTo>
                  <a:lnTo>
                    <a:pt x="2663516" y="5372368"/>
                  </a:lnTo>
                  <a:lnTo>
                    <a:pt x="2731576" y="5423625"/>
                  </a:lnTo>
                  <a:lnTo>
                    <a:pt x="2801834" y="5471826"/>
                  </a:lnTo>
                  <a:lnTo>
                    <a:pt x="2874151" y="5516877"/>
                  </a:lnTo>
                  <a:lnTo>
                    <a:pt x="2948388" y="5558691"/>
                  </a:lnTo>
                  <a:lnTo>
                    <a:pt x="3024399" y="5597185"/>
                  </a:lnTo>
                  <a:lnTo>
                    <a:pt x="3102036" y="5632285"/>
                  </a:lnTo>
                  <a:lnTo>
                    <a:pt x="3181147" y="5663922"/>
                  </a:lnTo>
                  <a:lnTo>
                    <a:pt x="3261578" y="5692034"/>
                  </a:lnTo>
                  <a:lnTo>
                    <a:pt x="2665542" y="7526444"/>
                  </a:lnTo>
                  <a:close/>
                </a:path>
              </a:pathLst>
            </a:custGeom>
            <a:solidFill>
              <a:srgbClr val="40B8D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B15C475F-C9AF-252F-4B6B-733D6470D224}"/>
                </a:ext>
              </a:extLst>
            </p:cNvPr>
            <p:cNvSpPr/>
            <p:nvPr/>
          </p:nvSpPr>
          <p:spPr>
            <a:xfrm>
              <a:off x="9321736" y="1774697"/>
              <a:ext cx="635" cy="1929130"/>
            </a:xfrm>
            <a:custGeom>
              <a:avLst/>
              <a:gdLst/>
              <a:ahLst/>
              <a:cxnLst/>
              <a:rect l="l" t="t" r="r" b="b"/>
              <a:pathLst>
                <a:path w="634" h="1929129">
                  <a:moveTo>
                    <a:pt x="292" y="0"/>
                  </a:moveTo>
                  <a:lnTo>
                    <a:pt x="0" y="0"/>
                  </a:lnTo>
                  <a:lnTo>
                    <a:pt x="0" y="1929130"/>
                  </a:lnTo>
                  <a:lnTo>
                    <a:pt x="292" y="192913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D8BB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6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69" y="1979332"/>
            <a:ext cx="5727731" cy="3477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the device has some difficulty in understanding the language (Portuguese) for more than 2/3 of the users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results can be found for most of the languages (except English)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3958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smart-speakers to access news?</a:t>
            </a: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28CB0446-6EDC-ED57-EA24-38960032DA19}"/>
              </a:ext>
            </a:extLst>
          </p:cNvPr>
          <p:cNvSpPr txBox="1"/>
          <p:nvPr/>
        </p:nvSpPr>
        <p:spPr>
          <a:xfrm>
            <a:off x="6425800" y="1555281"/>
            <a:ext cx="1896538" cy="33235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64773">
              <a:lnSpc>
                <a:spcPct val="114599"/>
              </a:lnSpc>
              <a:spcBef>
                <a:spcPts val="67"/>
              </a:spcBef>
            </a:pPr>
            <a:r>
              <a:rPr sz="2000" spc="20" dirty="0">
                <a:latin typeface="Arial"/>
                <a:cs typeface="Arial"/>
              </a:rPr>
              <a:t>No</a:t>
            </a:r>
            <a:r>
              <a:rPr sz="2000" spc="23" dirty="0">
                <a:latin typeface="Arial"/>
                <a:cs typeface="Arial"/>
              </a:rPr>
              <a:t> </a:t>
            </a:r>
            <a:r>
              <a:rPr lang="pt-PT" sz="2000" spc="-30" dirty="0">
                <a:latin typeface="Arial"/>
                <a:cs typeface="Arial"/>
              </a:rPr>
              <a:t>69</a:t>
            </a:r>
            <a:r>
              <a:rPr sz="2000" spc="-30" dirty="0"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69647C7C-F42B-8BAB-CD99-FAC8240DDB40}"/>
              </a:ext>
            </a:extLst>
          </p:cNvPr>
          <p:cNvSpPr txBox="1"/>
          <p:nvPr/>
        </p:nvSpPr>
        <p:spPr>
          <a:xfrm>
            <a:off x="10363352" y="3417265"/>
            <a:ext cx="1114045" cy="33242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41065">
              <a:lnSpc>
                <a:spcPct val="114599"/>
              </a:lnSpc>
              <a:spcBef>
                <a:spcPts val="67"/>
              </a:spcBef>
            </a:pPr>
            <a:r>
              <a:rPr sz="2000" spc="-97" dirty="0">
                <a:latin typeface="Arial"/>
                <a:cs typeface="Arial"/>
              </a:rPr>
              <a:t>Yes </a:t>
            </a:r>
            <a:r>
              <a:rPr sz="2000" spc="-437" dirty="0">
                <a:latin typeface="Arial"/>
                <a:cs typeface="Arial"/>
              </a:rPr>
              <a:t> </a:t>
            </a:r>
            <a:r>
              <a:rPr lang="pt-PT" sz="2000" spc="-437" dirty="0">
                <a:latin typeface="Arial"/>
                <a:cs typeface="Arial"/>
              </a:rPr>
              <a:t>31 </a:t>
            </a:r>
            <a:r>
              <a:rPr sz="2000" spc="-30" dirty="0"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E207370B-A824-8E1A-9950-756BB1B538FE}"/>
              </a:ext>
            </a:extLst>
          </p:cNvPr>
          <p:cNvGrpSpPr/>
          <p:nvPr/>
        </p:nvGrpSpPr>
        <p:grpSpPr>
          <a:xfrm>
            <a:off x="6294345" y="1658646"/>
            <a:ext cx="4011126" cy="4119269"/>
            <a:chOff x="5916358" y="2507896"/>
            <a:chExt cx="6455410" cy="645604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3BAF7BC8-F23B-F912-C79D-FA69143B1115}"/>
                </a:ext>
              </a:extLst>
            </p:cNvPr>
            <p:cNvSpPr/>
            <p:nvPr/>
          </p:nvSpPr>
          <p:spPr>
            <a:xfrm>
              <a:off x="9144000" y="2507896"/>
              <a:ext cx="3228340" cy="4565015"/>
            </a:xfrm>
            <a:custGeom>
              <a:avLst/>
              <a:gdLst/>
              <a:ahLst/>
              <a:cxnLst/>
              <a:rect l="l" t="t" r="r" b="b"/>
              <a:pathLst>
                <a:path w="3228340" h="4565015">
                  <a:moveTo>
                    <a:pt x="2937993" y="4564539"/>
                  </a:moveTo>
                  <a:lnTo>
                    <a:pt x="1468997" y="3896169"/>
                  </a:lnTo>
                  <a:lnTo>
                    <a:pt x="1489142" y="3849996"/>
                  </a:lnTo>
                  <a:lnTo>
                    <a:pt x="1507836" y="3803216"/>
                  </a:lnTo>
                  <a:lnTo>
                    <a:pt x="1525060" y="3755876"/>
                  </a:lnTo>
                  <a:lnTo>
                    <a:pt x="1540799" y="3708021"/>
                  </a:lnTo>
                  <a:lnTo>
                    <a:pt x="1555036" y="3659698"/>
                  </a:lnTo>
                  <a:lnTo>
                    <a:pt x="1567758" y="3610954"/>
                  </a:lnTo>
                  <a:lnTo>
                    <a:pt x="1578953" y="3561837"/>
                  </a:lnTo>
                  <a:lnTo>
                    <a:pt x="1588609" y="3512395"/>
                  </a:lnTo>
                  <a:lnTo>
                    <a:pt x="1596718" y="3462675"/>
                  </a:lnTo>
                  <a:lnTo>
                    <a:pt x="1603270" y="3412727"/>
                  </a:lnTo>
                  <a:lnTo>
                    <a:pt x="1608261" y="3362598"/>
                  </a:lnTo>
                  <a:lnTo>
                    <a:pt x="1611685" y="3312338"/>
                  </a:lnTo>
                  <a:lnTo>
                    <a:pt x="1613538" y="3261996"/>
                  </a:lnTo>
                  <a:lnTo>
                    <a:pt x="1613819" y="3211620"/>
                  </a:lnTo>
                  <a:lnTo>
                    <a:pt x="1612528" y="3161260"/>
                  </a:lnTo>
                  <a:lnTo>
                    <a:pt x="1609665" y="3110965"/>
                  </a:lnTo>
                  <a:lnTo>
                    <a:pt x="1605235" y="3060783"/>
                  </a:lnTo>
                  <a:lnTo>
                    <a:pt x="1599240" y="3010765"/>
                  </a:lnTo>
                  <a:lnTo>
                    <a:pt x="1591688" y="2960958"/>
                  </a:lnTo>
                  <a:lnTo>
                    <a:pt x="1582584" y="2911411"/>
                  </a:lnTo>
                  <a:lnTo>
                    <a:pt x="1571938" y="2862172"/>
                  </a:lnTo>
                  <a:lnTo>
                    <a:pt x="1559761" y="2813289"/>
                  </a:lnTo>
                  <a:lnTo>
                    <a:pt x="1546065" y="2764810"/>
                  </a:lnTo>
                  <a:lnTo>
                    <a:pt x="1530861" y="2716783"/>
                  </a:lnTo>
                  <a:lnTo>
                    <a:pt x="1514166" y="2669253"/>
                  </a:lnTo>
                  <a:lnTo>
                    <a:pt x="1495996" y="2622268"/>
                  </a:lnTo>
                  <a:lnTo>
                    <a:pt x="1476369" y="2575872"/>
                  </a:lnTo>
                  <a:lnTo>
                    <a:pt x="1455302" y="2530112"/>
                  </a:lnTo>
                  <a:lnTo>
                    <a:pt x="1432818" y="2485031"/>
                  </a:lnTo>
                  <a:lnTo>
                    <a:pt x="1408938" y="2440674"/>
                  </a:lnTo>
                  <a:lnTo>
                    <a:pt x="1383685" y="2397084"/>
                  </a:lnTo>
                  <a:lnTo>
                    <a:pt x="1357084" y="2354303"/>
                  </a:lnTo>
                  <a:lnTo>
                    <a:pt x="1329161" y="2312374"/>
                  </a:lnTo>
                  <a:lnTo>
                    <a:pt x="1299943" y="2271336"/>
                  </a:lnTo>
                  <a:lnTo>
                    <a:pt x="1269458" y="2231230"/>
                  </a:lnTo>
                  <a:lnTo>
                    <a:pt x="1237736" y="2192096"/>
                  </a:lnTo>
                  <a:lnTo>
                    <a:pt x="1204809" y="2153970"/>
                  </a:lnTo>
                  <a:lnTo>
                    <a:pt x="1170707" y="2116891"/>
                  </a:lnTo>
                  <a:lnTo>
                    <a:pt x="1135465" y="2080894"/>
                  </a:lnTo>
                  <a:lnTo>
                    <a:pt x="1099116" y="2046014"/>
                  </a:lnTo>
                  <a:lnTo>
                    <a:pt x="1061697" y="2012286"/>
                  </a:lnTo>
                  <a:lnTo>
                    <a:pt x="1023243" y="1979742"/>
                  </a:lnTo>
                  <a:lnTo>
                    <a:pt x="983792" y="1948414"/>
                  </a:lnTo>
                  <a:lnTo>
                    <a:pt x="943383" y="1918333"/>
                  </a:lnTo>
                  <a:lnTo>
                    <a:pt x="902055" y="1889528"/>
                  </a:lnTo>
                  <a:lnTo>
                    <a:pt x="859847" y="1862026"/>
                  </a:lnTo>
                  <a:lnTo>
                    <a:pt x="816802" y="1835855"/>
                  </a:lnTo>
                  <a:lnTo>
                    <a:pt x="772961" y="1811041"/>
                  </a:lnTo>
                  <a:lnTo>
                    <a:pt x="728367" y="1787606"/>
                  </a:lnTo>
                  <a:lnTo>
                    <a:pt x="683063" y="1765576"/>
                  </a:lnTo>
                  <a:lnTo>
                    <a:pt x="637094" y="1744969"/>
                  </a:lnTo>
                  <a:lnTo>
                    <a:pt x="590504" y="1725808"/>
                  </a:lnTo>
                  <a:lnTo>
                    <a:pt x="543339" y="1708110"/>
                  </a:lnTo>
                  <a:lnTo>
                    <a:pt x="495644" y="1691892"/>
                  </a:lnTo>
                  <a:lnTo>
                    <a:pt x="447466" y="1677171"/>
                  </a:lnTo>
                  <a:lnTo>
                    <a:pt x="398853" y="1663961"/>
                  </a:lnTo>
                  <a:lnTo>
                    <a:pt x="349851" y="1652274"/>
                  </a:lnTo>
                  <a:lnTo>
                    <a:pt x="300508" y="1642123"/>
                  </a:lnTo>
                  <a:lnTo>
                    <a:pt x="250872" y="1633516"/>
                  </a:lnTo>
                  <a:lnTo>
                    <a:pt x="200991" y="1626463"/>
                  </a:lnTo>
                  <a:lnTo>
                    <a:pt x="150915" y="1620970"/>
                  </a:lnTo>
                  <a:lnTo>
                    <a:pt x="100692" y="1617043"/>
                  </a:lnTo>
                  <a:lnTo>
                    <a:pt x="50370" y="1614685"/>
                  </a:lnTo>
                  <a:lnTo>
                    <a:pt x="0" y="1613899"/>
                  </a:lnTo>
                  <a:lnTo>
                    <a:pt x="0" y="0"/>
                  </a:lnTo>
                  <a:lnTo>
                    <a:pt x="50382" y="393"/>
                  </a:lnTo>
                  <a:lnTo>
                    <a:pt x="100740" y="1572"/>
                  </a:lnTo>
                  <a:lnTo>
                    <a:pt x="151074" y="3537"/>
                  </a:lnTo>
                  <a:lnTo>
                    <a:pt x="201383" y="6288"/>
                  </a:lnTo>
                  <a:lnTo>
                    <a:pt x="251643" y="9823"/>
                  </a:lnTo>
                  <a:lnTo>
                    <a:pt x="301830" y="14142"/>
                  </a:lnTo>
                  <a:lnTo>
                    <a:pt x="351943" y="19244"/>
                  </a:lnTo>
                  <a:lnTo>
                    <a:pt x="401982" y="25128"/>
                  </a:lnTo>
                  <a:lnTo>
                    <a:pt x="451924" y="31793"/>
                  </a:lnTo>
                  <a:lnTo>
                    <a:pt x="501743" y="39234"/>
                  </a:lnTo>
                  <a:lnTo>
                    <a:pt x="551440" y="47452"/>
                  </a:lnTo>
                  <a:lnTo>
                    <a:pt x="601015" y="56447"/>
                  </a:lnTo>
                  <a:lnTo>
                    <a:pt x="650443" y="66215"/>
                  </a:lnTo>
                  <a:lnTo>
                    <a:pt x="699701" y="76750"/>
                  </a:lnTo>
                  <a:lnTo>
                    <a:pt x="748788" y="88053"/>
                  </a:lnTo>
                  <a:lnTo>
                    <a:pt x="797705" y="100123"/>
                  </a:lnTo>
                  <a:lnTo>
                    <a:pt x="846428" y="112955"/>
                  </a:lnTo>
                  <a:lnTo>
                    <a:pt x="894933" y="126543"/>
                  </a:lnTo>
                  <a:lnTo>
                    <a:pt x="943219" y="140887"/>
                  </a:lnTo>
                  <a:lnTo>
                    <a:pt x="991288" y="155986"/>
                  </a:lnTo>
                  <a:lnTo>
                    <a:pt x="1039115" y="171833"/>
                  </a:lnTo>
                  <a:lnTo>
                    <a:pt x="1086678" y="188420"/>
                  </a:lnTo>
                  <a:lnTo>
                    <a:pt x="1133975" y="205748"/>
                  </a:lnTo>
                  <a:lnTo>
                    <a:pt x="1181008" y="223817"/>
                  </a:lnTo>
                  <a:lnTo>
                    <a:pt x="1227753" y="242617"/>
                  </a:lnTo>
                  <a:lnTo>
                    <a:pt x="1274188" y="262139"/>
                  </a:lnTo>
                  <a:lnTo>
                    <a:pt x="1320312" y="282385"/>
                  </a:lnTo>
                  <a:lnTo>
                    <a:pt x="1366126" y="303352"/>
                  </a:lnTo>
                  <a:lnTo>
                    <a:pt x="1411608" y="325032"/>
                  </a:lnTo>
                  <a:lnTo>
                    <a:pt x="1456734" y="347414"/>
                  </a:lnTo>
                  <a:lnTo>
                    <a:pt x="1501506" y="370498"/>
                  </a:lnTo>
                  <a:lnTo>
                    <a:pt x="1545922" y="394283"/>
                  </a:lnTo>
                  <a:lnTo>
                    <a:pt x="1589962" y="418758"/>
                  </a:lnTo>
                  <a:lnTo>
                    <a:pt x="1633604" y="443912"/>
                  </a:lnTo>
                  <a:lnTo>
                    <a:pt x="1676848" y="469744"/>
                  </a:lnTo>
                  <a:lnTo>
                    <a:pt x="1719694" y="496254"/>
                  </a:lnTo>
                  <a:lnTo>
                    <a:pt x="1762121" y="523429"/>
                  </a:lnTo>
                  <a:lnTo>
                    <a:pt x="1804109" y="551256"/>
                  </a:lnTo>
                  <a:lnTo>
                    <a:pt x="1845657" y="579736"/>
                  </a:lnTo>
                  <a:lnTo>
                    <a:pt x="1886766" y="608867"/>
                  </a:lnTo>
                  <a:lnTo>
                    <a:pt x="1927415" y="638637"/>
                  </a:lnTo>
                  <a:lnTo>
                    <a:pt x="1967585" y="669030"/>
                  </a:lnTo>
                  <a:lnTo>
                    <a:pt x="2007275" y="700046"/>
                  </a:lnTo>
                  <a:lnTo>
                    <a:pt x="2046486" y="731685"/>
                  </a:lnTo>
                  <a:lnTo>
                    <a:pt x="2085199" y="763933"/>
                  </a:lnTo>
                  <a:lnTo>
                    <a:pt x="2123394" y="796773"/>
                  </a:lnTo>
                  <a:lnTo>
                    <a:pt x="2161072" y="830205"/>
                  </a:lnTo>
                  <a:lnTo>
                    <a:pt x="2198233" y="864229"/>
                  </a:lnTo>
                  <a:lnTo>
                    <a:pt x="2234858" y="898829"/>
                  </a:lnTo>
                  <a:lnTo>
                    <a:pt x="2270930" y="933988"/>
                  </a:lnTo>
                  <a:lnTo>
                    <a:pt x="2306448" y="969706"/>
                  </a:lnTo>
                  <a:lnTo>
                    <a:pt x="2341414" y="1005982"/>
                  </a:lnTo>
                  <a:lnTo>
                    <a:pt x="2375809" y="1042800"/>
                  </a:lnTo>
                  <a:lnTo>
                    <a:pt x="2409617" y="1080141"/>
                  </a:lnTo>
                  <a:lnTo>
                    <a:pt x="2442838" y="1118005"/>
                  </a:lnTo>
                  <a:lnTo>
                    <a:pt x="2475472" y="1156392"/>
                  </a:lnTo>
                  <a:lnTo>
                    <a:pt x="2507503" y="1195284"/>
                  </a:lnTo>
                  <a:lnTo>
                    <a:pt x="2538915" y="1234662"/>
                  </a:lnTo>
                  <a:lnTo>
                    <a:pt x="2569709" y="1274525"/>
                  </a:lnTo>
                  <a:lnTo>
                    <a:pt x="2599884" y="1314873"/>
                  </a:lnTo>
                  <a:lnTo>
                    <a:pt x="2629427" y="1355688"/>
                  </a:lnTo>
                  <a:lnTo>
                    <a:pt x="2658322" y="1396948"/>
                  </a:lnTo>
                  <a:lnTo>
                    <a:pt x="2686569" y="1438655"/>
                  </a:lnTo>
                  <a:lnTo>
                    <a:pt x="2714168" y="1480808"/>
                  </a:lnTo>
                  <a:lnTo>
                    <a:pt x="2741106" y="1523386"/>
                  </a:lnTo>
                  <a:lnTo>
                    <a:pt x="2767370" y="1566369"/>
                  </a:lnTo>
                  <a:lnTo>
                    <a:pt x="2792960" y="1609756"/>
                  </a:lnTo>
                  <a:lnTo>
                    <a:pt x="2817876" y="1653549"/>
                  </a:lnTo>
                  <a:lnTo>
                    <a:pt x="2842106" y="1697725"/>
                  </a:lnTo>
                  <a:lnTo>
                    <a:pt x="2865637" y="1742263"/>
                  </a:lnTo>
                  <a:lnTo>
                    <a:pt x="2888470" y="1787162"/>
                  </a:lnTo>
                  <a:lnTo>
                    <a:pt x="2910604" y="1832424"/>
                  </a:lnTo>
                  <a:lnTo>
                    <a:pt x="2932030" y="1878025"/>
                  </a:lnTo>
                  <a:lnTo>
                    <a:pt x="2952737" y="1923945"/>
                  </a:lnTo>
                  <a:lnTo>
                    <a:pt x="2972724" y="1970181"/>
                  </a:lnTo>
                  <a:lnTo>
                    <a:pt x="2991992" y="2016736"/>
                  </a:lnTo>
                  <a:lnTo>
                    <a:pt x="3010531" y="2063585"/>
                  </a:lnTo>
                  <a:lnTo>
                    <a:pt x="3028332" y="2110707"/>
                  </a:lnTo>
                  <a:lnTo>
                    <a:pt x="3045396" y="2158101"/>
                  </a:lnTo>
                  <a:lnTo>
                    <a:pt x="3061722" y="2205767"/>
                  </a:lnTo>
                  <a:lnTo>
                    <a:pt x="3077302" y="2253682"/>
                  </a:lnTo>
                  <a:lnTo>
                    <a:pt x="3092128" y="2301822"/>
                  </a:lnTo>
                  <a:lnTo>
                    <a:pt x="3106202" y="2350188"/>
                  </a:lnTo>
                  <a:lnTo>
                    <a:pt x="3119522" y="2398780"/>
                  </a:lnTo>
                  <a:lnTo>
                    <a:pt x="3132082" y="2447573"/>
                  </a:lnTo>
                  <a:lnTo>
                    <a:pt x="3143877" y="2496545"/>
                  </a:lnTo>
                  <a:lnTo>
                    <a:pt x="3154906" y="2545695"/>
                  </a:lnTo>
                  <a:lnTo>
                    <a:pt x="3165168" y="2595023"/>
                  </a:lnTo>
                  <a:lnTo>
                    <a:pt x="3174659" y="2644505"/>
                  </a:lnTo>
                  <a:lnTo>
                    <a:pt x="3183375" y="2694117"/>
                  </a:lnTo>
                  <a:lnTo>
                    <a:pt x="3191315" y="2743859"/>
                  </a:lnTo>
                  <a:lnTo>
                    <a:pt x="3198480" y="2793731"/>
                  </a:lnTo>
                  <a:lnTo>
                    <a:pt x="3204866" y="2843709"/>
                  </a:lnTo>
                  <a:lnTo>
                    <a:pt x="3210469" y="2893768"/>
                  </a:lnTo>
                  <a:lnTo>
                    <a:pt x="3215291" y="2943909"/>
                  </a:lnTo>
                  <a:lnTo>
                    <a:pt x="3219330" y="2994131"/>
                  </a:lnTo>
                  <a:lnTo>
                    <a:pt x="3222586" y="3044409"/>
                  </a:lnTo>
                  <a:lnTo>
                    <a:pt x="3225055" y="3094721"/>
                  </a:lnTo>
                  <a:lnTo>
                    <a:pt x="3226739" y="3145065"/>
                  </a:lnTo>
                  <a:lnTo>
                    <a:pt x="3227637" y="3195441"/>
                  </a:lnTo>
                  <a:lnTo>
                    <a:pt x="3227749" y="3245825"/>
                  </a:lnTo>
                  <a:lnTo>
                    <a:pt x="3227075" y="3296192"/>
                  </a:lnTo>
                  <a:lnTo>
                    <a:pt x="3225615" y="3346543"/>
                  </a:lnTo>
                  <a:lnTo>
                    <a:pt x="3223368" y="3396878"/>
                  </a:lnTo>
                  <a:lnTo>
                    <a:pt x="3220336" y="3447170"/>
                  </a:lnTo>
                  <a:lnTo>
                    <a:pt x="3216521" y="3497398"/>
                  </a:lnTo>
                  <a:lnTo>
                    <a:pt x="3211922" y="3547559"/>
                  </a:lnTo>
                  <a:lnTo>
                    <a:pt x="3206539" y="3597655"/>
                  </a:lnTo>
                  <a:lnTo>
                    <a:pt x="3200376" y="3647661"/>
                  </a:lnTo>
                  <a:lnTo>
                    <a:pt x="3193434" y="3697552"/>
                  </a:lnTo>
                  <a:lnTo>
                    <a:pt x="3185714" y="3747329"/>
                  </a:lnTo>
                  <a:lnTo>
                    <a:pt x="3177217" y="3796991"/>
                  </a:lnTo>
                  <a:lnTo>
                    <a:pt x="3167945" y="3846515"/>
                  </a:lnTo>
                  <a:lnTo>
                    <a:pt x="3157905" y="3895876"/>
                  </a:lnTo>
                  <a:lnTo>
                    <a:pt x="3147094" y="3945074"/>
                  </a:lnTo>
                  <a:lnTo>
                    <a:pt x="3135515" y="3994110"/>
                  </a:lnTo>
                  <a:lnTo>
                    <a:pt x="3123172" y="4042959"/>
                  </a:lnTo>
                  <a:lnTo>
                    <a:pt x="3110071" y="4091597"/>
                  </a:lnTo>
                  <a:lnTo>
                    <a:pt x="3096212" y="4140025"/>
                  </a:lnTo>
                  <a:lnTo>
                    <a:pt x="3081596" y="4188243"/>
                  </a:lnTo>
                  <a:lnTo>
                    <a:pt x="3066229" y="4236226"/>
                  </a:lnTo>
                  <a:lnTo>
                    <a:pt x="3050119" y="4283952"/>
                  </a:lnTo>
                  <a:lnTo>
                    <a:pt x="3033266" y="4331421"/>
                  </a:lnTo>
                  <a:lnTo>
                    <a:pt x="3015670" y="4378633"/>
                  </a:lnTo>
                  <a:lnTo>
                    <a:pt x="2997339" y="4425565"/>
                  </a:lnTo>
                  <a:lnTo>
                    <a:pt x="2978283" y="4472193"/>
                  </a:lnTo>
                  <a:lnTo>
                    <a:pt x="2958501" y="4518518"/>
                  </a:lnTo>
                  <a:lnTo>
                    <a:pt x="2937993" y="4564539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4DF172EE-3352-3674-C4DA-7E12A6891B03}"/>
                </a:ext>
              </a:extLst>
            </p:cNvPr>
            <p:cNvSpPr/>
            <p:nvPr/>
          </p:nvSpPr>
          <p:spPr>
            <a:xfrm>
              <a:off x="5916358" y="2507896"/>
              <a:ext cx="6229350" cy="6456045"/>
            </a:xfrm>
            <a:custGeom>
              <a:avLst/>
              <a:gdLst/>
              <a:ahLst/>
              <a:cxnLst/>
              <a:rect l="l" t="t" r="r" b="b"/>
              <a:pathLst>
                <a:path w="6229350" h="6456045">
                  <a:moveTo>
                    <a:pt x="3218223" y="6455584"/>
                  </a:moveTo>
                  <a:lnTo>
                    <a:pt x="3145350" y="6454548"/>
                  </a:lnTo>
                  <a:lnTo>
                    <a:pt x="3072518" y="6451868"/>
                  </a:lnTo>
                  <a:lnTo>
                    <a:pt x="2999765" y="6447544"/>
                  </a:lnTo>
                  <a:lnTo>
                    <a:pt x="2927129" y="6441578"/>
                  </a:lnTo>
                  <a:lnTo>
                    <a:pt x="2854645" y="6433974"/>
                  </a:lnTo>
                  <a:lnTo>
                    <a:pt x="2782352" y="6424736"/>
                  </a:lnTo>
                  <a:lnTo>
                    <a:pt x="2710286" y="6413867"/>
                  </a:lnTo>
                  <a:lnTo>
                    <a:pt x="2638484" y="6401374"/>
                  </a:lnTo>
                  <a:lnTo>
                    <a:pt x="2566982" y="6387262"/>
                  </a:lnTo>
                  <a:lnTo>
                    <a:pt x="2495816" y="6371541"/>
                  </a:lnTo>
                  <a:lnTo>
                    <a:pt x="2425024" y="6354217"/>
                  </a:lnTo>
                  <a:lnTo>
                    <a:pt x="2354641" y="6335299"/>
                  </a:lnTo>
                  <a:lnTo>
                    <a:pt x="2284703" y="6314796"/>
                  </a:lnTo>
                  <a:lnTo>
                    <a:pt x="2215246" y="6292719"/>
                  </a:lnTo>
                  <a:lnTo>
                    <a:pt x="2146305" y="6269081"/>
                  </a:lnTo>
                  <a:lnTo>
                    <a:pt x="2077916" y="6243891"/>
                  </a:lnTo>
                  <a:lnTo>
                    <a:pt x="2010112" y="6217163"/>
                  </a:lnTo>
                  <a:lnTo>
                    <a:pt x="1942929" y="6188913"/>
                  </a:lnTo>
                  <a:lnTo>
                    <a:pt x="1876401" y="6159152"/>
                  </a:lnTo>
                  <a:lnTo>
                    <a:pt x="1810562" y="6127897"/>
                  </a:lnTo>
                  <a:lnTo>
                    <a:pt x="1745446" y="6095163"/>
                  </a:lnTo>
                  <a:lnTo>
                    <a:pt x="1681085" y="6060968"/>
                  </a:lnTo>
                  <a:lnTo>
                    <a:pt x="1617513" y="6025328"/>
                  </a:lnTo>
                  <a:lnTo>
                    <a:pt x="1554761" y="5988262"/>
                  </a:lnTo>
                  <a:lnTo>
                    <a:pt x="1492863" y="5949788"/>
                  </a:lnTo>
                  <a:lnTo>
                    <a:pt x="1431848" y="5909927"/>
                  </a:lnTo>
                  <a:lnTo>
                    <a:pt x="1371750" y="5868698"/>
                  </a:lnTo>
                  <a:lnTo>
                    <a:pt x="1312597" y="5826123"/>
                  </a:lnTo>
                  <a:lnTo>
                    <a:pt x="1254421" y="5782223"/>
                  </a:lnTo>
                  <a:lnTo>
                    <a:pt x="1197251" y="5737022"/>
                  </a:lnTo>
                  <a:lnTo>
                    <a:pt x="1141116" y="5690540"/>
                  </a:lnTo>
                  <a:lnTo>
                    <a:pt x="1086044" y="5642803"/>
                  </a:lnTo>
                  <a:lnTo>
                    <a:pt x="1032065" y="5593835"/>
                  </a:lnTo>
                  <a:lnTo>
                    <a:pt x="979205" y="5543661"/>
                  </a:lnTo>
                  <a:lnTo>
                    <a:pt x="927491" y="5492306"/>
                  </a:lnTo>
                  <a:lnTo>
                    <a:pt x="876950" y="5439796"/>
                  </a:lnTo>
                  <a:lnTo>
                    <a:pt x="827607" y="5386160"/>
                  </a:lnTo>
                  <a:lnTo>
                    <a:pt x="779488" y="5331422"/>
                  </a:lnTo>
                  <a:lnTo>
                    <a:pt x="732617" y="5275612"/>
                  </a:lnTo>
                  <a:lnTo>
                    <a:pt x="687018" y="5218758"/>
                  </a:lnTo>
                  <a:lnTo>
                    <a:pt x="642714" y="5160889"/>
                  </a:lnTo>
                  <a:lnTo>
                    <a:pt x="599728" y="5102034"/>
                  </a:lnTo>
                  <a:lnTo>
                    <a:pt x="558082" y="5042224"/>
                  </a:lnTo>
                  <a:lnTo>
                    <a:pt x="517797" y="4981489"/>
                  </a:lnTo>
                  <a:lnTo>
                    <a:pt x="478893" y="4919860"/>
                  </a:lnTo>
                  <a:lnTo>
                    <a:pt x="441391" y="4857368"/>
                  </a:lnTo>
                  <a:lnTo>
                    <a:pt x="405309" y="4794045"/>
                  </a:lnTo>
                  <a:lnTo>
                    <a:pt x="370666" y="4729924"/>
                  </a:lnTo>
                  <a:lnTo>
                    <a:pt x="337480" y="4665037"/>
                  </a:lnTo>
                  <a:lnTo>
                    <a:pt x="305767" y="4599417"/>
                  </a:lnTo>
                  <a:lnTo>
                    <a:pt x="275544" y="4533098"/>
                  </a:lnTo>
                  <a:lnTo>
                    <a:pt x="246825" y="4466114"/>
                  </a:lnTo>
                  <a:lnTo>
                    <a:pt x="219627" y="4398498"/>
                  </a:lnTo>
                  <a:lnTo>
                    <a:pt x="193962" y="4330286"/>
                  </a:lnTo>
                  <a:lnTo>
                    <a:pt x="169843" y="4261511"/>
                  </a:lnTo>
                  <a:lnTo>
                    <a:pt x="147284" y="4192209"/>
                  </a:lnTo>
                  <a:lnTo>
                    <a:pt x="126295" y="4122416"/>
                  </a:lnTo>
                  <a:lnTo>
                    <a:pt x="106887" y="4052166"/>
                  </a:lnTo>
                  <a:lnTo>
                    <a:pt x="89070" y="3981496"/>
                  </a:lnTo>
                  <a:lnTo>
                    <a:pt x="72853" y="3910442"/>
                  </a:lnTo>
                  <a:lnTo>
                    <a:pt x="58245" y="3839040"/>
                  </a:lnTo>
                  <a:lnTo>
                    <a:pt x="45252" y="3767327"/>
                  </a:lnTo>
                  <a:lnTo>
                    <a:pt x="33882" y="3695338"/>
                  </a:lnTo>
                  <a:lnTo>
                    <a:pt x="24140" y="3623111"/>
                  </a:lnTo>
                  <a:lnTo>
                    <a:pt x="16032" y="3550682"/>
                  </a:lnTo>
                  <a:lnTo>
                    <a:pt x="9560" y="3478089"/>
                  </a:lnTo>
                  <a:lnTo>
                    <a:pt x="4730" y="3405368"/>
                  </a:lnTo>
                  <a:lnTo>
                    <a:pt x="1542" y="3332556"/>
                  </a:lnTo>
                  <a:lnTo>
                    <a:pt x="0" y="3259692"/>
                  </a:lnTo>
                  <a:lnTo>
                    <a:pt x="102" y="3186810"/>
                  </a:lnTo>
                  <a:lnTo>
                    <a:pt x="1850" y="3113950"/>
                  </a:lnTo>
                  <a:lnTo>
                    <a:pt x="5243" y="3041148"/>
                  </a:lnTo>
                  <a:lnTo>
                    <a:pt x="10279" y="2968441"/>
                  </a:lnTo>
                  <a:lnTo>
                    <a:pt x="16954" y="2895867"/>
                  </a:lnTo>
                  <a:lnTo>
                    <a:pt x="25267" y="2823461"/>
                  </a:lnTo>
                  <a:lnTo>
                    <a:pt x="35221" y="2751254"/>
                  </a:lnTo>
                  <a:lnTo>
                    <a:pt x="46801" y="2679291"/>
                  </a:lnTo>
                  <a:lnTo>
                    <a:pt x="60004" y="2607608"/>
                  </a:lnTo>
                  <a:lnTo>
                    <a:pt x="74821" y="2536240"/>
                  </a:lnTo>
                  <a:lnTo>
                    <a:pt x="91245" y="2465226"/>
                  </a:lnTo>
                  <a:lnTo>
                    <a:pt x="109268" y="2394600"/>
                  </a:lnTo>
                  <a:lnTo>
                    <a:pt x="128880" y="2324400"/>
                  </a:lnTo>
                  <a:lnTo>
                    <a:pt x="150073" y="2254660"/>
                  </a:lnTo>
                  <a:lnTo>
                    <a:pt x="172833" y="2185417"/>
                  </a:lnTo>
                  <a:lnTo>
                    <a:pt x="197152" y="2116705"/>
                  </a:lnTo>
                  <a:lnTo>
                    <a:pt x="223014" y="2048560"/>
                  </a:lnTo>
                  <a:lnTo>
                    <a:pt x="250409" y="1981016"/>
                  </a:lnTo>
                  <a:lnTo>
                    <a:pt x="279321" y="1914108"/>
                  </a:lnTo>
                  <a:lnTo>
                    <a:pt x="309736" y="1847870"/>
                  </a:lnTo>
                  <a:lnTo>
                    <a:pt x="341639" y="1782335"/>
                  </a:lnTo>
                  <a:lnTo>
                    <a:pt x="375012" y="1717538"/>
                  </a:lnTo>
                  <a:lnTo>
                    <a:pt x="409840" y="1653511"/>
                  </a:lnTo>
                  <a:lnTo>
                    <a:pt x="446104" y="1590287"/>
                  </a:lnTo>
                  <a:lnTo>
                    <a:pt x="483786" y="1527898"/>
                  </a:lnTo>
                  <a:lnTo>
                    <a:pt x="522867" y="1466375"/>
                  </a:lnTo>
                  <a:lnTo>
                    <a:pt x="563326" y="1405751"/>
                  </a:lnTo>
                  <a:lnTo>
                    <a:pt x="605144" y="1346056"/>
                  </a:lnTo>
                  <a:lnTo>
                    <a:pt x="648298" y="1287320"/>
                  </a:lnTo>
                  <a:lnTo>
                    <a:pt x="692767" y="1229574"/>
                  </a:lnTo>
                  <a:lnTo>
                    <a:pt x="738528" y="1172847"/>
                  </a:lnTo>
                  <a:lnTo>
                    <a:pt x="785558" y="1117168"/>
                  </a:lnTo>
                  <a:lnTo>
                    <a:pt x="833833" y="1062564"/>
                  </a:lnTo>
                  <a:lnTo>
                    <a:pt x="883328" y="1009065"/>
                  </a:lnTo>
                  <a:lnTo>
                    <a:pt x="934017" y="956698"/>
                  </a:lnTo>
                  <a:lnTo>
                    <a:pt x="985877" y="905488"/>
                  </a:lnTo>
                  <a:lnTo>
                    <a:pt x="1038878" y="855462"/>
                  </a:lnTo>
                  <a:lnTo>
                    <a:pt x="1092996" y="806647"/>
                  </a:lnTo>
                  <a:lnTo>
                    <a:pt x="1148201" y="759065"/>
                  </a:lnTo>
                  <a:lnTo>
                    <a:pt x="1204467" y="712743"/>
                  </a:lnTo>
                  <a:lnTo>
                    <a:pt x="1261763" y="667702"/>
                  </a:lnTo>
                  <a:lnTo>
                    <a:pt x="1320062" y="623968"/>
                  </a:lnTo>
                  <a:lnTo>
                    <a:pt x="1379333" y="581561"/>
                  </a:lnTo>
                  <a:lnTo>
                    <a:pt x="1439546" y="540503"/>
                  </a:lnTo>
                  <a:lnTo>
                    <a:pt x="1500670" y="500815"/>
                  </a:lnTo>
                  <a:lnTo>
                    <a:pt x="1562675" y="462518"/>
                  </a:lnTo>
                  <a:lnTo>
                    <a:pt x="1625528" y="425631"/>
                  </a:lnTo>
                  <a:lnTo>
                    <a:pt x="1689198" y="390173"/>
                  </a:lnTo>
                  <a:lnTo>
                    <a:pt x="1753652" y="356161"/>
                  </a:lnTo>
                  <a:lnTo>
                    <a:pt x="1818857" y="323614"/>
                  </a:lnTo>
                  <a:lnTo>
                    <a:pt x="1884781" y="292547"/>
                  </a:lnTo>
                  <a:lnTo>
                    <a:pt x="1951388" y="262978"/>
                  </a:lnTo>
                  <a:lnTo>
                    <a:pt x="2018646" y="234919"/>
                  </a:lnTo>
                  <a:lnTo>
                    <a:pt x="2086521" y="208387"/>
                  </a:lnTo>
                  <a:lnTo>
                    <a:pt x="2154977" y="183395"/>
                  </a:lnTo>
                  <a:lnTo>
                    <a:pt x="2223979" y="159954"/>
                  </a:lnTo>
                  <a:lnTo>
                    <a:pt x="2293493" y="138078"/>
                  </a:lnTo>
                  <a:lnTo>
                    <a:pt x="2363483" y="117778"/>
                  </a:lnTo>
                  <a:lnTo>
                    <a:pt x="2433914" y="99063"/>
                  </a:lnTo>
                  <a:lnTo>
                    <a:pt x="2504748" y="81943"/>
                  </a:lnTo>
                  <a:lnTo>
                    <a:pt x="2575952" y="66427"/>
                  </a:lnTo>
                  <a:lnTo>
                    <a:pt x="2647487" y="52524"/>
                  </a:lnTo>
                  <a:lnTo>
                    <a:pt x="2719317" y="40239"/>
                  </a:lnTo>
                  <a:lnTo>
                    <a:pt x="2791407" y="29580"/>
                  </a:lnTo>
                  <a:lnTo>
                    <a:pt x="2863719" y="20551"/>
                  </a:lnTo>
                  <a:lnTo>
                    <a:pt x="2936216" y="13157"/>
                  </a:lnTo>
                  <a:lnTo>
                    <a:pt x="3008862" y="7403"/>
                  </a:lnTo>
                  <a:lnTo>
                    <a:pt x="3081619" y="3291"/>
                  </a:lnTo>
                  <a:lnTo>
                    <a:pt x="3154450" y="822"/>
                  </a:lnTo>
                  <a:lnTo>
                    <a:pt x="3227318" y="0"/>
                  </a:lnTo>
                  <a:lnTo>
                    <a:pt x="3227480" y="1613899"/>
                  </a:lnTo>
                  <a:lnTo>
                    <a:pt x="3154622" y="1615552"/>
                  </a:lnTo>
                  <a:lnTo>
                    <a:pt x="3081913" y="1620492"/>
                  </a:lnTo>
                  <a:lnTo>
                    <a:pt x="3009501" y="1628709"/>
                  </a:lnTo>
                  <a:lnTo>
                    <a:pt x="2937534" y="1640187"/>
                  </a:lnTo>
                  <a:lnTo>
                    <a:pt x="2866159" y="1654902"/>
                  </a:lnTo>
                  <a:lnTo>
                    <a:pt x="2795520" y="1672824"/>
                  </a:lnTo>
                  <a:lnTo>
                    <a:pt x="2725763" y="1693917"/>
                  </a:lnTo>
                  <a:lnTo>
                    <a:pt x="2657029" y="1718138"/>
                  </a:lnTo>
                  <a:lnTo>
                    <a:pt x="2589459" y="1745436"/>
                  </a:lnTo>
                  <a:lnTo>
                    <a:pt x="2523190" y="1775758"/>
                  </a:lnTo>
                  <a:lnTo>
                    <a:pt x="2458358" y="1809040"/>
                  </a:lnTo>
                  <a:lnTo>
                    <a:pt x="2395093" y="1845215"/>
                  </a:lnTo>
                  <a:lnTo>
                    <a:pt x="2333527" y="1884209"/>
                  </a:lnTo>
                  <a:lnTo>
                    <a:pt x="2273784" y="1925943"/>
                  </a:lnTo>
                  <a:lnTo>
                    <a:pt x="2215985" y="1970331"/>
                  </a:lnTo>
                  <a:lnTo>
                    <a:pt x="2160249" y="2017283"/>
                  </a:lnTo>
                  <a:lnTo>
                    <a:pt x="2106690" y="2066704"/>
                  </a:lnTo>
                  <a:lnTo>
                    <a:pt x="2055416" y="2118492"/>
                  </a:lnTo>
                  <a:lnTo>
                    <a:pt x="2006533" y="2172541"/>
                  </a:lnTo>
                  <a:lnTo>
                    <a:pt x="1960139" y="2228743"/>
                  </a:lnTo>
                  <a:lnTo>
                    <a:pt x="1916330" y="2286982"/>
                  </a:lnTo>
                  <a:lnTo>
                    <a:pt x="1875195" y="2347138"/>
                  </a:lnTo>
                  <a:lnTo>
                    <a:pt x="1836817" y="2409091"/>
                  </a:lnTo>
                  <a:lnTo>
                    <a:pt x="1801276" y="2472713"/>
                  </a:lnTo>
                  <a:lnTo>
                    <a:pt x="1768642" y="2537875"/>
                  </a:lnTo>
                  <a:lnTo>
                    <a:pt x="1738984" y="2604443"/>
                  </a:lnTo>
                  <a:lnTo>
                    <a:pt x="1712361" y="2672283"/>
                  </a:lnTo>
                  <a:lnTo>
                    <a:pt x="1688827" y="2741255"/>
                  </a:lnTo>
                  <a:lnTo>
                    <a:pt x="1668432" y="2811219"/>
                  </a:lnTo>
                  <a:lnTo>
                    <a:pt x="1651215" y="2882033"/>
                  </a:lnTo>
                  <a:lnTo>
                    <a:pt x="1637213" y="2953552"/>
                  </a:lnTo>
                  <a:lnTo>
                    <a:pt x="1626454" y="3025630"/>
                  </a:lnTo>
                  <a:lnTo>
                    <a:pt x="1618960" y="3098119"/>
                  </a:lnTo>
                  <a:lnTo>
                    <a:pt x="1614746" y="3170874"/>
                  </a:lnTo>
                  <a:lnTo>
                    <a:pt x="1613820" y="3243744"/>
                  </a:lnTo>
                  <a:lnTo>
                    <a:pt x="1616185" y="3316583"/>
                  </a:lnTo>
                  <a:lnTo>
                    <a:pt x="1621836" y="3389240"/>
                  </a:lnTo>
                  <a:lnTo>
                    <a:pt x="1630761" y="3461568"/>
                  </a:lnTo>
                  <a:lnTo>
                    <a:pt x="1642943" y="3533419"/>
                  </a:lnTo>
                  <a:lnTo>
                    <a:pt x="1658355" y="3604647"/>
                  </a:lnTo>
                  <a:lnTo>
                    <a:pt x="1676968" y="3675106"/>
                  </a:lnTo>
                  <a:lnTo>
                    <a:pt x="1698742" y="3744654"/>
                  </a:lnTo>
                  <a:lnTo>
                    <a:pt x="1723634" y="3813148"/>
                  </a:lnTo>
                  <a:lnTo>
                    <a:pt x="1751592" y="3880448"/>
                  </a:lnTo>
                  <a:lnTo>
                    <a:pt x="1782560" y="3946417"/>
                  </a:lnTo>
                  <a:lnTo>
                    <a:pt x="1816475" y="4010922"/>
                  </a:lnTo>
                  <a:lnTo>
                    <a:pt x="1853267" y="4073829"/>
                  </a:lnTo>
                  <a:lnTo>
                    <a:pt x="1892861" y="4135011"/>
                  </a:lnTo>
                  <a:lnTo>
                    <a:pt x="1935177" y="4194344"/>
                  </a:lnTo>
                  <a:lnTo>
                    <a:pt x="1980129" y="4251705"/>
                  </a:lnTo>
                  <a:lnTo>
                    <a:pt x="2027624" y="4306978"/>
                  </a:lnTo>
                  <a:lnTo>
                    <a:pt x="2077566" y="4360052"/>
                  </a:lnTo>
                  <a:lnTo>
                    <a:pt x="2129853" y="4410817"/>
                  </a:lnTo>
                  <a:lnTo>
                    <a:pt x="2184378" y="4459169"/>
                  </a:lnTo>
                  <a:lnTo>
                    <a:pt x="2241031" y="4505010"/>
                  </a:lnTo>
                  <a:lnTo>
                    <a:pt x="2299695" y="4548248"/>
                  </a:lnTo>
                  <a:lnTo>
                    <a:pt x="2360251" y="4588793"/>
                  </a:lnTo>
                  <a:lnTo>
                    <a:pt x="2422577" y="4626563"/>
                  </a:lnTo>
                  <a:lnTo>
                    <a:pt x="2486543" y="4661481"/>
                  </a:lnTo>
                  <a:lnTo>
                    <a:pt x="2552021" y="4693475"/>
                  </a:lnTo>
                  <a:lnTo>
                    <a:pt x="2618876" y="4722481"/>
                  </a:lnTo>
                  <a:lnTo>
                    <a:pt x="2686973" y="4748440"/>
                  </a:lnTo>
                  <a:lnTo>
                    <a:pt x="2756172" y="4771297"/>
                  </a:lnTo>
                  <a:lnTo>
                    <a:pt x="2826332" y="4791007"/>
                  </a:lnTo>
                  <a:lnTo>
                    <a:pt x="2897311" y="4807530"/>
                  </a:lnTo>
                  <a:lnTo>
                    <a:pt x="2968963" y="4820833"/>
                  </a:lnTo>
                  <a:lnTo>
                    <a:pt x="3041143" y="4830887"/>
                  </a:lnTo>
                  <a:lnTo>
                    <a:pt x="3113703" y="4837671"/>
                  </a:lnTo>
                  <a:lnTo>
                    <a:pt x="3186495" y="4841173"/>
                  </a:lnTo>
                  <a:lnTo>
                    <a:pt x="3259371" y="4841386"/>
                  </a:lnTo>
                  <a:lnTo>
                    <a:pt x="3332182" y="4838308"/>
                  </a:lnTo>
                  <a:lnTo>
                    <a:pt x="3404781" y="4831946"/>
                  </a:lnTo>
                  <a:lnTo>
                    <a:pt x="3477018" y="4822315"/>
                  </a:lnTo>
                  <a:lnTo>
                    <a:pt x="3548747" y="4809431"/>
                  </a:lnTo>
                  <a:lnTo>
                    <a:pt x="3619821" y="4793322"/>
                  </a:lnTo>
                  <a:lnTo>
                    <a:pt x="3690095" y="4774022"/>
                  </a:lnTo>
                  <a:lnTo>
                    <a:pt x="3759426" y="4751568"/>
                  </a:lnTo>
                  <a:lnTo>
                    <a:pt x="3827673" y="4726008"/>
                  </a:lnTo>
                  <a:lnTo>
                    <a:pt x="3894696" y="4697393"/>
                  </a:lnTo>
                  <a:lnTo>
                    <a:pt x="3960360" y="4665781"/>
                  </a:lnTo>
                  <a:lnTo>
                    <a:pt x="4024529" y="4631237"/>
                  </a:lnTo>
                  <a:lnTo>
                    <a:pt x="4087074" y="4593832"/>
                  </a:lnTo>
                  <a:lnTo>
                    <a:pt x="4147866" y="4553641"/>
                  </a:lnTo>
                  <a:lnTo>
                    <a:pt x="4206781" y="4510747"/>
                  </a:lnTo>
                  <a:lnTo>
                    <a:pt x="4263700" y="4465237"/>
                  </a:lnTo>
                  <a:lnTo>
                    <a:pt x="4318507" y="4417203"/>
                  </a:lnTo>
                  <a:lnTo>
                    <a:pt x="4371089" y="4366744"/>
                  </a:lnTo>
                  <a:lnTo>
                    <a:pt x="4421340" y="4313963"/>
                  </a:lnTo>
                  <a:lnTo>
                    <a:pt x="4469157" y="4258968"/>
                  </a:lnTo>
                  <a:lnTo>
                    <a:pt x="4514443" y="4201870"/>
                  </a:lnTo>
                  <a:lnTo>
                    <a:pt x="4557103" y="4142785"/>
                  </a:lnTo>
                  <a:lnTo>
                    <a:pt x="4597054" y="4081834"/>
                  </a:lnTo>
                  <a:lnTo>
                    <a:pt x="4634213" y="4019143"/>
                  </a:lnTo>
                  <a:lnTo>
                    <a:pt x="4668504" y="3954838"/>
                  </a:lnTo>
                  <a:lnTo>
                    <a:pt x="4699856" y="3889050"/>
                  </a:lnTo>
                  <a:lnTo>
                    <a:pt x="4728207" y="3821914"/>
                  </a:lnTo>
                  <a:lnTo>
                    <a:pt x="6228773" y="4416030"/>
                  </a:lnTo>
                  <a:lnTo>
                    <a:pt x="6201180" y="4483486"/>
                  </a:lnTo>
                  <a:lnTo>
                    <a:pt x="6172072" y="4550302"/>
                  </a:lnTo>
                  <a:lnTo>
                    <a:pt x="6141462" y="4616443"/>
                  </a:lnTo>
                  <a:lnTo>
                    <a:pt x="6109367" y="4681877"/>
                  </a:lnTo>
                  <a:lnTo>
                    <a:pt x="6075802" y="4746569"/>
                  </a:lnTo>
                  <a:lnTo>
                    <a:pt x="6040785" y="4810487"/>
                  </a:lnTo>
                  <a:lnTo>
                    <a:pt x="6004335" y="4873598"/>
                  </a:lnTo>
                  <a:lnTo>
                    <a:pt x="5966468" y="4935870"/>
                  </a:lnTo>
                  <a:lnTo>
                    <a:pt x="5927206" y="4997271"/>
                  </a:lnTo>
                  <a:lnTo>
                    <a:pt x="5886567" y="5057770"/>
                  </a:lnTo>
                  <a:lnTo>
                    <a:pt x="5844573" y="5117337"/>
                  </a:lnTo>
                  <a:lnTo>
                    <a:pt x="5801244" y="5175940"/>
                  </a:lnTo>
                  <a:lnTo>
                    <a:pt x="5756603" y="5233549"/>
                  </a:lnTo>
                  <a:lnTo>
                    <a:pt x="5710672" y="5290136"/>
                  </a:lnTo>
                  <a:lnTo>
                    <a:pt x="5663477" y="5345672"/>
                  </a:lnTo>
                  <a:lnTo>
                    <a:pt x="5615039" y="5400127"/>
                  </a:lnTo>
                  <a:lnTo>
                    <a:pt x="5565384" y="5453476"/>
                  </a:lnTo>
                  <a:lnTo>
                    <a:pt x="5514537" y="5505689"/>
                  </a:lnTo>
                  <a:lnTo>
                    <a:pt x="5462525" y="5556742"/>
                  </a:lnTo>
                  <a:lnTo>
                    <a:pt x="5409373" y="5606607"/>
                  </a:lnTo>
                  <a:lnTo>
                    <a:pt x="5355109" y="5655259"/>
                  </a:lnTo>
                  <a:lnTo>
                    <a:pt x="5299760" y="5702674"/>
                  </a:lnTo>
                  <a:lnTo>
                    <a:pt x="5243354" y="5748826"/>
                  </a:lnTo>
                  <a:lnTo>
                    <a:pt x="5185921" y="5793694"/>
                  </a:lnTo>
                  <a:lnTo>
                    <a:pt x="5127490" y="5837254"/>
                  </a:lnTo>
                  <a:lnTo>
                    <a:pt x="5068090" y="5879483"/>
                  </a:lnTo>
                  <a:lnTo>
                    <a:pt x="5007752" y="5920360"/>
                  </a:lnTo>
                  <a:lnTo>
                    <a:pt x="4946506" y="5959865"/>
                  </a:lnTo>
                  <a:lnTo>
                    <a:pt x="4884384" y="5997976"/>
                  </a:lnTo>
                  <a:lnTo>
                    <a:pt x="4821418" y="6034676"/>
                  </a:lnTo>
                  <a:lnTo>
                    <a:pt x="4757638" y="6069944"/>
                  </a:lnTo>
                  <a:lnTo>
                    <a:pt x="4693079" y="6103763"/>
                  </a:lnTo>
                  <a:lnTo>
                    <a:pt x="4627773" y="6136116"/>
                  </a:lnTo>
                  <a:lnTo>
                    <a:pt x="4561752" y="6166987"/>
                  </a:lnTo>
                  <a:lnTo>
                    <a:pt x="4495052" y="6196359"/>
                  </a:lnTo>
                  <a:lnTo>
                    <a:pt x="4427706" y="6224218"/>
                  </a:lnTo>
                  <a:lnTo>
                    <a:pt x="4359747" y="6250549"/>
                  </a:lnTo>
                  <a:lnTo>
                    <a:pt x="4291211" y="6275338"/>
                  </a:lnTo>
                  <a:lnTo>
                    <a:pt x="4222134" y="6298575"/>
                  </a:lnTo>
                  <a:lnTo>
                    <a:pt x="4152550" y="6320246"/>
                  </a:lnTo>
                  <a:lnTo>
                    <a:pt x="4082493" y="6340340"/>
                  </a:lnTo>
                  <a:lnTo>
                    <a:pt x="4012001" y="6358847"/>
                  </a:lnTo>
                  <a:lnTo>
                    <a:pt x="3941109" y="6375758"/>
                  </a:lnTo>
                  <a:lnTo>
                    <a:pt x="3869853" y="6391065"/>
                  </a:lnTo>
                  <a:lnTo>
                    <a:pt x="3798270" y="6404758"/>
                  </a:lnTo>
                  <a:lnTo>
                    <a:pt x="3726395" y="6416832"/>
                  </a:lnTo>
                  <a:lnTo>
                    <a:pt x="3654267" y="6427279"/>
                  </a:lnTo>
                  <a:lnTo>
                    <a:pt x="3581921" y="6436095"/>
                  </a:lnTo>
                  <a:lnTo>
                    <a:pt x="3509395" y="6443277"/>
                  </a:lnTo>
                  <a:lnTo>
                    <a:pt x="3436725" y="6448818"/>
                  </a:lnTo>
                  <a:lnTo>
                    <a:pt x="3363948" y="6452718"/>
                  </a:lnTo>
                  <a:lnTo>
                    <a:pt x="3291102" y="6454974"/>
                  </a:lnTo>
                  <a:lnTo>
                    <a:pt x="3218223" y="6455584"/>
                  </a:lnTo>
                  <a:close/>
                </a:path>
              </a:pathLst>
            </a:custGeom>
            <a:solidFill>
              <a:srgbClr val="40B8D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292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409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2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Look </a:t>
            </a:r>
            <a:r>
              <a:rPr lang="pt-PT" dirty="0" err="1"/>
              <a:t>at</a:t>
            </a:r>
            <a:r>
              <a:rPr lang="pt-PT" dirty="0"/>
              <a:t> some </a:t>
            </a:r>
            <a:r>
              <a:rPr lang="pt-PT" dirty="0" err="1"/>
              <a:t>examples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misunderstood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in Portuguese. In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languages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 are similar </a:t>
            </a:r>
            <a:r>
              <a:rPr lang="pt-PT" dirty="0" err="1"/>
              <a:t>common</a:t>
            </a:r>
            <a:r>
              <a:rPr lang="pt-PT" dirty="0"/>
              <a:t> </a:t>
            </a:r>
            <a:r>
              <a:rPr lang="pt-PT" dirty="0" err="1"/>
              <a:t>errors</a:t>
            </a:r>
            <a:r>
              <a:rPr lang="pt-PT" dirty="0"/>
              <a:t> (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)</a:t>
            </a:r>
          </a:p>
          <a:p>
            <a:endParaRPr lang="pt-PT" dirty="0"/>
          </a:p>
        </p:txBody>
      </p:sp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63783F7E-464D-9457-7418-8712503DC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3" y="2775585"/>
            <a:ext cx="5638800" cy="31577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15F099-1ACC-4319-2D79-FCC97EDCA766}"/>
              </a:ext>
            </a:extLst>
          </p:cNvPr>
          <p:cNvSpPr txBox="1"/>
          <p:nvPr/>
        </p:nvSpPr>
        <p:spPr>
          <a:xfrm>
            <a:off x="7213530" y="2923287"/>
            <a:ext cx="2556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/>
              <a:t>Just</a:t>
            </a:r>
            <a:r>
              <a:rPr lang="pt-PT" sz="2000" dirty="0"/>
              <a:t> for </a:t>
            </a:r>
            <a:r>
              <a:rPr lang="pt-PT" sz="2000" dirty="0" err="1"/>
              <a:t>reference</a:t>
            </a:r>
            <a:r>
              <a:rPr lang="pt-PT" sz="2000" dirty="0"/>
              <a:t>, </a:t>
            </a:r>
            <a:r>
              <a:rPr lang="pt-PT" sz="2000" dirty="0" err="1"/>
              <a:t>these</a:t>
            </a:r>
            <a:r>
              <a:rPr lang="pt-PT" sz="2000" dirty="0"/>
              <a:t> </a:t>
            </a:r>
            <a:r>
              <a:rPr lang="pt-PT" sz="2000" dirty="0" err="1"/>
              <a:t>words</a:t>
            </a:r>
            <a:r>
              <a:rPr lang="pt-PT" sz="2000" dirty="0"/>
              <a:t>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Alarm</a:t>
            </a:r>
            <a:r>
              <a:rPr lang="pt-PT" sz="2000" dirty="0"/>
              <a:t> </a:t>
            </a:r>
            <a:r>
              <a:rPr lang="pt-PT" sz="2000" dirty="0" err="1"/>
              <a:t>Clock</a:t>
            </a: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Restart</a:t>
            </a: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Player</a:t>
            </a: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Turn</a:t>
            </a:r>
            <a:r>
              <a:rPr lang="pt-PT" sz="2000" dirty="0"/>
              <a:t> </a:t>
            </a:r>
            <a:r>
              <a:rPr lang="pt-PT" sz="2000" dirty="0" err="1"/>
              <a:t>off</a:t>
            </a: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Fan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9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87679" y="494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users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86" y="182042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Some first conclusions… and subjects for discussion</a:t>
            </a:r>
          </a:p>
          <a:p>
            <a:pPr algn="just"/>
            <a:r>
              <a:rPr lang="en-US" dirty="0"/>
              <a:t>The sample indicates that there is a great potential of use of this platform to access news in Portuguese (and, of course, in other languages).</a:t>
            </a:r>
          </a:p>
          <a:p>
            <a:pPr algn="just"/>
            <a:r>
              <a:rPr lang="en-US" dirty="0"/>
              <a:t>Users are mainly looking for news summaries of the facts of the day </a:t>
            </a:r>
          </a:p>
          <a:p>
            <a:pPr algn="just"/>
            <a:r>
              <a:rPr lang="en-US" dirty="0"/>
              <a:t>Big challenges for media brands</a:t>
            </a:r>
          </a:p>
          <a:p>
            <a:pPr algn="just"/>
            <a:r>
              <a:rPr lang="en-US" dirty="0"/>
              <a:t>Difficulty also for small media to pierce the bubbles of Google, Amazon and Apple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17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58CF7-0E5B-C350-A483-7D1B87D1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questions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97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B8FB-F33B-4C37-BFBF-30C4A9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 questions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7B3CC-2502-47D2-9D19-3E04BB2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general, the most accessed news content is: </a:t>
            </a:r>
            <a:r>
              <a:rPr lang="pt-PT" dirty="0"/>
              <a:t>(select the correct ans</a:t>
            </a:r>
            <a:r>
              <a:rPr lang="hu-HU" dirty="0"/>
              <a:t>w</a:t>
            </a:r>
            <a:r>
              <a:rPr lang="pt-PT" dirty="0"/>
              <a:t>er):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/>
              <a:t>Radio news bulletins (up to 5 minutes in length)</a:t>
            </a:r>
          </a:p>
          <a:p>
            <a:r>
              <a:rPr lang="en-US" dirty="0">
                <a:solidFill>
                  <a:srgbClr val="FF0000"/>
                </a:solidFill>
              </a:rPr>
              <a:t>Short news bulletins (up to 5 minutes in length)</a:t>
            </a:r>
          </a:p>
          <a:p>
            <a:r>
              <a:rPr lang="en-US" dirty="0"/>
              <a:t>Long news bulletins (more than 25 minutes in length)</a:t>
            </a:r>
          </a:p>
          <a:p>
            <a:r>
              <a:rPr lang="en-US" dirty="0"/>
              <a:t>Written news bulletins (more than 25 minutes in length)</a:t>
            </a:r>
          </a:p>
          <a:p>
            <a:pPr marL="0" indent="0">
              <a:buNone/>
            </a:pPr>
            <a:endParaRPr lang="pt-P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</a:rPr>
              <a:t>(correct ans</a:t>
            </a:r>
            <a:r>
              <a:rPr lang="hu-HU" dirty="0">
                <a:solidFill>
                  <a:srgbClr val="FF0000"/>
                </a:solidFill>
              </a:rPr>
              <a:t>w</a:t>
            </a:r>
            <a:r>
              <a:rPr lang="pt-PT" dirty="0">
                <a:solidFill>
                  <a:srgbClr val="FF0000"/>
                </a:solidFill>
              </a:rPr>
              <a:t>er in RED)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48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0E7BE4-81FA-4FE5-B994-07C84D4C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32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Lesson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- Languages and limitations to produce and search content for voice-activated devices and assistants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01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B8FB-F33B-4C37-BFBF-30C4A9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 questions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7B3CC-2502-47D2-9D19-3E04BB2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general, peak consumption of news though these devices is: </a:t>
            </a:r>
            <a:r>
              <a:rPr lang="pt-PT" dirty="0"/>
              <a:t>(select the correct</a:t>
            </a:r>
            <a:r>
              <a:rPr lang="hu-HU" dirty="0"/>
              <a:t> </a:t>
            </a:r>
            <a:r>
              <a:rPr lang="hu-HU" dirty="0" err="1"/>
              <a:t>answer</a:t>
            </a:r>
            <a:r>
              <a:rPr lang="hu-HU" dirty="0"/>
              <a:t>):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>
                <a:solidFill>
                  <a:srgbClr val="FF0000"/>
                </a:solidFill>
              </a:rPr>
              <a:t>at 8 am </a:t>
            </a:r>
          </a:p>
          <a:p>
            <a:r>
              <a:rPr lang="en-US" dirty="0"/>
              <a:t>at 18h</a:t>
            </a:r>
          </a:p>
          <a:p>
            <a:r>
              <a:rPr lang="en-US" dirty="0"/>
              <a:t>at 8 pm</a:t>
            </a:r>
          </a:p>
          <a:p>
            <a:r>
              <a:rPr lang="en-US" dirty="0"/>
              <a:t>At 16h</a:t>
            </a: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</a:rPr>
              <a:t>(correct ans</a:t>
            </a:r>
            <a:r>
              <a:rPr lang="hu-HU" dirty="0">
                <a:solidFill>
                  <a:srgbClr val="FF0000"/>
                </a:solidFill>
              </a:rPr>
              <a:t>w</a:t>
            </a:r>
            <a:r>
              <a:rPr lang="pt-PT" dirty="0">
                <a:solidFill>
                  <a:srgbClr val="FF0000"/>
                </a:solidFill>
              </a:rPr>
              <a:t>er in RED)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0D0306-093A-BFC3-582A-048AECD7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68" y="2502415"/>
            <a:ext cx="5132648" cy="3420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15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1FD5F28-6257-6C68-4F55-07F3109CE5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96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37575" y="234578"/>
            <a:ext cx="11023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1822618"/>
            <a:ext cx="598679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Content curation has different approaches in newsrooms:</a:t>
            </a:r>
          </a:p>
          <a:p>
            <a:pPr algn="just"/>
            <a:r>
              <a:rPr lang="en-US" dirty="0"/>
              <a:t>In some cases, there is an editor: a person who stays in the newsroom and then each editorial office - with the support of developers -, develops the content. </a:t>
            </a:r>
          </a:p>
          <a:p>
            <a:pPr algn="just"/>
            <a:r>
              <a:rPr lang="en-US" dirty="0"/>
              <a:t>In other cases, there is a dedicated team, usually with experience in audio production, to think about product development.</a:t>
            </a:r>
          </a:p>
        </p:txBody>
      </p:sp>
      <p:pic>
        <p:nvPicPr>
          <p:cNvPr id="5" name="Imagem 4" descr="Uma imagem com sentado, verde, vegetal&#10;&#10;Descrição gerada automaticamente">
            <a:extLst>
              <a:ext uri="{FF2B5EF4-FFF2-40B4-BE49-F238E27FC236}">
                <a16:creationId xmlns:a16="http://schemas.microsoft.com/office/drawing/2014/main" id="{3791C25C-F1D1-FCB5-2323-564295A00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99" y="1973500"/>
            <a:ext cx="5021115" cy="3650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46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0E3EC0-41E5-4B5C-95F4-04A14E5A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Languages and limitations to produce and search content</a:t>
            </a:r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In all cases, companies agree to say that a product to be activated by a smart-speaker cannot be thought of in the same way as content that will be accessed by another platform, because of the uniqueness of the devices.</a:t>
            </a:r>
          </a:p>
          <a:p>
            <a:pPr marL="0" indent="0" algn="just">
              <a:buNone/>
            </a:pPr>
            <a:r>
              <a:rPr lang="en-US" dirty="0"/>
              <a:t>Generally, people who use voice interactions are more active than spectators and will not always have the support of a visual resource on a screen.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2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625258" y="321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139"/>
            <a:ext cx="3657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On the contrary, the main resource is precisely the voice.</a:t>
            </a:r>
          </a:p>
        </p:txBody>
      </p:sp>
      <p:pic>
        <p:nvPicPr>
          <p:cNvPr id="5" name="Imagem 4" descr="Uma imagem com texto, árvore, amarelo, exterior&#10;&#10;Descrição gerada automaticamente">
            <a:extLst>
              <a:ext uri="{FF2B5EF4-FFF2-40B4-BE49-F238E27FC236}">
                <a16:creationId xmlns:a16="http://schemas.microsoft.com/office/drawing/2014/main" id="{B2B88D0A-300F-6120-2CAD-CF57F7BE9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3139"/>
            <a:ext cx="5503101" cy="3667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654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321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84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Thus, the "spoken" text needs to be understandable enough for people to be able to use it without resorting to other channels. </a:t>
            </a:r>
          </a:p>
          <a:p>
            <a:pPr marL="0" indent="0" algn="just">
              <a:buNone/>
            </a:pPr>
            <a:r>
              <a:rPr lang="en-US" dirty="0"/>
              <a:t>That's why it's important to think of several ways out of the box to circumvent users' multiple intentions. </a:t>
            </a:r>
          </a:p>
          <a:p>
            <a:pPr marL="0" indent="0" algn="just">
              <a:buNone/>
            </a:pPr>
            <a:r>
              <a:rPr lang="en-US" dirty="0"/>
              <a:t>That’s why the companies (media and/or tech) don't talk about amounts invested, but they all stress the importance of having dedicated product development teams for smart speakers.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61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321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66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Some media companies decided to start restructuring, to become “media tech” companies.</a:t>
            </a:r>
          </a:p>
          <a:p>
            <a:pPr marL="0" indent="0" algn="just">
              <a:buNone/>
            </a:pPr>
            <a:r>
              <a:rPr lang="en-US" dirty="0"/>
              <a:t>These companies assume this investment is necessary, as voice interactions via smart-speakers and smart-screens, connected cars and other devices that carry this technology, such as smartphones, headsets and smart-watches, are increasingly gaining market share. </a:t>
            </a:r>
          </a:p>
          <a:p>
            <a:pPr marL="0" indent="0" algn="just">
              <a:buNone/>
            </a:pPr>
            <a:r>
              <a:rPr lang="en-US" dirty="0"/>
              <a:t>For them, it is a new communication channel that will allow to expand the points of contact with its consumers' journey.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6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600724" y="321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2035560"/>
            <a:ext cx="448056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To meet the users needs:</a:t>
            </a:r>
          </a:p>
          <a:p>
            <a:pPr algn="just"/>
            <a:r>
              <a:rPr lang="en-US" dirty="0"/>
              <a:t>communications companies need to train the professionals already in the market </a:t>
            </a:r>
          </a:p>
          <a:p>
            <a:pPr algn="just"/>
            <a:r>
              <a:rPr lang="en-US" dirty="0"/>
              <a:t>universities need to prepare students to produce content to be activated by voice assistants 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7C4F25F9-B1E4-6507-6002-9C29F9BA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5560"/>
            <a:ext cx="5495276" cy="3662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32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790184" y="321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84" y="2184971"/>
            <a:ext cx="38862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Not only for the medium language, which is different from TV, print, radio or internet websites:</a:t>
            </a:r>
          </a:p>
          <a:p>
            <a:pPr algn="just"/>
            <a:r>
              <a:rPr lang="en-US" dirty="0"/>
              <a:t>the content must be text to be heard, and in an objective way!</a:t>
            </a:r>
          </a:p>
        </p:txBody>
      </p:sp>
      <p:pic>
        <p:nvPicPr>
          <p:cNvPr id="5" name="Imagem 4" descr="Uma imagem com escuro, luz&#10;&#10;Descrição gerada automaticamente">
            <a:extLst>
              <a:ext uri="{FF2B5EF4-FFF2-40B4-BE49-F238E27FC236}">
                <a16:creationId xmlns:a16="http://schemas.microsoft.com/office/drawing/2014/main" id="{00BA9E66-C036-2885-22E4-7F3FE3650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40" y="2184971"/>
            <a:ext cx="5670664" cy="3779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58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399788" y="321691"/>
            <a:ext cx="11174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producers approach the use smart-speakers to access news?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66A7D89-1AD9-50AF-07CD-E4ABEEF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18" y="2009606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To meet the users needs:</a:t>
            </a:r>
          </a:p>
          <a:p>
            <a:pPr algn="just"/>
            <a:r>
              <a:rPr lang="en-US" dirty="0"/>
              <a:t>Google and Amazon should train the NLP systems more, including prosody and vocabulary from different regions, even in the same language</a:t>
            </a:r>
          </a:p>
          <a:p>
            <a:pPr algn="just"/>
            <a:r>
              <a:rPr lang="en-US" dirty="0"/>
              <a:t>We need to understand the impact of the platforms decision to show news based on  commercial partnerships</a:t>
            </a:r>
          </a:p>
          <a:p>
            <a:pPr algn="just"/>
            <a:r>
              <a:rPr lang="en-US" dirty="0"/>
              <a:t>We need to know what will news consumption on this platform look like after the pandemic</a:t>
            </a:r>
          </a:p>
          <a:p>
            <a:pPr algn="just"/>
            <a:r>
              <a:rPr lang="en-US" dirty="0"/>
              <a:t>Be aware of the importance of search in what regards contents for voice-activated assistants and devices and the role of algorithms in the field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9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B405D9-9967-4775-8685-DD72F2BB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Course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DE49F3-2F4D-40E8-A03F-18283099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Journalism for voice-activated assistants and devices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Lesson</a:t>
            </a:r>
            <a:r>
              <a:rPr lang="hu-HU" dirty="0"/>
              <a:t> </a:t>
            </a:r>
            <a:r>
              <a:rPr lang="pt-PT" dirty="0"/>
              <a:t>1 - </a:t>
            </a:r>
            <a:r>
              <a:rPr lang="en-US" dirty="0"/>
              <a:t>Brief history of voice-activated devices and assistants</a:t>
            </a:r>
          </a:p>
          <a:p>
            <a:r>
              <a:rPr lang="hu-HU" dirty="0" err="1"/>
              <a:t>Lesson</a:t>
            </a:r>
            <a:r>
              <a:rPr lang="hu-HU" dirty="0"/>
              <a:t> 2</a:t>
            </a:r>
            <a:r>
              <a:rPr lang="pt-PT" dirty="0"/>
              <a:t> - </a:t>
            </a:r>
            <a:r>
              <a:rPr lang="en-US" dirty="0"/>
              <a:t>Voice-activated devices and assistants and their use in media and journalism</a:t>
            </a:r>
            <a:endParaRPr lang="hu-HU" dirty="0"/>
          </a:p>
          <a:p>
            <a:r>
              <a:rPr lang="hu-HU" b="1" dirty="0" err="1"/>
              <a:t>Lesson</a:t>
            </a:r>
            <a:r>
              <a:rPr lang="hu-HU" b="1" dirty="0"/>
              <a:t> 3 </a:t>
            </a:r>
            <a:r>
              <a:rPr lang="pt-PT" b="1" dirty="0"/>
              <a:t>- </a:t>
            </a:r>
            <a:r>
              <a:rPr lang="en-US" b="1" dirty="0"/>
              <a:t>Languages and limitations to produce and search contents for voice-activated devices and assistan</a:t>
            </a:r>
            <a:r>
              <a:rPr lang="en-US" dirty="0"/>
              <a:t>ts</a:t>
            </a:r>
          </a:p>
          <a:p>
            <a:r>
              <a:rPr lang="hu-HU" dirty="0" err="1"/>
              <a:t>Lesson</a:t>
            </a:r>
            <a:r>
              <a:rPr lang="hu-HU" dirty="0"/>
              <a:t> 4</a:t>
            </a:r>
            <a:r>
              <a:rPr lang="pt-PT" dirty="0"/>
              <a:t> - S</a:t>
            </a:r>
            <a:r>
              <a:rPr lang="en-US" dirty="0" err="1"/>
              <a:t>tate</a:t>
            </a:r>
            <a:r>
              <a:rPr lang="en-US" dirty="0"/>
              <a:t> of the art of voice-activate devices and assistants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01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5E145-1225-C8D6-F18F-59281C1D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PT" dirty="0" err="1"/>
              <a:t>Controlling</a:t>
            </a:r>
            <a:r>
              <a:rPr lang="pt-PT" dirty="0"/>
              <a:t> </a:t>
            </a:r>
            <a:r>
              <a:rPr lang="pt-PT" dirty="0" err="1"/>
              <a:t>questions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77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B8FB-F33B-4C37-BFBF-30C4A9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 questions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7B3CC-2502-47D2-9D19-3E04BB2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Content curation has different approaches in newsrooms: </a:t>
            </a:r>
            <a:r>
              <a:rPr lang="pt-PT" dirty="0"/>
              <a:t>(select the correct ans</a:t>
            </a:r>
            <a:r>
              <a:rPr lang="hu-HU" dirty="0"/>
              <a:t>w</a:t>
            </a:r>
            <a:r>
              <a:rPr lang="pt-PT" dirty="0"/>
              <a:t>er):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/>
              <a:t>In any cases, there is a dedicated team to develop the content </a:t>
            </a:r>
          </a:p>
          <a:p>
            <a:r>
              <a:rPr lang="en-US" dirty="0"/>
              <a:t>In all cases, there is an editor to develop the content </a:t>
            </a:r>
          </a:p>
          <a:p>
            <a:r>
              <a:rPr lang="en-US" dirty="0"/>
              <a:t>In all cases, there is a dedicated team to develop the content </a:t>
            </a:r>
          </a:p>
          <a:p>
            <a:r>
              <a:rPr lang="en-US" dirty="0">
                <a:solidFill>
                  <a:srgbClr val="FF0000"/>
                </a:solidFill>
              </a:rPr>
              <a:t>In some cases, there is an editor to develop the content </a:t>
            </a:r>
          </a:p>
          <a:p>
            <a:endParaRPr lang="en-US" dirty="0"/>
          </a:p>
          <a:p>
            <a:r>
              <a:rPr lang="pt-PT" dirty="0">
                <a:solidFill>
                  <a:srgbClr val="FF0000"/>
                </a:solidFill>
              </a:rPr>
              <a:t>(correct ans</a:t>
            </a:r>
            <a:r>
              <a:rPr lang="hu-HU" dirty="0">
                <a:solidFill>
                  <a:srgbClr val="FF0000"/>
                </a:solidFill>
              </a:rPr>
              <a:t>w</a:t>
            </a:r>
            <a:r>
              <a:rPr lang="pt-PT" dirty="0">
                <a:solidFill>
                  <a:srgbClr val="FF0000"/>
                </a:solidFill>
              </a:rPr>
              <a:t>er in RED)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998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B8FB-F33B-4C37-BFBF-30C4A9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 questions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7B3CC-2502-47D2-9D19-3E04BB2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 meet the users needs: </a:t>
            </a:r>
            <a:r>
              <a:rPr lang="pt-PT" dirty="0"/>
              <a:t>(select the correct ans</a:t>
            </a:r>
            <a:r>
              <a:rPr lang="hu-HU" dirty="0"/>
              <a:t>w</a:t>
            </a:r>
            <a:r>
              <a:rPr lang="pt-PT" dirty="0"/>
              <a:t>er):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/>
              <a:t>communications companies don’t need to do anything</a:t>
            </a:r>
          </a:p>
          <a:p>
            <a:r>
              <a:rPr lang="en-US" dirty="0"/>
              <a:t>communications companies just need to hire the professionals already in the market </a:t>
            </a:r>
          </a:p>
          <a:p>
            <a:r>
              <a:rPr lang="en-US" dirty="0">
                <a:solidFill>
                  <a:srgbClr val="FF0000"/>
                </a:solidFill>
              </a:rPr>
              <a:t>communications companies need to train the professionals already in the market </a:t>
            </a:r>
          </a:p>
          <a:p>
            <a:r>
              <a:rPr lang="en-US" dirty="0"/>
              <a:t>communications companies can not do anything</a:t>
            </a:r>
          </a:p>
          <a:p>
            <a:endParaRPr lang="en-US" dirty="0"/>
          </a:p>
          <a:p>
            <a:r>
              <a:rPr lang="pt-PT" dirty="0">
                <a:solidFill>
                  <a:srgbClr val="FF0000"/>
                </a:solidFill>
              </a:rPr>
              <a:t>(correct ans</a:t>
            </a:r>
            <a:r>
              <a:rPr lang="hu-HU" dirty="0">
                <a:solidFill>
                  <a:srgbClr val="FF0000"/>
                </a:solidFill>
              </a:rPr>
              <a:t>w</a:t>
            </a:r>
            <a:r>
              <a:rPr lang="pt-PT" dirty="0">
                <a:solidFill>
                  <a:srgbClr val="FF0000"/>
                </a:solidFill>
              </a:rPr>
              <a:t>er in RED)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0E7BE4-81FA-4FE5-B994-07C84D4C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379"/>
            <a:ext cx="10515600" cy="6153241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Voice-activated devices and assistants and their use in media and journalism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hu-HU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hu-HU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pt-PT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pt-PT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pt-P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Journalism for voice-activated assistants and devices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Pode ser uma imagem de texto que diz &quot;WHEN YOU SAY Alexa, intruder alert! Edit ALEXA WILL Turn off all lights Play 'Welcome Το The Jungle' Release Claymore Roomba 10oN1&quot;">
            <a:extLst>
              <a:ext uri="{FF2B5EF4-FFF2-40B4-BE49-F238E27FC236}">
                <a16:creationId xmlns:a16="http://schemas.microsoft.com/office/drawing/2014/main" id="{7E38DFCC-8485-8D7F-5D0E-0AA334FA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38" y="1489111"/>
            <a:ext cx="2971801" cy="3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D1E4BC-FBE0-7990-DD2E-990494822375}"/>
              </a:ext>
            </a:extLst>
          </p:cNvPr>
          <p:cNvSpPr txBox="1"/>
          <p:nvPr/>
        </p:nvSpPr>
        <p:spPr>
          <a:xfrm>
            <a:off x="858044" y="28651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 aware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237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3455D9-97E4-4AC9-80B7-715AF102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Bibliography</a:t>
            </a:r>
            <a:r>
              <a:rPr lang="hu-HU" dirty="0"/>
              <a:t>, </a:t>
            </a:r>
            <a:r>
              <a:rPr lang="hu-HU" dirty="0" err="1"/>
              <a:t>referred</a:t>
            </a:r>
            <a:r>
              <a:rPr lang="hu-HU" dirty="0"/>
              <a:t> </a:t>
            </a:r>
            <a:r>
              <a:rPr lang="hu-HU" dirty="0" err="1"/>
              <a:t>works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A80B40-14A5-4F4E-B2DC-0CE6D00B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400" dirty="0"/>
              <a:t>Andrade, W. (2021) Smart speakers and the news in Portuguese: consumption pattern and challenges for content producers. Available at http://hdl.handle.net/10071/23092 </a:t>
            </a:r>
          </a:p>
          <a:p>
            <a:pPr algn="just"/>
            <a:r>
              <a:rPr lang="en-US" sz="2400" dirty="0"/>
              <a:t>Beckett, C. (2019), New powers, new responsibilities: a global survey of journalism and artificial intelligence (Polis/LSE), available at https://blogs.lse.ac.uk/polis/2019/11/18/new-powers-new-responsibilities/ </a:t>
            </a:r>
          </a:p>
          <a:p>
            <a:pPr algn="just"/>
            <a:r>
              <a:rPr lang="en-US" sz="2400" dirty="0"/>
              <a:t>CDEI (2019), Smart Speakers and Voice Assistants, Available at https://assets.publishing.service.gov.uk/government/uploads/system/uploads/attachment_data/file/831180/Snapshot_Paper_-_Smart_Speakers_and_Voice_Assistants.pdf </a:t>
            </a:r>
          </a:p>
          <a:p>
            <a:pPr algn="just"/>
            <a:r>
              <a:rPr lang="en-US" sz="2400" dirty="0"/>
              <a:t>Humphry, J., &amp; </a:t>
            </a:r>
            <a:r>
              <a:rPr lang="en-US" sz="2400" dirty="0" err="1"/>
              <a:t>Chesher</a:t>
            </a:r>
            <a:r>
              <a:rPr lang="en-US" sz="2400" dirty="0"/>
              <a:t>, C. (2020). Preparing for smart voice assistants: Cultural histories and media innovations. New Media &amp; Society, 23(7), 1971–1988. doi:10.1177/1461444820923679 </a:t>
            </a:r>
          </a:p>
          <a:p>
            <a:pPr algn="just"/>
            <a:r>
              <a:rPr lang="en-US" sz="2400" dirty="0"/>
              <a:t>Matthew B. Hoy (2018) Alexa, Siri, Cortana, and More: An Introduction to Voice Assistants, Medical Reference Services Quarterly, 37:1, 81-88, DOI: 10.1080/02763869.2018.1404391 </a:t>
            </a:r>
          </a:p>
          <a:p>
            <a:pPr algn="just"/>
            <a:r>
              <a:rPr lang="en-US" sz="2400" dirty="0" err="1"/>
              <a:t>Pieraccini</a:t>
            </a:r>
            <a:r>
              <a:rPr lang="en-US" sz="2400" dirty="0"/>
              <a:t>, R. (2012) The Voice in the Machine: Building Computers That Understand Speech, MIT Press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625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 dirty="0" err="1"/>
              <a:t>Sources</a:t>
            </a:r>
            <a:r>
              <a:rPr lang="hu-HU" dirty="0"/>
              <a:t> of </a:t>
            </a:r>
            <a:r>
              <a:rPr lang="hu-HU" dirty="0" err="1"/>
              <a:t>Photos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de-DE" b="1" dirty="0"/>
              <a:t>Illustration </a:t>
            </a:r>
            <a:r>
              <a:rPr lang="de-DE" b="1" dirty="0" err="1"/>
              <a:t>pictures</a:t>
            </a:r>
            <a:r>
              <a:rPr lang="de-DE" b="1" dirty="0"/>
              <a:t>: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Articulate</a:t>
            </a:r>
            <a:r>
              <a:rPr lang="de-DE" dirty="0"/>
              <a:t> Content Library 360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Unsplash</a:t>
            </a:r>
            <a:r>
              <a:rPr lang="de-DE" dirty="0"/>
              <a:t>: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All </a:t>
            </a:r>
            <a:r>
              <a:rPr lang="de-DE" dirty="0" err="1"/>
              <a:t>photos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on </a:t>
            </a:r>
            <a:r>
              <a:rPr lang="de-DE" dirty="0" err="1"/>
              <a:t>Unsplash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commercian</a:t>
            </a:r>
            <a:r>
              <a:rPr lang="de-DE" dirty="0"/>
              <a:t> and non-commercial </a:t>
            </a:r>
            <a:r>
              <a:rPr lang="de-DE" dirty="0" err="1"/>
              <a:t>purposes</a:t>
            </a:r>
            <a:r>
              <a:rPr lang="de-DE" dirty="0"/>
              <a:t>.</a:t>
            </a:r>
            <a:endParaRPr dirty="0"/>
          </a:p>
          <a:p>
            <a:pPr marL="0" indent="0">
              <a:buNone/>
              <a:defRPr/>
            </a:pPr>
            <a:r>
              <a:rPr lang="de-DE" u="sng" dirty="0">
                <a:hlinkClick r:id="rId4" tooltip="https://unsplash.com/license"/>
              </a:rPr>
              <a:t>https://unsplash.com/license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Pixabay</a:t>
            </a:r>
            <a:r>
              <a:rPr lang="de-DE" dirty="0"/>
              <a:t>: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CCO 1.0 Universal (CC0 1.0) Public Domain </a:t>
            </a:r>
            <a:r>
              <a:rPr lang="de-DE" dirty="0" err="1"/>
              <a:t>Dedication</a:t>
            </a:r>
            <a:endParaRPr dirty="0"/>
          </a:p>
          <a:p>
            <a:pPr marL="0" indent="0">
              <a:buNone/>
              <a:defRPr/>
            </a:pPr>
            <a:r>
              <a:rPr lang="de-DE" u="sng" dirty="0">
                <a:hlinkClick r:id="rId5" tooltip="http://www.pixabay.com/"/>
              </a:rPr>
              <a:t>http://www.pixabay.com</a:t>
            </a:r>
            <a:r>
              <a:rPr lang="de-DE" dirty="0"/>
              <a:t> </a:t>
            </a:r>
            <a:endParaRPr lang="hu-HU" dirty="0"/>
          </a:p>
          <a:p>
            <a:pPr marL="0" indent="0">
              <a:buNone/>
              <a:defRPr/>
            </a:pPr>
            <a:endParaRPr lang="hu-HU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hu-HU" dirty="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 dirty="0" err="1"/>
              <a:t>Sources</a:t>
            </a:r>
            <a:r>
              <a:rPr lang="hu-HU" dirty="0"/>
              <a:t> of </a:t>
            </a:r>
            <a:r>
              <a:rPr lang="hu-HU" dirty="0" err="1"/>
              <a:t>Photos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endParaRPr lang="hu-HU" sz="2200" b="1" dirty="0"/>
          </a:p>
          <a:p>
            <a:pPr marL="0" indent="0">
              <a:buNone/>
              <a:defRPr/>
            </a:pPr>
            <a:r>
              <a:rPr lang="en-US" sz="2200" dirty="0" err="1"/>
              <a:t>Freepik</a:t>
            </a:r>
            <a:r>
              <a:rPr lang="en-US" sz="2200" dirty="0"/>
              <a:t>: 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https://www.freepik.com/</a:t>
            </a:r>
            <a:endParaRPr lang="hu-HU" sz="2200" dirty="0"/>
          </a:p>
          <a:p>
            <a:pPr marL="0" indent="0">
              <a:buNone/>
              <a:defRPr/>
            </a:pPr>
            <a:endParaRPr lang="hu-HU" sz="2200" dirty="0"/>
          </a:p>
          <a:p>
            <a:pPr marL="0" indent="0">
              <a:buNone/>
              <a:defRPr/>
            </a:pPr>
            <a:r>
              <a:rPr lang="en-US" sz="2200" dirty="0" err="1"/>
              <a:t>Pexels</a:t>
            </a:r>
            <a:r>
              <a:rPr lang="en-US" sz="2200" dirty="0"/>
              <a:t>:</a:t>
            </a:r>
            <a:br>
              <a:rPr lang="hu-HU" sz="2200" dirty="0"/>
            </a:br>
            <a:br>
              <a:rPr lang="hu-HU" sz="2200" dirty="0"/>
            </a:br>
            <a:r>
              <a:rPr lang="en-US" sz="2200" dirty="0"/>
              <a:t>All pho</a:t>
            </a:r>
            <a:r>
              <a:rPr lang="hu-HU" sz="2200" dirty="0" err="1"/>
              <a:t>to</a:t>
            </a:r>
            <a:r>
              <a:rPr lang="en-US" sz="2200" dirty="0"/>
              <a:t>s on </a:t>
            </a:r>
            <a:r>
              <a:rPr lang="en-US" sz="2200" dirty="0" err="1"/>
              <a:t>Pexels</a:t>
            </a:r>
            <a:r>
              <a:rPr lang="en-US" sz="2200" dirty="0"/>
              <a:t> can be used for free</a:t>
            </a:r>
            <a:r>
              <a:rPr lang="hu-HU" sz="2200" dirty="0"/>
              <a:t>.</a:t>
            </a:r>
            <a:br>
              <a:rPr lang="hu-HU" sz="2200" dirty="0"/>
            </a:br>
            <a:r>
              <a:rPr lang="en-US" sz="2200" dirty="0">
                <a:hlinkClick r:id="rId4"/>
              </a:rPr>
              <a:t>https://www.pexels.com</a:t>
            </a:r>
            <a:endParaRPr lang="de-DE" sz="2200" dirty="0"/>
          </a:p>
          <a:p>
            <a:pPr marL="0" indent="0">
              <a:buNone/>
              <a:defRPr/>
            </a:pPr>
            <a:endParaRPr lang="hu-HU" sz="2200" dirty="0"/>
          </a:p>
          <a:p>
            <a:pPr marL="0" indent="0">
              <a:buNone/>
              <a:defRPr/>
            </a:pPr>
            <a:r>
              <a:rPr lang="hu-HU" sz="2200" dirty="0"/>
              <a:t>Microsoft </a:t>
            </a:r>
            <a:r>
              <a:rPr lang="hu-HU" sz="2200" dirty="0" err="1"/>
              <a:t>Powerpoint</a:t>
            </a:r>
            <a:r>
              <a:rPr lang="hu-HU" sz="2200" dirty="0"/>
              <a:t> Stock </a:t>
            </a:r>
            <a:r>
              <a:rPr lang="hu-HU" sz="2200" dirty="0" err="1"/>
              <a:t>Photos</a:t>
            </a:r>
            <a:endParaRPr lang="hu-HU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045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708381-493B-49CD-BA19-2A290F9EE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63" y="247650"/>
            <a:ext cx="10152062" cy="7191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hu-HU" sz="3700" b="1" dirty="0">
                <a:solidFill>
                  <a:schemeClr val="bg1"/>
                </a:solidFill>
              </a:rPr>
            </a:b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Where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you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can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find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us</a:t>
            </a:r>
            <a:endParaRPr lang="hu-HU" sz="3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1" name="Szövegdoboz 5">
            <a:extLst>
              <a:ext uri="{FF2B5EF4-FFF2-40B4-BE49-F238E27FC236}">
                <a16:creationId xmlns:a16="http://schemas.microsoft.com/office/drawing/2014/main" id="{E09F61B1-72B4-4294-9783-ADC11180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319" y="1829058"/>
            <a:ext cx="76448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newsreel.pte.hu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newsreel@pte.hu </a:t>
            </a:r>
            <a:b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</a:b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</a:b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pic>
        <p:nvPicPr>
          <p:cNvPr id="17412" name="Kép 21">
            <a:extLst>
              <a:ext uri="{FF2B5EF4-FFF2-40B4-BE49-F238E27FC236}">
                <a16:creationId xmlns:a16="http://schemas.microsoft.com/office/drawing/2014/main" id="{5D6897DB-2009-45A6-9DC3-2E1F1F74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2560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CEEC519-2040-4DD8-82D6-11C2A14AD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294"/>
            <a:ext cx="12192000" cy="15913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D9EC603-7131-4694-B193-2DEDEF1EB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87" y="5777564"/>
            <a:ext cx="352628" cy="35262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673220D-B425-4329-BD6C-3E6599C6C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79" y="4680773"/>
            <a:ext cx="352628" cy="35262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46AA1F8-5ED2-4FFD-B127-61EC2139D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87" y="5201905"/>
            <a:ext cx="352628" cy="352628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29F43C42-5EA6-4DAA-8577-5388D32FC76A}"/>
              </a:ext>
            </a:extLst>
          </p:cNvPr>
          <p:cNvSpPr txBox="1"/>
          <p:nvPr/>
        </p:nvSpPr>
        <p:spPr>
          <a:xfrm>
            <a:off x="5357315" y="4700004"/>
            <a:ext cx="61533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thenewsreelproject</a:t>
            </a:r>
            <a:b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endParaRPr kumimoji="0" lang="hu-HU" alt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@thenewsreelproject</a:t>
            </a:r>
            <a:b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b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@newsreelproject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059520A-7364-C750-5422-0E604973B5A7}"/>
              </a:ext>
            </a:extLst>
          </p:cNvPr>
          <p:cNvSpPr txBox="1"/>
          <p:nvPr/>
        </p:nvSpPr>
        <p:spPr>
          <a:xfrm>
            <a:off x="8433994" y="5649259"/>
            <a:ext cx="36568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project was funded by the European Commission. The views expressed in this publication do not necessarily reflect those of the European Commission.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54C0D4-2060-441E-B32F-BB877361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About the author</a:t>
            </a:r>
            <a:r>
              <a:rPr lang="pt-PT" dirty="0"/>
              <a:t>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A70065-B5FC-47C9-B34A-BD5E0229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7" y="3450962"/>
            <a:ext cx="3426069" cy="31156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600" dirty="0">
                <a:latin typeface="Calibri "/>
              </a:rPr>
              <a:t>Miguel Crespo is a journalist, editorial consultant, and researcher at </a:t>
            </a:r>
            <a:r>
              <a:rPr lang="en-US" sz="1600" dirty="0" err="1">
                <a:latin typeface="Calibri "/>
              </a:rPr>
              <a:t>MediaLab_ISCTE</a:t>
            </a:r>
            <a:r>
              <a:rPr lang="en-US" sz="1600" dirty="0">
                <a:latin typeface="Calibri "/>
              </a:rPr>
              <a:t> -University Institute of Lisbon, and </a:t>
            </a:r>
            <a:r>
              <a:rPr lang="en-US" sz="1600" dirty="0" err="1">
                <a:latin typeface="Calibri "/>
              </a:rPr>
              <a:t>OberCom</a:t>
            </a:r>
            <a:r>
              <a:rPr lang="en-US" sz="1600" dirty="0">
                <a:latin typeface="Calibri "/>
              </a:rPr>
              <a:t> – Portuguese Media Observatory. Lecturer at ISCTE and European University Lisbon, and trainer at ETIC Creative School and </a:t>
            </a:r>
            <a:r>
              <a:rPr lang="en-US" sz="1600" dirty="0" err="1">
                <a:latin typeface="Calibri "/>
              </a:rPr>
              <a:t>Cenjor</a:t>
            </a:r>
            <a:r>
              <a:rPr lang="en-US" sz="1600" dirty="0">
                <a:latin typeface="Calibri "/>
              </a:rPr>
              <a:t> – Portuguese Journalists Training Center.  PhD student in Communication Sciences and Master’s in Communication, Culture, and Information Technologies.</a:t>
            </a:r>
            <a:endParaRPr lang="hu-HU" sz="1600" dirty="0">
              <a:latin typeface="Calibri 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ADEA4FC1-65F6-4350-B089-903BA16362ED}"/>
              </a:ext>
            </a:extLst>
          </p:cNvPr>
          <p:cNvSpPr txBox="1">
            <a:spLocks/>
          </p:cNvSpPr>
          <p:nvPr/>
        </p:nvSpPr>
        <p:spPr>
          <a:xfrm>
            <a:off x="4331367" y="3525840"/>
            <a:ext cx="3596363" cy="3332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Ana Pinto-Martinho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journalist an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researcher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MediaLab_ISCTE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-University Institute of Lisbon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of ISCTE-IUL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Obercom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– Portuguese Media Observatory. Lecturer at ISCTE-IUL, where she is the executive coordinator of the post-graduation programme in Journalism. She is currently working on her PhD, has a Master’s degree in Communication, Culture and Information Technologies and a Bachelor's Degree in Communication Sciences. 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06CF5B0C-1282-4DED-950D-952429CC378A}"/>
              </a:ext>
            </a:extLst>
          </p:cNvPr>
          <p:cNvSpPr txBox="1">
            <a:spLocks/>
          </p:cNvSpPr>
          <p:nvPr/>
        </p:nvSpPr>
        <p:spPr>
          <a:xfrm>
            <a:off x="8434136" y="3661258"/>
            <a:ext cx="3423295" cy="346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Wanessa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 Andrade is a journalist for 14 years, 10 of them for the largest communication company in Latin America, TV Globo, where she was a reporter, anchor and editor. Nominated for the News and Documentary Emmy Awards. Trainer in communication, storytelling strategies for social media and video recording and editing techniques. Master's in Internet Studies (ISCTE-IUL).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26FC32-5656-4D87-AF11-1FE5B7D2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12" y="1462728"/>
            <a:ext cx="1988234" cy="1988234"/>
          </a:xfrm>
          <a:prstGeom prst="rect">
            <a:avLst/>
          </a:prstGeom>
        </p:spPr>
      </p:pic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C2FC9AEE-190E-4978-9D64-B65AFDB3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22" y="1420179"/>
            <a:ext cx="2008821" cy="20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nhuma descrição de foto disponível.">
            <a:extLst>
              <a:ext uri="{FF2B5EF4-FFF2-40B4-BE49-F238E27FC236}">
                <a16:creationId xmlns:a16="http://schemas.microsoft.com/office/drawing/2014/main" id="{88AD5DEF-957A-4D32-B9F8-817F83DB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54" y="1398217"/>
            <a:ext cx="2008821" cy="20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74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A9E6EC-2C4E-4E68-A165-72F417B2FB7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b="1" dirty="0"/>
              <a:t>What we are going to discuss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48EE46-DC96-4331-AFBB-CD199A9D3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en-US" dirty="0"/>
              <a:t>Languages and limitations to produce and search contents for voice-activated devices and assistants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Discussion focused on present and future uses:</a:t>
            </a:r>
          </a:p>
          <a:p>
            <a:r>
              <a:rPr lang="en-US" dirty="0"/>
              <a:t>Being able to discuss appropriately the benefits and limitations of the journalistic content production for voice-activated devices and assistants. </a:t>
            </a:r>
          </a:p>
          <a:p>
            <a:endParaRPr lang="en-US" dirty="0"/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40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742131D8-C7E9-3308-FB4D-A31434D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Languages and limitations to produce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search content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14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885"/>
            <a:ext cx="10515600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Natural Language Processing (NLP) is the key!</a:t>
            </a:r>
          </a:p>
          <a:p>
            <a:pPr marL="0" indent="0" algn="just">
              <a:buNone/>
            </a:pPr>
            <a:r>
              <a:rPr lang="en-US" dirty="0"/>
              <a:t>It needs training and lots of online information  to increase accuracy.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major problem:</a:t>
            </a:r>
          </a:p>
          <a:p>
            <a:pPr marL="0" indent="0" algn="just">
              <a:buNone/>
            </a:pPr>
            <a:r>
              <a:rPr lang="en-US" dirty="0"/>
              <a:t>English is the "official language" of the Internet.</a:t>
            </a:r>
          </a:p>
          <a:p>
            <a:pPr marL="0" indent="0" algn="just">
              <a:buNone/>
            </a:pPr>
            <a:r>
              <a:rPr lang="en-US" dirty="0"/>
              <a:t>Of the total number of articles published in  scientific journals in 2020, 95% were written in English. (Source: OEI)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750517" y="337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Just to remember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50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333"/>
            <a:ext cx="7629395" cy="347789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Language is the first challenge when not working with English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Just to give you an example, for Portuguese (</a:t>
            </a:r>
            <a:r>
              <a:rPr lang="en-US" dirty="0" err="1"/>
              <a:t>Brasil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the system confuses UOL with "wall“</a:t>
            </a:r>
          </a:p>
          <a:p>
            <a:pPr marL="0" indent="0" algn="just">
              <a:buNone/>
            </a:pPr>
            <a:r>
              <a:rPr lang="en-US" dirty="0"/>
              <a:t>The problem is UOL is one of the major online news provider in Brazil… and they have a brand which is not recognizable by the voice-activated devices!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4344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Is the device able to understand exactly what the user was looking for?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C5F25D-A563-D452-FCB9-C6B5C854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809" y="3330557"/>
            <a:ext cx="2857500" cy="1019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04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9400"/>
            <a:ext cx="10515600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Different business models made it necessary to develop different types of algorithms, according to the platforms’ strategy. We know that:</a:t>
            </a:r>
          </a:p>
          <a:p>
            <a:pPr algn="just"/>
            <a:r>
              <a:rPr lang="en-US" dirty="0"/>
              <a:t>Amazon </a:t>
            </a:r>
            <a:r>
              <a:rPr lang="en-US" dirty="0" err="1"/>
              <a:t>prioritises</a:t>
            </a:r>
            <a:r>
              <a:rPr lang="en-US" dirty="0"/>
              <a:t> commercial relationships</a:t>
            </a:r>
          </a:p>
          <a:p>
            <a:pPr algn="just"/>
            <a:r>
              <a:rPr lang="en-US" dirty="0"/>
              <a:t>Google </a:t>
            </a:r>
            <a:r>
              <a:rPr lang="en-US" dirty="0" err="1"/>
              <a:t>prioritises</a:t>
            </a:r>
            <a:r>
              <a:rPr lang="en-US" dirty="0"/>
              <a:t> the customer journey</a:t>
            </a:r>
          </a:p>
          <a:p>
            <a:pPr algn="just"/>
            <a:r>
              <a:rPr lang="en-US" dirty="0"/>
              <a:t>Apple </a:t>
            </a:r>
            <a:r>
              <a:rPr lang="en-US" dirty="0" err="1"/>
              <a:t>prioritises</a:t>
            </a:r>
            <a:r>
              <a:rPr lang="en-US" dirty="0"/>
              <a:t>… what?</a:t>
            </a:r>
          </a:p>
          <a:p>
            <a:pPr marL="0" indent="0" algn="just">
              <a:buNone/>
            </a:pPr>
            <a:r>
              <a:rPr lang="en-US" dirty="0"/>
              <a:t>So, content producers need to understand and develop their products/services according to the priorities of each platform 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6035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can content producers stand out and be accessed by the users?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697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17909</TotalTime>
  <Words>2397</Words>
  <Application>Microsoft Office PowerPoint</Application>
  <PresentationFormat>Szélesvásznú</PresentationFormat>
  <Paragraphs>253</Paragraphs>
  <Slides>37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</vt:lpstr>
      <vt:lpstr>Calibri Light</vt:lpstr>
      <vt:lpstr>Verdana</vt:lpstr>
      <vt:lpstr>Office-téma</vt:lpstr>
      <vt:lpstr>1_Office-téma</vt:lpstr>
      <vt:lpstr>2_Office-téma</vt:lpstr>
      <vt:lpstr>JOURNALISM FOR VOICE-ACTIVATED ASSISTANTS  AND DEVICES  </vt:lpstr>
      <vt:lpstr>Lesson3 - Languages and limitations to produce and search content for voice-activated devices and assistants</vt:lpstr>
      <vt:lpstr>The Course</vt:lpstr>
      <vt:lpstr>About the authors</vt:lpstr>
      <vt:lpstr>What we are going to discuss</vt:lpstr>
      <vt:lpstr>  Languages and limitations to produce  and search content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Controlling questions</vt:lpstr>
      <vt:lpstr>Controlling questions</vt:lpstr>
      <vt:lpstr>Controlling questions</vt:lpstr>
      <vt:lpstr>How producers approach the use smart-speakers to access news?</vt:lpstr>
      <vt:lpstr>PowerPoint-bemutató</vt:lpstr>
      <vt:lpstr>Languages and limitations to produce and search content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Controlling questions</vt:lpstr>
      <vt:lpstr>Controlling questions</vt:lpstr>
      <vt:lpstr>Controlling questions</vt:lpstr>
      <vt:lpstr>Voice-activated devices and assistants and their use in media and journalism         Journalism for voice-activated assistants and devices</vt:lpstr>
      <vt:lpstr>Bibliography, referred works</vt:lpstr>
      <vt:lpstr>Sources of Photos</vt:lpstr>
      <vt:lpstr>Sources of Photos</vt:lpstr>
      <vt:lpstr> Where you can find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példa lajos</dc:creator>
  <cp:lastModifiedBy>Annamária Torbó</cp:lastModifiedBy>
  <cp:revision>68</cp:revision>
  <dcterms:created xsi:type="dcterms:W3CDTF">2019-01-02T15:11:38Z</dcterms:created>
  <dcterms:modified xsi:type="dcterms:W3CDTF">2023-11-26T18:49:23Z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F5E0AA30-5918-4713-A630-DBDBA2D67324</vt:lpwstr>
  </property>
  <property fmtid="{D5CDD505-2E9C-101B-9397-08002B2CF9AE}" pid="3" name="ArticulatePath">
    <vt:lpwstr>Bemutató1</vt:lpwstr>
  </property>
</Properties>
</file>