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ink/ink1.xml" ContentType="application/inkml+xml"/>
  <Override PartName="/ppt/ink/ink2.xml" ContentType="application/inkml+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29.xml" ContentType="application/vnd.openxmlformats-officedocument.presentationml.tags+xml"/>
  <Override PartName="/ppt/notesSlides/notesSlide27.xml" ContentType="application/vnd.openxmlformats-officedocument.presentationml.notesSlide+xml"/>
  <Override PartName="/ppt/ink/ink8.xml" ContentType="application/inkml+xml"/>
  <Override PartName="/ppt/ink/ink9.xml" ContentType="application/inkml+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tags/tag42.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684" r:id="rId3"/>
  </p:sldMasterIdLst>
  <p:notesMasterIdLst>
    <p:notesMasterId r:id="rId45"/>
  </p:notesMasterIdLst>
  <p:sldIdLst>
    <p:sldId id="359" r:id="rId4"/>
    <p:sldId id="261" r:id="rId5"/>
    <p:sldId id="360" r:id="rId6"/>
    <p:sldId id="304" r:id="rId7"/>
    <p:sldId id="260" r:id="rId8"/>
    <p:sldId id="305" r:id="rId9"/>
    <p:sldId id="323" r:id="rId10"/>
    <p:sldId id="333" r:id="rId11"/>
    <p:sldId id="314" r:id="rId12"/>
    <p:sldId id="336" r:id="rId13"/>
    <p:sldId id="347" r:id="rId14"/>
    <p:sldId id="329" r:id="rId15"/>
    <p:sldId id="328" r:id="rId16"/>
    <p:sldId id="331" r:id="rId17"/>
    <p:sldId id="332" r:id="rId18"/>
    <p:sldId id="339" r:id="rId19"/>
    <p:sldId id="270" r:id="rId20"/>
    <p:sldId id="312" r:id="rId21"/>
    <p:sldId id="327" r:id="rId22"/>
    <p:sldId id="352" r:id="rId23"/>
    <p:sldId id="351" r:id="rId24"/>
    <p:sldId id="358" r:id="rId25"/>
    <p:sldId id="348" r:id="rId26"/>
    <p:sldId id="341" r:id="rId27"/>
    <p:sldId id="342" r:id="rId28"/>
    <p:sldId id="345" r:id="rId29"/>
    <p:sldId id="343" r:id="rId30"/>
    <p:sldId id="346" r:id="rId31"/>
    <p:sldId id="337" r:id="rId32"/>
    <p:sldId id="338" r:id="rId33"/>
    <p:sldId id="350" r:id="rId34"/>
    <p:sldId id="335" r:id="rId35"/>
    <p:sldId id="356" r:id="rId36"/>
    <p:sldId id="299" r:id="rId37"/>
    <p:sldId id="316" r:id="rId38"/>
    <p:sldId id="321" r:id="rId39"/>
    <p:sldId id="326" r:id="rId40"/>
    <p:sldId id="385" r:id="rId41"/>
    <p:sldId id="315" r:id="rId42"/>
    <p:sldId id="357" r:id="rId43"/>
    <p:sldId id="391" r:id="rId44"/>
  </p:sldIdLst>
  <p:sldSz cx="12192000" cy="6858000"/>
  <p:notesSz cx="6858000" cy="9144000"/>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GgIpG+o2QizzkU0z8mhKwIAdO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88945E-6934-4D91-BBDC-4A049F93130C}">
  <a:tblStyle styleId="{3288945E-6934-4D91-BBDC-4A049F93130C}"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107856-5554-42FB-B03E-39F5DBC370BA}" styleName="Stil mediu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Stil tematic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60"/>
  </p:normalViewPr>
  <p:slideViewPr>
    <p:cSldViewPr snapToGrid="0">
      <p:cViewPr varScale="1">
        <p:scale>
          <a:sx n="56" d="100"/>
          <a:sy n="56" d="100"/>
        </p:scale>
        <p:origin x="10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4.41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5.19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21.242"/>
    </inkml:context>
    <inkml:brush xml:id="br0">
      <inkml:brushProperty name="width" value="0.05" units="cm"/>
      <inkml:brushProperty name="height" value="0.05" units="cm"/>
      <inkml:brushProperty name="color" value="#E71224"/>
    </inkml:brush>
  </inkml:definitions>
  <inkml:trace contextRef="#ctx0" brushRef="#br0">2724 1 24575,'-12'0'0,"-1"0"0,1 1 0,0 1 0,0 0 0,-14 4 0,-9 2 0,-684 203-3160,583-166 2934,-729 231-1834,798-255 2064,-603 210 182,655-225-160,2-1 169,-1 1 1,1 0 0,0 1 0,0 0-1,-18 14 1,29-18-132,0-1 0,-1 0 0,1 1 0,0-1 0,1 1 0,-1-1 0,0 1 0,1 0 0,-1 0 0,1 0 0,0 0 0,-1 4 0,-3 40 1157,4-31-923,-3 559 1407,10-454-1899,5 0 0,5-1 0,37 135 0,1-63-195,89 210 1,178 287 388,-42-222-163,35-32 0,-278-388 24,153 192 640,-139-182 228,110 98 0,-113-119-717,1-1 0,2-3 0,1-2-1,73 31 1,-84-45-12,2-2 0,-1-1 0,2-3 0,-1-1 0,46 3 0,221-2 0,-246-13-80,0-2 0,0-2 0,-1-4 0,0-2 0,-1-2 0,0-4 0,-2-2 0,0-2 0,-2-4 0,84-50 1,-79 36 61,-2-3 0,-2-2 1,-1-2-1,-4-3 1,-1-3-1,-3-1 0,-2-3 1,-3-1-1,56-101 1,-54 74-14,-4-3 1,-3-1 0,-5-1 0,-4-3 0,23-118 0,60-527 648,-62-8 0,-58 405-618,1 267 0,-4 1 0,-28-114 0,8 90 0,-5 2 0,-3 2 0,-4 1 0,-92-146 0,54 121 0,-4 2 0,-177-184 0,249 288 0,-179-175 0,184 182 0,0-1 0,0 2 0,-1-1 0,1 1 0,-1 0 0,0 1 0,0 0 0,-1 0 0,1 0 0,-1 1 0,-16-1 0,-7 0 0,-63 5 0,23 0 0,-797-27 0,441 23-1365,391 3-5461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23.546"/>
    </inkml:context>
    <inkml:brush xml:id="br0">
      <inkml:brushProperty name="width" value="0.05" units="cm"/>
      <inkml:brushProperty name="height" value="0.05" units="cm"/>
      <inkml:brushProperty name="color" value="#E71224"/>
    </inkml:brush>
  </inkml:definitions>
  <inkml:trace contextRef="#ctx0" brushRef="#br0">2306 1 24575,'-1284'0'0,"1277"0"0,-1-1 0,1 2 0,0-1 0,0 1 0,-1 0 0,1 1 0,0 0 0,0 0 0,0 0 0,0 1 0,1 0 0,-1 0 0,1 1 0,0 0 0,0 0 0,0 0 0,-8 9 0,-57 55 0,4 3 0,2 3 0,-69 105 0,-117 209 0,173-255 0,-62 145 0,124-240 0,1 1 0,2 0 0,2 0 0,2 1 0,1 1 0,2 0 0,2 0 0,1 0 0,3 0 0,1 0 0,2 0 0,1 0 0,3 0 0,19 67 0,2-31 0,4 0 0,2-2 0,4-2 0,3-1 0,63 82 0,16 0 0,152 151 0,-190-220 0,101 80 0,-147-136 0,2-2 0,0-1 0,2-2 0,1-2 0,82 32 0,-93-45 0,0-1 0,1-1 0,0-2 0,46 1 0,127-9 0,-170 2 0,-11-1 0,0-1 0,-1 0 0,34-11 0,64-28 0,-53 18 0,19-7 0,-2-5 0,-2-2 0,84-53 0,-104 52 0,-2-2 0,-1-3 0,85-84 0,-122 104 0,-1-1 0,-2-1 0,-1-1 0,-1-1 0,-1 0 0,-1-1 0,13-38 0,-7 3 0,-2-1 0,16-98 0,-25 91 0,1-92 0,-11-74 0,-2 123 0,0-719 0,1 772 0,-2 0 0,-16-90 0,12 120 0,-1 1 0,-1 0 0,-2 0 0,-1 1 0,-1 0 0,-25-41 0,11 29 0,-37-46 0,52 74 0,0 1 0,-1 0 0,0 1 0,-1 1 0,0 0 0,-30-16 0,21 16 0,-1 0 0,-1 2 0,0 1 0,0 1 0,0 1 0,-51-5 0,-159 7 0,170 5 0,-34 0-1365,62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25.541"/>
    </inkml:context>
    <inkml:brush xml:id="br0">
      <inkml:brushProperty name="width" value="0.05" units="cm"/>
      <inkml:brushProperty name="height" value="0.05" units="cm"/>
      <inkml:brushProperty name="color" value="#E71224"/>
    </inkml:brush>
  </inkml:definitions>
  <inkml:trace contextRef="#ctx0" brushRef="#br0">1 303 24575,'127'-39'0,"163"-30"0,134 11 0,-64 35 0,-104 9 0,9 7 0,-75 4 0,-88-5 0,-1-4 0,132-33 0,-141 26-1365,-56 14-5461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4.41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5.19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4.41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0T07:26:35.195"/>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5904E0-5EC8-4856-9F82-ADF6BA20FFE9}"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890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8374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64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3715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433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6893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837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134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255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35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679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6204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2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934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3977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598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47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8869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3826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62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5179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51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085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11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0453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2068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2588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a:t>See</a:t>
            </a:r>
            <a:r>
              <a:rPr lang="hu-HU" dirty="0"/>
              <a:t> </a:t>
            </a:r>
            <a:r>
              <a:rPr lang="hu-HU" dirty="0" err="1"/>
              <a:t>other</a:t>
            </a:r>
            <a:r>
              <a:rPr lang="hu-HU" dirty="0"/>
              <a:t> </a:t>
            </a:r>
            <a:r>
              <a:rPr lang="hu-HU" dirty="0" err="1"/>
              <a:t>sources</a:t>
            </a:r>
            <a:r>
              <a:rPr lang="hu-HU" dirty="0"/>
              <a:t> in </a:t>
            </a:r>
            <a:r>
              <a:rPr lang="hu-HU" dirty="0" err="1"/>
              <a:t>the</a:t>
            </a:r>
            <a:r>
              <a:rPr lang="hu-HU" dirty="0"/>
              <a:t> </a:t>
            </a:r>
            <a:r>
              <a:rPr lang="hu-HU" dirty="0" err="1"/>
              <a:t>notes</a:t>
            </a:r>
            <a:endParaRPr lang="hu-HU" dirty="0"/>
          </a:p>
        </p:txBody>
      </p:sp>
      <p:sp>
        <p:nvSpPr>
          <p:cNvPr id="4" name="Dia számának hely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CFBF4E-2479-4451-98DC-1083B91E01D5}" type="slidenum">
              <a:rPr kumimoji="0" lang="pt-P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t-P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28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50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0" name="Google Shape;30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584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kép helye 1">
            <a:extLst>
              <a:ext uri="{FF2B5EF4-FFF2-40B4-BE49-F238E27FC236}">
                <a16:creationId xmlns:a16="http://schemas.microsoft.com/office/drawing/2014/main" id="{8E9957F3-BFD1-4B98-AB53-26F40F1797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Jegyzetek helye 2">
            <a:extLst>
              <a:ext uri="{FF2B5EF4-FFF2-40B4-BE49-F238E27FC236}">
                <a16:creationId xmlns:a16="http://schemas.microsoft.com/office/drawing/2014/main" id="{8DEED482-333D-432A-809F-602CEE697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hu-HU" altLang="hu-HU" dirty="0"/>
          </a:p>
        </p:txBody>
      </p:sp>
      <p:sp>
        <p:nvSpPr>
          <p:cNvPr id="18436" name="Dia számának helye 3">
            <a:extLst>
              <a:ext uri="{FF2B5EF4-FFF2-40B4-BE49-F238E27FC236}">
                <a16:creationId xmlns:a16="http://schemas.microsoft.com/office/drawing/2014/main" id="{7B5FB230-DE45-4E17-805F-3512A93B5F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1C422E-B8F4-4496-8C1E-318F7A72663E}" type="slidenum">
              <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hu-HU" altLang="hu-HU" sz="1200" b="0" i="0" u="none" strike="noStrike" kern="1200" cap="none" spc="0" normalizeH="0" baseline="0" noProof="0">
              <a:ln>
                <a:noFill/>
              </a:ln>
              <a:solidFill>
                <a:prstClr val="black"/>
              </a:solidFill>
              <a:effectLst/>
              <a:uLnTx/>
              <a:uFillTx/>
              <a:latin typeface="Calibri" panose="020F0502020204030204" pitchFamily="34" charset="0"/>
              <a:ea typeface="+mn-ea"/>
              <a:cs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302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7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405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538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02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4C0CC70-1689-4205-8EF0-7CBA36F773C4}"/>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41389006-A36D-43AE-9BD2-A57695B1D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17E82D4-8482-471E-8163-3D136BDF8B58}"/>
              </a:ext>
            </a:extLst>
          </p:cNvPr>
          <p:cNvSpPr>
            <a:spLocks noGrp="1"/>
          </p:cNvSpPr>
          <p:nvPr>
            <p:ph type="dt" sz="half" idx="10"/>
          </p:nvPr>
        </p:nvSpPr>
        <p:spPr/>
        <p:txBody>
          <a:bodyPr/>
          <a:lstStyle/>
          <a:p>
            <a:fld id="{81C17BD2-93BC-44B2-AA34-FFDC2DE3639F}" type="datetime1">
              <a:rPr lang="hu-HU" smtClean="0"/>
              <a:t>2023. 11. 26.</a:t>
            </a:fld>
            <a:endParaRPr lang="hu-HU"/>
          </a:p>
        </p:txBody>
      </p:sp>
      <p:sp>
        <p:nvSpPr>
          <p:cNvPr id="5" name="Élőláb helye 4">
            <a:extLst>
              <a:ext uri="{FF2B5EF4-FFF2-40B4-BE49-F238E27FC236}">
                <a16:creationId xmlns:a16="http://schemas.microsoft.com/office/drawing/2014/main" id="{1333C1FF-46D9-456A-B254-3BC157283BDC}"/>
              </a:ext>
            </a:extLst>
          </p:cNvPr>
          <p:cNvSpPr>
            <a:spLocks noGrp="1"/>
          </p:cNvSpPr>
          <p:nvPr>
            <p:ph type="ftr" sz="quarter" idx="11"/>
          </p:nvPr>
        </p:nvSpPr>
        <p:spPr/>
        <p:txBody>
          <a:bodyPr/>
          <a:lstStyle/>
          <a:p>
            <a:r>
              <a:rPr lang="en-US" b="1"/>
              <a:t>New Skills for the Next Generation of Journalists - NEWSREEL</a:t>
            </a:r>
            <a:endParaRPr lang="hu-HU" dirty="0"/>
          </a:p>
        </p:txBody>
      </p:sp>
      <p:sp>
        <p:nvSpPr>
          <p:cNvPr id="6" name="Dia számának helye 5">
            <a:extLst>
              <a:ext uri="{FF2B5EF4-FFF2-40B4-BE49-F238E27FC236}">
                <a16:creationId xmlns:a16="http://schemas.microsoft.com/office/drawing/2014/main" id="{B1959D77-DC1C-4D9D-B42F-5EFBC2D926B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178325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104946-A292-4829-84B1-7B8BE66F9C6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1816264-9548-4BCC-A0A1-740359F72AC3}"/>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669679D-1CF6-45A4-82F9-D6F811162F88}"/>
              </a:ext>
            </a:extLst>
          </p:cNvPr>
          <p:cNvSpPr>
            <a:spLocks noGrp="1"/>
          </p:cNvSpPr>
          <p:nvPr>
            <p:ph type="dt" sz="half" idx="10"/>
          </p:nvPr>
        </p:nvSpPr>
        <p:spPr/>
        <p:txBody>
          <a:bodyPr/>
          <a:lstStyle/>
          <a:p>
            <a:fld id="{F4A28A07-50A9-47FF-BD13-6930F3C7C6D4}" type="datetime1">
              <a:rPr lang="hu-HU" smtClean="0"/>
              <a:t>2023. 11. 26.</a:t>
            </a:fld>
            <a:endParaRPr lang="hu-HU"/>
          </a:p>
        </p:txBody>
      </p:sp>
      <p:sp>
        <p:nvSpPr>
          <p:cNvPr id="5" name="Élőláb helye 4">
            <a:extLst>
              <a:ext uri="{FF2B5EF4-FFF2-40B4-BE49-F238E27FC236}">
                <a16:creationId xmlns:a16="http://schemas.microsoft.com/office/drawing/2014/main" id="{0C502769-7139-426A-8FAA-A71063481138}"/>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E0630CF7-A285-4932-8ADF-A7B3F48A492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00563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DD1E411-4F3D-4EC1-AAE0-B7BFF08A0955}"/>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158C1CF3-94A0-432D-8DC5-A7596B0E7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D108FCA-3B08-46EB-8FD7-29F0FCC73EE9}"/>
              </a:ext>
            </a:extLst>
          </p:cNvPr>
          <p:cNvSpPr>
            <a:spLocks noGrp="1"/>
          </p:cNvSpPr>
          <p:nvPr>
            <p:ph type="dt" sz="half" idx="10"/>
          </p:nvPr>
        </p:nvSpPr>
        <p:spPr/>
        <p:txBody>
          <a:bodyPr/>
          <a:lstStyle/>
          <a:p>
            <a:fld id="{95BE89B0-9048-44AE-ABC1-F2FC2E4AA296}" type="datetime1">
              <a:rPr lang="hu-HU" smtClean="0"/>
              <a:t>2023. 11. 26.</a:t>
            </a:fld>
            <a:endParaRPr lang="hu-HU"/>
          </a:p>
        </p:txBody>
      </p:sp>
      <p:sp>
        <p:nvSpPr>
          <p:cNvPr id="5" name="Élőláb helye 4">
            <a:extLst>
              <a:ext uri="{FF2B5EF4-FFF2-40B4-BE49-F238E27FC236}">
                <a16:creationId xmlns:a16="http://schemas.microsoft.com/office/drawing/2014/main" id="{EB7E9CF7-55AB-4851-867B-91D25E44D431}"/>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FE954D85-C77F-4CCF-BD0A-DEC2B5514508}"/>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36791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C96F57A-1EC0-4B6C-BEB7-F6A31A00FE6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5E5A97C0-E4BD-4799-B4C5-088821D73277}"/>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E04CB3F4-2EF0-4039-9345-E8308485CDB7}"/>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DB3392E7-38C5-4920-8278-8D5EA9CF3859}"/>
              </a:ext>
            </a:extLst>
          </p:cNvPr>
          <p:cNvSpPr>
            <a:spLocks noGrp="1"/>
          </p:cNvSpPr>
          <p:nvPr>
            <p:ph type="dt" sz="half" idx="10"/>
          </p:nvPr>
        </p:nvSpPr>
        <p:spPr/>
        <p:txBody>
          <a:bodyPr/>
          <a:lstStyle/>
          <a:p>
            <a:fld id="{11729777-8C0C-472A-B7CB-D6FE927A4845}" type="datetime1">
              <a:rPr lang="hu-HU" smtClean="0"/>
              <a:t>2023. 11. 26.</a:t>
            </a:fld>
            <a:endParaRPr lang="hu-HU"/>
          </a:p>
        </p:txBody>
      </p:sp>
      <p:sp>
        <p:nvSpPr>
          <p:cNvPr id="6" name="Élőláb helye 5">
            <a:extLst>
              <a:ext uri="{FF2B5EF4-FFF2-40B4-BE49-F238E27FC236}">
                <a16:creationId xmlns:a16="http://schemas.microsoft.com/office/drawing/2014/main" id="{3AD85503-2E6F-4F2B-B270-2C25B5DB5F6A}"/>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86752766-D4BB-477E-88A5-07F10AA53C3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609063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8BC7E2-85E2-4FF6-B4A0-5071D9D8D4AC}"/>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EEAC0F7E-8664-4E76-B9D8-86883DAF0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A8F6892C-120A-4C87-BB98-4C36B3E49362}"/>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03A4C71F-0767-4FE0-BB60-EC5AC3A77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8C5E200A-3FA5-47AA-8F45-44B80CEF4580}"/>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946543DC-9E0A-4762-8861-04B336EC18E5}"/>
              </a:ext>
            </a:extLst>
          </p:cNvPr>
          <p:cNvSpPr>
            <a:spLocks noGrp="1"/>
          </p:cNvSpPr>
          <p:nvPr>
            <p:ph type="dt" sz="half" idx="10"/>
          </p:nvPr>
        </p:nvSpPr>
        <p:spPr/>
        <p:txBody>
          <a:bodyPr/>
          <a:lstStyle/>
          <a:p>
            <a:fld id="{1AAA4C96-B67F-43CC-A89A-C39900F83994}" type="datetime1">
              <a:rPr lang="hu-HU" smtClean="0"/>
              <a:t>2023. 11. 26.</a:t>
            </a:fld>
            <a:endParaRPr lang="hu-HU"/>
          </a:p>
        </p:txBody>
      </p:sp>
      <p:sp>
        <p:nvSpPr>
          <p:cNvPr id="8" name="Élőláb helye 7">
            <a:extLst>
              <a:ext uri="{FF2B5EF4-FFF2-40B4-BE49-F238E27FC236}">
                <a16:creationId xmlns:a16="http://schemas.microsoft.com/office/drawing/2014/main" id="{B0A44E08-B14E-4F61-8911-CA4FD8E7625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9" name="Dia számának helye 8">
            <a:extLst>
              <a:ext uri="{FF2B5EF4-FFF2-40B4-BE49-F238E27FC236}">
                <a16:creationId xmlns:a16="http://schemas.microsoft.com/office/drawing/2014/main" id="{EDCDCAC3-4C0D-4F0E-A5F6-6D05ED8B328A}"/>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838713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6B5BF26-7054-464F-847F-6D18B60E66BB}"/>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3D84279-1AB0-43D4-9885-927359F9756B}"/>
              </a:ext>
            </a:extLst>
          </p:cNvPr>
          <p:cNvSpPr>
            <a:spLocks noGrp="1"/>
          </p:cNvSpPr>
          <p:nvPr>
            <p:ph type="dt" sz="half" idx="10"/>
          </p:nvPr>
        </p:nvSpPr>
        <p:spPr/>
        <p:txBody>
          <a:bodyPr/>
          <a:lstStyle/>
          <a:p>
            <a:fld id="{0016EE33-742A-45C9-84DC-2BA2ED36E40C}" type="datetime1">
              <a:rPr lang="hu-HU" smtClean="0"/>
              <a:t>2023. 11. 26.</a:t>
            </a:fld>
            <a:endParaRPr lang="hu-HU"/>
          </a:p>
        </p:txBody>
      </p:sp>
      <p:sp>
        <p:nvSpPr>
          <p:cNvPr id="4" name="Élőláb helye 3">
            <a:extLst>
              <a:ext uri="{FF2B5EF4-FFF2-40B4-BE49-F238E27FC236}">
                <a16:creationId xmlns:a16="http://schemas.microsoft.com/office/drawing/2014/main" id="{4EAF7920-0035-411F-A12D-91EB10F6533E}"/>
              </a:ext>
            </a:extLst>
          </p:cNvPr>
          <p:cNvSpPr>
            <a:spLocks noGrp="1"/>
          </p:cNvSpPr>
          <p:nvPr>
            <p:ph type="ftr" sz="quarter" idx="11"/>
          </p:nvPr>
        </p:nvSpPr>
        <p:spPr/>
        <p:txBody>
          <a:bodyPr/>
          <a:lstStyle/>
          <a:p>
            <a:r>
              <a:rPr lang="en-US"/>
              <a:t>New Skills for the Next Generation of Journalists - NEWSREEL</a:t>
            </a:r>
            <a:endParaRPr lang="hu-HU"/>
          </a:p>
        </p:txBody>
      </p:sp>
      <p:sp>
        <p:nvSpPr>
          <p:cNvPr id="5" name="Dia számának helye 4">
            <a:extLst>
              <a:ext uri="{FF2B5EF4-FFF2-40B4-BE49-F238E27FC236}">
                <a16:creationId xmlns:a16="http://schemas.microsoft.com/office/drawing/2014/main" id="{3970F18F-1E91-44EC-8671-ED44864F8341}"/>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00954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974822EC-1818-40E8-83D6-14D2B50303C7}"/>
              </a:ext>
            </a:extLst>
          </p:cNvPr>
          <p:cNvSpPr>
            <a:spLocks noGrp="1"/>
          </p:cNvSpPr>
          <p:nvPr>
            <p:ph type="dt" sz="half" idx="10"/>
          </p:nvPr>
        </p:nvSpPr>
        <p:spPr/>
        <p:txBody>
          <a:bodyPr/>
          <a:lstStyle/>
          <a:p>
            <a:fld id="{D03563C6-FE02-4D0C-99AB-76D279DE4892}" type="datetime1">
              <a:rPr lang="hu-HU" smtClean="0"/>
              <a:t>2023. 11. 26.</a:t>
            </a:fld>
            <a:endParaRPr lang="hu-HU"/>
          </a:p>
        </p:txBody>
      </p:sp>
      <p:sp>
        <p:nvSpPr>
          <p:cNvPr id="3" name="Élőláb helye 2">
            <a:extLst>
              <a:ext uri="{FF2B5EF4-FFF2-40B4-BE49-F238E27FC236}">
                <a16:creationId xmlns:a16="http://schemas.microsoft.com/office/drawing/2014/main" id="{C90EBEF0-ED3B-43B0-967A-973B636488E3}"/>
              </a:ext>
            </a:extLst>
          </p:cNvPr>
          <p:cNvSpPr>
            <a:spLocks noGrp="1"/>
          </p:cNvSpPr>
          <p:nvPr>
            <p:ph type="ftr" sz="quarter" idx="11"/>
          </p:nvPr>
        </p:nvSpPr>
        <p:spPr/>
        <p:txBody>
          <a:bodyPr/>
          <a:lstStyle/>
          <a:p>
            <a:r>
              <a:rPr lang="en-US"/>
              <a:t>New Skills for the Next Generation of Journalists - NEWSREEL</a:t>
            </a:r>
            <a:endParaRPr lang="hu-HU"/>
          </a:p>
        </p:txBody>
      </p:sp>
      <p:sp>
        <p:nvSpPr>
          <p:cNvPr id="4" name="Dia számának helye 3">
            <a:extLst>
              <a:ext uri="{FF2B5EF4-FFF2-40B4-BE49-F238E27FC236}">
                <a16:creationId xmlns:a16="http://schemas.microsoft.com/office/drawing/2014/main" id="{956ADFF4-8FD8-4B6C-B6FE-F19B89125F1F}"/>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200075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0BB3EE-3E81-4D71-B16B-1A9AAD2EBDE3}"/>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85EBD1F-CBE1-4824-89EC-3AD05576D7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922E4581-3E55-494F-99CD-837E9BAF1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08755F59-999B-4A9D-A873-EAE04C693D65}"/>
              </a:ext>
            </a:extLst>
          </p:cNvPr>
          <p:cNvSpPr>
            <a:spLocks noGrp="1"/>
          </p:cNvSpPr>
          <p:nvPr>
            <p:ph type="dt" sz="half" idx="10"/>
          </p:nvPr>
        </p:nvSpPr>
        <p:spPr/>
        <p:txBody>
          <a:bodyPr/>
          <a:lstStyle/>
          <a:p>
            <a:fld id="{DE74D476-7685-4014-B6FE-7D53F23F8CD3}" type="datetime1">
              <a:rPr lang="hu-HU" smtClean="0"/>
              <a:t>2023. 11. 26.</a:t>
            </a:fld>
            <a:endParaRPr lang="hu-HU"/>
          </a:p>
        </p:txBody>
      </p:sp>
      <p:sp>
        <p:nvSpPr>
          <p:cNvPr id="6" name="Élőláb helye 5">
            <a:extLst>
              <a:ext uri="{FF2B5EF4-FFF2-40B4-BE49-F238E27FC236}">
                <a16:creationId xmlns:a16="http://schemas.microsoft.com/office/drawing/2014/main" id="{251C0C41-51D1-4950-83C9-C858A45C4DE4}"/>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B6E435B6-0DB1-4C3F-AE0F-D87C96605130}"/>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1050568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64E0EB9-4A6E-4122-910A-CDE6A443BEE7}"/>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01B38E3E-BE84-457B-8DED-39BE3D628C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28962E5-83B4-44DA-A4CA-0483BD060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B121F24-F3C1-45FD-A0D0-F70AD4003B1C}"/>
              </a:ext>
            </a:extLst>
          </p:cNvPr>
          <p:cNvSpPr>
            <a:spLocks noGrp="1"/>
          </p:cNvSpPr>
          <p:nvPr>
            <p:ph type="dt" sz="half" idx="10"/>
          </p:nvPr>
        </p:nvSpPr>
        <p:spPr/>
        <p:txBody>
          <a:bodyPr/>
          <a:lstStyle/>
          <a:p>
            <a:fld id="{729F68D8-0053-4F8F-819B-6F1FA9FB00CA}" type="datetime1">
              <a:rPr lang="hu-HU" smtClean="0"/>
              <a:t>2023. 11. 26.</a:t>
            </a:fld>
            <a:endParaRPr lang="hu-HU"/>
          </a:p>
        </p:txBody>
      </p:sp>
      <p:sp>
        <p:nvSpPr>
          <p:cNvPr id="6" name="Élőláb helye 5">
            <a:extLst>
              <a:ext uri="{FF2B5EF4-FFF2-40B4-BE49-F238E27FC236}">
                <a16:creationId xmlns:a16="http://schemas.microsoft.com/office/drawing/2014/main" id="{F328B20F-2E8B-405F-9D4F-E0416220B100}"/>
              </a:ext>
            </a:extLst>
          </p:cNvPr>
          <p:cNvSpPr>
            <a:spLocks noGrp="1"/>
          </p:cNvSpPr>
          <p:nvPr>
            <p:ph type="ftr" sz="quarter" idx="11"/>
          </p:nvPr>
        </p:nvSpPr>
        <p:spPr/>
        <p:txBody>
          <a:bodyPr/>
          <a:lstStyle/>
          <a:p>
            <a:r>
              <a:rPr lang="en-US"/>
              <a:t>New Skills for the Next Generation of Journalists - NEWSREEL</a:t>
            </a:r>
            <a:endParaRPr lang="hu-HU"/>
          </a:p>
        </p:txBody>
      </p:sp>
      <p:sp>
        <p:nvSpPr>
          <p:cNvPr id="7" name="Dia számának helye 6">
            <a:extLst>
              <a:ext uri="{FF2B5EF4-FFF2-40B4-BE49-F238E27FC236}">
                <a16:creationId xmlns:a16="http://schemas.microsoft.com/office/drawing/2014/main" id="{7A1551F6-B27B-4382-9F11-BCC837CE1D97}"/>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560991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549484A-A20B-429F-80D6-DB5A1417EFCB}"/>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461D6EB-A17A-4478-970C-EE7F1373EDB2}"/>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448F5255-B4E7-4CA5-BA2E-52867DFF4BE4}"/>
              </a:ext>
            </a:extLst>
          </p:cNvPr>
          <p:cNvSpPr>
            <a:spLocks noGrp="1"/>
          </p:cNvSpPr>
          <p:nvPr>
            <p:ph type="dt" sz="half" idx="10"/>
          </p:nvPr>
        </p:nvSpPr>
        <p:spPr/>
        <p:txBody>
          <a:bodyPr/>
          <a:lstStyle/>
          <a:p>
            <a:fld id="{214B2C72-4F30-4E06-8EF9-58A14EAC6D5D}" type="datetime1">
              <a:rPr lang="hu-HU" smtClean="0"/>
              <a:t>2023. 11. 26.</a:t>
            </a:fld>
            <a:endParaRPr lang="hu-HU"/>
          </a:p>
        </p:txBody>
      </p:sp>
      <p:sp>
        <p:nvSpPr>
          <p:cNvPr id="5" name="Élőláb helye 4">
            <a:extLst>
              <a:ext uri="{FF2B5EF4-FFF2-40B4-BE49-F238E27FC236}">
                <a16:creationId xmlns:a16="http://schemas.microsoft.com/office/drawing/2014/main" id="{B2129963-7CD1-4565-A7C0-986125D03185}"/>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4419CBA-BE4C-4F5A-8ED4-9932A6A16712}"/>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4234541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34863371-AB1D-405B-B4E2-4C0F6ADCDFD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7B3507F7-E76D-438B-A140-397149311DB2}"/>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B541F80B-F614-45EB-AC0B-27429E01A538}"/>
              </a:ext>
            </a:extLst>
          </p:cNvPr>
          <p:cNvSpPr>
            <a:spLocks noGrp="1"/>
          </p:cNvSpPr>
          <p:nvPr>
            <p:ph type="dt" sz="half" idx="10"/>
          </p:nvPr>
        </p:nvSpPr>
        <p:spPr/>
        <p:txBody>
          <a:bodyPr/>
          <a:lstStyle/>
          <a:p>
            <a:fld id="{5CCB6C14-2430-48F0-98DB-736C494F794B}" type="datetime1">
              <a:rPr lang="hu-HU" smtClean="0"/>
              <a:t>2023. 11. 26.</a:t>
            </a:fld>
            <a:endParaRPr lang="hu-HU"/>
          </a:p>
        </p:txBody>
      </p:sp>
      <p:sp>
        <p:nvSpPr>
          <p:cNvPr id="5" name="Élőláb helye 4">
            <a:extLst>
              <a:ext uri="{FF2B5EF4-FFF2-40B4-BE49-F238E27FC236}">
                <a16:creationId xmlns:a16="http://schemas.microsoft.com/office/drawing/2014/main" id="{93E3C537-4C49-42FF-8036-CD2ADCA3A83B}"/>
              </a:ext>
            </a:extLst>
          </p:cNvPr>
          <p:cNvSpPr>
            <a:spLocks noGrp="1"/>
          </p:cNvSpPr>
          <p:nvPr>
            <p:ph type="ftr" sz="quarter" idx="11"/>
          </p:nvPr>
        </p:nvSpPr>
        <p:spPr/>
        <p:txBody>
          <a:body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4D879A51-2F99-4E0D-997C-83C788956555}"/>
              </a:ext>
            </a:extLst>
          </p:cNvPr>
          <p:cNvSpPr>
            <a:spLocks noGrp="1"/>
          </p:cNvSpPr>
          <p:nvPr>
            <p:ph type="sldNum" sz="quarter" idx="12"/>
          </p:nvPr>
        </p:nvSpPr>
        <p:spPr/>
        <p:txBody>
          <a:bodyPr/>
          <a:lstStyle/>
          <a:p>
            <a:fld id="{5490D3A0-CE6F-49D2-A784-08D506621889}" type="slidenum">
              <a:rPr lang="hu-HU" smtClean="0"/>
              <a:t>‹#›</a:t>
            </a:fld>
            <a:endParaRPr lang="hu-HU"/>
          </a:p>
        </p:txBody>
      </p:sp>
    </p:spTree>
    <p:extLst>
      <p:ext uri="{BB962C8B-B14F-4D97-AF65-F5344CB8AC3E}">
        <p14:creationId xmlns:p14="http://schemas.microsoft.com/office/powerpoint/2010/main" val="3405409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title" preserve="1" userDrawn="1">
  <p:cSld name="Címdia">
    <p:spTree>
      <p:nvGrpSpPr>
        <p:cNvPr id="1" name=""/>
        <p:cNvGrpSpPr/>
        <p:nvPr/>
      </p:nvGrpSpPr>
      <p:grpSpPr bwMode="auto">
        <a:xfrm>
          <a:off x="0" y="0"/>
          <a:ext cx="0" cy="0"/>
          <a:chOff x="0" y="0"/>
          <a:chExt cx="0" cy="0"/>
        </a:xfrm>
      </p:grpSpPr>
      <p:sp>
        <p:nvSpPr>
          <p:cNvPr id="2" name="Cím 1"/>
          <p:cNvSpPr>
            <a:spLocks noGrp="1"/>
          </p:cNvSpPr>
          <p:nvPr>
            <p:ph type="ctrTitle"/>
          </p:nvPr>
        </p:nvSpPr>
        <p:spPr bwMode="auto">
          <a:xfrm>
            <a:off x="1524000" y="1122363"/>
            <a:ext cx="9144000" cy="2387600"/>
          </a:xfrm>
        </p:spPr>
        <p:txBody>
          <a:bodyPr anchor="b"/>
          <a:lstStyle>
            <a:lvl1pPr algn="ctr">
              <a:defRPr sz="6000"/>
            </a:lvl1pPr>
          </a:lstStyle>
          <a:p>
            <a:pPr>
              <a:defRPr/>
            </a:pPr>
            <a:r>
              <a:rPr lang="hu-HU"/>
              <a:t>Mintacím szerkesztése</a:t>
            </a:r>
            <a:endParaRPr/>
          </a:p>
        </p:txBody>
      </p:sp>
      <p:sp>
        <p:nvSpPr>
          <p:cNvPr id="3" name="Alcím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hu-HU"/>
              <a:t>Kattintson ide az alcím mintájának szerkesztéséhez</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58070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obj" preserve="1" userDrawn="1">
  <p:cSld name="Cím és tartalo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idx="1"/>
          </p:nvPr>
        </p:nvSpPr>
        <p:spPr bwMode="auto"/>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966735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secHead" preserve="1" userDrawn="1">
  <p:cSld name="Szakaszfejléc">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1850" y="1709738"/>
            <a:ext cx="10515600" cy="2852737"/>
          </a:xfrm>
        </p:spPr>
        <p:txBody>
          <a:bodyPr anchor="b"/>
          <a:lstStyle>
            <a:lvl1pPr>
              <a:defRPr sz="6000"/>
            </a:lvl1pPr>
          </a:lstStyle>
          <a:p>
            <a:pPr>
              <a:defRPr/>
            </a:pPr>
            <a:r>
              <a:rPr lang="hu-HU"/>
              <a:t>Mintacím szerkesztése</a:t>
            </a:r>
            <a:endParaRPr/>
          </a:p>
        </p:txBody>
      </p:sp>
      <p:sp>
        <p:nvSpPr>
          <p:cNvPr id="3" name="Szöveg hely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hu-HU"/>
              <a:t>Mintaszöveg szerkesztése</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111358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type="twoObj" preserve="1" userDrawn="1">
  <p:cSld name="2 tartalomrész">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Tartalom helye 2"/>
          <p:cNvSpPr>
            <a:spLocks noGrp="1"/>
          </p:cNvSpPr>
          <p:nvPr>
            <p:ph sz="half" idx="1"/>
          </p:nvPr>
        </p:nvSpPr>
        <p:spPr bwMode="auto">
          <a:xfrm>
            <a:off x="838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Tartalom helye 3"/>
          <p:cNvSpPr>
            <a:spLocks noGrp="1"/>
          </p:cNvSpPr>
          <p:nvPr>
            <p:ph sz="half" idx="2"/>
          </p:nvPr>
        </p:nvSpPr>
        <p:spPr bwMode="auto">
          <a:xfrm>
            <a:off x="6172200" y="1825625"/>
            <a:ext cx="5181600" cy="435133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1053709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Összehasonlítás">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365125"/>
            <a:ext cx="10515600" cy="1325563"/>
          </a:xfrm>
        </p:spPr>
        <p:txBody>
          <a:bodyPr/>
          <a:lstStyle/>
          <a:p>
            <a:pPr>
              <a:defRPr/>
            </a:pPr>
            <a:r>
              <a:rPr lang="hu-HU"/>
              <a:t>Mintacím szerkesztése</a:t>
            </a:r>
            <a:endParaRPr/>
          </a:p>
        </p:txBody>
      </p:sp>
      <p:sp>
        <p:nvSpPr>
          <p:cNvPr id="3" name="Szöveg hely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4" name="Tartalom helye 3"/>
          <p:cNvSpPr>
            <a:spLocks noGrp="1"/>
          </p:cNvSpPr>
          <p:nvPr>
            <p:ph sz="half" idx="2"/>
          </p:nvPr>
        </p:nvSpPr>
        <p:spPr bwMode="auto">
          <a:xfrm>
            <a:off x="839788" y="2505074"/>
            <a:ext cx="5157787"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5" name="Szöveg hely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hu-HU"/>
              <a:t>Mintaszöveg szerkesztése</a:t>
            </a:r>
            <a:endParaRPr/>
          </a:p>
        </p:txBody>
      </p:sp>
      <p:sp>
        <p:nvSpPr>
          <p:cNvPr id="6" name="Tartalom helye 5"/>
          <p:cNvSpPr>
            <a:spLocks noGrp="1"/>
          </p:cNvSpPr>
          <p:nvPr>
            <p:ph sz="quarter" idx="4"/>
          </p:nvPr>
        </p:nvSpPr>
        <p:spPr bwMode="auto">
          <a:xfrm>
            <a:off x="6172200" y="2505074"/>
            <a:ext cx="5183188" cy="3684588"/>
          </a:xfrm>
        </p:spPr>
        <p:txBody>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7" name="Dátum helye 6"/>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8" name="Élőláb helye 7"/>
          <p:cNvSpPr>
            <a:spLocks noGrp="1"/>
          </p:cNvSpPr>
          <p:nvPr>
            <p:ph type="ftr" sz="quarter" idx="11"/>
          </p:nvPr>
        </p:nvSpPr>
        <p:spPr bwMode="auto"/>
        <p:txBody>
          <a:bodyPr/>
          <a:lstStyle/>
          <a:p>
            <a:pPr>
              <a:defRPr/>
            </a:pPr>
            <a:endParaRPr lang="hu-HU"/>
          </a:p>
        </p:txBody>
      </p:sp>
      <p:sp>
        <p:nvSpPr>
          <p:cNvPr id="9" name="Dia számának helye 8"/>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6760224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Csak cím">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Dátum helye 2"/>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4" name="Élőláb helye 3"/>
          <p:cNvSpPr>
            <a:spLocks noGrp="1"/>
          </p:cNvSpPr>
          <p:nvPr>
            <p:ph type="ftr" sz="quarter" idx="11"/>
          </p:nvPr>
        </p:nvSpPr>
        <p:spPr bwMode="auto"/>
        <p:txBody>
          <a:bodyPr/>
          <a:lstStyle/>
          <a:p>
            <a:pPr>
              <a:defRPr/>
            </a:pPr>
            <a:endParaRPr lang="hu-HU"/>
          </a:p>
        </p:txBody>
      </p:sp>
      <p:sp>
        <p:nvSpPr>
          <p:cNvPr id="5" name="Dia számának helye 4"/>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084605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type="blank" preserve="1" userDrawn="1">
  <p:cSld name="Üres">
    <p:spTree>
      <p:nvGrpSpPr>
        <p:cNvPr id="1" name=""/>
        <p:cNvGrpSpPr/>
        <p:nvPr/>
      </p:nvGrpSpPr>
      <p:grpSpPr bwMode="auto">
        <a:xfrm>
          <a:off x="0" y="0"/>
          <a:ext cx="0" cy="0"/>
          <a:chOff x="0" y="0"/>
          <a:chExt cx="0" cy="0"/>
        </a:xfrm>
      </p:grpSpPr>
      <p:sp>
        <p:nvSpPr>
          <p:cNvPr id="2" name="Dátum helye 1"/>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3" name="Élőláb helye 2"/>
          <p:cNvSpPr>
            <a:spLocks noGrp="1"/>
          </p:cNvSpPr>
          <p:nvPr>
            <p:ph type="ftr" sz="quarter" idx="11"/>
          </p:nvPr>
        </p:nvSpPr>
        <p:spPr bwMode="auto"/>
        <p:txBody>
          <a:bodyPr/>
          <a:lstStyle/>
          <a:p>
            <a:pPr>
              <a:defRPr/>
            </a:pPr>
            <a:endParaRPr lang="hu-HU"/>
          </a:p>
        </p:txBody>
      </p:sp>
      <p:sp>
        <p:nvSpPr>
          <p:cNvPr id="4" name="Dia számának helye 3"/>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586652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type="objTx" preserve="1" userDrawn="1">
  <p:cSld name="Tartalomrész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Tartalom helye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285132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type="picTx" preserve="1" userDrawn="1">
  <p:cSld name="Kép képaláírással">
    <p:spTree>
      <p:nvGrpSpPr>
        <p:cNvPr id="1" name=""/>
        <p:cNvGrpSpPr/>
        <p:nvPr/>
      </p:nvGrpSpPr>
      <p:grpSpPr bwMode="auto">
        <a:xfrm>
          <a:off x="0" y="0"/>
          <a:ext cx="0" cy="0"/>
          <a:chOff x="0" y="0"/>
          <a:chExt cx="0" cy="0"/>
        </a:xfrm>
      </p:grpSpPr>
      <p:sp>
        <p:nvSpPr>
          <p:cNvPr id="2" name="Cím 1"/>
          <p:cNvSpPr>
            <a:spLocks noGrp="1"/>
          </p:cNvSpPr>
          <p:nvPr>
            <p:ph type="title"/>
          </p:nvPr>
        </p:nvSpPr>
        <p:spPr bwMode="auto">
          <a:xfrm>
            <a:off x="839788" y="457200"/>
            <a:ext cx="3932237" cy="1600200"/>
          </a:xfrm>
        </p:spPr>
        <p:txBody>
          <a:bodyPr anchor="b"/>
          <a:lstStyle>
            <a:lvl1pPr>
              <a:defRPr sz="3200"/>
            </a:lvl1pPr>
          </a:lstStyle>
          <a:p>
            <a:pPr>
              <a:defRPr/>
            </a:pPr>
            <a:r>
              <a:rPr lang="hu-HU"/>
              <a:t>Mintacím szerkesztése</a:t>
            </a:r>
            <a:endParaRPr/>
          </a:p>
        </p:txBody>
      </p:sp>
      <p:sp>
        <p:nvSpPr>
          <p:cNvPr id="3" name="Kép hely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hu-HU"/>
          </a:p>
        </p:txBody>
      </p:sp>
      <p:sp>
        <p:nvSpPr>
          <p:cNvPr id="4" name="Szöveg hely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hu-HU"/>
              <a:t>Mintaszöveg szerkesztése</a:t>
            </a:r>
            <a:endParaRPr/>
          </a:p>
        </p:txBody>
      </p:sp>
      <p:sp>
        <p:nvSpPr>
          <p:cNvPr id="5" name="Dátum helye 4"/>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6" name="Élőláb helye 5"/>
          <p:cNvSpPr>
            <a:spLocks noGrp="1"/>
          </p:cNvSpPr>
          <p:nvPr>
            <p:ph type="ftr" sz="quarter" idx="11"/>
          </p:nvPr>
        </p:nvSpPr>
        <p:spPr bwMode="auto"/>
        <p:txBody>
          <a:bodyPr/>
          <a:lstStyle/>
          <a:p>
            <a:pPr>
              <a:defRPr/>
            </a:pPr>
            <a:endParaRPr lang="hu-HU"/>
          </a:p>
        </p:txBody>
      </p:sp>
      <p:sp>
        <p:nvSpPr>
          <p:cNvPr id="7" name="Dia számának helye 6"/>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4057860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3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PhAnim="0" type="vertTx" preserve="1" userDrawn="1">
  <p:cSld name="Cím és függőleges szöveg">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a:t>Mintacím szerkesztése</a:t>
            </a:r>
            <a:endParaRPr/>
          </a:p>
        </p:txBody>
      </p:sp>
      <p:sp>
        <p:nvSpPr>
          <p:cNvPr id="3" name="Függőleges szöveg helye 2"/>
          <p:cNvSpPr>
            <a:spLocks noGrp="1"/>
          </p:cNvSpPr>
          <p:nvPr>
            <p:ph type="body" orient="vert" idx="1"/>
          </p:nvPr>
        </p:nvSpPr>
        <p:spPr bwMode="auto"/>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3990190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Függőleges cím és szöveg">
    <p:spTree>
      <p:nvGrpSpPr>
        <p:cNvPr id="1" name=""/>
        <p:cNvGrpSpPr/>
        <p:nvPr/>
      </p:nvGrpSpPr>
      <p:grpSpPr bwMode="auto">
        <a:xfrm>
          <a:off x="0" y="0"/>
          <a:ext cx="0" cy="0"/>
          <a:chOff x="0" y="0"/>
          <a:chExt cx="0" cy="0"/>
        </a:xfrm>
      </p:grpSpPr>
      <p:sp>
        <p:nvSpPr>
          <p:cNvPr id="2" name="Függőleges cím 1"/>
          <p:cNvSpPr>
            <a:spLocks noGrp="1"/>
          </p:cNvSpPr>
          <p:nvPr>
            <p:ph type="title" orient="vert"/>
          </p:nvPr>
        </p:nvSpPr>
        <p:spPr bwMode="auto">
          <a:xfrm>
            <a:off x="8724900" y="365125"/>
            <a:ext cx="2628900" cy="5811838"/>
          </a:xfrm>
        </p:spPr>
        <p:txBody>
          <a:bodyPr vert="eaVert"/>
          <a:lstStyle/>
          <a:p>
            <a:pPr>
              <a:defRPr/>
            </a:pPr>
            <a:r>
              <a:rPr lang="hu-HU"/>
              <a:t>Mintacím szerkesztése</a:t>
            </a:r>
            <a:endParaRPr/>
          </a:p>
        </p:txBody>
      </p:sp>
      <p:sp>
        <p:nvSpPr>
          <p:cNvPr id="3" name="Függőleges szöveg helye 2"/>
          <p:cNvSpPr>
            <a:spLocks noGrp="1"/>
          </p:cNvSpPr>
          <p:nvPr>
            <p:ph type="body" orient="vert" idx="1"/>
          </p:nvPr>
        </p:nvSpPr>
        <p:spPr bwMode="auto">
          <a:xfrm>
            <a:off x="838200" y="365125"/>
            <a:ext cx="7734300" cy="5811838"/>
          </a:xfrm>
        </p:spPr>
        <p:txBody>
          <a:bodyPr vert="eaVert"/>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10"/>
          </p:nvPr>
        </p:nvSpPr>
        <p:spPr bwMode="auto"/>
        <p:txBody>
          <a:bodyPr/>
          <a:lstStyle/>
          <a:p>
            <a:pPr>
              <a:defRPr/>
            </a:pPr>
            <a:fld id="{5E3E4EE3-1A77-4589-ACFF-672620A5E174}" type="datetimeFigureOut">
              <a:rPr lang="hu-HU"/>
              <a:t>2023. 11. 26.</a:t>
            </a:fld>
            <a:endParaRPr lang="hu-HU"/>
          </a:p>
        </p:txBody>
      </p:sp>
      <p:sp>
        <p:nvSpPr>
          <p:cNvPr id="5" name="Élőláb helye 4"/>
          <p:cNvSpPr>
            <a:spLocks noGrp="1"/>
          </p:cNvSpPr>
          <p:nvPr>
            <p:ph type="ftr" sz="quarter" idx="11"/>
          </p:nvPr>
        </p:nvSpPr>
        <p:spPr bwMode="auto"/>
        <p:txBody>
          <a:bodyPr/>
          <a:lstStyle/>
          <a:p>
            <a:pPr>
              <a:defRPr/>
            </a:pPr>
            <a:endParaRPr lang="hu-HU"/>
          </a:p>
        </p:txBody>
      </p:sp>
      <p:sp>
        <p:nvSpPr>
          <p:cNvPr id="6" name="Dia számának helye 5"/>
          <p:cNvSpPr>
            <a:spLocks noGrp="1"/>
          </p:cNvSpPr>
          <p:nvPr>
            <p:ph type="sldNum" sz="quarter" idx="12"/>
          </p:nvPr>
        </p:nvSpPr>
        <p:spPr bwMode="auto"/>
        <p:txBody>
          <a:bodyPr/>
          <a:lstStyle/>
          <a:p>
            <a:pPr>
              <a:defRPr/>
            </a:pPr>
            <a:fld id="{D13146BD-4A12-432C-AD50-55033724872F}" type="slidenum">
              <a:rPr lang="hu-HU"/>
              <a:t>‹#›</a:t>
            </a:fld>
            <a:endParaRPr lang="hu-HU"/>
          </a:p>
        </p:txBody>
      </p:sp>
    </p:spTree>
    <p:extLst>
      <p:ext uri="{BB962C8B-B14F-4D97-AF65-F5344CB8AC3E}">
        <p14:creationId xmlns:p14="http://schemas.microsoft.com/office/powerpoint/2010/main" val="241002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4494"/>
        </a:solid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EDBB013-C965-40C5-AD5B-6D171F3D5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BC033CA1-F37A-4D64-8776-F2A1EA9053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01F550AE-90FA-44B3-B025-3B87DE6533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3408B-CBBA-4A0D-8A15-42ECC6B552D5}" type="datetime1">
              <a:rPr lang="hu-HU" smtClean="0"/>
              <a:t>2023. 11. 26.</a:t>
            </a:fld>
            <a:endParaRPr lang="hu-HU"/>
          </a:p>
        </p:txBody>
      </p:sp>
      <p:sp>
        <p:nvSpPr>
          <p:cNvPr id="5" name="Élőláb helye 4">
            <a:extLst>
              <a:ext uri="{FF2B5EF4-FFF2-40B4-BE49-F238E27FC236}">
                <a16:creationId xmlns:a16="http://schemas.microsoft.com/office/drawing/2014/main" id="{153A619F-0DD5-4986-A407-90E36AE55A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New Skills for the Next Generation of Journalists - NEWSREEL</a:t>
            </a:r>
            <a:endParaRPr lang="hu-HU"/>
          </a:p>
        </p:txBody>
      </p:sp>
      <p:sp>
        <p:nvSpPr>
          <p:cNvPr id="6" name="Dia számának helye 5">
            <a:extLst>
              <a:ext uri="{FF2B5EF4-FFF2-40B4-BE49-F238E27FC236}">
                <a16:creationId xmlns:a16="http://schemas.microsoft.com/office/drawing/2014/main" id="{A6408984-520B-4422-8BEA-2DD43781A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0D3A0-CE6F-49D2-A784-08D506621889}" type="slidenum">
              <a:rPr lang="hu-HU" smtClean="0"/>
              <a:t>‹#›</a:t>
            </a:fld>
            <a:endParaRPr lang="hu-HU"/>
          </a:p>
        </p:txBody>
      </p:sp>
    </p:spTree>
    <p:extLst>
      <p:ext uri="{BB962C8B-B14F-4D97-AF65-F5344CB8AC3E}">
        <p14:creationId xmlns:p14="http://schemas.microsoft.com/office/powerpoint/2010/main" val="15613412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Cím hely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hu-HU"/>
              <a:t>Mintacím szerkesztése</a:t>
            </a:r>
            <a:endParaRPr/>
          </a:p>
        </p:txBody>
      </p:sp>
      <p:sp>
        <p:nvSpPr>
          <p:cNvPr id="3" name="Szöveg hely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hu-HU"/>
              <a:t>Mintaszöveg szerkesztése</a:t>
            </a:r>
            <a:endParaRPr/>
          </a:p>
          <a:p>
            <a:pPr lvl="1">
              <a:defRPr/>
            </a:pPr>
            <a:r>
              <a:rPr lang="hu-HU"/>
              <a:t>Második szint</a:t>
            </a:r>
            <a:endParaRPr/>
          </a:p>
          <a:p>
            <a:pPr lvl="2">
              <a:defRPr/>
            </a:pPr>
            <a:r>
              <a:rPr lang="hu-HU"/>
              <a:t>Harmadik szint</a:t>
            </a:r>
            <a:endParaRPr/>
          </a:p>
          <a:p>
            <a:pPr lvl="3">
              <a:defRPr/>
            </a:pPr>
            <a:r>
              <a:rPr lang="hu-HU"/>
              <a:t>Negyedik szint</a:t>
            </a:r>
            <a:endParaRPr/>
          </a:p>
          <a:p>
            <a:pPr lvl="4">
              <a:defRPr/>
            </a:pPr>
            <a:r>
              <a:rPr lang="hu-HU"/>
              <a:t>Ötödik szint</a:t>
            </a:r>
            <a:endParaRPr/>
          </a:p>
        </p:txBody>
      </p:sp>
      <p:sp>
        <p:nvSpPr>
          <p:cNvPr id="4" name="Dátum hely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3E4EE3-1A77-4589-ACFF-672620A5E174}" type="datetimeFigureOut">
              <a:rPr lang="hu-HU"/>
              <a:t>2023. 11. 26.</a:t>
            </a:fld>
            <a:endParaRPr lang="hu-HU"/>
          </a:p>
        </p:txBody>
      </p:sp>
      <p:sp>
        <p:nvSpPr>
          <p:cNvPr id="5" name="Élőláb hely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hu-HU"/>
          </a:p>
        </p:txBody>
      </p:sp>
      <p:sp>
        <p:nvSpPr>
          <p:cNvPr id="6" name="Dia számának hely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13146BD-4A12-432C-AD50-55033724872F}" type="slidenum">
              <a:rPr lang="hu-HU"/>
              <a:t>‹#›</a:t>
            </a:fld>
            <a:endParaRPr lang="hu-HU"/>
          </a:p>
        </p:txBody>
      </p:sp>
    </p:spTree>
    <p:extLst>
      <p:ext uri="{BB962C8B-B14F-4D97-AF65-F5344CB8AC3E}">
        <p14:creationId xmlns:p14="http://schemas.microsoft.com/office/powerpoint/2010/main" val="37187899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hu-H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notesSlide" Target="../notesSlides/notesSlide10.xml"/><Relationship Id="rId7" Type="http://schemas.openxmlformats.org/officeDocument/2006/relationships/customXml" Target="../ink/ink2.xml"/><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60.png"/><Relationship Id="rId11" Type="http://schemas.openxmlformats.org/officeDocument/2006/relationships/hyperlink" Target="https://www.factual.ro/" TargetMode="External"/><Relationship Id="rId5" Type="http://schemas.openxmlformats.org/officeDocument/2006/relationships/customXml" Target="../ink/ink1.xml"/><Relationship Id="rId15" Type="http://schemas.openxmlformats.org/officeDocument/2006/relationships/image" Target="../media/image17.png"/><Relationship Id="rId10" Type="http://schemas.openxmlformats.org/officeDocument/2006/relationships/hyperlink" Target="https://www.afp.com/en" TargetMode="External"/><Relationship Id="rId4" Type="http://schemas.openxmlformats.org/officeDocument/2006/relationships/hyperlink" Target="https://correctiv.org/" TargetMode="External"/><Relationship Id="rId9" Type="http://schemas.openxmlformats.org/officeDocument/2006/relationships/image" Target="../media/image13.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hyperlink" Target="https://ksjhandbook.org/fact-checking-science-journalism-how-to-make-sure-your-stories-are-true/the-three-models-of-fact-checking/"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hyperlink" Target="https://ksjhandbook.org/fact-checking-science-journalism-how-to-make-sure-your-stories-are-true/the-three-models-of-fact-checking/"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7.xml"/><Relationship Id="rId5" Type="http://schemas.openxmlformats.org/officeDocument/2006/relationships/hyperlink" Target="https://en.unesco.org/sites/default/files/journalism_fake_news_disinformation_print_friendly_0.pdf"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3.xml"/><Relationship Id="rId7"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hyperlink" Target="https://www.duplichecker.com/reverse-image-search.php" TargetMode="External"/><Relationship Id="rId5" Type="http://schemas.openxmlformats.org/officeDocument/2006/relationships/hyperlink" Target="https://tineye.com/" TargetMode="External"/><Relationship Id="rId4" Type="http://schemas.openxmlformats.org/officeDocument/2006/relationships/hyperlink" Target="https://images.google.com/"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hyperlink" Target="https://developers.google.com/maps/documentation/javascript/geolocation"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hyperlink" Target="https://fullfact.org/online/china-explosion-video-ukraine/" TargetMode="External"/></Relationships>
</file>

<file path=ppt/slides/_rels/slide2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0.png"/><Relationship Id="rId3" Type="http://schemas.openxmlformats.org/officeDocument/2006/relationships/notesSlide" Target="../notesSlides/notesSlide26.xml"/><Relationship Id="rId7" Type="http://schemas.openxmlformats.org/officeDocument/2006/relationships/image" Target="../media/image200.png"/><Relationship Id="rId12" Type="http://schemas.openxmlformats.org/officeDocument/2006/relationships/customXml" Target="../ink/ink6.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customXml" Target="../ink/ink3.xml"/><Relationship Id="rId11" Type="http://schemas.openxmlformats.org/officeDocument/2006/relationships/image" Target="../media/image220.png"/><Relationship Id="rId5" Type="http://schemas.openxmlformats.org/officeDocument/2006/relationships/image" Target="../media/image24.png"/><Relationship Id="rId10" Type="http://schemas.openxmlformats.org/officeDocument/2006/relationships/customXml" Target="../ink/ink5.xml"/><Relationship Id="rId4" Type="http://schemas.openxmlformats.org/officeDocument/2006/relationships/hyperlink" Target="https://www.thequint.com/news/webqoof/using-geolocation-for-fact-checking-verify-kiya-kya-google-maps#read-more" TargetMode="External"/><Relationship Id="rId9" Type="http://schemas.openxmlformats.org/officeDocument/2006/relationships/image" Target="../media/image210.png"/><Relationship Id="rId14" Type="http://schemas.openxmlformats.org/officeDocument/2006/relationships/customXml" Target="../ink/ink7.xml"/></Relationships>
</file>

<file path=ppt/slides/_rels/slide28.xml.rels><?xml version="1.0" encoding="UTF-8" standalone="yes"?>
<Relationships xmlns="http://schemas.openxmlformats.org/package/2006/relationships"><Relationship Id="rId8" Type="http://schemas.openxmlformats.org/officeDocument/2006/relationships/customXml" Target="../ink/ink9.xml"/><Relationship Id="rId3" Type="http://schemas.openxmlformats.org/officeDocument/2006/relationships/notesSlide" Target="../notesSlides/notesSlide27.xml"/><Relationship Id="rId7" Type="http://schemas.openxmlformats.org/officeDocument/2006/relationships/image" Target="../media/image60.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customXml" Target="../ink/ink8.xml"/><Relationship Id="rId11" Type="http://schemas.openxmlformats.org/officeDocument/2006/relationships/image" Target="../media/image26.png"/><Relationship Id="rId5" Type="http://schemas.openxmlformats.org/officeDocument/2006/relationships/hyperlink" Target="https://archive.org/web/" TargetMode="External"/><Relationship Id="rId10" Type="http://schemas.openxmlformats.org/officeDocument/2006/relationships/image" Target="../media/image25.png"/><Relationship Id="rId4" Type="http://schemas.openxmlformats.org/officeDocument/2006/relationships/hyperlink" Target="https://help.crowdtangle.com/en/articles/4201940-about-us" TargetMode="External"/><Relationship Id="rId9" Type="http://schemas.openxmlformats.org/officeDocument/2006/relationships/hyperlink" Target="https://www.crowdtangle.co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1.xml"/><Relationship Id="rId4" Type="http://schemas.openxmlformats.org/officeDocument/2006/relationships/hyperlink" Target="https://researchguides.ben.edu/c.php?g=608230&amp;p=4219925"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hyperlink" Target="https://fullfact.org/media/uploads/coof-2020.pdf"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8" Type="http://schemas.openxmlformats.org/officeDocument/2006/relationships/hyperlink" Target="https://edmo.eu/wp-content/uploads/2022/10/Report-task-4.1-The-State-of-Art-of-Fact-Checking-Tools.pdf" TargetMode="External"/><Relationship Id="rId3" Type="http://schemas.openxmlformats.org/officeDocument/2006/relationships/notesSlide" Target="../notesSlides/notesSlide34.xml"/><Relationship Id="rId7" Type="http://schemas.openxmlformats.org/officeDocument/2006/relationships/hyperlink" Target="https://fullfact.org/media/uploads/coof-2020.pdf" TargetMode="External"/><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s://edmo.eu/wp-content/uploads/2022/10/Report-task-4.2-Fact-checkers-user-needs.pdf" TargetMode="External"/><Relationship Id="rId5" Type="http://schemas.openxmlformats.org/officeDocument/2006/relationships/hyperlink" Target="https://ksjhandbook.org/fact-checking-science-journalism-how-to-make-sure-your-stories-are-true/the-three-models-of-fact-checking/" TargetMode="External"/><Relationship Id="rId10" Type="http://schemas.openxmlformats.org/officeDocument/2006/relationships/hyperlink" Target="https://factcheckni.org/articles/explainers/what-is-fact-checking-and-why-is-it-important/" TargetMode="External"/><Relationship Id="rId4" Type="http://schemas.openxmlformats.org/officeDocument/2006/relationships/hyperlink" Target="https://dictionary.cambridge.org/" TargetMode="External"/><Relationship Id="rId9" Type="http://schemas.openxmlformats.org/officeDocument/2006/relationships/hyperlink" Target="https://en.unesco.org/sites/default/files/journalism_fake_news_disinformation_print_friendly_0.pdf" TargetMode="Externa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7.xml"/><Relationship Id="rId6" Type="http://schemas.openxmlformats.org/officeDocument/2006/relationships/hyperlink" Target="https://fullfact.org/media/uploads/coof-2020.pdf" TargetMode="External"/><Relationship Id="rId5" Type="http://schemas.openxmlformats.org/officeDocument/2006/relationships/hyperlink" Target="https://datajournalism.com/read/handbook/verification-3/investigating-disinformation-and-media-manipulation/the-age-of-information-disorder" TargetMode="External"/><Relationship Id="rId4" Type="http://schemas.openxmlformats.org/officeDocument/2006/relationships/hyperlink" Target="https://www.thequint.com/news/webqoof/using-geolocation-for-fact-checking-verify-kiya-kya-google-maps#read-more"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2.xml"/><Relationship Id="rId1" Type="http://schemas.openxmlformats.org/officeDocument/2006/relationships/tags" Target="../tags/tag38.xml"/><Relationship Id="rId5" Type="http://schemas.openxmlformats.org/officeDocument/2006/relationships/hyperlink" Target="http://www.pixabay.com/" TargetMode="External"/><Relationship Id="rId4" Type="http://schemas.openxmlformats.org/officeDocument/2006/relationships/hyperlink" Target="https://unsplash.com/license"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reepik.com/" TargetMode="External"/><Relationship Id="rId2" Type="http://schemas.openxmlformats.org/officeDocument/2006/relationships/slideLayout" Target="../slideLayouts/slideLayout22.xml"/><Relationship Id="rId1" Type="http://schemas.openxmlformats.org/officeDocument/2006/relationships/tags" Target="../tags/tag39.xml"/><Relationship Id="rId4" Type="http://schemas.openxmlformats.org/officeDocument/2006/relationships/hyperlink" Target="https://www.pexels.com/"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afp.com/en" TargetMode="External"/><Relationship Id="rId3" Type="http://schemas.openxmlformats.org/officeDocument/2006/relationships/notesSlide" Target="../notesSlides/notesSlide37.xml"/><Relationship Id="rId7" Type="http://schemas.openxmlformats.org/officeDocument/2006/relationships/hyperlink" Target="https://www.factual.ro/" TargetMode="External"/><Relationship Id="rId2" Type="http://schemas.openxmlformats.org/officeDocument/2006/relationships/slideLayout" Target="../slideLayouts/slideLayout1.xml"/><Relationship Id="rId1" Type="http://schemas.openxmlformats.org/officeDocument/2006/relationships/tags" Target="../tags/tag40.xml"/><Relationship Id="rId6" Type="http://schemas.openxmlformats.org/officeDocument/2006/relationships/hyperlink" Target="https://correctiv.org/" TargetMode="External"/><Relationship Id="rId11" Type="http://schemas.openxmlformats.org/officeDocument/2006/relationships/hyperlink" Target="https://www.crowdtangle.com/" TargetMode="External"/><Relationship Id="rId5" Type="http://schemas.openxmlformats.org/officeDocument/2006/relationships/hyperlink" Target="https://factcheck.afp.com/doc.afp.com.324M6XN%20/" TargetMode="External"/><Relationship Id="rId10" Type="http://schemas.openxmlformats.org/officeDocument/2006/relationships/hyperlink" Target="https://archive.org/web/" TargetMode="External"/><Relationship Id="rId4" Type="http://schemas.openxmlformats.org/officeDocument/2006/relationships/hyperlink" Target="https://www.factcheck.org/page/18/" TargetMode="External"/><Relationship Id="rId9" Type="http://schemas.openxmlformats.org/officeDocument/2006/relationships/hyperlink" Target="https://pagellapolitica.i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hyperlink" Target="https://fullfact.org/online/china-explosion-video-ukraine/" TargetMode="External"/><Relationship Id="rId2" Type="http://schemas.openxmlformats.org/officeDocument/2006/relationships/slideLayout" Target="../slideLayouts/slideLayout1.xml"/><Relationship Id="rId1" Type="http://schemas.openxmlformats.org/officeDocument/2006/relationships/tags" Target="../tags/tag41.xml"/><Relationship Id="rId6" Type="http://schemas.openxmlformats.org/officeDocument/2006/relationships/hyperlink" Target="https://factcheck.afp.com/doc.afp.com.324M4WH" TargetMode="External"/><Relationship Id="rId5" Type="http://schemas.openxmlformats.org/officeDocument/2006/relationships/hyperlink" Target="https://factcheck.afp.com/doc.afp.com.324P7U2" TargetMode="External"/><Relationship Id="rId4" Type="http://schemas.openxmlformats.org/officeDocument/2006/relationships/hyperlink" Target="https://en.unesco.org/sites/default/files/journalism_fake_news_disinformation_print_friendly_0.pdf"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39.xml"/><Relationship Id="rId7" Type="http://schemas.openxmlformats.org/officeDocument/2006/relationships/image" Target="../media/image31.png"/><Relationship Id="rId2" Type="http://schemas.openxmlformats.org/officeDocument/2006/relationships/slideLayout" Target="../slideLayouts/slideLayout10.xml"/><Relationship Id="rId1" Type="http://schemas.openxmlformats.org/officeDocument/2006/relationships/tags" Target="../tags/tag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hyperlink" Target="https://factcheckni.org/articles/explainers/what-is-fact-checking-and-why-is-it-important/" TargetMode="External"/><Relationship Id="rId4" Type="http://schemas.openxmlformats.org/officeDocument/2006/relationships/hyperlink" Target="https://dictionary.cambridge.org/dictionary/english/fact-checkin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ép 4">
            <a:extLst>
              <a:ext uri="{FF2B5EF4-FFF2-40B4-BE49-F238E27FC236}">
                <a16:creationId xmlns:a16="http://schemas.microsoft.com/office/drawing/2014/main" id="{FAEE5532-7F5A-4573-8AD7-08E5D674EC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88" y="114252"/>
            <a:ext cx="3968015" cy="1130882"/>
          </a:xfrm>
          <a:prstGeom prst="rect">
            <a:avLst/>
          </a:prstGeom>
        </p:spPr>
      </p:pic>
      <p:sp>
        <p:nvSpPr>
          <p:cNvPr id="2" name="Cím 1">
            <a:extLst>
              <a:ext uri="{FF2B5EF4-FFF2-40B4-BE49-F238E27FC236}">
                <a16:creationId xmlns:a16="http://schemas.microsoft.com/office/drawing/2014/main" id="{97D90975-5E20-482C-BBCD-47C031CCB940}"/>
              </a:ext>
            </a:extLst>
          </p:cNvPr>
          <p:cNvSpPr>
            <a:spLocks noGrp="1"/>
          </p:cNvSpPr>
          <p:nvPr>
            <p:ph type="ctrTitle"/>
          </p:nvPr>
        </p:nvSpPr>
        <p:spPr>
          <a:xfrm>
            <a:off x="5925364" y="1943501"/>
            <a:ext cx="6432994" cy="2002938"/>
          </a:xfrm>
        </p:spPr>
        <p:txBody>
          <a:bodyPr anchor="b">
            <a:noAutofit/>
          </a:bodyPr>
          <a:lstStyle/>
          <a:p>
            <a:r>
              <a:rPr kumimoji="0" lang="en-US" sz="4400" b="1" i="0" u="none" strike="noStrike" kern="1200" cap="none" spc="0" normalizeH="0" baseline="0" noProof="0" dirty="0">
                <a:ln>
                  <a:noFill/>
                </a:ln>
                <a:effectLst/>
                <a:uLnTx/>
                <a:uFillTx/>
                <a:latin typeface="Calibri Light" panose="020F0302020204030204"/>
                <a:ea typeface="+mj-ea"/>
                <a:cs typeface="+mj-cs"/>
              </a:rPr>
              <a:t>VERIFYING AND </a:t>
            </a:r>
            <a:br>
              <a:rPr kumimoji="0" lang="hu-HU" sz="4400" b="1" i="0" u="none" strike="noStrike" kern="1200" cap="none" spc="0" normalizeH="0" baseline="0" noProof="0" dirty="0">
                <a:ln>
                  <a:noFill/>
                </a:ln>
                <a:effectLst/>
                <a:uLnTx/>
                <a:uFillTx/>
                <a:latin typeface="Calibri Light" panose="020F0302020204030204"/>
                <a:ea typeface="+mj-ea"/>
                <a:cs typeface="+mj-cs"/>
              </a:rPr>
            </a:br>
            <a:r>
              <a:rPr kumimoji="0" lang="en-US" sz="4400" b="1" i="0" u="none" strike="noStrike" kern="1200" cap="none" spc="0" normalizeH="0" baseline="0" noProof="0" dirty="0">
                <a:ln>
                  <a:noFill/>
                </a:ln>
                <a:effectLst/>
                <a:uLnTx/>
                <a:uFillTx/>
                <a:latin typeface="Calibri Light" panose="020F0302020204030204"/>
                <a:ea typeface="+mj-ea"/>
                <a:cs typeface="+mj-cs"/>
              </a:rPr>
              <a:t>ANALYZING „FAKE NEWS” </a:t>
            </a:r>
            <a:endParaRPr lang="hu-HU" sz="4400" dirty="0"/>
          </a:p>
        </p:txBody>
      </p:sp>
      <p:sp>
        <p:nvSpPr>
          <p:cNvPr id="6" name="Szövegdoboz 5">
            <a:extLst>
              <a:ext uri="{FF2B5EF4-FFF2-40B4-BE49-F238E27FC236}">
                <a16:creationId xmlns:a16="http://schemas.microsoft.com/office/drawing/2014/main" id="{F6043198-BD77-40A5-A26B-0732C9BB091F}"/>
              </a:ext>
            </a:extLst>
          </p:cNvPr>
          <p:cNvSpPr txBox="1"/>
          <p:nvPr/>
        </p:nvSpPr>
        <p:spPr>
          <a:xfrm>
            <a:off x="117288" y="1141044"/>
            <a:ext cx="6428296"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F</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unded</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by</a:t>
            </a:r>
            <a:r>
              <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hu-HU"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the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Erasmus+ </a:t>
            </a:r>
            <a:r>
              <a:rPr kumimoji="0" lang="en-US" sz="1300" b="1" i="1" u="none" strike="noStrike" kern="1200" cap="none" spc="0" normalizeH="0" baseline="0" noProof="0" dirty="0" err="1">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Programme</a:t>
            </a:r>
            <a:r>
              <a:rPr kumimoji="0" lang="en-US"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rPr>
              <a:t> of the European Union</a:t>
            </a:r>
            <a:endParaRPr kumimoji="0" lang="hu-HU" sz="1300" b="1" i="1" u="none" strike="noStrike" kern="1200" cap="none" spc="0" normalizeH="0" baseline="0" noProof="0" dirty="0">
              <a:ln>
                <a:noFill/>
              </a:ln>
              <a:solidFill>
                <a:srgbClr val="004494"/>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3" name="Kép 12" descr="A képen kültéri látható&#10;&#10;A leírás nagyon megbízható">
            <a:extLst>
              <a:ext uri="{FF2B5EF4-FFF2-40B4-BE49-F238E27FC236}">
                <a16:creationId xmlns:a16="http://schemas.microsoft.com/office/drawing/2014/main" id="{0156EEEB-9DFA-479E-BE33-F901122C51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272" y="2271926"/>
            <a:ext cx="2306669" cy="622800"/>
          </a:xfrm>
          <a:prstGeom prst="rect">
            <a:avLst/>
          </a:prstGeom>
        </p:spPr>
      </p:pic>
      <p:pic>
        <p:nvPicPr>
          <p:cNvPr id="17" name="Kép 16" descr="A képen objektum látható&#10;&#10;A leírás teljesen megbízható">
            <a:extLst>
              <a:ext uri="{FF2B5EF4-FFF2-40B4-BE49-F238E27FC236}">
                <a16:creationId xmlns:a16="http://schemas.microsoft.com/office/drawing/2014/main" id="{CDE6A37D-6370-4404-9DF6-F03DECBC5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402" y="3138536"/>
            <a:ext cx="2204974" cy="492444"/>
          </a:xfrm>
          <a:prstGeom prst="rect">
            <a:avLst/>
          </a:prstGeom>
        </p:spPr>
      </p:pic>
      <p:graphicFrame>
        <p:nvGraphicFramePr>
          <p:cNvPr id="3" name="Táblázat 2">
            <a:extLst>
              <a:ext uri="{FF2B5EF4-FFF2-40B4-BE49-F238E27FC236}">
                <a16:creationId xmlns:a16="http://schemas.microsoft.com/office/drawing/2014/main" id="{F65DDBE2-F763-4879-93A4-366C0EF8B5DB}"/>
              </a:ext>
            </a:extLst>
          </p:cNvPr>
          <p:cNvGraphicFramePr>
            <a:graphicFrameLocks noGrp="1"/>
          </p:cNvGraphicFramePr>
          <p:nvPr/>
        </p:nvGraphicFramePr>
        <p:xfrm>
          <a:off x="110534" y="5738965"/>
          <a:ext cx="4922981" cy="960120"/>
        </p:xfrm>
        <a:graphic>
          <a:graphicData uri="http://schemas.openxmlformats.org/drawingml/2006/table">
            <a:tbl>
              <a:tblPr/>
              <a:tblGrid>
                <a:gridCol w="3786908">
                  <a:extLst>
                    <a:ext uri="{9D8B030D-6E8A-4147-A177-3AD203B41FA5}">
                      <a16:colId xmlns:a16="http://schemas.microsoft.com/office/drawing/2014/main" val="749391775"/>
                    </a:ext>
                  </a:extLst>
                </a:gridCol>
                <a:gridCol w="1136073">
                  <a:extLst>
                    <a:ext uri="{9D8B030D-6E8A-4147-A177-3AD203B41FA5}">
                      <a16:colId xmlns:a16="http://schemas.microsoft.com/office/drawing/2014/main" val="3901970431"/>
                    </a:ext>
                  </a:extLst>
                </a:gridCol>
              </a:tblGrid>
              <a:tr h="0">
                <a:tc>
                  <a:txBody>
                    <a:bodyPr/>
                    <a:lstStyle/>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New Teaching Fields for the</a:t>
                      </a:r>
                      <a:endPar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endParaRPr>
                    </a:p>
                    <a:p>
                      <a:pPr algn="l"/>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Next Generation of Journalists</a:t>
                      </a:r>
                      <a:br>
                        <a:rPr kumimoji="0" lang="hu-HU"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br>
                      <a:r>
                        <a:rPr kumimoji="0" lang="en-US" sz="1300" b="1" i="0" u="none" strike="noStrike" kern="1200" cap="none" spc="0" normalizeH="0" baseline="0" dirty="0">
                          <a:ln>
                            <a:noFill/>
                          </a:ln>
                          <a:solidFill>
                            <a:srgbClr val="004494"/>
                          </a:solidFill>
                          <a:effectLst/>
                          <a:uLnTx/>
                          <a:uFillTx/>
                          <a:latin typeface="Verdana" panose="020B0604030504040204" pitchFamily="34" charset="0"/>
                          <a:ea typeface="Verdana" panose="020B0604030504040204" pitchFamily="34" charset="0"/>
                        </a:rPr>
                        <a:t>2020-1-HU01-KA203-078824</a:t>
                      </a:r>
                      <a:br>
                        <a:rPr lang="en-US" b="1" dirty="0">
                          <a:effectLst/>
                        </a:rPr>
                      </a:br>
                      <a:endParaRPr lang="en-US" dirty="0">
                        <a:effectLst/>
                      </a:endParaRPr>
                    </a:p>
                  </a:txBody>
                  <a:tcPr anchor="ctr">
                    <a:lnL>
                      <a:noFill/>
                    </a:lnL>
                    <a:lnR>
                      <a:noFill/>
                    </a:lnR>
                    <a:lnT>
                      <a:noFill/>
                    </a:lnT>
                    <a:lnB>
                      <a:noFill/>
                    </a:lnB>
                  </a:tcPr>
                </a:tc>
                <a:tc>
                  <a:txBody>
                    <a:bodyPr/>
                    <a:lstStyle/>
                    <a:p>
                      <a:pPr algn="r"/>
                      <a:endParaRPr lang="hu-HU" dirty="0">
                        <a:effectLst/>
                      </a:endParaRPr>
                    </a:p>
                  </a:txBody>
                  <a:tcPr anchor="ctr">
                    <a:lnL>
                      <a:noFill/>
                    </a:lnL>
                    <a:lnR>
                      <a:noFill/>
                    </a:lnR>
                    <a:lnT>
                      <a:noFill/>
                    </a:lnT>
                    <a:lnB>
                      <a:noFill/>
                    </a:lnB>
                  </a:tcPr>
                </a:tc>
                <a:extLst>
                  <a:ext uri="{0D108BD9-81ED-4DB2-BD59-A6C34878D82A}">
                    <a16:rowId xmlns:a16="http://schemas.microsoft.com/office/drawing/2014/main" val="4255824043"/>
                  </a:ext>
                </a:extLst>
              </a:tr>
            </a:tbl>
          </a:graphicData>
        </a:graphic>
      </p:graphicFrame>
      <p:pic>
        <p:nvPicPr>
          <p:cNvPr id="11" name="Kép 10">
            <a:extLst>
              <a:ext uri="{FF2B5EF4-FFF2-40B4-BE49-F238E27FC236}">
                <a16:creationId xmlns:a16="http://schemas.microsoft.com/office/drawing/2014/main" id="{7451D76A-665C-46FE-833F-2C77C67D59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7693" y="2818719"/>
            <a:ext cx="2204974" cy="1318976"/>
          </a:xfrm>
          <a:prstGeom prst="rect">
            <a:avLst/>
          </a:prstGeom>
        </p:spPr>
      </p:pic>
      <p:pic>
        <p:nvPicPr>
          <p:cNvPr id="9" name="Kép 8">
            <a:extLst>
              <a:ext uri="{FF2B5EF4-FFF2-40B4-BE49-F238E27FC236}">
                <a16:creationId xmlns:a16="http://schemas.microsoft.com/office/drawing/2014/main" id="{1E341DF1-6419-455F-BDEB-F14F583A24C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6846" y="2290384"/>
            <a:ext cx="2306669" cy="515156"/>
          </a:xfrm>
          <a:prstGeom prst="rect">
            <a:avLst/>
          </a:prstGeom>
        </p:spPr>
      </p:pic>
      <p:pic>
        <p:nvPicPr>
          <p:cNvPr id="7" name="Kép 6">
            <a:extLst>
              <a:ext uri="{FF2B5EF4-FFF2-40B4-BE49-F238E27FC236}">
                <a16:creationId xmlns:a16="http://schemas.microsoft.com/office/drawing/2014/main" id="{F16E3A69-A7DF-4632-85EA-85036DE6B03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33323" y="3722780"/>
            <a:ext cx="2093713" cy="960853"/>
          </a:xfrm>
          <a:prstGeom prst="rect">
            <a:avLst/>
          </a:prstGeom>
        </p:spPr>
      </p:pic>
      <p:pic>
        <p:nvPicPr>
          <p:cNvPr id="20" name="Kép 19">
            <a:extLst>
              <a:ext uri="{FF2B5EF4-FFF2-40B4-BE49-F238E27FC236}">
                <a16:creationId xmlns:a16="http://schemas.microsoft.com/office/drawing/2014/main" id="{7BF5E8C5-6257-49C6-859B-6B5FCF57483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1509" y="3902524"/>
            <a:ext cx="1918760" cy="571463"/>
          </a:xfrm>
          <a:prstGeom prst="rect">
            <a:avLst/>
          </a:prstGeom>
        </p:spPr>
      </p:pic>
    </p:spTree>
    <p:custDataLst>
      <p:tags r:id="rId1"/>
    </p:custDataLst>
    <p:extLst>
      <p:ext uri="{BB962C8B-B14F-4D97-AF65-F5344CB8AC3E}">
        <p14:creationId xmlns:p14="http://schemas.microsoft.com/office/powerpoint/2010/main" val="289009484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Imagine 2">
            <a:extLst>
              <a:ext uri="{FF2B5EF4-FFF2-40B4-BE49-F238E27FC236}">
                <a16:creationId xmlns:a16="http://schemas.microsoft.com/office/drawing/2014/main" id="{A9A36AB2-F6C1-48A7-47C5-26DAF75FB34C}"/>
              </a:ext>
            </a:extLst>
          </p:cNvPr>
          <p:cNvPicPr>
            <a:picLocks noChangeAspect="1"/>
          </p:cNvPicPr>
          <p:nvPr/>
        </p:nvPicPr>
        <p:blipFill rotWithShape="1">
          <a:blip r:embed="rId4"/>
          <a:srcRect l="10582" r="11720"/>
          <a:stretch/>
        </p:blipFill>
        <p:spPr>
          <a:xfrm>
            <a:off x="6749141" y="1553075"/>
            <a:ext cx="5303834" cy="3878897"/>
          </a:xfrm>
          <a:prstGeom prst="rect">
            <a:avLst/>
          </a:prstGeom>
        </p:spPr>
      </p:pic>
      <p:sp>
        <p:nvSpPr>
          <p:cNvPr id="126" name="Google Shape;126;p7"/>
          <p:cNvSpPr txBox="1">
            <a:spLocks noGrp="1"/>
          </p:cNvSpPr>
          <p:nvPr>
            <p:ph type="body" idx="1"/>
          </p:nvPr>
        </p:nvSpPr>
        <p:spPr>
          <a:xfrm>
            <a:off x="293913" y="1455103"/>
            <a:ext cx="6455228"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kumimoji="0" lang="en-US"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emergence of digital media and specifically social media meant that public figures now had direct channels to a broader part of the population without gatekeepers. This inspired the birth of online </a:t>
            </a:r>
            <a:r>
              <a:rPr kumimoji="0" lang="en-US" altLang="ro-RO"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organi</a:t>
            </a: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z</a:t>
            </a:r>
            <a:r>
              <a:rPr kumimoji="0" lang="en-US" altLang="ro-RO" sz="2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ations</a:t>
            </a:r>
            <a:r>
              <a:rPr kumimoji="0" lang="en-US"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performing and publishing fact-checks (post hoc)</a:t>
            </a: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sz="2400" dirty="0" err="1"/>
              <a:t>Lindén</a:t>
            </a:r>
            <a:r>
              <a:rPr lang="ro-RO" sz="2400" dirty="0"/>
              <a:t>, C.-G.; </a:t>
            </a:r>
            <a:r>
              <a:rPr lang="ro-RO" sz="2400" dirty="0" err="1"/>
              <a:t>Nguyen</a:t>
            </a:r>
            <a:r>
              <a:rPr lang="ro-RO" sz="2400" dirty="0"/>
              <a:t>, D.T.D.; </a:t>
            </a:r>
            <a:r>
              <a:rPr lang="ro-RO" sz="2400" dirty="0" err="1"/>
              <a:t>Salas-Gulliksen</a:t>
            </a:r>
            <a:r>
              <a:rPr lang="ro-RO" sz="2400" dirty="0"/>
              <a:t>, C.; Khan, S. A.; </a:t>
            </a:r>
            <a:r>
              <a:rPr lang="ro-RO" sz="2400" dirty="0" err="1"/>
              <a:t>Amelie</a:t>
            </a:r>
            <a:r>
              <a:rPr lang="ro-RO" sz="2400" dirty="0"/>
              <a:t>, M.; </a:t>
            </a:r>
            <a:r>
              <a:rPr lang="ro-RO" sz="2400" dirty="0" err="1"/>
              <a:t>Dierickx</a:t>
            </a:r>
            <a:r>
              <a:rPr lang="ro-RO" sz="2400" dirty="0"/>
              <a:t>, L. 2022, p. 7)</a:t>
            </a:r>
            <a:endPar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Thus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we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need</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fact-checking</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in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order</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to</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respect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journalistic</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standards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and</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freedom</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of media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and</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to</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have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democratic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societies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14300" indent="0" algn="just">
              <a:spcBef>
                <a:spcPts val="0"/>
              </a:spcBef>
              <a:spcAft>
                <a:spcPts val="800"/>
              </a:spcAft>
              <a:buNone/>
            </a:pPr>
            <a:endPar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Why</a:t>
            </a:r>
            <a:r>
              <a:rPr lang="ro-RO" sz="4400" dirty="0">
                <a:solidFill>
                  <a:srgbClr val="833C0B"/>
                </a:solidFill>
                <a:latin typeface="Calibri"/>
                <a:ea typeface="Calibri"/>
                <a:cs typeface="Calibri"/>
                <a:sym typeface="Calibri"/>
              </a:rPr>
              <a:t> do </a:t>
            </a:r>
            <a:r>
              <a:rPr lang="ro-RO" sz="4400" dirty="0" err="1">
                <a:solidFill>
                  <a:srgbClr val="833C0B"/>
                </a:solidFill>
                <a:latin typeface="Calibri"/>
                <a:ea typeface="Calibri"/>
                <a:cs typeface="Calibri"/>
                <a:sym typeface="Calibri"/>
              </a:rPr>
              <a:t>we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need</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fact-checking</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Fact-checking</a:t>
            </a:r>
            <a:endParaRPr lang="ro-RO" sz="4400" dirty="0">
              <a:solidFill>
                <a:srgbClr val="833C0B"/>
              </a:solidFill>
              <a:latin typeface="Calibri"/>
              <a:ea typeface="Calibri"/>
              <a:cs typeface="Calibri"/>
              <a:sym typeface="Calibri"/>
            </a:endParaRPr>
          </a:p>
        </p:txBody>
      </p:sp>
      <p:sp>
        <p:nvSpPr>
          <p:cNvPr id="5" name="CasetăText 4">
            <a:extLst>
              <a:ext uri="{FF2B5EF4-FFF2-40B4-BE49-F238E27FC236}">
                <a16:creationId xmlns:a16="http://schemas.microsoft.com/office/drawing/2014/main" id="{C3AA591B-F149-F0D8-0098-CDF59B13E1DC}"/>
              </a:ext>
            </a:extLst>
          </p:cNvPr>
          <p:cNvSpPr txBox="1"/>
          <p:nvPr/>
        </p:nvSpPr>
        <p:spPr>
          <a:xfrm>
            <a:off x="6533918" y="5669994"/>
            <a:ext cx="5519057"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rPr>
              <a:t>https://factcheck.afp.com/doc.afp.com.324M6XN</a:t>
            </a:r>
          </a:p>
        </p:txBody>
      </p:sp>
    </p:spTree>
    <p:custDataLst>
      <p:tags r:id="rId1"/>
    </p:custDataLst>
    <p:extLst>
      <p:ext uri="{BB962C8B-B14F-4D97-AF65-F5344CB8AC3E}">
        <p14:creationId xmlns:p14="http://schemas.microsoft.com/office/powerpoint/2010/main" val="3423724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88592" y="2928401"/>
            <a:ext cx="3620341" cy="594169"/>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https://correctiv.org/</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Fact-checking</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initiatives</a:t>
            </a:r>
            <a:endParaRPr lang="ro-RO"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Initiatives</a:t>
            </a:r>
            <a:endParaRPr lang="ro-RO" sz="4400" dirty="0">
              <a:solidFill>
                <a:srgbClr val="833C0B"/>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5">
            <p14:nvContentPartPr>
              <p14:cNvPr id="10" name="Cerneală 9">
                <a:extLst>
                  <a:ext uri="{FF2B5EF4-FFF2-40B4-BE49-F238E27FC236}">
                    <a16:creationId xmlns:a16="http://schemas.microsoft.com/office/drawing/2014/main" id="{8706DD5B-2E07-C905-B5F9-9263F415881F}"/>
                  </a:ext>
                </a:extLst>
              </p14:cNvPr>
              <p14:cNvContentPartPr/>
              <p14:nvPr/>
            </p14:nvContentPartPr>
            <p14:xfrm>
              <a:off x="6781697" y="3080914"/>
              <a:ext cx="360" cy="360"/>
            </p14:xfrm>
          </p:contentPart>
        </mc:Choice>
        <mc:Fallback xmlns="">
          <p:pic>
            <p:nvPicPr>
              <p:cNvPr id="10" name="Cerneală 9">
                <a:extLst>
                  <a:ext uri="{FF2B5EF4-FFF2-40B4-BE49-F238E27FC236}">
                    <a16:creationId xmlns:a16="http://schemas.microsoft.com/office/drawing/2014/main" id="{8706DD5B-2E07-C905-B5F9-9263F415881F}"/>
                  </a:ext>
                </a:extLst>
              </p:cNvPr>
              <p:cNvPicPr/>
              <p:nvPr/>
            </p:nvPicPr>
            <p:blipFill>
              <a:blip r:embed="rId6"/>
              <a:stretch>
                <a:fillRect/>
              </a:stretch>
            </p:blipFill>
            <p:spPr>
              <a:xfrm>
                <a:off x="6772697" y="3071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Cerneală 10">
                <a:extLst>
                  <a:ext uri="{FF2B5EF4-FFF2-40B4-BE49-F238E27FC236}">
                    <a16:creationId xmlns:a16="http://schemas.microsoft.com/office/drawing/2014/main" id="{BE0672C2-E915-3413-2E7B-38F7BA98909E}"/>
                  </a:ext>
                </a:extLst>
              </p14:cNvPr>
              <p14:cNvContentPartPr/>
              <p14:nvPr/>
            </p14:nvContentPartPr>
            <p14:xfrm>
              <a:off x="3504617" y="2710474"/>
              <a:ext cx="360" cy="360"/>
            </p14:xfrm>
          </p:contentPart>
        </mc:Choice>
        <mc:Fallback xmlns="">
          <p:pic>
            <p:nvPicPr>
              <p:cNvPr id="11" name="Cerneală 10">
                <a:extLst>
                  <a:ext uri="{FF2B5EF4-FFF2-40B4-BE49-F238E27FC236}">
                    <a16:creationId xmlns:a16="http://schemas.microsoft.com/office/drawing/2014/main" id="{BE0672C2-E915-3413-2E7B-38F7BA98909E}"/>
                  </a:ext>
                </a:extLst>
              </p:cNvPr>
              <p:cNvPicPr/>
              <p:nvPr/>
            </p:nvPicPr>
            <p:blipFill>
              <a:blip r:embed="rId6"/>
              <a:stretch>
                <a:fillRect/>
              </a:stretch>
            </p:blipFill>
            <p:spPr>
              <a:xfrm>
                <a:off x="3495617" y="2701474"/>
                <a:ext cx="18000" cy="18000"/>
              </a:xfrm>
              <a:prstGeom prst="rect">
                <a:avLst/>
              </a:prstGeom>
            </p:spPr>
          </p:pic>
        </mc:Fallback>
      </mc:AlternateContent>
      <p:pic>
        <p:nvPicPr>
          <p:cNvPr id="3" name="Imagine 2">
            <a:extLst>
              <a:ext uri="{FF2B5EF4-FFF2-40B4-BE49-F238E27FC236}">
                <a16:creationId xmlns:a16="http://schemas.microsoft.com/office/drawing/2014/main" id="{87F5840C-967F-2D2B-6778-C55D75C54638}"/>
              </a:ext>
            </a:extLst>
          </p:cNvPr>
          <p:cNvPicPr>
            <a:picLocks noChangeAspect="1"/>
          </p:cNvPicPr>
          <p:nvPr/>
        </p:nvPicPr>
        <p:blipFill>
          <a:blip r:embed="rId8"/>
          <a:stretch>
            <a:fillRect/>
          </a:stretch>
        </p:blipFill>
        <p:spPr>
          <a:xfrm>
            <a:off x="609181" y="1463917"/>
            <a:ext cx="3499752" cy="1288314"/>
          </a:xfrm>
          <a:prstGeom prst="rect">
            <a:avLst/>
          </a:prstGeom>
        </p:spPr>
      </p:pic>
      <p:pic>
        <p:nvPicPr>
          <p:cNvPr id="6" name="Imagine 5">
            <a:extLst>
              <a:ext uri="{FF2B5EF4-FFF2-40B4-BE49-F238E27FC236}">
                <a16:creationId xmlns:a16="http://schemas.microsoft.com/office/drawing/2014/main" id="{745171FB-B419-FA29-678B-40B4746A14EB}"/>
              </a:ext>
            </a:extLst>
          </p:cNvPr>
          <p:cNvPicPr>
            <a:picLocks noChangeAspect="1"/>
          </p:cNvPicPr>
          <p:nvPr/>
        </p:nvPicPr>
        <p:blipFill>
          <a:blip r:embed="rId9"/>
          <a:stretch>
            <a:fillRect/>
          </a:stretch>
        </p:blipFill>
        <p:spPr>
          <a:xfrm>
            <a:off x="1125831" y="4348140"/>
            <a:ext cx="2940201" cy="939848"/>
          </a:xfrm>
          <a:prstGeom prst="rect">
            <a:avLst/>
          </a:prstGeom>
        </p:spPr>
      </p:pic>
      <p:sp>
        <p:nvSpPr>
          <p:cNvPr id="13" name="CasetăText 12">
            <a:extLst>
              <a:ext uri="{FF2B5EF4-FFF2-40B4-BE49-F238E27FC236}">
                <a16:creationId xmlns:a16="http://schemas.microsoft.com/office/drawing/2014/main" id="{81BE68ED-415D-8019-957F-824921B21A74}"/>
              </a:ext>
            </a:extLst>
          </p:cNvPr>
          <p:cNvSpPr txBox="1"/>
          <p:nvPr/>
        </p:nvSpPr>
        <p:spPr>
          <a:xfrm>
            <a:off x="5131669" y="5623077"/>
            <a:ext cx="3026229"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hlinkClick r:id="rId10"/>
              </a:rPr>
              <a:t>https://www.afp.com/en</a:t>
            </a:r>
            <a:r>
              <a:rPr lang="ro-RO" sz="2000" dirty="0">
                <a:latin typeface="Calibri" panose="020F0502020204030204" pitchFamily="34" charset="0"/>
                <a:ea typeface="Calibri" panose="020F0502020204030204" pitchFamily="34" charset="0"/>
                <a:cs typeface="Calibri" panose="020F0502020204030204" pitchFamily="34" charset="0"/>
              </a:rPr>
              <a:t> </a:t>
            </a:r>
          </a:p>
        </p:txBody>
      </p:sp>
      <p:sp>
        <p:nvSpPr>
          <p:cNvPr id="16" name="CasetăText 15">
            <a:extLst>
              <a:ext uri="{FF2B5EF4-FFF2-40B4-BE49-F238E27FC236}">
                <a16:creationId xmlns:a16="http://schemas.microsoft.com/office/drawing/2014/main" id="{6723C180-3273-ECBF-5DA1-1753FC32B154}"/>
              </a:ext>
            </a:extLst>
          </p:cNvPr>
          <p:cNvSpPr txBox="1"/>
          <p:nvPr/>
        </p:nvSpPr>
        <p:spPr>
          <a:xfrm>
            <a:off x="9144000" y="3322515"/>
            <a:ext cx="2917371"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hlinkClick r:id="rId11"/>
              </a:rPr>
              <a:t>https://www.factual.ro/</a:t>
            </a:r>
            <a:r>
              <a:rPr lang="ro-RO" sz="2000" dirty="0">
                <a:latin typeface="Calibri" panose="020F0502020204030204" pitchFamily="34" charset="0"/>
                <a:ea typeface="Calibri" panose="020F0502020204030204" pitchFamily="34" charset="0"/>
                <a:cs typeface="Calibri" panose="020F0502020204030204" pitchFamily="34" charset="0"/>
              </a:rPr>
              <a:t> </a:t>
            </a:r>
          </a:p>
        </p:txBody>
      </p:sp>
      <p:pic>
        <p:nvPicPr>
          <p:cNvPr id="18" name="Imagine 17">
            <a:extLst>
              <a:ext uri="{FF2B5EF4-FFF2-40B4-BE49-F238E27FC236}">
                <a16:creationId xmlns:a16="http://schemas.microsoft.com/office/drawing/2014/main" id="{16E64520-B312-C181-2E3B-79AB3ED33E8C}"/>
              </a:ext>
            </a:extLst>
          </p:cNvPr>
          <p:cNvPicPr>
            <a:picLocks noChangeAspect="1"/>
          </p:cNvPicPr>
          <p:nvPr/>
        </p:nvPicPr>
        <p:blipFill>
          <a:blip r:embed="rId12"/>
          <a:stretch>
            <a:fillRect/>
          </a:stretch>
        </p:blipFill>
        <p:spPr>
          <a:xfrm>
            <a:off x="9244182" y="1944846"/>
            <a:ext cx="2216264" cy="1066855"/>
          </a:xfrm>
          <a:prstGeom prst="rect">
            <a:avLst/>
          </a:prstGeom>
        </p:spPr>
      </p:pic>
      <p:pic>
        <p:nvPicPr>
          <p:cNvPr id="20" name="Imagine 19">
            <a:extLst>
              <a:ext uri="{FF2B5EF4-FFF2-40B4-BE49-F238E27FC236}">
                <a16:creationId xmlns:a16="http://schemas.microsoft.com/office/drawing/2014/main" id="{5B1DFE86-5518-B540-9221-5AC0BD3FEFE9}"/>
              </a:ext>
            </a:extLst>
          </p:cNvPr>
          <p:cNvPicPr>
            <a:picLocks noChangeAspect="1"/>
          </p:cNvPicPr>
          <p:nvPr/>
        </p:nvPicPr>
        <p:blipFill>
          <a:blip r:embed="rId13"/>
          <a:stretch>
            <a:fillRect/>
          </a:stretch>
        </p:blipFill>
        <p:spPr>
          <a:xfrm>
            <a:off x="4975728" y="1408873"/>
            <a:ext cx="3726455" cy="1806767"/>
          </a:xfrm>
          <a:prstGeom prst="rect">
            <a:avLst/>
          </a:prstGeom>
        </p:spPr>
      </p:pic>
      <p:sp>
        <p:nvSpPr>
          <p:cNvPr id="22" name="CasetăText 21">
            <a:extLst>
              <a:ext uri="{FF2B5EF4-FFF2-40B4-BE49-F238E27FC236}">
                <a16:creationId xmlns:a16="http://schemas.microsoft.com/office/drawing/2014/main" id="{90795C5C-8FD2-9230-3849-379365D6E89D}"/>
              </a:ext>
            </a:extLst>
          </p:cNvPr>
          <p:cNvSpPr txBox="1"/>
          <p:nvPr/>
        </p:nvSpPr>
        <p:spPr>
          <a:xfrm>
            <a:off x="5595257" y="3556824"/>
            <a:ext cx="2394858" cy="523220"/>
          </a:xfrm>
          <a:prstGeom prst="rect">
            <a:avLst/>
          </a:prstGeom>
          <a:noFill/>
        </p:spPr>
        <p:txBody>
          <a:bodyPr wrap="square">
            <a:spAutoFit/>
          </a:bodyPr>
          <a:lstStyle/>
          <a:p>
            <a:r>
              <a:rPr lang="ro-RO" sz="2800" dirty="0">
                <a:latin typeface="Calibri" panose="020F0502020204030204" pitchFamily="34" charset="0"/>
                <a:ea typeface="Calibri" panose="020F0502020204030204" pitchFamily="34" charset="0"/>
                <a:cs typeface="Calibri" panose="020F0502020204030204" pitchFamily="34" charset="0"/>
              </a:rPr>
              <a:t>disinfo.eu</a:t>
            </a:r>
          </a:p>
        </p:txBody>
      </p:sp>
      <p:pic>
        <p:nvPicPr>
          <p:cNvPr id="24" name="Imagine 23">
            <a:extLst>
              <a:ext uri="{FF2B5EF4-FFF2-40B4-BE49-F238E27FC236}">
                <a16:creationId xmlns:a16="http://schemas.microsoft.com/office/drawing/2014/main" id="{E71A57EE-A2ED-A006-29B1-A5917201E7E2}"/>
              </a:ext>
            </a:extLst>
          </p:cNvPr>
          <p:cNvPicPr>
            <a:picLocks noChangeAspect="1"/>
          </p:cNvPicPr>
          <p:nvPr/>
        </p:nvPicPr>
        <p:blipFill>
          <a:blip r:embed="rId14"/>
          <a:stretch>
            <a:fillRect/>
          </a:stretch>
        </p:blipFill>
        <p:spPr>
          <a:xfrm>
            <a:off x="4577557" y="4421228"/>
            <a:ext cx="3964612" cy="1168758"/>
          </a:xfrm>
          <a:prstGeom prst="rect">
            <a:avLst/>
          </a:prstGeom>
        </p:spPr>
      </p:pic>
      <p:pic>
        <p:nvPicPr>
          <p:cNvPr id="26" name="Imagine 25">
            <a:extLst>
              <a:ext uri="{FF2B5EF4-FFF2-40B4-BE49-F238E27FC236}">
                <a16:creationId xmlns:a16="http://schemas.microsoft.com/office/drawing/2014/main" id="{57C7A5C1-AC40-C8A3-E647-C1AB6B01BA8E}"/>
              </a:ext>
            </a:extLst>
          </p:cNvPr>
          <p:cNvPicPr>
            <a:picLocks noChangeAspect="1"/>
          </p:cNvPicPr>
          <p:nvPr/>
        </p:nvPicPr>
        <p:blipFill>
          <a:blip r:embed="rId15"/>
          <a:stretch>
            <a:fillRect/>
          </a:stretch>
        </p:blipFill>
        <p:spPr>
          <a:xfrm>
            <a:off x="9053694" y="4511180"/>
            <a:ext cx="2597240" cy="1168758"/>
          </a:xfrm>
          <a:prstGeom prst="rect">
            <a:avLst/>
          </a:prstGeom>
        </p:spPr>
      </p:pic>
      <p:sp>
        <p:nvSpPr>
          <p:cNvPr id="28" name="CasetăText 27">
            <a:extLst>
              <a:ext uri="{FF2B5EF4-FFF2-40B4-BE49-F238E27FC236}">
                <a16:creationId xmlns:a16="http://schemas.microsoft.com/office/drawing/2014/main" id="{2CB1323B-BFF4-9B2B-DE1D-B3A6CE3801F6}"/>
              </a:ext>
            </a:extLst>
          </p:cNvPr>
          <p:cNvSpPr txBox="1"/>
          <p:nvPr/>
        </p:nvSpPr>
        <p:spPr>
          <a:xfrm>
            <a:off x="8969828" y="5870913"/>
            <a:ext cx="3265714"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rPr>
              <a:t>https://pagellapolitica.it/</a:t>
            </a:r>
          </a:p>
        </p:txBody>
      </p:sp>
      <p:sp>
        <p:nvSpPr>
          <p:cNvPr id="30" name="CasetăText 29">
            <a:extLst>
              <a:ext uri="{FF2B5EF4-FFF2-40B4-BE49-F238E27FC236}">
                <a16:creationId xmlns:a16="http://schemas.microsoft.com/office/drawing/2014/main" id="{BD699DCC-FF1A-29E2-7404-7DB86E1823CD}"/>
              </a:ext>
            </a:extLst>
          </p:cNvPr>
          <p:cNvSpPr txBox="1"/>
          <p:nvPr/>
        </p:nvSpPr>
        <p:spPr>
          <a:xfrm>
            <a:off x="1125831" y="5687970"/>
            <a:ext cx="6117770"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rPr>
              <a:t>https://demagog.org.pl/</a:t>
            </a:r>
          </a:p>
        </p:txBody>
      </p:sp>
    </p:spTree>
    <p:custDataLst>
      <p:tags r:id="rId1"/>
    </p:custDataLst>
    <p:extLst>
      <p:ext uri="{BB962C8B-B14F-4D97-AF65-F5344CB8AC3E}">
        <p14:creationId xmlns:p14="http://schemas.microsoft.com/office/powerpoint/2010/main" val="183787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algn="ctr">
              <a:buClr>
                <a:srgbClr val="833C0B"/>
              </a:buClr>
              <a:buSzPts val="4400"/>
            </a:pPr>
            <a:br>
              <a:rPr lang="ro-RO" dirty="0">
                <a:solidFill>
                  <a:srgbClr val="833C0B"/>
                </a:solidFill>
              </a:rPr>
            </a:b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fact-checking</a:t>
            </a:r>
            <a:br>
              <a:rPr lang="ro-RO" sz="4400" dirty="0">
                <a:solidFill>
                  <a:srgbClr val="833C0B"/>
                </a:solidFill>
                <a:latin typeface="Calibri"/>
                <a:ea typeface="Calibri"/>
                <a:cs typeface="Calibri"/>
                <a:sym typeface="Calibri"/>
              </a:rPr>
            </a:br>
            <a:endParaRPr lang="ro-RO" dirty="0">
              <a:solidFill>
                <a:srgbClr val="833C0B"/>
              </a:solidFill>
            </a:endParaRPr>
          </a:p>
        </p:txBody>
      </p:sp>
    </p:spTree>
    <p:custDataLst>
      <p:tags r:id="rId1"/>
    </p:custDataLst>
    <p:extLst>
      <p:ext uri="{BB962C8B-B14F-4D97-AF65-F5344CB8AC3E}">
        <p14:creationId xmlns:p14="http://schemas.microsoft.com/office/powerpoint/2010/main" val="2432042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458685"/>
            <a:ext cx="11212285" cy="4812831"/>
          </a:xfrm>
          <a:prstGeom prst="rect">
            <a:avLst/>
          </a:prstGeom>
          <a:noFill/>
          <a:ln>
            <a:noFill/>
          </a:ln>
        </p:spPr>
        <p:txBody>
          <a:bodyPr spcFirstLastPara="1" wrap="square" lIns="91425" tIns="45700" rIns="91425" bIns="45700" anchor="t" anchorCtr="0">
            <a:normAutofit lnSpcReduction="10000"/>
          </a:bodyPr>
          <a:lstStyle/>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As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we</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’ve mentioned from the definition section, there are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two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types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of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fact-checking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ditorial</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fact- check</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 in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media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outlets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verify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information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before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publish</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it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These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fact-checkers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are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especially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hired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for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job. </a:t>
            </a:r>
            <a:r>
              <a:rPr kumimoji="0" lang="ro-RO" altLang="ro-RO" sz="2400" b="0" i="0" u="none" strike="noStrike" cap="none" normalizeH="0" baseline="0" dirty="0" err="1">
                <a:ln>
                  <a:noFill/>
                </a:ln>
                <a:solidFill>
                  <a:srgbClr val="202124"/>
                </a:solidFill>
                <a:effectLst/>
                <a:latin typeface="inherit"/>
              </a:rPr>
              <a:t>Taking</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into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account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financial</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problems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that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newsrooms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have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had</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recently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there</a:t>
            </a:r>
            <a:r>
              <a:rPr kumimoji="0" lang="ro-RO" altLang="ro-RO" sz="2400" b="0" i="0" u="none" strike="noStrike" cap="none" normalizeH="0" baseline="0" dirty="0">
                <a:ln>
                  <a:noFill/>
                </a:ln>
                <a:solidFill>
                  <a:srgbClr val="202124"/>
                </a:solidFill>
                <a:effectLst/>
                <a:latin typeface="inherit"/>
              </a:rPr>
              <a:t> are </a:t>
            </a:r>
            <a:r>
              <a:rPr kumimoji="0" lang="ro-RO" altLang="ro-RO" sz="2400" b="0" i="0" u="none" strike="noStrike" cap="none" normalizeH="0" baseline="0" dirty="0" err="1">
                <a:ln>
                  <a:noFill/>
                </a:ln>
                <a:solidFill>
                  <a:srgbClr val="202124"/>
                </a:solidFill>
                <a:effectLst/>
                <a:latin typeface="inherit"/>
              </a:rPr>
              <a:t>many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who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have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given</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up</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type</a:t>
            </a:r>
            <a:r>
              <a:rPr kumimoji="0" lang="ro-RO" altLang="ro-RO" sz="2400" b="0" i="0" u="none" strike="noStrike" cap="none" normalizeH="0" baseline="0" dirty="0">
                <a:ln>
                  <a:noFill/>
                </a:ln>
                <a:solidFill>
                  <a:srgbClr val="202124"/>
                </a:solidFill>
                <a:effectLst/>
                <a:latin typeface="inherit"/>
              </a:rPr>
              <a:t> of service </a:t>
            </a:r>
            <a:r>
              <a:rPr kumimoji="0" lang="ro-RO" altLang="ro-RO" sz="2400" b="0" i="0" u="none" strike="noStrike" cap="none" normalizeH="0" baseline="0" dirty="0" err="1">
                <a:ln>
                  <a:noFill/>
                </a:ln>
                <a:solidFill>
                  <a:srgbClr val="202124"/>
                </a:solidFill>
                <a:effectLst/>
                <a:latin typeface="inherit"/>
              </a:rPr>
              <a:t>considering</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that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journalist</a:t>
            </a:r>
            <a:r>
              <a:rPr kumimoji="0" lang="ro-RO" altLang="ro-RO" sz="2400" b="0" i="0" u="none" strike="noStrike" cap="none" normalizeH="0" baseline="0" dirty="0">
                <a:ln>
                  <a:noFill/>
                </a:ln>
                <a:solidFill>
                  <a:srgbClr val="202124"/>
                </a:solidFill>
                <a:effectLst/>
                <a:latin typeface="inherit"/>
              </a:rPr>
              <a:t> must </a:t>
            </a:r>
            <a:r>
              <a:rPr kumimoji="0" lang="ro-RO" altLang="ro-RO" sz="2400" b="0" i="0" u="none" strike="noStrike" cap="none" normalizeH="0" baseline="0" dirty="0" err="1">
                <a:ln>
                  <a:noFill/>
                </a:ln>
                <a:solidFill>
                  <a:srgbClr val="202124"/>
                </a:solidFill>
                <a:effectLst/>
                <a:latin typeface="inherit"/>
              </a:rPr>
              <a:t>verify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information</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publish</a:t>
            </a:r>
            <a:r>
              <a:rPr kumimoji="0" lang="ro-RO" altLang="ro-RO" sz="2400" b="0" i="0" u="none" strike="noStrike" cap="none" normalizeH="0" baseline="0" dirty="0">
                <a:ln>
                  <a:noFill/>
                </a:ln>
                <a:solidFill>
                  <a:srgbClr val="202124"/>
                </a:solidFill>
                <a:effectLst/>
                <a:latin typeface="inherit"/>
              </a:rPr>
              <a:t>.</a:t>
            </a:r>
            <a:r>
              <a:rPr kumimoji="0" lang="ro-RO" altLang="ro-RO" sz="900" b="0" i="0" u="none" strike="noStrike" cap="none" normalizeH="0" baseline="0" dirty="0">
                <a:ln>
                  <a:noFill/>
                </a:ln>
                <a:solidFill>
                  <a:schemeClr val="tx1"/>
                </a:solidFill>
                <a:effectLst/>
              </a:rPr>
              <a:t> </a:t>
            </a: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It is the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editorial fact- checker’s job to unbraid the pieces of the story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and examine each strand, testing its strength and probing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for weak points; in the process, fact- checking also attempts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to uncover whether any vital pieces of the story are missing.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fact- checker takes a hard look at the writer’s sources to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assess if they are trustworthy; decides whether the writer used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facts fairly and accurately to build the story; and pushes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back against the writer and editor— who are now invested in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story and its structure— if the evidence doesn’t support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way the story is written.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(Borel, 2023, p.5)</a:t>
            </a: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Editorial </a:t>
            </a:r>
            <a:r>
              <a:rPr lang="ro-RO" sz="4400" dirty="0" err="1">
                <a:solidFill>
                  <a:srgbClr val="833C0B"/>
                </a:solidFill>
                <a:latin typeface="Calibri"/>
                <a:ea typeface="Calibri"/>
                <a:cs typeface="Calibri"/>
                <a:sym typeface="Calibri"/>
              </a:rPr>
              <a:t>fact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checking</a:t>
            </a:r>
            <a:r>
              <a:rPr lang="ro-RO" sz="4400" dirty="0">
                <a:solidFill>
                  <a:srgbClr val="833C0B"/>
                </a:solidFill>
                <a:latin typeface="Calibri"/>
                <a:ea typeface="Calibri"/>
                <a:cs typeface="Calibri"/>
                <a:sym typeface="Calibri"/>
              </a:rPr>
              <a:t> </a:t>
            </a:r>
          </a:p>
        </p:txBody>
      </p:sp>
    </p:spTree>
    <p:custDataLst>
      <p:tags r:id="rId1"/>
    </p:custDataLst>
    <p:extLst>
      <p:ext uri="{BB962C8B-B14F-4D97-AF65-F5344CB8AC3E}">
        <p14:creationId xmlns:p14="http://schemas.microsoft.com/office/powerpoint/2010/main" val="203080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458685"/>
            <a:ext cx="11212285"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Editorial fact-checking follows one of these models:</a:t>
            </a: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spcAft>
                <a:spcPts val="800"/>
              </a:spcAft>
              <a:buFont typeface="Wingdings" panose="05000000000000000000" pitchFamily="2" charset="2"/>
              <a:buChar char="ü"/>
            </a:pP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The magazine model –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where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someone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not</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journalist</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that</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wrote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article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nor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editor)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is</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checking</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again</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all</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the</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facts</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in</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cluding</a:t>
            </a:r>
            <a:r>
              <a:rPr lang="en-US"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specific details and more comprehensive arguments or storylines. The fact-checker may use the journalist's sources</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but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they</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can</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also</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add</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other</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news</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 </a:t>
            </a:r>
            <a:r>
              <a:rPr lang="ro-RO" b="0" i="0" dirty="0" err="1">
                <a:solidFill>
                  <a:srgbClr val="383838"/>
                </a:solidFill>
                <a:effectLst/>
                <a:latin typeface="Calibri" panose="020F0502020204030204" pitchFamily="34" charset="0"/>
                <a:ea typeface="Calibri" panose="020F0502020204030204" pitchFamily="34" charset="0"/>
                <a:cs typeface="Calibri" panose="020F0502020204030204" pitchFamily="34" charset="0"/>
              </a:rPr>
              <a:t>sources</a:t>
            </a:r>
            <a:r>
              <a:rPr lang="ro-RO" b="0" i="0" dirty="0">
                <a:solidFill>
                  <a:srgbClr val="383838"/>
                </a:solidFill>
                <a:effectLst/>
                <a:latin typeface="Calibri" panose="020F0502020204030204" pitchFamily="34" charset="0"/>
                <a:ea typeface="Calibri" panose="020F0502020204030204" pitchFamily="34" charset="0"/>
                <a:cs typeface="Calibri" panose="020F0502020204030204" pitchFamily="34" charset="0"/>
              </a:rPr>
              <a:t>.</a:t>
            </a:r>
          </a:p>
          <a:p>
            <a:pPr lvl="1" algn="just">
              <a:spcBef>
                <a:spcPts val="0"/>
              </a:spcBef>
              <a:spcAft>
                <a:spcPts val="800"/>
              </a:spcAft>
              <a:buFont typeface="Wingdings" panose="05000000000000000000" pitchFamily="2" charset="2"/>
              <a:buChar char="ü"/>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The newspaper model</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 in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type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of model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journalist</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one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checking</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all</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details</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article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/report. A</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n editor can also make an exact check of a certain detail </a:t>
            </a:r>
            <a:endParaRPr lang="ro-RO"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spcAft>
                <a:spcPts val="800"/>
              </a:spcAft>
              <a:buFont typeface="Wingdings" panose="05000000000000000000" pitchFamily="2" charset="2"/>
              <a:buChar char="ü"/>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The </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ybrid</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m</a:t>
            </a:r>
            <a:r>
              <a:rPr lang="en-US"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odel</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verification system in which a single newsroom deploys both the magazine model and newspaper model, depending on the type of story. Longer, complex pieces typically get the magazine model; shorter, newsier pieces get the newspaper model</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Broke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Borel)</a:t>
            </a:r>
            <a:endParaRPr lang="en-US"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Editorial </a:t>
            </a:r>
            <a:r>
              <a:rPr lang="ro-RO" sz="4400" dirty="0" err="1">
                <a:solidFill>
                  <a:srgbClr val="833C0B"/>
                </a:solidFill>
                <a:latin typeface="Calibri"/>
                <a:ea typeface="Calibri"/>
                <a:cs typeface="Calibri"/>
                <a:sym typeface="Calibri"/>
              </a:rPr>
              <a:t>fact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checking</a:t>
            </a:r>
            <a:r>
              <a:rPr lang="ro-RO" sz="4400" dirty="0">
                <a:solidFill>
                  <a:srgbClr val="833C0B"/>
                </a:solidFill>
                <a:latin typeface="Calibri"/>
                <a:ea typeface="Calibri"/>
                <a:cs typeface="Calibri"/>
                <a:sym typeface="Calibri"/>
              </a:rPr>
              <a:t> </a:t>
            </a:r>
          </a:p>
        </p:txBody>
      </p:sp>
    </p:spTree>
    <p:custDataLst>
      <p:tags r:id="rId1"/>
    </p:custDataLst>
    <p:extLst>
      <p:ext uri="{BB962C8B-B14F-4D97-AF65-F5344CB8AC3E}">
        <p14:creationId xmlns:p14="http://schemas.microsoft.com/office/powerpoint/2010/main" val="821316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458685"/>
            <a:ext cx="11212285"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olitical</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fact- checkers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second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type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fact-checking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consists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verifying</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different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statements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of</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politicians 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other p</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ersons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also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called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”ex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post” fact-checking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”it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seeks to make politicians and other public figures accountable for</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the truthfulness of their statements. Fact-checkers in this line of work seek primary 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reputable sources that can confirm or negate claims made to the public</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Mantzarlis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2018, p. 81)</a:t>
            </a:r>
          </a:p>
          <a:p>
            <a:pPr algn="just">
              <a:spcBef>
                <a:spcPts val="0"/>
              </a:spcBef>
              <a:spcAft>
                <a:spcPts val="800"/>
              </a:spcAft>
            </a:pPr>
            <a:r>
              <a:rPr kumimoji="0" lang="ro-RO" altLang="ro-RO" sz="2400" b="0" i="0" u="none" strike="noStrike" cap="none" normalizeH="0" baseline="0" dirty="0" err="1">
                <a:ln>
                  <a:noFill/>
                </a:ln>
                <a:solidFill>
                  <a:srgbClr val="202124"/>
                </a:solidFill>
                <a:effectLst/>
                <a:latin typeface="inherit"/>
              </a:rPr>
              <a:t>This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type</a:t>
            </a:r>
            <a:r>
              <a:rPr kumimoji="0" lang="ro-RO" altLang="ro-RO" sz="2400" b="0" i="0" u="none" strike="noStrike" cap="none" normalizeH="0" baseline="0" dirty="0">
                <a:ln>
                  <a:noFill/>
                </a:ln>
                <a:solidFill>
                  <a:srgbClr val="202124"/>
                </a:solidFill>
                <a:effectLst/>
                <a:latin typeface="inherit"/>
              </a:rPr>
              <a:t> of </a:t>
            </a:r>
            <a:r>
              <a:rPr kumimoji="0" lang="ro-RO" altLang="ro-RO" sz="2400" b="0" i="0" u="none" strike="noStrike" cap="none" normalizeH="0" baseline="0" dirty="0" err="1">
                <a:ln>
                  <a:noFill/>
                </a:ln>
                <a:solidFill>
                  <a:srgbClr val="202124"/>
                </a:solidFill>
                <a:effectLst/>
                <a:latin typeface="inherit"/>
              </a:rPr>
              <a:t>fact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checking</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one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that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will</a:t>
            </a:r>
            <a:r>
              <a:rPr kumimoji="0" lang="ro-RO" altLang="ro-RO" sz="2400" b="0" i="0" u="none" strike="noStrike" cap="none" normalizeH="0" baseline="0" dirty="0">
                <a:ln>
                  <a:noFill/>
                </a:ln>
                <a:solidFill>
                  <a:srgbClr val="202124"/>
                </a:solidFill>
                <a:effectLst/>
                <a:latin typeface="inherit"/>
              </a:rPr>
              <a:t> focus more in </a:t>
            </a:r>
            <a:r>
              <a:rPr kumimoji="0" lang="ro-RO" altLang="ro-RO" sz="2400" b="0" i="0" u="none" strike="noStrike" cap="none" normalizeH="0" baseline="0" dirty="0" err="1">
                <a:ln>
                  <a:noFill/>
                </a:ln>
                <a:solidFill>
                  <a:srgbClr val="202124"/>
                </a:solidFill>
                <a:effectLst/>
                <a:latin typeface="inherit"/>
              </a:rPr>
              <a:t>this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course</a:t>
            </a:r>
            <a:r>
              <a:rPr kumimoji="0" lang="ro-RO" altLang="ro-RO" sz="2400" b="0" i="0" u="none" strike="noStrike" cap="none" normalizeH="0" baseline="0" dirty="0">
                <a:ln>
                  <a:noFill/>
                </a:ln>
                <a:solidFill>
                  <a:srgbClr val="202124"/>
                </a:solidFill>
                <a:effectLst/>
                <a:latin typeface="inherit"/>
              </a:rPr>
              <a:t>. The </a:t>
            </a:r>
            <a:r>
              <a:rPr kumimoji="0" lang="ro-RO" altLang="ro-RO" sz="2400" b="0" i="0" u="none" strike="noStrike" cap="none" normalizeH="0" baseline="0" dirty="0" err="1">
                <a:ln>
                  <a:noFill/>
                </a:ln>
                <a:solidFill>
                  <a:srgbClr val="202124"/>
                </a:solidFill>
                <a:effectLst/>
                <a:latin typeface="inherit"/>
              </a:rPr>
              <a:t>first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type</a:t>
            </a:r>
            <a:r>
              <a:rPr kumimoji="0" lang="ro-RO" altLang="ro-RO" sz="2400" b="0" i="0" u="none" strike="noStrike" cap="none" normalizeH="0" baseline="0" dirty="0">
                <a:ln>
                  <a:noFill/>
                </a:ln>
                <a:solidFill>
                  <a:srgbClr val="202124"/>
                </a:solidFill>
                <a:effectLst/>
                <a:latin typeface="inherit"/>
              </a:rPr>
              <a:t> of </a:t>
            </a:r>
            <a:r>
              <a:rPr kumimoji="0" lang="ro-RO" altLang="ro-RO" sz="2400" b="0" i="0" u="none" strike="noStrike" cap="none" normalizeH="0" baseline="0" dirty="0" err="1">
                <a:ln>
                  <a:noFill/>
                </a:ln>
                <a:solidFill>
                  <a:srgbClr val="202124"/>
                </a:solidFill>
                <a:effectLst/>
                <a:latin typeface="inherit"/>
              </a:rPr>
              <a:t>verification</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also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very</a:t>
            </a:r>
            <a:r>
              <a:rPr kumimoji="0" lang="ro-RO" altLang="ro-RO" sz="2400" b="0" i="0" u="none" strike="noStrike" cap="none" normalizeH="0" baseline="0" dirty="0">
                <a:ln>
                  <a:noFill/>
                </a:ln>
                <a:solidFill>
                  <a:srgbClr val="202124"/>
                </a:solidFill>
                <a:effectLst/>
                <a:latin typeface="inherit"/>
              </a:rPr>
              <a:t> important, but </a:t>
            </a:r>
            <a:r>
              <a:rPr kumimoji="0" lang="ro-RO" altLang="ro-RO" sz="2400" b="0" i="0" u="none" strike="noStrike" cap="none" normalizeH="0" baseline="0" dirty="0" err="1">
                <a:ln>
                  <a:noFill/>
                </a:ln>
                <a:solidFill>
                  <a:srgbClr val="202124"/>
                </a:solidFill>
                <a:effectLst/>
                <a:latin typeface="inherit"/>
              </a:rPr>
              <a:t>this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is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not</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necessarily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something</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new</a:t>
            </a:r>
            <a:r>
              <a:rPr kumimoji="0" lang="ro-RO" altLang="ro-RO" sz="2400" b="0" i="0" u="none" strike="noStrike" cap="none" normalizeH="0" baseline="0" dirty="0">
                <a:ln>
                  <a:noFill/>
                </a:ln>
                <a:solidFill>
                  <a:srgbClr val="202124"/>
                </a:solidFill>
                <a:effectLst/>
                <a:latin typeface="inherit"/>
              </a:rPr>
              <a:t>. It </a:t>
            </a:r>
            <a:r>
              <a:rPr kumimoji="0" lang="ro-RO" altLang="ro-RO" sz="2400" b="0" i="0" u="none" strike="noStrike" cap="none" normalizeH="0" baseline="0" dirty="0" err="1">
                <a:ln>
                  <a:noFill/>
                </a:ln>
                <a:solidFill>
                  <a:srgbClr val="202124"/>
                </a:solidFill>
                <a:effectLst/>
                <a:latin typeface="inherit"/>
              </a:rPr>
              <a:t>rather</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represents</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one</a:t>
            </a:r>
            <a:r>
              <a:rPr kumimoji="0" lang="ro-RO" altLang="ro-RO" sz="2400" b="0" i="0" u="none" strike="noStrike" cap="none" normalizeH="0" baseline="0" dirty="0">
                <a:ln>
                  <a:noFill/>
                </a:ln>
                <a:solidFill>
                  <a:srgbClr val="202124"/>
                </a:solidFill>
                <a:effectLst/>
                <a:latin typeface="inherit"/>
              </a:rPr>
              <a:t> of </a:t>
            </a:r>
            <a:r>
              <a:rPr kumimoji="0" lang="ro-RO" altLang="ro-RO" sz="2400" b="0" i="0" u="none" strike="noStrike" cap="none" normalizeH="0" baseline="0" dirty="0" err="1">
                <a:ln>
                  <a:noFill/>
                </a:ln>
                <a:solidFill>
                  <a:srgbClr val="202124"/>
                </a:solidFill>
                <a:effectLst/>
                <a:latin typeface="inherit"/>
              </a:rPr>
              <a:t>the</a:t>
            </a:r>
            <a:r>
              <a:rPr kumimoji="0" lang="ro-RO" altLang="ro-RO" sz="2400" b="0" i="0" u="none" strike="noStrike" cap="none" normalizeH="0" baseline="0" dirty="0">
                <a:ln>
                  <a:noFill/>
                </a:ln>
                <a:solidFill>
                  <a:srgbClr val="202124"/>
                </a:solidFill>
                <a:effectLst/>
                <a:latin typeface="inherit"/>
              </a:rPr>
              <a:t> basic </a:t>
            </a:r>
            <a:r>
              <a:rPr kumimoji="0" lang="ro-RO" altLang="ro-RO" sz="2400" b="0" i="0" u="none" strike="noStrike" cap="none" normalizeH="0" baseline="0" dirty="0" err="1">
                <a:ln>
                  <a:noFill/>
                </a:ln>
                <a:solidFill>
                  <a:srgbClr val="202124"/>
                </a:solidFill>
                <a:effectLst/>
                <a:latin typeface="inherit"/>
              </a:rPr>
              <a:t>rules</a:t>
            </a:r>
            <a:r>
              <a:rPr kumimoji="0" lang="ro-RO" altLang="ro-RO" sz="2400" b="0" i="0" u="none" strike="noStrike" cap="none" normalizeH="0" baseline="0" dirty="0">
                <a:ln>
                  <a:noFill/>
                </a:ln>
                <a:solidFill>
                  <a:srgbClr val="202124"/>
                </a:solidFill>
                <a:effectLst/>
                <a:latin typeface="inherit"/>
              </a:rPr>
              <a:t> of </a:t>
            </a:r>
            <a:r>
              <a:rPr kumimoji="0" lang="ro-RO" altLang="ro-RO" sz="2400" b="0" i="0" u="none" strike="noStrike" cap="none" normalizeH="0" baseline="0" dirty="0" err="1">
                <a:ln>
                  <a:noFill/>
                </a:ln>
                <a:solidFill>
                  <a:srgbClr val="202124"/>
                </a:solidFill>
                <a:effectLst/>
                <a:latin typeface="inherit"/>
              </a:rPr>
              <a:t>journalism</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so</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we</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will</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not</a:t>
            </a:r>
            <a:r>
              <a:rPr kumimoji="0" lang="ro-RO" altLang="ro-RO" sz="2400" b="0" i="0" u="none" strike="noStrike" cap="none" normalizeH="0" baseline="0" dirty="0">
                <a:ln>
                  <a:noFill/>
                </a:ln>
                <a:solidFill>
                  <a:srgbClr val="202124"/>
                </a:solidFill>
                <a:effectLst/>
                <a:latin typeface="inherit"/>
              </a:rPr>
              <a:t> insist </a:t>
            </a:r>
            <a:r>
              <a:rPr kumimoji="0" lang="ro-RO" altLang="ro-RO" sz="2400" b="0" i="0" u="none" strike="noStrike" cap="none" normalizeH="0" baseline="0" dirty="0" err="1">
                <a:ln>
                  <a:noFill/>
                </a:ln>
                <a:solidFill>
                  <a:srgbClr val="202124"/>
                </a:solidFill>
                <a:effectLst/>
                <a:latin typeface="inherit"/>
              </a:rPr>
              <a:t>upon</a:t>
            </a:r>
            <a:r>
              <a:rPr kumimoji="0" lang="ro-RO" altLang="ro-RO" sz="2400" b="0" i="0" u="none" strike="noStrike" cap="none" normalizeH="0" baseline="0" dirty="0">
                <a:ln>
                  <a:noFill/>
                </a:ln>
                <a:solidFill>
                  <a:srgbClr val="202124"/>
                </a:solidFill>
                <a:effectLst/>
                <a:latin typeface="inherit"/>
              </a:rPr>
              <a:t> it.</a:t>
            </a:r>
            <a:r>
              <a:rPr kumimoji="0" lang="ro-RO" altLang="ro-RO" sz="900" b="0" i="0" u="none" strike="noStrike" cap="none" normalizeH="0" baseline="0" dirty="0">
                <a:ln>
                  <a:noFill/>
                </a:ln>
                <a:solidFill>
                  <a:schemeClr val="tx1"/>
                </a:solidFill>
                <a:effectLst/>
              </a:rPr>
              <a:t> </a:t>
            </a:r>
            <a:endParaRPr kumimoji="0" lang="ro-RO" altLang="ro-RO" sz="2000" b="0" i="0" u="none" strike="noStrike" cap="none" normalizeH="0" baseline="0" dirty="0">
              <a:ln>
                <a:noFill/>
              </a:ln>
              <a:solidFill>
                <a:schemeClr val="tx1"/>
              </a:solidFill>
              <a:effectLst/>
              <a:latin typeface="Arial" panose="020B0604020202020204" pitchFamily="34" charset="0"/>
            </a:endParaRP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Political </a:t>
            </a:r>
            <a:r>
              <a:rPr lang="ro-RO" sz="4400" dirty="0" err="1">
                <a:solidFill>
                  <a:srgbClr val="833C0B"/>
                </a:solidFill>
                <a:latin typeface="Calibri"/>
                <a:ea typeface="Calibri"/>
                <a:cs typeface="Calibri"/>
                <a:sym typeface="Calibri"/>
              </a:rPr>
              <a:t>fact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checking</a:t>
            </a:r>
            <a:r>
              <a:rPr lang="ro-RO" sz="4400" dirty="0">
                <a:solidFill>
                  <a:srgbClr val="833C0B"/>
                </a:solidFill>
                <a:latin typeface="Calibri"/>
                <a:ea typeface="Calibri"/>
                <a:cs typeface="Calibri"/>
                <a:sym typeface="Calibri"/>
              </a:rPr>
              <a:t> </a:t>
            </a:r>
          </a:p>
        </p:txBody>
      </p:sp>
    </p:spTree>
    <p:custDataLst>
      <p:tags r:id="rId1"/>
    </p:custDataLst>
    <p:extLst>
      <p:ext uri="{BB962C8B-B14F-4D97-AF65-F5344CB8AC3E}">
        <p14:creationId xmlns:p14="http://schemas.microsoft.com/office/powerpoint/2010/main" val="273699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3" name="Imagine 2">
            <a:extLst>
              <a:ext uri="{FF2B5EF4-FFF2-40B4-BE49-F238E27FC236}">
                <a16:creationId xmlns:a16="http://schemas.microsoft.com/office/drawing/2014/main" id="{9B220507-75D9-3CD6-F615-0B16960CF2FB}"/>
              </a:ext>
            </a:extLst>
          </p:cNvPr>
          <p:cNvPicPr>
            <a:picLocks noChangeAspect="1"/>
          </p:cNvPicPr>
          <p:nvPr/>
        </p:nvPicPr>
        <p:blipFill>
          <a:blip r:embed="rId4"/>
          <a:stretch>
            <a:fillRect/>
          </a:stretch>
        </p:blipFill>
        <p:spPr>
          <a:xfrm>
            <a:off x="2128157" y="710014"/>
            <a:ext cx="8131629" cy="4967064"/>
          </a:xfrm>
          <a:prstGeom prst="rect">
            <a:avLst/>
          </a:prstGeom>
        </p:spPr>
      </p:pic>
      <p:sp>
        <p:nvSpPr>
          <p:cNvPr id="127" name="Google Shape;127;p7"/>
          <p:cNvSpPr txBox="1"/>
          <p:nvPr/>
        </p:nvSpPr>
        <p:spPr>
          <a:xfrm>
            <a:off x="990600" y="333885"/>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Types</a:t>
            </a:r>
            <a:r>
              <a:rPr lang="ro-RO" sz="4400" dirty="0">
                <a:solidFill>
                  <a:srgbClr val="833C0B"/>
                </a:solidFill>
                <a:latin typeface="Calibri"/>
                <a:ea typeface="Calibri"/>
                <a:cs typeface="Calibri"/>
                <a:sym typeface="Calibri"/>
              </a:rPr>
              <a:t> of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checking</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vs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Verification</a:t>
            </a:r>
            <a:endParaRPr lang="ro-RO" sz="4400" dirty="0">
              <a:solidFill>
                <a:srgbClr val="833C0B"/>
              </a:solidFill>
              <a:latin typeface="Calibri"/>
              <a:ea typeface="Calibri"/>
              <a:cs typeface="Calibri"/>
              <a:sym typeface="Calibri"/>
            </a:endParaRPr>
          </a:p>
        </p:txBody>
      </p:sp>
      <p:sp>
        <p:nvSpPr>
          <p:cNvPr id="5" name="CasetăText 4">
            <a:extLst>
              <a:ext uri="{FF2B5EF4-FFF2-40B4-BE49-F238E27FC236}">
                <a16:creationId xmlns:a16="http://schemas.microsoft.com/office/drawing/2014/main" id="{3839A205-4415-7F0E-8FED-00FDFDB325D6}"/>
              </a:ext>
            </a:extLst>
          </p:cNvPr>
          <p:cNvSpPr txBox="1"/>
          <p:nvPr/>
        </p:nvSpPr>
        <p:spPr>
          <a:xfrm>
            <a:off x="996043" y="5625392"/>
            <a:ext cx="10874829" cy="830997"/>
          </a:xfrm>
          <a:prstGeom prst="rect">
            <a:avLst/>
          </a:prstGeom>
          <a:noFill/>
        </p:spPr>
        <p:txBody>
          <a:bodyPr wrap="square">
            <a:spAutoFit/>
          </a:bodyPr>
          <a:lstStyle/>
          <a:p>
            <a:r>
              <a:rPr lang="en-US" sz="1600" dirty="0" err="1">
                <a:latin typeface="Calibri" panose="020F0502020204030204" pitchFamily="34" charset="0"/>
                <a:ea typeface="Calibri" panose="020F0502020204030204" pitchFamily="34" charset="0"/>
                <a:cs typeface="Calibri" panose="020F0502020204030204" pitchFamily="34" charset="0"/>
                <a:sym typeface="Calibri"/>
              </a:rPr>
              <a:t>Mantzarlis</a:t>
            </a:r>
            <a:r>
              <a:rPr lang="ro-RO" sz="1600" dirty="0">
                <a:latin typeface="Calibri" panose="020F0502020204030204" pitchFamily="34" charset="0"/>
                <a:ea typeface="Calibri" panose="020F0502020204030204" pitchFamily="34" charset="0"/>
                <a:cs typeface="Calibri" panose="020F0502020204030204" pitchFamily="34" charset="0"/>
                <a:sym typeface="Calibri"/>
              </a:rPr>
              <a:t>, A., 2018, p. 86 in </a:t>
            </a:r>
            <a:r>
              <a:rPr lang="en-US" sz="1600" dirty="0">
                <a:latin typeface="Calibri" panose="020F0502020204030204" pitchFamily="34" charset="0"/>
                <a:ea typeface="Calibri" panose="020F0502020204030204" pitchFamily="34" charset="0"/>
                <a:cs typeface="Calibri" panose="020F0502020204030204" pitchFamily="34" charset="0"/>
              </a:rPr>
              <a:t>Ireton, C. &amp; </a:t>
            </a:r>
            <a:r>
              <a:rPr lang="en-US" sz="1600" dirty="0" err="1">
                <a:latin typeface="Calibri" panose="020F0502020204030204" pitchFamily="34" charset="0"/>
                <a:ea typeface="Calibri" panose="020F0502020204030204" pitchFamily="34" charset="0"/>
                <a:cs typeface="Calibri" panose="020F0502020204030204" pitchFamily="34" charset="0"/>
              </a:rPr>
              <a:t>Posetti</a:t>
            </a:r>
            <a:r>
              <a:rPr lang="en-US" sz="1600" dirty="0">
                <a:latin typeface="Calibri" panose="020F0502020204030204" pitchFamily="34" charset="0"/>
                <a:ea typeface="Calibri" panose="020F0502020204030204" pitchFamily="34" charset="0"/>
                <a:cs typeface="Calibri" panose="020F0502020204030204" pitchFamily="34" charset="0"/>
              </a:rPr>
              <a:t>, J. Journalism, </a:t>
            </a:r>
            <a:r>
              <a:rPr lang="ro-RO" sz="1600" dirty="0">
                <a:latin typeface="Calibri" panose="020F0502020204030204" pitchFamily="34" charset="0"/>
                <a:ea typeface="Calibri" panose="020F0502020204030204" pitchFamily="34" charset="0"/>
                <a:cs typeface="Calibri" panose="020F0502020204030204" pitchFamily="34" charset="0"/>
              </a:rPr>
              <a:t>2018, </a:t>
            </a:r>
            <a:r>
              <a:rPr lang="en-US" sz="1600" dirty="0">
                <a:latin typeface="Calibri" panose="020F0502020204030204" pitchFamily="34" charset="0"/>
                <a:ea typeface="Calibri" panose="020F0502020204030204" pitchFamily="34" charset="0"/>
                <a:cs typeface="Calibri" panose="020F0502020204030204" pitchFamily="34" charset="0"/>
              </a:rPr>
              <a:t>Fake News and Disinformation. Handbook for Journalism Education and Training. UNESCO</a:t>
            </a:r>
            <a:r>
              <a:rPr lang="ro-RO"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hlinkClick r:id="rId5"/>
              </a:rPr>
              <a:t>https://en.unesco.org/sites/default/files/journalism_fake_news_disinformation_print_friendly_0.pdf</a:t>
            </a:r>
            <a:r>
              <a:rPr lang="ro-RO" sz="1600" dirty="0">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557707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CONTROLLING QUESTIONS</a:t>
            </a:r>
            <a:endParaRPr dirty="0"/>
          </a:p>
        </p:txBody>
      </p:sp>
      <p:sp>
        <p:nvSpPr>
          <p:cNvPr id="189" name="Google Shape;18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Fact-checkers are those who verify facts, figures and any other details before an article was published. Fact-checkers are also those who verify statements made by politicians, public figures or other representatives of companies/organization in order to check if they told the truth or lied. </a:t>
            </a:r>
          </a:p>
          <a:p>
            <a:pPr marL="0" lvl="0" indent="0" algn="l" rtl="0">
              <a:lnSpc>
                <a:spcPct val="90000"/>
              </a:lnSpc>
              <a:spcBef>
                <a:spcPts val="1000"/>
              </a:spcBef>
              <a:spcAft>
                <a:spcPts val="0"/>
              </a:spcAft>
              <a:buClr>
                <a:schemeClr val="dk1"/>
              </a:buClr>
              <a:buSzPts val="2000"/>
              <a:buNone/>
            </a:pPr>
            <a:r>
              <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200" dirty="0">
                <a:latin typeface="Calibri" panose="020F0502020204030204" pitchFamily="34" charset="0"/>
                <a:ea typeface="Calibri" panose="020F0502020204030204" pitchFamily="34" charset="0"/>
                <a:cs typeface="Calibri" panose="020F0502020204030204" pitchFamily="34" charset="0"/>
              </a:rPr>
              <a:t>False </a:t>
            </a:r>
            <a:endParaRPr lang="ro-RO"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1000"/>
              </a:spcBef>
              <a:spcAft>
                <a:spcPts val="0"/>
              </a:spcAft>
              <a:buClr>
                <a:schemeClr val="dk1"/>
              </a:buClr>
              <a:buSzPts val="2000"/>
              <a:buNone/>
            </a:pPr>
            <a:endParaRPr sz="22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buSzPts val="2000"/>
              <a:buNone/>
            </a:pPr>
            <a:r>
              <a:rPr lang="ro-RO"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The newspaper model</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 in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type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fact-checking </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model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editor</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one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checking</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all</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details</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000" dirty="0" err="1">
                <a:solidFill>
                  <a:srgbClr val="000000"/>
                </a:solidFill>
                <a:latin typeface="Calibri" panose="020F0502020204030204" pitchFamily="34" charset="0"/>
                <a:ea typeface="Calibri" panose="020F0502020204030204" pitchFamily="34" charset="0"/>
                <a:cs typeface="Calibri" panose="020F0502020204030204" pitchFamily="34" charset="0"/>
              </a:rPr>
              <a:t>article</a:t>
            </a:r>
            <a:r>
              <a:rPr lang="ro-RO" sz="2000" dirty="0">
                <a:solidFill>
                  <a:srgbClr val="000000"/>
                </a:solidFill>
                <a:latin typeface="Calibri" panose="020F0502020204030204" pitchFamily="34" charset="0"/>
                <a:ea typeface="Calibri" panose="020F0502020204030204" pitchFamily="34" charset="0"/>
                <a:cs typeface="Calibri" panose="020F0502020204030204" pitchFamily="34" charset="0"/>
              </a:rPr>
              <a:t>/report. A</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journalist can also make an exact check of a certain detail.</a:t>
            </a:r>
            <a:endParaRPr lang="en-US" sz="2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2200" dirty="0">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200" dirty="0">
                <a:highlight>
                  <a:srgbClr val="FFFF00"/>
                </a:highlight>
                <a:latin typeface="Calibri" panose="020F0502020204030204" pitchFamily="34" charset="0"/>
                <a:ea typeface="Calibri" panose="020F0502020204030204" pitchFamily="34" charset="0"/>
                <a:cs typeface="Calibri" panose="020F0502020204030204" pitchFamily="34" charset="0"/>
              </a:rPr>
              <a:t>False </a:t>
            </a:r>
            <a:endParaRPr dirty="0"/>
          </a:p>
        </p:txBody>
      </p:sp>
      <p:sp>
        <p:nvSpPr>
          <p:cNvPr id="190" name="Google Shape;190;p15"/>
          <p:cNvSpPr txBox="1"/>
          <p:nvPr/>
        </p:nvSpPr>
        <p:spPr>
          <a:xfrm>
            <a:off x="1129284"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news</a:t>
            </a:r>
            <a:r>
              <a:rPr lang="ro-RO" sz="4400" dirty="0">
                <a:solidFill>
                  <a:srgbClr val="833C0B"/>
                </a:solidFill>
                <a:latin typeface="Calibri"/>
                <a:ea typeface="Calibri"/>
                <a:cs typeface="Calibri"/>
                <a:sym typeface="Calibri"/>
              </a:rPr>
              <a:t>?/ Information </a:t>
            </a:r>
            <a:r>
              <a:rPr lang="ro-RO" sz="4400" dirty="0" err="1">
                <a:solidFill>
                  <a:srgbClr val="833C0B"/>
                </a:solidFill>
                <a:latin typeface="Calibri"/>
                <a:ea typeface="Calibri"/>
                <a:cs typeface="Calibri"/>
                <a:sym typeface="Calibri"/>
              </a:rPr>
              <a:t>disorder</a:t>
            </a:r>
            <a:endParaRPr sz="4400" dirty="0">
              <a:solidFill>
                <a:srgbClr val="833C0B"/>
              </a:solidFill>
              <a:latin typeface="Calibri"/>
              <a:ea typeface="Calibri"/>
              <a:cs typeface="Calibri"/>
              <a:sym typeface="Calibri"/>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ro-RO" dirty="0" err="1">
                <a:solidFill>
                  <a:srgbClr val="833C0B"/>
                </a:solidFill>
              </a:rPr>
              <a:t>How</a:t>
            </a:r>
            <a:r>
              <a:rPr lang="ro-RO" dirty="0">
                <a:solidFill>
                  <a:srgbClr val="833C0B"/>
                </a:solidFill>
              </a:rPr>
              <a:t> it </a:t>
            </a:r>
            <a:r>
              <a:rPr lang="ro-RO" dirty="0" err="1">
                <a:solidFill>
                  <a:srgbClr val="833C0B"/>
                </a:solidFill>
              </a:rPr>
              <a:t>works</a:t>
            </a:r>
            <a:r>
              <a:rPr lang="ro-RO" dirty="0">
                <a:solidFill>
                  <a:srgbClr val="833C0B"/>
                </a:solidFill>
              </a:rPr>
              <a:t>?</a:t>
            </a:r>
            <a:br>
              <a:rPr lang="ro-RO" dirty="0">
                <a:solidFill>
                  <a:srgbClr val="833C0B"/>
                </a:solidFill>
              </a:rPr>
            </a:br>
            <a:r>
              <a:rPr lang="en-US" dirty="0">
                <a:solidFill>
                  <a:srgbClr val="833C0B"/>
                </a:solidFill>
              </a:rPr>
              <a:t>Stages</a:t>
            </a: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1093644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990599" y="1265975"/>
            <a:ext cx="9781033" cy="4579654"/>
          </a:xfrm>
          <a:prstGeom prst="rect">
            <a:avLst/>
          </a:prstGeom>
          <a:noFill/>
          <a:ln>
            <a:noFill/>
          </a:ln>
        </p:spPr>
        <p:txBody>
          <a:bodyPr spcFirstLastPara="1" wrap="square" lIns="91425" tIns="45700" rIns="91425" bIns="45700" anchor="t" anchorCtr="0">
            <a:normAutofit lnSpcReduction="10000"/>
          </a:bodyPr>
          <a:lstStyle/>
          <a:p>
            <a:pPr marL="114300" indent="0" algn="just">
              <a:spcBef>
                <a:spcPts val="0"/>
              </a:spcBef>
              <a:spcAft>
                <a:spcPts val="800"/>
              </a:spcAft>
              <a:buNone/>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act-checking</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processes</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have several phases: </a:t>
            </a:r>
            <a:endPar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first</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one</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actually</a:t>
            </a:r>
            <a:r>
              <a:rPr lang="ro-RO"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dirty="0" err="1">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ro-RO"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inding</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statements to be verified. Th</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early</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steps consist of selecting the important comments or claims that can and should be fact-checked.</a:t>
            </a:r>
          </a:p>
          <a:p>
            <a:pPr algn="just">
              <a:spcBef>
                <a:spcPts val="0"/>
              </a:spcBef>
              <a:spcAft>
                <a:spcPts val="800"/>
              </a:spcAft>
            </a:pP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In order to find the statements that need to be </a:t>
            </a:r>
            <a:r>
              <a:rPr lang="en-US"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verif</a:t>
            </a:r>
            <a:r>
              <a:rPr lang="ro-RO"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ied</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the fact-checkers </a:t>
            </a:r>
            <a:r>
              <a:rPr lang="ro-RO"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have</a:t>
            </a:r>
            <a:r>
              <a:rPr lang="en-US"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to monitor:</a:t>
            </a:r>
          </a:p>
          <a:p>
            <a:pPr lvl="1" algn="just">
              <a:spcBef>
                <a:spcPts val="0"/>
              </a:spcBef>
              <a:spcAft>
                <a:spcPts val="800"/>
              </a:spcAft>
            </a:pPr>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social media, </a:t>
            </a:r>
          </a:p>
          <a:p>
            <a:pPr lvl="1" algn="just">
              <a:spcBef>
                <a:spcPts val="0"/>
              </a:spcBef>
              <a:spcAft>
                <a:spcPts val="800"/>
              </a:spcAft>
            </a:pPr>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TV stations</a:t>
            </a:r>
            <a:r>
              <a:rPr lang="ro-RO"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spcAft>
                <a:spcPts val="800"/>
              </a:spcAft>
            </a:pPr>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political debates</a:t>
            </a:r>
            <a:r>
              <a:rPr lang="ro-RO"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lgn="just">
              <a:spcBef>
                <a:spcPts val="0"/>
              </a:spcBef>
              <a:spcAft>
                <a:spcPts val="800"/>
              </a:spcAft>
            </a:pPr>
            <a:r>
              <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different news outlets</a:t>
            </a:r>
            <a:r>
              <a:rPr lang="ro-RO"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28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1800" b="0" i="0" u="none" strike="noStrike" baseline="0" dirty="0">
              <a:solidFill>
                <a:srgbClr val="000000"/>
              </a:solidFill>
              <a:latin typeface="Arial" panose="020B060402020202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Stages</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15723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106235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ro-RO" dirty="0">
                <a:solidFill>
                  <a:srgbClr val="833C0B"/>
                </a:solidFill>
              </a:rPr>
              <a:t>Lesson 4 -</a:t>
            </a:r>
            <a:br>
              <a:rPr lang="ro-RO" dirty="0">
                <a:solidFill>
                  <a:srgbClr val="833C0B"/>
                </a:solidFill>
              </a:rPr>
            </a:br>
            <a:r>
              <a:rPr lang="ro-RO" dirty="0">
                <a:solidFill>
                  <a:srgbClr val="833C0B"/>
                </a:solidFill>
              </a:rPr>
              <a:t>Fact-checking</a:t>
            </a:r>
            <a:br>
              <a:rPr lang="ro-RO" dirty="0">
                <a:solidFill>
                  <a:srgbClr val="833C0B"/>
                </a:solidFill>
              </a:rPr>
            </a:br>
            <a:br>
              <a:rPr lang="ro-RO" dirty="0">
                <a:solidFill>
                  <a:srgbClr val="833C0B"/>
                </a:solidFill>
              </a:rPr>
            </a:br>
            <a:br>
              <a:rPr lang="ro-RO" dirty="0">
                <a:solidFill>
                  <a:srgbClr val="833C0B"/>
                </a:solidFill>
              </a:rPr>
            </a:br>
            <a:endParaRPr lang="ro-RO" dirty="0">
              <a:solidFill>
                <a:srgbClr val="833C0B"/>
              </a:solidFill>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718457" y="1265975"/>
            <a:ext cx="10482943" cy="5190414"/>
          </a:xfrm>
          <a:prstGeom prst="rect">
            <a:avLst/>
          </a:prstGeom>
          <a:noFill/>
          <a:ln>
            <a:noFill/>
          </a:ln>
        </p:spPr>
        <p:txBody>
          <a:bodyPr spcFirstLastPara="1" wrap="square" lIns="91425" tIns="45700" rIns="91425" bIns="45700" anchor="t" anchorCtr="0">
            <a:normAutofit/>
          </a:bodyPr>
          <a:lstStyle/>
          <a:p>
            <a:pPr fontAlgn="t">
              <a:spcBef>
                <a:spcPts val="0"/>
              </a:spcBef>
            </a:pPr>
            <a:endParaRPr lang="ro-RO" dirty="0">
              <a:latin typeface="Arial" panose="020B0604020202020204" pitchFamily="34" charset="0"/>
            </a:endParaRPr>
          </a:p>
          <a:p>
            <a:pPr algn="just">
              <a:spcBef>
                <a:spcPts val="0"/>
              </a:spcBef>
              <a:spcAft>
                <a:spcPts val="800"/>
              </a:spcAft>
            </a:pPr>
            <a:endParaRPr lang="ro-RO" sz="1800" b="0" i="0" u="none" strike="noStrike" baseline="0" dirty="0">
              <a:solidFill>
                <a:srgbClr val="000000"/>
              </a:solidFill>
              <a:latin typeface="Arial" panose="020B060402020202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Stages</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graphicFrame>
        <p:nvGraphicFramePr>
          <p:cNvPr id="4" name="Tabel 5">
            <a:extLst>
              <a:ext uri="{FF2B5EF4-FFF2-40B4-BE49-F238E27FC236}">
                <a16:creationId xmlns:a16="http://schemas.microsoft.com/office/drawing/2014/main" id="{AE8E42A2-281C-C5B1-0BF0-C50CCFD0837B}"/>
              </a:ext>
            </a:extLst>
          </p:cNvPr>
          <p:cNvGraphicFramePr>
            <a:graphicFrameLocks noGrp="1"/>
          </p:cNvGraphicFramePr>
          <p:nvPr>
            <p:extLst>
              <p:ext uri="{D42A27DB-BD31-4B8C-83A1-F6EECF244321}">
                <p14:modId xmlns:p14="http://schemas.microsoft.com/office/powerpoint/2010/main" val="3433565255"/>
              </p:ext>
            </p:extLst>
          </p:nvPr>
        </p:nvGraphicFramePr>
        <p:xfrm>
          <a:off x="2416629" y="3070147"/>
          <a:ext cx="7358742" cy="3263646"/>
        </p:xfrm>
        <a:graphic>
          <a:graphicData uri="http://schemas.openxmlformats.org/drawingml/2006/table">
            <a:tbl>
              <a:tblPr firstRow="1" bandRow="1">
                <a:tableStyleId>{284E427A-3D55-4303-BF80-6455036E1DE7}</a:tableStyleId>
              </a:tblPr>
              <a:tblGrid>
                <a:gridCol w="2368596">
                  <a:extLst>
                    <a:ext uri="{9D8B030D-6E8A-4147-A177-3AD203B41FA5}">
                      <a16:colId xmlns:a16="http://schemas.microsoft.com/office/drawing/2014/main" val="3897239088"/>
                    </a:ext>
                  </a:extLst>
                </a:gridCol>
                <a:gridCol w="1596631">
                  <a:extLst>
                    <a:ext uri="{9D8B030D-6E8A-4147-A177-3AD203B41FA5}">
                      <a16:colId xmlns:a16="http://schemas.microsoft.com/office/drawing/2014/main" val="2486407219"/>
                    </a:ext>
                  </a:extLst>
                </a:gridCol>
                <a:gridCol w="1553829">
                  <a:extLst>
                    <a:ext uri="{9D8B030D-6E8A-4147-A177-3AD203B41FA5}">
                      <a16:colId xmlns:a16="http://schemas.microsoft.com/office/drawing/2014/main" val="323017722"/>
                    </a:ext>
                  </a:extLst>
                </a:gridCol>
                <a:gridCol w="1839686">
                  <a:extLst>
                    <a:ext uri="{9D8B030D-6E8A-4147-A177-3AD203B41FA5}">
                      <a16:colId xmlns:a16="http://schemas.microsoft.com/office/drawing/2014/main" val="4264165644"/>
                    </a:ext>
                  </a:extLst>
                </a:gridCol>
              </a:tblGrid>
              <a:tr h="309130">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Poor</a:t>
                      </a:r>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Medium</a:t>
                      </a:r>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Strong</a:t>
                      </a:r>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58127081"/>
                  </a:ext>
                </a:extLst>
              </a:tr>
              <a:tr h="309130">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Proximity</a:t>
                      </a:r>
                      <a:endParaRPr kumimoji="0" lang="ro-RO"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02388371"/>
                  </a:ext>
                </a:extLst>
              </a:tr>
              <a:tr h="309130">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Expertise</a:t>
                      </a:r>
                      <a:endParaRPr kumimoji="0" lang="ro-RO"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7836351"/>
                  </a:ext>
                </a:extLst>
              </a:tr>
              <a:tr h="309130">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Rigour</a:t>
                      </a:r>
                      <a:endParaRPr kumimoji="0" lang="en-US"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17306748"/>
                  </a:ext>
                </a:extLst>
              </a:tr>
              <a:tr h="320402">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Transparency</a:t>
                      </a:r>
                      <a:endParaRPr kumimoji="0" lang="ro-RO"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64728549"/>
                  </a:ext>
                </a:extLst>
              </a:tr>
              <a:tr h="309130">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en-US"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Reliability</a:t>
                      </a: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689694"/>
                  </a:ext>
                </a:extLst>
              </a:tr>
              <a:tr h="509512">
                <a:tc>
                  <a:txBody>
                    <a:bodyPr/>
                    <a:lstStyle/>
                    <a:p>
                      <a:pPr marL="114300" marR="0" lvl="0" indent="0" algn="l" defTabSz="914400" rtl="0" eaLnBrk="1" fontAlgn="t" latinLnBrk="0" hangingPunct="1">
                        <a:lnSpc>
                          <a:spcPct val="90000"/>
                        </a:lnSpc>
                        <a:spcBef>
                          <a:spcPts val="0"/>
                        </a:spcBef>
                        <a:spcAft>
                          <a:spcPts val="0"/>
                        </a:spcAft>
                        <a:buClr>
                          <a:srgbClr val="000000"/>
                        </a:buClr>
                        <a:buSzPts val="1800"/>
                        <a:buFont typeface="Arial"/>
                        <a:buNone/>
                        <a:tabLst/>
                        <a:defRPr/>
                      </a:pPr>
                      <a:r>
                        <a:rPr kumimoji="0" lang="ro-RO"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Conflict of </a:t>
                      </a:r>
                      <a:r>
                        <a:rPr kumimoji="0" lang="ro-RO" sz="2200" b="1" i="0" u="none" strike="noStrike" kern="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Interest</a:t>
                      </a:r>
                      <a:endParaRPr kumimoji="0" lang="ro-RO" sz="2200" b="1"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endParaRPr lang="ro-RO" sz="22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6299600"/>
                  </a:ext>
                </a:extLst>
              </a:tr>
            </a:tbl>
          </a:graphicData>
        </a:graphic>
      </p:graphicFrame>
      <p:sp>
        <p:nvSpPr>
          <p:cNvPr id="9" name="CasetăText 8">
            <a:extLst>
              <a:ext uri="{FF2B5EF4-FFF2-40B4-BE49-F238E27FC236}">
                <a16:creationId xmlns:a16="http://schemas.microsoft.com/office/drawing/2014/main" id="{EB2B6946-25EB-6F3E-6989-1E4346D54A72}"/>
              </a:ext>
            </a:extLst>
          </p:cNvPr>
          <p:cNvSpPr txBox="1"/>
          <p:nvPr/>
        </p:nvSpPr>
        <p:spPr>
          <a:xfrm>
            <a:off x="838200" y="1136799"/>
            <a:ext cx="10635343" cy="1810752"/>
          </a:xfrm>
          <a:prstGeom prst="rect">
            <a:avLst/>
          </a:prstGeom>
          <a:noFill/>
        </p:spPr>
        <p:txBody>
          <a:bodyPr wrap="square">
            <a:spAutoFit/>
          </a:bodyPr>
          <a:lstStyle/>
          <a:p>
            <a:pPr algn="just">
              <a:spcBef>
                <a:spcPts val="0"/>
              </a:spcBef>
              <a:spcAft>
                <a:spcPts val="800"/>
              </a:spcAft>
            </a:pP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second</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step </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nalyze</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statement</a:t>
            </a:r>
            <a:r>
              <a:rPr lang="ro-RO"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the evidence that can be found on the topic.</a:t>
            </a:r>
          </a:p>
          <a:p>
            <a:pPr algn="just">
              <a:spcBef>
                <a:spcPts val="0"/>
              </a:spcBef>
              <a:spcAft>
                <a:spcPts val="800"/>
              </a:spcAft>
            </a:pP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third step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is </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ind</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evidences</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confirms</a:t>
            </a:r>
            <a:r>
              <a:rPr lang="ro-RO" sz="2100" dirty="0">
                <a:solidFill>
                  <a:srgbClr val="000000"/>
                </a:solidFill>
                <a:latin typeface="Calibri" panose="020F0502020204030204" pitchFamily="34" charset="0"/>
                <a:ea typeface="Calibri" panose="020F0502020204030204" pitchFamily="34" charset="0"/>
                <a:cs typeface="Calibri" panose="020F0502020204030204" pitchFamily="34" charset="0"/>
              </a:rPr>
              <a:t> or </a:t>
            </a:r>
            <a:r>
              <a:rPr lang="ro-RO"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not</a:t>
            </a:r>
            <a:r>
              <a:rPr lang="ro-RO"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1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facts</a:t>
            </a:r>
            <a:r>
              <a:rPr lang="ro-RO" sz="21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100" dirty="0">
                <a:solidFill>
                  <a:srgbClr val="000000"/>
                </a:solidFill>
                <a:latin typeface="Calibri" panose="020F0502020204030204" pitchFamily="34" charset="0"/>
                <a:ea typeface="Calibri" panose="020F0502020204030204" pitchFamily="34" charset="0"/>
                <a:cs typeface="Calibri" panose="020F0502020204030204" pitchFamily="34" charset="0"/>
              </a:rPr>
              <a:t>from the statement. </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Alexios </a:t>
            </a:r>
            <a:r>
              <a:rPr lang="en-US" sz="21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Mantzarlis</a:t>
            </a:r>
            <a:r>
              <a:rPr lang="en-US" sz="21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(2018, p. 91) proposes a short checking guide in order to search the evidence that backs up or disproves the findings. Sources can be evaluated according to the following parameters.</a:t>
            </a:r>
          </a:p>
        </p:txBody>
      </p:sp>
    </p:spTree>
    <p:custDataLst>
      <p:tags r:id="rId1"/>
    </p:custDataLst>
    <p:extLst>
      <p:ext uri="{BB962C8B-B14F-4D97-AF65-F5344CB8AC3E}">
        <p14:creationId xmlns:p14="http://schemas.microsoft.com/office/powerpoint/2010/main" val="2553263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718457" y="1265975"/>
            <a:ext cx="10287000" cy="1705825"/>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next step is to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ro-RO" sz="24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resent</a:t>
            </a:r>
            <a:r>
              <a:rPr lang="ro-RO"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facts that are not correct and to correct them.</a:t>
            </a:r>
            <a:endPar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 finale stage is to present the scale of truthfulness, as clear as possible in order for the public to understand what are the actual facts. The claims can be true, misleading or false.</a:t>
            </a:r>
            <a:endParaRPr lang="ro-RO"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1800" b="0" i="0" u="none" strike="noStrike" baseline="0" dirty="0">
              <a:solidFill>
                <a:srgbClr val="000000"/>
              </a:solidFill>
              <a:latin typeface="Arial" panose="020B060402020202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Stages</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7DBB52BF-795D-25E1-3AE6-845007E6462A}"/>
              </a:ext>
            </a:extLst>
          </p:cNvPr>
          <p:cNvPicPr>
            <a:picLocks noChangeAspect="1"/>
          </p:cNvPicPr>
          <p:nvPr/>
        </p:nvPicPr>
        <p:blipFill rotWithShape="1">
          <a:blip r:embed="rId4"/>
          <a:srcRect l="6360" t="7071" r="8602" b="3541"/>
          <a:stretch/>
        </p:blipFill>
        <p:spPr>
          <a:xfrm>
            <a:off x="771876" y="2971800"/>
            <a:ext cx="4856955" cy="2697359"/>
          </a:xfrm>
          <a:prstGeom prst="rect">
            <a:avLst/>
          </a:prstGeom>
        </p:spPr>
      </p:pic>
      <p:pic>
        <p:nvPicPr>
          <p:cNvPr id="5" name="Imagine 4">
            <a:extLst>
              <a:ext uri="{FF2B5EF4-FFF2-40B4-BE49-F238E27FC236}">
                <a16:creationId xmlns:a16="http://schemas.microsoft.com/office/drawing/2014/main" id="{47B6B73C-FC43-386B-852D-493C5A11171E}"/>
              </a:ext>
            </a:extLst>
          </p:cNvPr>
          <p:cNvPicPr>
            <a:picLocks noChangeAspect="1"/>
          </p:cNvPicPr>
          <p:nvPr/>
        </p:nvPicPr>
        <p:blipFill rotWithShape="1">
          <a:blip r:embed="rId5"/>
          <a:srcRect l="6927" t="37" r="-980" b="7729"/>
          <a:stretch/>
        </p:blipFill>
        <p:spPr>
          <a:xfrm>
            <a:off x="6781800" y="2964092"/>
            <a:ext cx="4638324" cy="2594137"/>
          </a:xfrm>
          <a:prstGeom prst="rect">
            <a:avLst/>
          </a:prstGeom>
        </p:spPr>
      </p:pic>
      <p:sp>
        <p:nvSpPr>
          <p:cNvPr id="8" name="CasetăText 7">
            <a:extLst>
              <a:ext uri="{FF2B5EF4-FFF2-40B4-BE49-F238E27FC236}">
                <a16:creationId xmlns:a16="http://schemas.microsoft.com/office/drawing/2014/main" id="{133E51A5-3B96-1A88-8ACB-41B6E0C25B8B}"/>
              </a:ext>
            </a:extLst>
          </p:cNvPr>
          <p:cNvSpPr txBox="1"/>
          <p:nvPr/>
        </p:nvSpPr>
        <p:spPr>
          <a:xfrm>
            <a:off x="6657220" y="5822643"/>
            <a:ext cx="4920343" cy="369332"/>
          </a:xfrm>
          <a:prstGeom prst="rect">
            <a:avLst/>
          </a:prstGeom>
          <a:noFill/>
        </p:spPr>
        <p:txBody>
          <a:bodyPr wrap="square">
            <a:spAutoFit/>
          </a:bodyPr>
          <a:lstStyle/>
          <a:p>
            <a:r>
              <a:rPr lang="ro-RO" sz="1800" dirty="0">
                <a:latin typeface="Calibri" panose="020F0502020204030204" pitchFamily="34" charset="0"/>
                <a:ea typeface="Calibri" panose="020F0502020204030204" pitchFamily="34" charset="0"/>
                <a:cs typeface="Calibri" panose="020F0502020204030204" pitchFamily="34" charset="0"/>
              </a:rPr>
              <a:t>https://factcheck.afp.com/doc.afp.com.324M4WH</a:t>
            </a:r>
          </a:p>
        </p:txBody>
      </p:sp>
      <p:sp>
        <p:nvSpPr>
          <p:cNvPr id="10" name="CasetăText 9">
            <a:extLst>
              <a:ext uri="{FF2B5EF4-FFF2-40B4-BE49-F238E27FC236}">
                <a16:creationId xmlns:a16="http://schemas.microsoft.com/office/drawing/2014/main" id="{4DA0B539-9790-5C98-A9B7-9A3096D1C548}"/>
              </a:ext>
            </a:extLst>
          </p:cNvPr>
          <p:cNvSpPr txBox="1"/>
          <p:nvPr/>
        </p:nvSpPr>
        <p:spPr>
          <a:xfrm>
            <a:off x="614439" y="5822643"/>
            <a:ext cx="4920343" cy="369332"/>
          </a:xfrm>
          <a:prstGeom prst="rect">
            <a:avLst/>
          </a:prstGeom>
          <a:noFill/>
        </p:spPr>
        <p:txBody>
          <a:bodyPr wrap="square">
            <a:spAutoFit/>
          </a:bodyPr>
          <a:lstStyle/>
          <a:p>
            <a:r>
              <a:rPr lang="ro-RO" sz="1800" dirty="0">
                <a:latin typeface="Calibri" panose="020F0502020204030204" pitchFamily="34" charset="0"/>
                <a:ea typeface="Calibri" panose="020F0502020204030204" pitchFamily="34" charset="0"/>
                <a:cs typeface="Calibri" panose="020F0502020204030204" pitchFamily="34" charset="0"/>
              </a:rPr>
              <a:t>https://factcheck.afp.com/doc.afp.com.324P7U2</a:t>
            </a:r>
          </a:p>
        </p:txBody>
      </p:sp>
    </p:spTree>
    <p:custDataLst>
      <p:tags r:id="rId1"/>
    </p:custDataLst>
    <p:extLst>
      <p:ext uri="{BB962C8B-B14F-4D97-AF65-F5344CB8AC3E}">
        <p14:creationId xmlns:p14="http://schemas.microsoft.com/office/powerpoint/2010/main" val="385482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r>
              <a:rPr lang="en-US" dirty="0">
                <a:solidFill>
                  <a:srgbClr val="833C0B"/>
                </a:solidFill>
              </a:rPr>
              <a:t>CONTROLLING QUESTIONS</a:t>
            </a:r>
            <a:endParaRPr dirty="0"/>
          </a:p>
        </p:txBody>
      </p:sp>
      <p:sp>
        <p:nvSpPr>
          <p:cNvPr id="189" name="Google Shape;18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Fact-checking processes have several phases. These are:  </a:t>
            </a: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first stage is finding the statements to be verified. The second step is to analyze the statement and the evidence that can be found on the topic. The third step and the final step is to find evidences that confirms or not the facts from the statement. </a:t>
            </a:r>
          </a:p>
          <a:p>
            <a:pPr marL="0" lvl="0" indent="0" algn="l" rtl="0">
              <a:lnSpc>
                <a:spcPct val="90000"/>
              </a:lnSpc>
              <a:spcBef>
                <a:spcPts val="0"/>
              </a:spcBef>
              <a:spcAft>
                <a:spcPts val="0"/>
              </a:spcAft>
              <a:buClr>
                <a:schemeClr val="dk1"/>
              </a:buClr>
              <a:buSzPts val="2000"/>
              <a:buNone/>
            </a:pP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endPar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000"/>
              <a:buNone/>
            </a:pPr>
            <a:r>
              <a:rPr lang="en-US" sz="2400" dirty="0">
                <a:latin typeface="Calibri" panose="020F0502020204030204" pitchFamily="34" charset="0"/>
                <a:ea typeface="Calibri" panose="020F0502020204030204" pitchFamily="34" charset="0"/>
                <a:cs typeface="Calibri" panose="020F0502020204030204" pitchFamily="34" charset="0"/>
              </a:rPr>
              <a:t>True</a:t>
            </a:r>
          </a:p>
          <a:p>
            <a:pPr marL="0" lvl="0" indent="0" algn="l" rtl="0">
              <a:lnSpc>
                <a:spcPct val="90000"/>
              </a:lnSpc>
              <a:spcBef>
                <a:spcPts val="1000"/>
              </a:spcBef>
              <a:spcAft>
                <a:spcPts val="0"/>
              </a:spcAft>
              <a:buClr>
                <a:schemeClr val="dk1"/>
              </a:buClr>
              <a:buSzPts val="2000"/>
              <a:buNone/>
            </a:pPr>
            <a:r>
              <a:rPr lang="en-US" sz="2400" dirty="0">
                <a:highlight>
                  <a:srgbClr val="FFFF00"/>
                </a:highlight>
                <a:latin typeface="Calibri" panose="020F0502020204030204" pitchFamily="34" charset="0"/>
                <a:ea typeface="Calibri" panose="020F0502020204030204" pitchFamily="34" charset="0"/>
                <a:cs typeface="Calibri" panose="020F0502020204030204" pitchFamily="34" charset="0"/>
              </a:rPr>
              <a:t>False </a:t>
            </a:r>
            <a:endParaRPr lang="en-US" sz="2400" dirty="0"/>
          </a:p>
        </p:txBody>
      </p:sp>
      <p:sp>
        <p:nvSpPr>
          <p:cNvPr id="190" name="Google Shape;190;p15"/>
          <p:cNvSpPr txBox="1"/>
          <p:nvPr/>
        </p:nvSpPr>
        <p:spPr>
          <a:xfrm>
            <a:off x="1129284" y="6304810"/>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defTabSz="914400" rtl="0" eaLnBrk="1" fontAlgn="auto" latinLnBrk="0" hangingPunct="1">
              <a:lnSpc>
                <a:spcPct val="90000"/>
              </a:lnSpc>
              <a:spcBef>
                <a:spcPts val="0"/>
              </a:spcBef>
              <a:spcAft>
                <a:spcPts val="0"/>
              </a:spcAft>
              <a:buClr>
                <a:srgbClr val="833C0B"/>
              </a:buClr>
              <a:buSzPct val="100000"/>
              <a:buFont typeface="Calibri"/>
              <a:buNone/>
              <a:tabLst/>
              <a:defRPr/>
            </a:pP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What</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is</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news</a:t>
            </a:r>
            <a: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t>?/ Information </a:t>
            </a:r>
            <a:r>
              <a:rPr kumimoji="0" lang="ro-RO" sz="4400" b="0" i="0" u="none" strike="noStrike" kern="0" cap="none" spc="0" normalizeH="0" baseline="0" noProof="0" dirty="0" err="1">
                <a:ln>
                  <a:noFill/>
                </a:ln>
                <a:solidFill>
                  <a:srgbClr val="833C0B"/>
                </a:solidFill>
                <a:effectLst/>
                <a:uLnTx/>
                <a:uFillTx/>
                <a:latin typeface="Calibri"/>
                <a:ea typeface="Calibri"/>
                <a:cs typeface="Calibri"/>
                <a:sym typeface="Calibri"/>
              </a:rPr>
              <a:t>disorder</a:t>
            </a:r>
            <a:endParaRPr kumimoji="0" sz="4400" b="0" i="0" u="none" strike="noStrike" kern="0" cap="none" spc="0" normalizeH="0" baseline="0" noProof="0" dirty="0">
              <a:ln>
                <a:noFill/>
              </a:ln>
              <a:solidFill>
                <a:srgbClr val="833C0B"/>
              </a:solidFill>
              <a:effectLst/>
              <a:uLnTx/>
              <a:uFillTx/>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80240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ro-RO" dirty="0" err="1">
                <a:solidFill>
                  <a:srgbClr val="833C0B"/>
                </a:solidFill>
              </a:rPr>
              <a:t>How</a:t>
            </a:r>
            <a:r>
              <a:rPr lang="ro-RO" dirty="0">
                <a:solidFill>
                  <a:srgbClr val="833C0B"/>
                </a:solidFill>
              </a:rPr>
              <a:t> it </a:t>
            </a:r>
            <a:r>
              <a:rPr lang="ro-RO" dirty="0" err="1">
                <a:solidFill>
                  <a:srgbClr val="833C0B"/>
                </a:solidFill>
              </a:rPr>
              <a:t>works</a:t>
            </a:r>
            <a:r>
              <a:rPr lang="ro-RO" dirty="0">
                <a:solidFill>
                  <a:srgbClr val="833C0B"/>
                </a:solidFill>
              </a:rPr>
              <a:t>?</a:t>
            </a:r>
            <a:br>
              <a:rPr lang="ro-RO" dirty="0">
                <a:solidFill>
                  <a:srgbClr val="833C0B"/>
                </a:solidFill>
              </a:rPr>
            </a:br>
            <a:r>
              <a:rPr lang="ro-RO" dirty="0" err="1">
                <a:solidFill>
                  <a:srgbClr val="833C0B"/>
                </a:solidFill>
              </a:rPr>
              <a:t>Tools</a:t>
            </a:r>
            <a:r>
              <a:rPr lang="ro-RO" dirty="0">
                <a:solidFill>
                  <a:srgbClr val="833C0B"/>
                </a:solidFill>
              </a:rPr>
              <a:t> for </a:t>
            </a:r>
            <a:r>
              <a:rPr lang="ro-RO" dirty="0" err="1">
                <a:solidFill>
                  <a:srgbClr val="833C0B"/>
                </a:solidFill>
              </a:rPr>
              <a:t>fact-checking</a:t>
            </a: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1020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458685"/>
            <a:ext cx="10711543"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There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are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many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online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tools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used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order</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verify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content,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photos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or/</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video.</a:t>
            </a:r>
          </a:p>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Reverse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image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search</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a technique through which you can check if a picture has been posted before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 is very helpful because, often, fake news spreads through older pictures redistributed and presented in a different context. </a:t>
            </a:r>
          </a:p>
          <a:p>
            <a:pPr algn="just">
              <a:spcBef>
                <a:spcPts val="0"/>
              </a:spcBef>
              <a:spcAft>
                <a:spcPts val="800"/>
              </a:spcAft>
            </a:pP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Some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website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where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you</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do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are: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Google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Images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5"/>
              </a:rPr>
              <a:t>TinEye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or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6"/>
              </a:rPr>
              <a:t>Dupli</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6"/>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6"/>
              </a:rPr>
              <a:t>Checker</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a:solidFill>
                  <a:srgbClr val="833C0B"/>
                </a:solidFill>
                <a:latin typeface="Calibri"/>
                <a:ea typeface="Calibri"/>
                <a:cs typeface="Calibri"/>
                <a:sym typeface="Calibri"/>
              </a:rPr>
              <a:t>Reverse </a:t>
            </a:r>
            <a:r>
              <a:rPr lang="ro-RO" sz="4400" dirty="0" err="1">
                <a:solidFill>
                  <a:srgbClr val="833C0B"/>
                </a:solidFill>
                <a:latin typeface="Calibri"/>
                <a:ea typeface="Calibri"/>
                <a:cs typeface="Calibri"/>
                <a:sym typeface="Calibri"/>
              </a:rPr>
              <a:t>image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search</a:t>
            </a:r>
            <a:r>
              <a:rPr lang="ro-RO" sz="4400" dirty="0">
                <a:solidFill>
                  <a:srgbClr val="833C0B"/>
                </a:solidFill>
                <a:latin typeface="Calibri"/>
                <a:ea typeface="Calibri"/>
                <a:cs typeface="Calibri"/>
                <a:sym typeface="Calibri"/>
              </a:rPr>
              <a:t> </a:t>
            </a: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pic>
        <p:nvPicPr>
          <p:cNvPr id="4" name="Imagine 3">
            <a:extLst>
              <a:ext uri="{FF2B5EF4-FFF2-40B4-BE49-F238E27FC236}">
                <a16:creationId xmlns:a16="http://schemas.microsoft.com/office/drawing/2014/main" id="{D71F09C1-5B69-F7CC-CF1C-27F03E85AC30}"/>
              </a:ext>
            </a:extLst>
          </p:cNvPr>
          <p:cNvPicPr>
            <a:picLocks noChangeAspect="1"/>
          </p:cNvPicPr>
          <p:nvPr/>
        </p:nvPicPr>
        <p:blipFill>
          <a:blip r:embed="rId7"/>
          <a:stretch>
            <a:fillRect/>
          </a:stretch>
        </p:blipFill>
        <p:spPr>
          <a:xfrm>
            <a:off x="1582128" y="4475342"/>
            <a:ext cx="3772094" cy="1847945"/>
          </a:xfrm>
          <a:prstGeom prst="rect">
            <a:avLst/>
          </a:prstGeom>
        </p:spPr>
      </p:pic>
      <p:pic>
        <p:nvPicPr>
          <p:cNvPr id="6" name="Imagine 5">
            <a:extLst>
              <a:ext uri="{FF2B5EF4-FFF2-40B4-BE49-F238E27FC236}">
                <a16:creationId xmlns:a16="http://schemas.microsoft.com/office/drawing/2014/main" id="{688F2A17-2918-2EDA-27F9-28271A3FEDED}"/>
              </a:ext>
            </a:extLst>
          </p:cNvPr>
          <p:cNvPicPr>
            <a:picLocks noChangeAspect="1"/>
          </p:cNvPicPr>
          <p:nvPr/>
        </p:nvPicPr>
        <p:blipFill>
          <a:blip r:embed="rId8"/>
          <a:stretch>
            <a:fillRect/>
          </a:stretch>
        </p:blipFill>
        <p:spPr>
          <a:xfrm>
            <a:off x="6208532" y="4423571"/>
            <a:ext cx="4563100" cy="1847945"/>
          </a:xfrm>
          <a:prstGeom prst="rect">
            <a:avLst/>
          </a:prstGeom>
        </p:spPr>
      </p:pic>
    </p:spTree>
    <p:custDataLst>
      <p:tags r:id="rId1"/>
    </p:custDataLst>
    <p:extLst>
      <p:ext uri="{BB962C8B-B14F-4D97-AF65-F5344CB8AC3E}">
        <p14:creationId xmlns:p14="http://schemas.microsoft.com/office/powerpoint/2010/main" val="21772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08214" y="1752600"/>
            <a:ext cx="10934700" cy="4399173"/>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Geolocation</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another</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useful</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tool</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fighting</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false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information</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It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refers</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finding</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evidence</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in video or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pictures</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discover</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where</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they</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were</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taken</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r>
              <a:rPr kumimoji="0" lang="ro-RO" altLang="ro-RO" sz="2600" b="0" i="0" u="none" strike="noStrike" cap="none" normalizeH="0" baseline="0" dirty="0">
                <a:ln>
                  <a:noFill/>
                </a:ln>
                <a:solidFill>
                  <a:srgbClr val="202124"/>
                </a:solidFill>
                <a:effectLst/>
                <a:latin typeface="inherit"/>
              </a:rPr>
              <a:t>In </a:t>
            </a:r>
            <a:r>
              <a:rPr kumimoji="0" lang="ro-RO" altLang="ro-RO" sz="2600" b="0" i="0" u="none" strike="noStrike" cap="none" normalizeH="0" baseline="0" dirty="0" err="1">
                <a:ln>
                  <a:noFill/>
                </a:ln>
                <a:solidFill>
                  <a:srgbClr val="202124"/>
                </a:solidFill>
                <a:effectLst/>
                <a:latin typeface="inherit"/>
              </a:rPr>
              <a:t>the</a:t>
            </a:r>
            <a:r>
              <a:rPr kumimoji="0" lang="ro-RO" altLang="ro-RO" sz="2600" b="0" i="0" u="none" strike="noStrike" cap="none" normalizeH="0" baseline="0" dirty="0">
                <a:ln>
                  <a:noFill/>
                </a:ln>
                <a:solidFill>
                  <a:srgbClr val="202124"/>
                </a:solidFill>
                <a:effectLst/>
                <a:latin typeface="inherit"/>
              </a:rPr>
              <a:t> context </a:t>
            </a:r>
            <a:r>
              <a:rPr kumimoji="0" lang="ro-RO" altLang="ro-RO" sz="2600" b="0" i="0" u="none" strike="noStrike" cap="none" normalizeH="0" baseline="0" dirty="0" err="1">
                <a:ln>
                  <a:noFill/>
                </a:ln>
                <a:solidFill>
                  <a:srgbClr val="202124"/>
                </a:solidFill>
                <a:effectLst/>
                <a:latin typeface="inherit"/>
              </a:rPr>
              <a:t>where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so</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many</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things</a:t>
            </a:r>
            <a:r>
              <a:rPr kumimoji="0" lang="ro-RO" altLang="ro-RO" sz="2600" b="0" i="0" u="none" strike="noStrike" cap="none" normalizeH="0" baseline="0" dirty="0">
                <a:ln>
                  <a:noFill/>
                </a:ln>
                <a:solidFill>
                  <a:srgbClr val="202124"/>
                </a:solidFill>
                <a:effectLst/>
                <a:latin typeface="inherit"/>
              </a:rPr>
              <a:t> are happening </a:t>
            </a:r>
            <a:r>
              <a:rPr kumimoji="0" lang="ro-RO" altLang="ro-RO" sz="2600" b="0" i="0" u="none" strike="noStrike" cap="none" normalizeH="0" baseline="0" dirty="0" err="1">
                <a:ln>
                  <a:noFill/>
                </a:ln>
                <a:solidFill>
                  <a:srgbClr val="202124"/>
                </a:solidFill>
                <a:effectLst/>
                <a:latin typeface="inherit"/>
              </a:rPr>
              <a:t>all</a:t>
            </a:r>
            <a:r>
              <a:rPr kumimoji="0" lang="ro-RO" altLang="ro-RO" sz="2600" b="0" i="0" u="none" strike="noStrike" cap="none" normalizeH="0" baseline="0" dirty="0">
                <a:ln>
                  <a:noFill/>
                </a:ln>
                <a:solidFill>
                  <a:srgbClr val="202124"/>
                </a:solidFill>
                <a:effectLst/>
                <a:latin typeface="inherit"/>
              </a:rPr>
              <a:t> over </a:t>
            </a:r>
            <a:r>
              <a:rPr kumimoji="0" lang="ro-RO" altLang="ro-RO" sz="2600" b="0" i="0" u="none" strike="noStrike" cap="none" normalizeH="0" baseline="0" dirty="0" err="1">
                <a:ln>
                  <a:noFill/>
                </a:ln>
                <a:solidFill>
                  <a:srgbClr val="202124"/>
                </a:solidFill>
                <a:effectLst/>
                <a:latin typeface="inherit"/>
              </a:rPr>
              <a:t>the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world</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the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newsrooms</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cannot</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send</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so</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many</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correspondents</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to</a:t>
            </a:r>
            <a:r>
              <a:rPr kumimoji="0" lang="ro-RO" altLang="ro-RO" sz="2600" b="0" i="0" u="none" strike="noStrike" cap="none" normalizeH="0" baseline="0" dirty="0">
                <a:ln>
                  <a:noFill/>
                </a:ln>
                <a:solidFill>
                  <a:srgbClr val="202124"/>
                </a:solidFill>
                <a:effectLst/>
                <a:latin typeface="inherit"/>
              </a:rPr>
              <a:t> report </a:t>
            </a:r>
            <a:r>
              <a:rPr kumimoji="0" lang="ro-RO" altLang="ro-RO" sz="2600" b="0" i="0" u="none" strike="noStrike" cap="none" normalizeH="0" baseline="0" dirty="0" err="1">
                <a:ln>
                  <a:noFill/>
                </a:ln>
                <a:solidFill>
                  <a:srgbClr val="202124"/>
                </a:solidFill>
                <a:effectLst/>
                <a:latin typeface="inherit"/>
              </a:rPr>
              <a:t>from</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all</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these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events</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geolocation</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is</a:t>
            </a:r>
            <a:r>
              <a:rPr kumimoji="0" lang="ro-RO" altLang="ro-RO" sz="2600" b="0" i="0" u="none" strike="noStrike" cap="none" normalizeH="0" baseline="0" dirty="0">
                <a:ln>
                  <a:noFill/>
                </a:ln>
                <a:solidFill>
                  <a:srgbClr val="202124"/>
                </a:solidFill>
                <a:effectLst/>
                <a:latin typeface="inherit"/>
              </a:rPr>
              <a:t> an </a:t>
            </a:r>
            <a:r>
              <a:rPr kumimoji="0" lang="ro-RO" altLang="ro-RO" sz="2600" b="0" i="0" u="none" strike="noStrike" cap="none" normalizeH="0" baseline="0" dirty="0" err="1">
                <a:ln>
                  <a:noFill/>
                </a:ln>
                <a:solidFill>
                  <a:srgbClr val="202124"/>
                </a:solidFill>
                <a:effectLst/>
                <a:latin typeface="inherit"/>
              </a:rPr>
              <a:t>effective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tool</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to</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discover</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if</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those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pictures</a:t>
            </a:r>
            <a:r>
              <a:rPr kumimoji="0" lang="ro-RO" altLang="ro-RO" sz="2600" b="0" i="0" u="none" strike="noStrike" cap="none" normalizeH="0" baseline="0" dirty="0">
                <a:ln>
                  <a:noFill/>
                </a:ln>
                <a:solidFill>
                  <a:srgbClr val="202124"/>
                </a:solidFill>
                <a:effectLst/>
                <a:latin typeface="inherit"/>
              </a:rPr>
              <a:t> or </a:t>
            </a:r>
            <a:r>
              <a:rPr kumimoji="0" lang="ro-RO" altLang="ro-RO" sz="2600" b="0" i="0" u="none" strike="noStrike" cap="none" normalizeH="0" baseline="0" dirty="0" err="1">
                <a:ln>
                  <a:noFill/>
                </a:ln>
                <a:solidFill>
                  <a:srgbClr val="202124"/>
                </a:solidFill>
                <a:effectLst/>
                <a:latin typeface="inherit"/>
              </a:rPr>
              <a:t>videos</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were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taken</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exactly</a:t>
            </a:r>
            <a:r>
              <a:rPr kumimoji="0" lang="ro-RO" altLang="ro-RO" sz="2600" b="0" i="0" u="none" strike="noStrike" cap="none" normalizeH="0" baseline="0" dirty="0">
                <a:ln>
                  <a:noFill/>
                </a:ln>
                <a:solidFill>
                  <a:srgbClr val="202124"/>
                </a:solidFill>
                <a:effectLst/>
                <a:latin typeface="inherit"/>
              </a:rPr>
              <a:t> in </a:t>
            </a:r>
            <a:r>
              <a:rPr kumimoji="0" lang="ro-RO" altLang="ro-RO" sz="2600" b="0" i="0" u="none" strike="noStrike" cap="none" normalizeH="0" baseline="0" dirty="0" err="1">
                <a:ln>
                  <a:noFill/>
                </a:ln>
                <a:solidFill>
                  <a:srgbClr val="202124"/>
                </a:solidFill>
                <a:effectLst/>
                <a:latin typeface="inherit"/>
              </a:rPr>
              <a:t>that</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area</a:t>
            </a:r>
            <a:r>
              <a:rPr kumimoji="0" lang="ro-RO" altLang="ro-RO" sz="2600" b="0" i="0" u="none" strike="noStrike" cap="none" normalizeH="0" baseline="0" dirty="0">
                <a:ln>
                  <a:noFill/>
                </a:ln>
                <a:solidFill>
                  <a:srgbClr val="202124"/>
                </a:solidFill>
                <a:effectLst/>
                <a:latin typeface="inherit"/>
              </a:rPr>
              <a:t> or </a:t>
            </a:r>
            <a:r>
              <a:rPr kumimoji="0" lang="ro-RO" altLang="ro-RO" sz="2600" b="0" i="0" u="none" strike="noStrike" cap="none" normalizeH="0" baseline="0" dirty="0" err="1">
                <a:ln>
                  <a:noFill/>
                </a:ln>
                <a:solidFill>
                  <a:srgbClr val="202124"/>
                </a:solidFill>
                <a:effectLst/>
                <a:latin typeface="inherit"/>
              </a:rPr>
              <a:t>somewhere</a:t>
            </a:r>
            <a:r>
              <a:rPr kumimoji="0" lang="ro-RO" altLang="ro-RO" sz="2600" b="0" i="0" u="none" strike="noStrike" cap="none" normalizeH="0" baseline="0" dirty="0">
                <a:ln>
                  <a:noFill/>
                </a:ln>
                <a:solidFill>
                  <a:srgbClr val="202124"/>
                </a:solidFill>
                <a:effectLst/>
                <a:latin typeface="inherit"/>
              </a:rPr>
              <a:t> </a:t>
            </a:r>
            <a:r>
              <a:rPr kumimoji="0" lang="ro-RO" altLang="ro-RO" sz="2600" b="0" i="0" u="none" strike="noStrike" cap="none" normalizeH="0" baseline="0" dirty="0" err="1">
                <a:ln>
                  <a:noFill/>
                </a:ln>
                <a:solidFill>
                  <a:srgbClr val="202124"/>
                </a:solidFill>
                <a:effectLst/>
                <a:latin typeface="inherit"/>
              </a:rPr>
              <a:t>else</a:t>
            </a:r>
            <a:r>
              <a:rPr kumimoji="0" lang="ro-RO" altLang="ro-RO" sz="2600" b="0" i="0" u="none" strike="noStrike" cap="none" normalizeH="0" baseline="0" dirty="0">
                <a:ln>
                  <a:noFill/>
                </a:ln>
                <a:solidFill>
                  <a:srgbClr val="202124"/>
                </a:solidFill>
                <a:effectLst/>
                <a:latin typeface="inherit"/>
              </a:rPr>
              <a:t>.</a:t>
            </a:r>
            <a:r>
              <a:rPr kumimoji="0" lang="ro-RO" altLang="ro-RO" sz="2600" b="0" i="0" u="none" strike="noStrike" cap="none" normalizeH="0" baseline="0" dirty="0">
                <a:ln>
                  <a:noFill/>
                </a:ln>
                <a:solidFill>
                  <a:schemeClr val="tx1"/>
                </a:solidFill>
                <a:effectLst/>
              </a:rPr>
              <a:t> </a:t>
            </a:r>
            <a:endPar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endParaRPr>
          </a:p>
          <a:p>
            <a:pPr algn="just">
              <a:lnSpc>
                <a:spcPct val="100000"/>
              </a:lnSpc>
              <a:spcBef>
                <a:spcPts val="0"/>
              </a:spcBef>
              <a:spcAft>
                <a:spcPts val="800"/>
              </a:spcAft>
            </a:pPr>
            <a:r>
              <a:rPr lang="ro-RO" sz="26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Geolocation</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refers to the identification of the geographic location of a user or computing device via a variety of data collection mechanisms.</a:t>
            </a:r>
            <a:r>
              <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just">
              <a:lnSpc>
                <a:spcPct val="100000"/>
              </a:lnSpc>
              <a:spcBef>
                <a:spcPts val="0"/>
              </a:spcBef>
              <a:spcAft>
                <a:spcPts val="800"/>
              </a:spcAft>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The most used platforms for geolocation are: Google Maps, Bing Maps, </a:t>
            </a:r>
            <a:r>
              <a:rPr lang="en-US"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Mapillary</a:t>
            </a: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 Yandex, Open street map</a:t>
            </a:r>
          </a:p>
          <a:p>
            <a:pPr algn="just">
              <a:lnSpc>
                <a:spcPct val="100000"/>
              </a:lnSpc>
              <a:spcBef>
                <a:spcPts val="0"/>
              </a:spcBef>
              <a:spcAft>
                <a:spcPts val="800"/>
              </a:spcAft>
            </a:pPr>
            <a:endParaRPr lang="ro-RO"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Geolocation</a:t>
            </a:r>
            <a:endParaRPr lang="ro-RO"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086133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08214" y="1121228"/>
            <a:ext cx="11375572" cy="4812831"/>
          </a:xfrm>
          <a:prstGeom prst="rect">
            <a:avLst/>
          </a:prstGeom>
          <a:noFill/>
          <a:ln>
            <a:noFill/>
          </a:ln>
        </p:spPr>
        <p:txBody>
          <a:bodyPr spcFirstLastPara="1" wrap="square" lIns="91425" tIns="45700" rIns="91425" bIns="45700" anchor="t" anchorCtr="0">
            <a:normAutofit/>
          </a:bodyPr>
          <a:lstStyle/>
          <a:p>
            <a:pPr algn="just">
              <a:lnSpc>
                <a:spcPct val="100000"/>
              </a:lnSpc>
              <a:spcBef>
                <a:spcPts val="0"/>
              </a:spcBef>
              <a:spcAft>
                <a:spcPts val="8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Full Fact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 non-profit company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has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researched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a video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post</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on Facebook</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claim</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present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f</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ire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in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Ukraine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start</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by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 R</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ussian</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airstrike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fact-checkers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discovered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t</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hat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video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not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Ukraine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but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was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actually</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taken in 2015 in </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Chinese city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called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Tianjin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it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presented</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an explosion at a warehouse.</a:t>
            </a: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00000"/>
              </a:lnSpc>
              <a:spcBef>
                <a:spcPts val="0"/>
              </a:spcBef>
              <a:spcAft>
                <a:spcPts val="800"/>
              </a:spcAft>
            </a:pP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Geolocation</a:t>
            </a:r>
            <a:endParaRPr lang="ro-RO"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pic>
        <p:nvPicPr>
          <p:cNvPr id="2" name="Imagine 1">
            <a:extLst>
              <a:ext uri="{FF2B5EF4-FFF2-40B4-BE49-F238E27FC236}">
                <a16:creationId xmlns:a16="http://schemas.microsoft.com/office/drawing/2014/main" id="{2D37F4E4-88C9-B690-278E-D4C320988960}"/>
              </a:ext>
            </a:extLst>
          </p:cNvPr>
          <p:cNvPicPr>
            <a:picLocks noChangeAspect="1"/>
          </p:cNvPicPr>
          <p:nvPr/>
        </p:nvPicPr>
        <p:blipFill>
          <a:blip r:embed="rId5"/>
          <a:stretch>
            <a:fillRect/>
          </a:stretch>
        </p:blipFill>
        <p:spPr>
          <a:xfrm>
            <a:off x="2928256" y="2945781"/>
            <a:ext cx="6135283" cy="2988277"/>
          </a:xfrm>
          <a:prstGeom prst="rect">
            <a:avLst/>
          </a:prstGeom>
        </p:spPr>
      </p:pic>
      <p:sp>
        <p:nvSpPr>
          <p:cNvPr id="4" name="CasetăText 3">
            <a:extLst>
              <a:ext uri="{FF2B5EF4-FFF2-40B4-BE49-F238E27FC236}">
                <a16:creationId xmlns:a16="http://schemas.microsoft.com/office/drawing/2014/main" id="{CA5B2FA5-CD6F-562F-AF1E-1FC4C5621D17}"/>
              </a:ext>
            </a:extLst>
          </p:cNvPr>
          <p:cNvSpPr txBox="1"/>
          <p:nvPr/>
        </p:nvSpPr>
        <p:spPr>
          <a:xfrm>
            <a:off x="3135086" y="5968659"/>
            <a:ext cx="6096000" cy="369332"/>
          </a:xfrm>
          <a:prstGeom prst="rect">
            <a:avLst/>
          </a:prstGeom>
          <a:noFill/>
        </p:spPr>
        <p:txBody>
          <a:bodyPr wrap="square">
            <a:spAutoFit/>
          </a:bodyPr>
          <a:lstStyle/>
          <a:p>
            <a:r>
              <a:rPr lang="ro-RO" sz="1800" dirty="0">
                <a:latin typeface="Calibri" panose="020F0502020204030204" pitchFamily="34" charset="0"/>
                <a:ea typeface="Calibri" panose="020F0502020204030204" pitchFamily="34" charset="0"/>
                <a:cs typeface="Calibri" panose="020F0502020204030204" pitchFamily="34" charset="0"/>
              </a:rPr>
              <a:t>https://fullfact.org/online/china-explosion-video-ukraine/</a:t>
            </a:r>
          </a:p>
        </p:txBody>
      </p:sp>
    </p:spTree>
    <p:custDataLst>
      <p:tags r:id="rId1"/>
    </p:custDataLst>
    <p:extLst>
      <p:ext uri="{BB962C8B-B14F-4D97-AF65-F5344CB8AC3E}">
        <p14:creationId xmlns:p14="http://schemas.microsoft.com/office/powerpoint/2010/main" val="254895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320295" y="1452345"/>
            <a:ext cx="5982534"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Some of the clues fact-checkers look out for are shop signs, landmarks, the style of buildings, logos, and street signs. Other elements in the video that also help in geolocating a video are the language used in the video, vehicle registration numbers, and even flags.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Saran,M.,2022,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https://www.thequint.com/news/webqoof/using-geolocation-for-fact-checking-verify-kiya-kya-google-maps#read-more</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800"/>
              </a:spcAft>
            </a:pPr>
            <a:endPar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Geolocation</a:t>
            </a:r>
            <a:endParaRPr lang="ro-RO"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DD334E43-DA59-F013-BD39-19BB00427E22}"/>
              </a:ext>
            </a:extLst>
          </p:cNvPr>
          <p:cNvPicPr>
            <a:picLocks noChangeAspect="1"/>
          </p:cNvPicPr>
          <p:nvPr/>
        </p:nvPicPr>
        <p:blipFill>
          <a:blip r:embed="rId5"/>
          <a:stretch>
            <a:fillRect/>
          </a:stretch>
        </p:blipFill>
        <p:spPr>
          <a:xfrm>
            <a:off x="6670142" y="1564078"/>
            <a:ext cx="5201563" cy="4194450"/>
          </a:xfrm>
          <a:prstGeom prst="rect">
            <a:avLst/>
          </a:prstGeom>
          <a:ln>
            <a:noFill/>
          </a:ln>
          <a:effectLst>
            <a:outerShdw blurRad="292100" dist="139700" dir="2700000" algn="tl" rotWithShape="0">
              <a:srgbClr val="333333">
                <a:alpha val="65000"/>
              </a:srgbClr>
            </a:outerShdw>
          </a:effectLst>
        </p:spPr>
      </p:pic>
      <p:grpSp>
        <p:nvGrpSpPr>
          <p:cNvPr id="8" name="Grupare 7">
            <a:extLst>
              <a:ext uri="{FF2B5EF4-FFF2-40B4-BE49-F238E27FC236}">
                <a16:creationId xmlns:a16="http://schemas.microsoft.com/office/drawing/2014/main" id="{A9983684-F8F4-6EBE-C9F6-5EB78A1EB8BE}"/>
              </a:ext>
            </a:extLst>
          </p:cNvPr>
          <p:cNvGrpSpPr/>
          <p:nvPr/>
        </p:nvGrpSpPr>
        <p:grpSpPr>
          <a:xfrm>
            <a:off x="9182100" y="2449183"/>
            <a:ext cx="2801160" cy="2081520"/>
            <a:chOff x="8183537" y="2111709"/>
            <a:chExt cx="2801160" cy="2081520"/>
          </a:xfrm>
        </p:grpSpPr>
        <mc:AlternateContent xmlns:mc="http://schemas.openxmlformats.org/markup-compatibility/2006" xmlns:p14="http://schemas.microsoft.com/office/powerpoint/2010/main">
          <mc:Choice Requires="p14">
            <p:contentPart p14:bwMode="auto" r:id="rId6">
              <p14:nvContentPartPr>
                <p14:cNvPr id="5" name="Cerneală 4">
                  <a:extLst>
                    <a:ext uri="{FF2B5EF4-FFF2-40B4-BE49-F238E27FC236}">
                      <a16:creationId xmlns:a16="http://schemas.microsoft.com/office/drawing/2014/main" id="{E73C4A9E-4ED3-CA4C-0CE0-725ABC445076}"/>
                    </a:ext>
                  </a:extLst>
                </p14:cNvPr>
                <p14:cNvContentPartPr/>
                <p14:nvPr/>
              </p14:nvContentPartPr>
              <p14:xfrm>
                <a:off x="9437057" y="2351109"/>
                <a:ext cx="1547640" cy="1842120"/>
              </p14:xfrm>
            </p:contentPart>
          </mc:Choice>
          <mc:Fallback xmlns="">
            <p:pic>
              <p:nvPicPr>
                <p:cNvPr id="5" name="Cerneală 4">
                  <a:extLst>
                    <a:ext uri="{FF2B5EF4-FFF2-40B4-BE49-F238E27FC236}">
                      <a16:creationId xmlns:a16="http://schemas.microsoft.com/office/drawing/2014/main" id="{E73C4A9E-4ED3-CA4C-0CE0-725ABC445076}"/>
                    </a:ext>
                  </a:extLst>
                </p:cNvPr>
                <p:cNvPicPr/>
                <p:nvPr/>
              </p:nvPicPr>
              <p:blipFill>
                <a:blip r:embed="rId7"/>
                <a:stretch>
                  <a:fillRect/>
                </a:stretch>
              </p:blipFill>
              <p:spPr>
                <a:xfrm>
                  <a:off x="9428057" y="2342469"/>
                  <a:ext cx="1565280" cy="185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Cerneală 5">
                  <a:extLst>
                    <a:ext uri="{FF2B5EF4-FFF2-40B4-BE49-F238E27FC236}">
                      <a16:creationId xmlns:a16="http://schemas.microsoft.com/office/drawing/2014/main" id="{B0258CB2-9A0B-4682-02B3-64A5E5275EF4}"/>
                    </a:ext>
                  </a:extLst>
                </p14:cNvPr>
                <p14:cNvContentPartPr/>
                <p14:nvPr/>
              </p14:nvContentPartPr>
              <p14:xfrm>
                <a:off x="8183537" y="2111709"/>
                <a:ext cx="1092960" cy="1212120"/>
              </p14:xfrm>
            </p:contentPart>
          </mc:Choice>
          <mc:Fallback xmlns="">
            <p:pic>
              <p:nvPicPr>
                <p:cNvPr id="6" name="Cerneală 5">
                  <a:extLst>
                    <a:ext uri="{FF2B5EF4-FFF2-40B4-BE49-F238E27FC236}">
                      <a16:creationId xmlns:a16="http://schemas.microsoft.com/office/drawing/2014/main" id="{B0258CB2-9A0B-4682-02B3-64A5E5275EF4}"/>
                    </a:ext>
                  </a:extLst>
                </p:cNvPr>
                <p:cNvPicPr/>
                <p:nvPr/>
              </p:nvPicPr>
              <p:blipFill>
                <a:blip r:embed="rId9"/>
                <a:stretch>
                  <a:fillRect/>
                </a:stretch>
              </p:blipFill>
              <p:spPr>
                <a:xfrm>
                  <a:off x="8174897" y="2102709"/>
                  <a:ext cx="1110600" cy="122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Cerneală 8">
                <a:extLst>
                  <a:ext uri="{FF2B5EF4-FFF2-40B4-BE49-F238E27FC236}">
                    <a16:creationId xmlns:a16="http://schemas.microsoft.com/office/drawing/2014/main" id="{73FA0402-7B77-271C-7B98-9A0607DAE9E0}"/>
                  </a:ext>
                </a:extLst>
              </p14:cNvPr>
              <p14:cNvContentPartPr/>
              <p14:nvPr/>
            </p14:nvContentPartPr>
            <p14:xfrm>
              <a:off x="9100457" y="4626309"/>
              <a:ext cx="891720" cy="109440"/>
            </p14:xfrm>
          </p:contentPart>
        </mc:Choice>
        <mc:Fallback xmlns="">
          <p:pic>
            <p:nvPicPr>
              <p:cNvPr id="9" name="Cerneală 8">
                <a:extLst>
                  <a:ext uri="{FF2B5EF4-FFF2-40B4-BE49-F238E27FC236}">
                    <a16:creationId xmlns:a16="http://schemas.microsoft.com/office/drawing/2014/main" id="{73FA0402-7B77-271C-7B98-9A0607DAE9E0}"/>
                  </a:ext>
                </a:extLst>
              </p:cNvPr>
              <p:cNvPicPr/>
              <p:nvPr/>
            </p:nvPicPr>
            <p:blipFill>
              <a:blip r:embed="rId11"/>
              <a:stretch>
                <a:fillRect/>
              </a:stretch>
            </p:blipFill>
            <p:spPr>
              <a:xfrm>
                <a:off x="9091817" y="4617669"/>
                <a:ext cx="909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Cerneală 9">
                <a:extLst>
                  <a:ext uri="{FF2B5EF4-FFF2-40B4-BE49-F238E27FC236}">
                    <a16:creationId xmlns:a16="http://schemas.microsoft.com/office/drawing/2014/main" id="{8706DD5B-2E07-C905-B5F9-9263F415881F}"/>
                  </a:ext>
                </a:extLst>
              </p14:cNvPr>
              <p14:cNvContentPartPr/>
              <p14:nvPr/>
            </p14:nvContentPartPr>
            <p14:xfrm>
              <a:off x="6781697" y="3080914"/>
              <a:ext cx="360" cy="360"/>
            </p14:xfrm>
          </p:contentPart>
        </mc:Choice>
        <mc:Fallback xmlns="">
          <p:pic>
            <p:nvPicPr>
              <p:cNvPr id="10" name="Cerneală 9">
                <a:extLst>
                  <a:ext uri="{FF2B5EF4-FFF2-40B4-BE49-F238E27FC236}">
                    <a16:creationId xmlns:a16="http://schemas.microsoft.com/office/drawing/2014/main" id="{8706DD5B-2E07-C905-B5F9-9263F415881F}"/>
                  </a:ext>
                </a:extLst>
              </p:cNvPr>
              <p:cNvPicPr/>
              <p:nvPr/>
            </p:nvPicPr>
            <p:blipFill>
              <a:blip r:embed="rId13"/>
              <a:stretch>
                <a:fillRect/>
              </a:stretch>
            </p:blipFill>
            <p:spPr>
              <a:xfrm>
                <a:off x="6773057" y="3071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Cerneală 10">
                <a:extLst>
                  <a:ext uri="{FF2B5EF4-FFF2-40B4-BE49-F238E27FC236}">
                    <a16:creationId xmlns:a16="http://schemas.microsoft.com/office/drawing/2014/main" id="{BE0672C2-E915-3413-2E7B-38F7BA98909E}"/>
                  </a:ext>
                </a:extLst>
              </p14:cNvPr>
              <p14:cNvContentPartPr/>
              <p14:nvPr/>
            </p14:nvContentPartPr>
            <p14:xfrm>
              <a:off x="3504617" y="2710474"/>
              <a:ext cx="360" cy="360"/>
            </p14:xfrm>
          </p:contentPart>
        </mc:Choice>
        <mc:Fallback xmlns="">
          <p:pic>
            <p:nvPicPr>
              <p:cNvPr id="11" name="Cerneală 10">
                <a:extLst>
                  <a:ext uri="{FF2B5EF4-FFF2-40B4-BE49-F238E27FC236}">
                    <a16:creationId xmlns:a16="http://schemas.microsoft.com/office/drawing/2014/main" id="{BE0672C2-E915-3413-2E7B-38F7BA98909E}"/>
                  </a:ext>
                </a:extLst>
              </p:cNvPr>
              <p:cNvPicPr/>
              <p:nvPr/>
            </p:nvPicPr>
            <p:blipFill>
              <a:blip r:embed="rId13"/>
              <a:stretch>
                <a:fillRect/>
              </a:stretch>
            </p:blipFill>
            <p:spPr>
              <a:xfrm>
                <a:off x="3495977" y="2701834"/>
                <a:ext cx="18000" cy="18000"/>
              </a:xfrm>
              <a:prstGeom prst="rect">
                <a:avLst/>
              </a:prstGeom>
            </p:spPr>
          </p:pic>
        </mc:Fallback>
      </mc:AlternateContent>
      <p:sp>
        <p:nvSpPr>
          <p:cNvPr id="14" name="CasetăText 13">
            <a:extLst>
              <a:ext uri="{FF2B5EF4-FFF2-40B4-BE49-F238E27FC236}">
                <a16:creationId xmlns:a16="http://schemas.microsoft.com/office/drawing/2014/main" id="{F7582725-BF3B-97B4-E71C-8B987D42A884}"/>
              </a:ext>
            </a:extLst>
          </p:cNvPr>
          <p:cNvSpPr txBox="1"/>
          <p:nvPr/>
        </p:nvSpPr>
        <p:spPr>
          <a:xfrm>
            <a:off x="7347857" y="5977569"/>
            <a:ext cx="3668486"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rPr>
              <a:t>https://www.google.ro/maps/</a:t>
            </a:r>
          </a:p>
        </p:txBody>
      </p:sp>
    </p:spTree>
    <p:custDataLst>
      <p:tags r:id="rId1"/>
    </p:custDataLst>
    <p:extLst>
      <p:ext uri="{BB962C8B-B14F-4D97-AF65-F5344CB8AC3E}">
        <p14:creationId xmlns:p14="http://schemas.microsoft.com/office/powerpoint/2010/main" val="283527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320295" y="1452345"/>
            <a:ext cx="5993420" cy="4812831"/>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CrowdTangle</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another</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tool</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fa</a:t>
            </a:r>
            <a:r>
              <a:rPr lang="en-US"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ct</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-checkers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can</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use</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identify posts that contain misinformation.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a public insights tool that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helps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users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to follow, </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investigate</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study</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on what’s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going</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on</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with public content on social media.</a:t>
            </a:r>
            <a:endPar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5"/>
            </a:endParaRPr>
          </a:p>
          <a:p>
            <a:pPr algn="just">
              <a:spcBef>
                <a:spcPts val="0"/>
              </a:spcBef>
              <a:spcAft>
                <a:spcPts val="800"/>
              </a:spcAft>
            </a:pPr>
            <a:r>
              <a:rPr lang="en-US" sz="25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5"/>
              </a:rPr>
              <a:t>WayBackMachine</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5"/>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helps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fact-checkers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to</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f</a:t>
            </a:r>
            <a:r>
              <a:rPr lang="en-US"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ind</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 past versions of the websites</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 don</a:t>
            </a:r>
            <a:r>
              <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rPr>
              <a:t>t exist </a:t>
            </a:r>
            <a:r>
              <a:rPr lang="ro-RO" sz="2500" dirty="0" err="1">
                <a:solidFill>
                  <a:srgbClr val="000000"/>
                </a:solidFill>
                <a:latin typeface="Calibri" panose="020F0502020204030204" pitchFamily="34" charset="0"/>
                <a:ea typeface="Calibri" panose="020F0502020204030204" pitchFamily="34" charset="0"/>
                <a:cs typeface="Calibri" panose="020F0502020204030204" pitchFamily="34" charset="0"/>
              </a:rPr>
              <a:t>anymore</a:t>
            </a:r>
            <a:endParaRPr lang="en-US"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endParaRPr lang="ro-RO" sz="25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Other</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6">
            <p14:nvContentPartPr>
              <p14:cNvPr id="10" name="Cerneală 9">
                <a:extLst>
                  <a:ext uri="{FF2B5EF4-FFF2-40B4-BE49-F238E27FC236}">
                    <a16:creationId xmlns:a16="http://schemas.microsoft.com/office/drawing/2014/main" id="{8706DD5B-2E07-C905-B5F9-9263F415881F}"/>
                  </a:ext>
                </a:extLst>
              </p14:cNvPr>
              <p14:cNvContentPartPr/>
              <p14:nvPr/>
            </p14:nvContentPartPr>
            <p14:xfrm>
              <a:off x="6781697" y="3080914"/>
              <a:ext cx="360" cy="360"/>
            </p14:xfrm>
          </p:contentPart>
        </mc:Choice>
        <mc:Fallback xmlns="">
          <p:pic>
            <p:nvPicPr>
              <p:cNvPr id="10" name="Cerneală 9">
                <a:extLst>
                  <a:ext uri="{FF2B5EF4-FFF2-40B4-BE49-F238E27FC236}">
                    <a16:creationId xmlns:a16="http://schemas.microsoft.com/office/drawing/2014/main" id="{8706DD5B-2E07-C905-B5F9-9263F415881F}"/>
                  </a:ext>
                </a:extLst>
              </p:cNvPr>
              <p:cNvPicPr/>
              <p:nvPr/>
            </p:nvPicPr>
            <p:blipFill>
              <a:blip r:embed="rId7"/>
              <a:stretch>
                <a:fillRect/>
              </a:stretch>
            </p:blipFill>
            <p:spPr>
              <a:xfrm>
                <a:off x="6772697" y="307191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Cerneală 10">
                <a:extLst>
                  <a:ext uri="{FF2B5EF4-FFF2-40B4-BE49-F238E27FC236}">
                    <a16:creationId xmlns:a16="http://schemas.microsoft.com/office/drawing/2014/main" id="{BE0672C2-E915-3413-2E7B-38F7BA98909E}"/>
                  </a:ext>
                </a:extLst>
              </p14:cNvPr>
              <p14:cNvContentPartPr/>
              <p14:nvPr/>
            </p14:nvContentPartPr>
            <p14:xfrm>
              <a:off x="3504617" y="2710474"/>
              <a:ext cx="360" cy="360"/>
            </p14:xfrm>
          </p:contentPart>
        </mc:Choice>
        <mc:Fallback xmlns="">
          <p:pic>
            <p:nvPicPr>
              <p:cNvPr id="11" name="Cerneală 10">
                <a:extLst>
                  <a:ext uri="{FF2B5EF4-FFF2-40B4-BE49-F238E27FC236}">
                    <a16:creationId xmlns:a16="http://schemas.microsoft.com/office/drawing/2014/main" id="{BE0672C2-E915-3413-2E7B-38F7BA98909E}"/>
                  </a:ext>
                </a:extLst>
              </p:cNvPr>
              <p:cNvPicPr/>
              <p:nvPr/>
            </p:nvPicPr>
            <p:blipFill>
              <a:blip r:embed="rId7"/>
              <a:stretch>
                <a:fillRect/>
              </a:stretch>
            </p:blipFill>
            <p:spPr>
              <a:xfrm>
                <a:off x="3495617" y="2701474"/>
                <a:ext cx="18000" cy="18000"/>
              </a:xfrm>
              <a:prstGeom prst="rect">
                <a:avLst/>
              </a:prstGeom>
            </p:spPr>
          </p:pic>
        </mc:Fallback>
      </mc:AlternateContent>
      <p:sp>
        <p:nvSpPr>
          <p:cNvPr id="14" name="CasetăText 13">
            <a:extLst>
              <a:ext uri="{FF2B5EF4-FFF2-40B4-BE49-F238E27FC236}">
                <a16:creationId xmlns:a16="http://schemas.microsoft.com/office/drawing/2014/main" id="{F7582725-BF3B-97B4-E71C-8B987D42A884}"/>
              </a:ext>
            </a:extLst>
          </p:cNvPr>
          <p:cNvSpPr txBox="1"/>
          <p:nvPr/>
        </p:nvSpPr>
        <p:spPr>
          <a:xfrm>
            <a:off x="7205341" y="2799185"/>
            <a:ext cx="3668486"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hlinkClick r:id="rId9"/>
              </a:rPr>
              <a:t>https://www.crowdtangle.com/</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Imagine 3">
            <a:extLst>
              <a:ext uri="{FF2B5EF4-FFF2-40B4-BE49-F238E27FC236}">
                <a16:creationId xmlns:a16="http://schemas.microsoft.com/office/drawing/2014/main" id="{210065F0-26F1-C2D0-AED6-C0B00CCFF5D1}"/>
              </a:ext>
            </a:extLst>
          </p:cNvPr>
          <p:cNvPicPr>
            <a:picLocks noChangeAspect="1"/>
          </p:cNvPicPr>
          <p:nvPr/>
        </p:nvPicPr>
        <p:blipFill>
          <a:blip r:embed="rId10"/>
          <a:stretch>
            <a:fillRect/>
          </a:stretch>
        </p:blipFill>
        <p:spPr>
          <a:xfrm>
            <a:off x="7000412" y="1394272"/>
            <a:ext cx="3923620" cy="1235466"/>
          </a:xfrm>
          <a:prstGeom prst="rect">
            <a:avLst/>
          </a:prstGeom>
        </p:spPr>
      </p:pic>
      <p:pic>
        <p:nvPicPr>
          <p:cNvPr id="12" name="Imagine 11">
            <a:extLst>
              <a:ext uri="{FF2B5EF4-FFF2-40B4-BE49-F238E27FC236}">
                <a16:creationId xmlns:a16="http://schemas.microsoft.com/office/drawing/2014/main" id="{A26C9B91-8FDD-8D13-1E19-23083BC7DD24}"/>
              </a:ext>
            </a:extLst>
          </p:cNvPr>
          <p:cNvPicPr>
            <a:picLocks noChangeAspect="1"/>
          </p:cNvPicPr>
          <p:nvPr/>
        </p:nvPicPr>
        <p:blipFill rotWithShape="1">
          <a:blip r:embed="rId11"/>
          <a:srcRect b="56350"/>
          <a:stretch/>
        </p:blipFill>
        <p:spPr>
          <a:xfrm>
            <a:off x="7205341" y="4250384"/>
            <a:ext cx="4459358" cy="1399039"/>
          </a:xfrm>
          <a:prstGeom prst="rect">
            <a:avLst/>
          </a:prstGeom>
        </p:spPr>
      </p:pic>
      <p:sp>
        <p:nvSpPr>
          <p:cNvPr id="15" name="CasetăText 14">
            <a:extLst>
              <a:ext uri="{FF2B5EF4-FFF2-40B4-BE49-F238E27FC236}">
                <a16:creationId xmlns:a16="http://schemas.microsoft.com/office/drawing/2014/main" id="{FBCDB4A8-83F1-A76B-C332-0EF5F04D9453}"/>
              </a:ext>
            </a:extLst>
          </p:cNvPr>
          <p:cNvSpPr txBox="1"/>
          <p:nvPr/>
        </p:nvSpPr>
        <p:spPr>
          <a:xfrm>
            <a:off x="7386175" y="5745128"/>
            <a:ext cx="3804339" cy="400110"/>
          </a:xfrm>
          <a:prstGeom prst="rect">
            <a:avLst/>
          </a:prstGeom>
          <a:noFill/>
        </p:spPr>
        <p:txBody>
          <a:bodyPr wrap="square">
            <a:spAutoFit/>
          </a:bodyPr>
          <a:lstStyle/>
          <a:p>
            <a:r>
              <a:rPr lang="ro-RO" sz="2000" dirty="0">
                <a:latin typeface="Calibri" panose="020F0502020204030204" pitchFamily="34" charset="0"/>
                <a:ea typeface="Calibri" panose="020F0502020204030204" pitchFamily="34" charset="0"/>
                <a:cs typeface="Calibri" panose="020F0502020204030204" pitchFamily="34" charset="0"/>
                <a:hlinkClick r:id="rId5"/>
              </a:rPr>
              <a:t>https://archive.org/web/</a:t>
            </a:r>
            <a:r>
              <a:rPr lang="en-US" sz="2000" dirty="0">
                <a:latin typeface="Calibri" panose="020F0502020204030204" pitchFamily="34" charset="0"/>
                <a:ea typeface="Calibri" panose="020F0502020204030204" pitchFamily="34" charset="0"/>
                <a:cs typeface="Calibri" panose="020F0502020204030204" pitchFamily="34" charset="0"/>
              </a:rPr>
              <a:t> </a:t>
            </a:r>
            <a:endParaRPr lang="ro-RO"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42463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827314" y="1458685"/>
            <a:ext cx="10221686" cy="4812831"/>
          </a:xfrm>
          <a:prstGeom prst="rect">
            <a:avLst/>
          </a:prstGeom>
          <a:noFill/>
          <a:ln>
            <a:noFill/>
          </a:ln>
        </p:spPr>
        <p:txBody>
          <a:bodyPr spcFirstLastPara="1" wrap="square" lIns="91425" tIns="45700" rIns="91425" bIns="45700" anchor="t" anchorCtr="0">
            <a:normAutofit/>
          </a:bodyPr>
          <a:lstStyle/>
          <a:p>
            <a:pPr algn="just">
              <a:buFont typeface="Arial" panose="020B0604020202020204" pitchFamily="34" charset="0"/>
              <a:buChar char="•"/>
            </a:pPr>
            <a:r>
              <a:rPr lang="ro-RO" sz="2400" b="1" dirty="0">
                <a:solidFill>
                  <a:srgbClr val="333333"/>
                </a:solidFill>
                <a:latin typeface="Calibri" panose="020F0502020204030204" pitchFamily="34" charset="0"/>
                <a:ea typeface="Calibri" panose="020F0502020204030204" pitchFamily="34" charset="0"/>
                <a:cs typeface="Calibri" panose="020F0502020204030204" pitchFamily="34" charset="0"/>
              </a:rPr>
              <a:t>T</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he </a:t>
            </a:r>
            <a:r>
              <a:rPr lang="ro-RO"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author</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check</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who</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author</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article</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information</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it a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journalists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it an expert?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Does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author</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have</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other</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articles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on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same topic? </a:t>
            </a:r>
          </a:p>
          <a:p>
            <a:pPr algn="just">
              <a:buFont typeface="Arial" panose="020B0604020202020204" pitchFamily="34" charset="0"/>
              <a:buChar char="•"/>
            </a:pP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“About Us” section</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all</a:t>
            </a:r>
            <a:r>
              <a:rPr lang="en-US"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quality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publications</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have</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about</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us</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and</a:t>
            </a:r>
            <a:r>
              <a:rPr lang="ro-RO" sz="240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”contact </a:t>
            </a:r>
            <a:r>
              <a:rPr lang="ro-RO" sz="240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us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sections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If</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there</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no</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information</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about</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the</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publication</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something</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not</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333333"/>
                </a:solidFill>
                <a:latin typeface="Calibri" panose="020F0502020204030204" pitchFamily="34" charset="0"/>
                <a:ea typeface="Calibri" panose="020F0502020204030204" pitchFamily="34" charset="0"/>
                <a:cs typeface="Calibri" panose="020F0502020204030204" pitchFamily="34" charset="0"/>
              </a:rPr>
              <a:t>right</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p>
          <a:p>
            <a:pPr algn="just">
              <a:buFont typeface="Arial" panose="020B0604020202020204" pitchFamily="34" charset="0"/>
              <a:buChar char="•"/>
            </a:pPr>
            <a:r>
              <a:rPr lang="ro-RO"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Balance</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article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equitable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or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does</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it tend to support a certain viewpoint?</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One-sided articles </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are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not</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presenting</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entire story.</a:t>
            </a:r>
          </a:p>
          <a:p>
            <a:pPr algn="just">
              <a:buFont typeface="Arial" panose="020B0604020202020204" pitchFamily="34" charset="0"/>
              <a:buChar char="•"/>
            </a:pPr>
            <a:r>
              <a:rPr lang="ro-RO"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Verify</a:t>
            </a: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the </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a:t>
            </a:r>
            <a:r>
              <a:rPr lang="en-US"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ates</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one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type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fake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news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comes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in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form</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reusing</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old</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information</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and</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placing</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it in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another</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context in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order</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to</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mislead</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public</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So</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make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sure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you</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pay</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attention</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to</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the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date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when</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the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article</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was</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chemeClr val="tx1"/>
                </a:solidFill>
                <a:latin typeface="Calibri" panose="020F0502020204030204" pitchFamily="34" charset="0"/>
                <a:ea typeface="Calibri" panose="020F0502020204030204" pitchFamily="34" charset="0"/>
                <a:cs typeface="Calibri" panose="020F0502020204030204" pitchFamily="34" charset="0"/>
              </a:rPr>
              <a:t>published</a:t>
            </a:r>
            <a:r>
              <a:rPr lang="ro-RO" altLang="ro-RO"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Self-checking the facts</a:t>
            </a: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endParaRPr lang="ro-RO"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14252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DC23FB-2BA4-409D-CC03-7F9673ED4BE0}"/>
              </a:ext>
            </a:extLst>
          </p:cNvPr>
          <p:cNvSpPr>
            <a:spLocks noGrp="1"/>
          </p:cNvSpPr>
          <p:nvPr>
            <p:ph type="title"/>
          </p:nvPr>
        </p:nvSpPr>
        <p:spPr>
          <a:xfrm>
            <a:off x="838200" y="83891"/>
            <a:ext cx="10515600" cy="1275126"/>
          </a:xfrm>
        </p:spPr>
        <p:txBody>
          <a:bodyPr>
            <a:normAutofit fontScale="90000"/>
          </a:bodyPr>
          <a:lstStyle/>
          <a:p>
            <a:r>
              <a:rPr kumimoji="0" lang="hu-HU" sz="4400" b="0" i="0" u="none" strike="noStrike" kern="0" cap="none" spc="0" normalizeH="0" baseline="0" noProof="0" dirty="0">
                <a:ln>
                  <a:noFill/>
                </a:ln>
                <a:solidFill>
                  <a:srgbClr val="833C0B"/>
                </a:solidFill>
                <a:effectLst/>
                <a:uLnTx/>
                <a:uFillTx/>
                <a:latin typeface="Calibri"/>
                <a:ea typeface="Calibri"/>
                <a:cs typeface="Calibri"/>
                <a:sym typeface="Calibri"/>
              </a:rPr>
              <a:t>The </a:t>
            </a:r>
            <a:r>
              <a:rPr kumimoji="0" lang="hu-HU" sz="4400" b="0" i="0" u="none" strike="noStrike" kern="0" cap="none" spc="0" normalizeH="0" baseline="0" noProof="0" dirty="0" err="1">
                <a:ln>
                  <a:noFill/>
                </a:ln>
                <a:solidFill>
                  <a:srgbClr val="833C0B"/>
                </a:solidFill>
                <a:effectLst/>
                <a:uLnTx/>
                <a:uFillTx/>
                <a:latin typeface="Calibri"/>
                <a:ea typeface="Calibri"/>
                <a:cs typeface="Calibri"/>
                <a:sym typeface="Calibri"/>
              </a:rPr>
              <a:t>Course</a:t>
            </a:r>
            <a:br>
              <a:rPr kumimoji="0" lang="ro-RO" sz="4400" b="0" i="0" u="none" strike="noStrike" kern="0" cap="none" spc="0" normalizeH="0" baseline="0" noProof="0" dirty="0">
                <a:ln>
                  <a:noFill/>
                </a:ln>
                <a:solidFill>
                  <a:srgbClr val="833C0B"/>
                </a:solidFill>
                <a:effectLst/>
                <a:uLnTx/>
                <a:uFillTx/>
                <a:latin typeface="Calibri"/>
                <a:ea typeface="Calibri"/>
                <a:cs typeface="Calibri"/>
                <a:sym typeface="Calibri"/>
              </a:rPr>
            </a:br>
            <a:endParaRPr lang="ro-RO" dirty="0"/>
          </a:p>
        </p:txBody>
      </p:sp>
      <p:sp>
        <p:nvSpPr>
          <p:cNvPr id="4" name="Content Placeholder 3">
            <a:extLst>
              <a:ext uri="{FF2B5EF4-FFF2-40B4-BE49-F238E27FC236}">
                <a16:creationId xmlns:a16="http://schemas.microsoft.com/office/drawing/2014/main" id="{FF8BD61A-60DC-BC56-461A-28B38DA6EF47}"/>
              </a:ext>
            </a:extLst>
          </p:cNvPr>
          <p:cNvSpPr>
            <a:spLocks noGrp="1"/>
          </p:cNvSpPr>
          <p:nvPr>
            <p:ph idx="1"/>
          </p:nvPr>
        </p:nvSpPr>
        <p:spPr>
          <a:xfrm>
            <a:off x="838200" y="1359017"/>
            <a:ext cx="10515600" cy="5133858"/>
          </a:xfrm>
          <a:noFill/>
        </p:spPr>
        <p:txBody>
          <a:bodyPr>
            <a:normAutofit/>
          </a:bodyPr>
          <a:lstStyle/>
          <a:p>
            <a:r>
              <a:rPr lang="ro-RO" dirty="0"/>
              <a:t>Lesson 1 - </a:t>
            </a:r>
            <a:r>
              <a:rPr lang="en-US" dirty="0"/>
              <a:t>Introduction of the course</a:t>
            </a:r>
            <a:r>
              <a:rPr lang="ro-RO" dirty="0"/>
              <a:t>. </a:t>
            </a:r>
            <a:r>
              <a:rPr lang="en-US" dirty="0"/>
              <a:t>History of Fake News</a:t>
            </a:r>
            <a:endParaRPr lang="ro-RO" dirty="0"/>
          </a:p>
          <a:p>
            <a:pPr marL="0" indent="0">
              <a:buNone/>
            </a:pPr>
            <a:endParaRPr lang="ro-RO" b="1" dirty="0">
              <a:solidFill>
                <a:srgbClr val="FF0000"/>
              </a:solidFill>
            </a:endParaRPr>
          </a:p>
          <a:p>
            <a:r>
              <a:rPr lang="ro-RO" dirty="0"/>
              <a:t>Lesson 2 - </a:t>
            </a:r>
            <a:r>
              <a:rPr lang="en-US" dirty="0"/>
              <a:t>What is the news?</a:t>
            </a:r>
            <a:r>
              <a:rPr lang="ro-RO" dirty="0"/>
              <a:t> </a:t>
            </a:r>
            <a:r>
              <a:rPr lang="en-US" dirty="0"/>
              <a:t>Fake news typology</a:t>
            </a:r>
            <a:endParaRPr lang="ro-RO" dirty="0"/>
          </a:p>
          <a:p>
            <a:pPr marL="0" indent="0">
              <a:buNone/>
            </a:pPr>
            <a:endParaRPr lang="ro-RO" dirty="0"/>
          </a:p>
          <a:p>
            <a:r>
              <a:rPr lang="ro-RO" dirty="0"/>
              <a:t>Lesson 3 - </a:t>
            </a:r>
            <a:r>
              <a:rPr lang="en-US" dirty="0"/>
              <a:t>Fake news and social media</a:t>
            </a:r>
            <a:endParaRPr lang="ro-RO" dirty="0"/>
          </a:p>
          <a:p>
            <a:pPr marL="0" indent="0">
              <a:buNone/>
            </a:pPr>
            <a:endParaRPr lang="en-US" dirty="0"/>
          </a:p>
          <a:p>
            <a:r>
              <a:rPr lang="ro-RO" b="1" dirty="0"/>
              <a:t>Lesson 4 - </a:t>
            </a:r>
            <a:r>
              <a:rPr lang="en-US" b="1" dirty="0"/>
              <a:t>Fact-checking</a:t>
            </a:r>
            <a:endParaRPr lang="ro-RO" b="1" dirty="0"/>
          </a:p>
          <a:p>
            <a:pPr marL="0" indent="0">
              <a:buNone/>
            </a:pPr>
            <a:endParaRPr lang="ro-RO" dirty="0"/>
          </a:p>
        </p:txBody>
      </p:sp>
    </p:spTree>
    <p:custDataLst>
      <p:tags r:id="rId1"/>
    </p:custDataLst>
    <p:extLst>
      <p:ext uri="{BB962C8B-B14F-4D97-AF65-F5344CB8AC3E}">
        <p14:creationId xmlns:p14="http://schemas.microsoft.com/office/powerpoint/2010/main" val="1317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46313" y="1458685"/>
            <a:ext cx="10776857" cy="4812831"/>
          </a:xfrm>
          <a:prstGeom prst="rect">
            <a:avLst/>
          </a:prstGeom>
          <a:noFill/>
          <a:ln>
            <a:noFill/>
          </a:ln>
        </p:spPr>
        <p:txBody>
          <a:bodyPr spcFirstLastPara="1" wrap="square" lIns="91425" tIns="45700" rIns="91425" bIns="45700" anchor="t" anchorCtr="0">
            <a:normAutofit/>
          </a:bodyPr>
          <a:lstStyle/>
          <a:p>
            <a:pPr algn="just">
              <a:buFont typeface="Arial" panose="020B0604020202020204" pitchFamily="34" charset="0"/>
              <a:buChar char="•"/>
            </a:pP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Analyze</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 </a:t>
            </a:r>
            <a:r>
              <a:rPr lang="ro-RO" sz="2400" b="1" dirty="0">
                <a:solidFill>
                  <a:srgbClr val="333333"/>
                </a:solidFill>
                <a:latin typeface="Calibri" panose="020F0502020204030204" pitchFamily="34" charset="0"/>
                <a:ea typeface="Calibri" panose="020F0502020204030204" pitchFamily="34" charset="0"/>
                <a:cs typeface="Calibri" panose="020F0502020204030204" pitchFamily="34" charset="0"/>
              </a:rPr>
              <a:t>s</a:t>
            </a:r>
            <a:r>
              <a:rPr lang="en-US"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ource</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 </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n informative article that presents facts (and not someone's opinion) must contain</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sources</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and must be based on sources. </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T</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his way, the journalist proves the public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his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her</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article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based</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on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facts</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The lack of sources in an article must raise a question mark.</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Consider </a:t>
            </a:r>
            <a:r>
              <a:rPr lang="ro-RO"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urls</a:t>
            </a: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One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other</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way</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of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tricking</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people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is</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to</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copy</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 well-known website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and</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to</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change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some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small</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detail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the</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name</a:t>
            </a:r>
            <a:r>
              <a:rPr lang="ro-RO" sz="2400" dirty="0">
                <a:solidFill>
                  <a:srgbClr val="333333"/>
                </a:solidFill>
                <a:latin typeface="Calibri" panose="020F0502020204030204" pitchFamily="34" charset="0"/>
                <a:ea typeface="Calibri" panose="020F0502020204030204" pitchFamily="34" charset="0"/>
                <a:cs typeface="Calibri" panose="020F0502020204030204" pitchFamily="34" charset="0"/>
              </a:rPr>
              <a:t>. </a:t>
            </a:r>
            <a:endPar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en-US"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Suspect the sensational</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 When you see something posted that looks sensational, it is even more important to be skeptical. Exaggerated and provocative headlines with excessive use of capital letters or emotional language are serious red flags.</a:t>
            </a:r>
          </a:p>
          <a:p>
            <a:pPr algn="just">
              <a:buFont typeface="Arial" panose="020B0604020202020204" pitchFamily="34" charset="0"/>
              <a:buChar char="•"/>
            </a:pP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Be a </a:t>
            </a:r>
            <a:r>
              <a:rPr lang="ro-RO" sz="2400" b="1" i="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doubting</a:t>
            </a:r>
            <a:r>
              <a:rPr lang="ro-RO" sz="2400" b="1"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Thomas </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Don</a:t>
            </a:r>
            <a:r>
              <a:rPr lang="en-US" sz="2400" b="0" i="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 believe right away anything that you </a:t>
            </a:r>
            <a:r>
              <a:rPr lang="en-US" sz="2400" dirty="0">
                <a:solidFill>
                  <a:srgbClr val="333333"/>
                </a:solidFill>
                <a:latin typeface="Calibri" panose="020F0502020204030204" pitchFamily="34" charset="0"/>
                <a:ea typeface="Calibri" panose="020F0502020204030204" pitchFamily="34" charset="0"/>
                <a:cs typeface="Calibri" panose="020F0502020204030204" pitchFamily="34" charset="0"/>
              </a:rPr>
              <a:t>read. Try to use your own filters and critical thinking.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https://researchguides.ben.edu/c.php?g=608230&amp;p=4219925</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n-US" sz="1800" b="0" i="0" u="none" strike="noStrike" baseline="0" dirty="0">
              <a:solidFill>
                <a:srgbClr val="000000"/>
              </a:solidFill>
              <a:latin typeface="Arial" panose="020B0604020202020204" pitchFamily="34" charset="0"/>
            </a:endParaRPr>
          </a:p>
        </p:txBody>
      </p:sp>
      <p:sp>
        <p:nvSpPr>
          <p:cNvPr id="127" name="Google Shape;127;p7"/>
          <p:cNvSpPr txBox="1"/>
          <p:nvPr/>
        </p:nvSpPr>
        <p:spPr>
          <a:xfrm>
            <a:off x="1129284" y="485504"/>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Self</a:t>
            </a:r>
            <a:r>
              <a:rPr lang="ro-RO" sz="4400" dirty="0">
                <a:solidFill>
                  <a:srgbClr val="833C0B"/>
                </a:solidFill>
                <a:latin typeface="Calibri"/>
                <a:ea typeface="Calibri"/>
                <a:cs typeface="Calibri"/>
                <a:sym typeface="Calibri"/>
              </a:rPr>
              <a:t>-</a:t>
            </a:r>
            <a:r>
              <a:rPr lang="ro-RO" sz="4400" dirty="0" err="1">
                <a:solidFill>
                  <a:srgbClr val="833C0B"/>
                </a:solidFill>
                <a:latin typeface="Calibri"/>
                <a:ea typeface="Calibri"/>
                <a:cs typeface="Calibri"/>
                <a:sym typeface="Calibri"/>
              </a:rPr>
              <a:t>checking</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the</a:t>
            </a:r>
            <a:r>
              <a:rPr lang="ro-RO" sz="4400" dirty="0">
                <a:solidFill>
                  <a:srgbClr val="833C0B"/>
                </a:solidFill>
                <a:latin typeface="Calibri"/>
                <a:ea typeface="Calibri"/>
                <a:cs typeface="Calibri"/>
                <a:sym typeface="Calibri"/>
              </a:rPr>
              <a:t> </a:t>
            </a:r>
            <a:r>
              <a:rPr lang="en-US" sz="4400" dirty="0">
                <a:solidFill>
                  <a:srgbClr val="833C0B"/>
                </a:solidFill>
                <a:latin typeface="Calibri"/>
                <a:ea typeface="Calibri"/>
                <a:cs typeface="Calibri"/>
                <a:sym typeface="Calibri"/>
              </a:rPr>
              <a:t>facts</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Tools</a:t>
            </a:r>
            <a:r>
              <a:rPr lang="ro-RO" sz="4400" dirty="0">
                <a:solidFill>
                  <a:srgbClr val="833C0B"/>
                </a:solidFill>
                <a:latin typeface="Calibri"/>
                <a:ea typeface="Calibri"/>
                <a:cs typeface="Calibri"/>
                <a:sym typeface="Calibri"/>
              </a:rPr>
              <a:t> </a:t>
            </a:r>
          </a:p>
        </p:txBody>
      </p:sp>
    </p:spTree>
    <p:custDataLst>
      <p:tags r:id="rId1"/>
    </p:custDataLst>
    <p:extLst>
      <p:ext uri="{BB962C8B-B14F-4D97-AF65-F5344CB8AC3E}">
        <p14:creationId xmlns:p14="http://schemas.microsoft.com/office/powerpoint/2010/main" val="1680229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en-US" dirty="0">
                <a:solidFill>
                  <a:srgbClr val="833C0B"/>
                </a:solidFill>
              </a:rPr>
              <a:t>Challenges &amp; limitations</a:t>
            </a:r>
            <a:br>
              <a:rPr lang="ro-RO" dirty="0">
                <a:solidFill>
                  <a:srgbClr val="833C0B"/>
                </a:solidFill>
              </a:rPr>
            </a:b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719196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892629" y="1458685"/>
            <a:ext cx="10733313" cy="4997704"/>
          </a:xfrm>
          <a:prstGeom prst="rect">
            <a:avLst/>
          </a:prstGeom>
          <a:noFill/>
          <a:ln>
            <a:noFill/>
          </a:ln>
        </p:spPr>
        <p:txBody>
          <a:bodyPr spcFirstLastPara="1" wrap="square" lIns="91425" tIns="45700" rIns="91425" bIns="45700" anchor="t" anchorCtr="0">
            <a:noAutofit/>
          </a:bodyPr>
          <a:lstStyle/>
          <a:p>
            <a:pPr marL="114300" indent="0" algn="just">
              <a:buNone/>
            </a:pP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There are </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many problems and challenges </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that fact-checkers come across from more</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large</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categories: monitoring, researching</a:t>
            </a:r>
            <a:r>
              <a:rPr lang="ro-RO" sz="23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3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publication and distribution</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marL="114300" indent="0" algn="just">
              <a:buNone/>
            </a:pPr>
            <a:endPar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marR="0" lvl="0" algn="just" defTabSz="914400" rtl="0" eaLnBrk="0" fontAlgn="base" latinLnBrk="0" hangingPunct="0">
              <a:lnSpc>
                <a:spcPct val="100000"/>
              </a:lnSpc>
              <a:spcBef>
                <a:spcPct val="0"/>
              </a:spcBef>
              <a:spcAft>
                <a:spcPct val="0"/>
              </a:spcAft>
              <a:buClrTx/>
              <a:buSzTx/>
              <a:buFontTx/>
              <a:buAutoNum type="arabicPeriod"/>
              <a:tabLst/>
            </a:pP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onitoring the statements and claims.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Some</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problems</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are:</a:t>
            </a:r>
          </a:p>
          <a:p>
            <a:pPr marL="342900" algn="just" eaLnBrk="0" fontAlgn="base" hangingPunct="0">
              <a:lnSpc>
                <a:spcPct val="100000"/>
              </a:lnSpc>
              <a:spcBef>
                <a:spcPct val="0"/>
              </a:spcBef>
              <a:spcAft>
                <a:spcPct val="0"/>
              </a:spcAft>
              <a:buClrTx/>
              <a:buSzTx/>
            </a:pPr>
            <a:r>
              <a:rPr lang="ro-RO" sz="23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There is a huge</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number</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declarations that should be monitored and there aren’t enough fact-checkers to do this. </a:t>
            </a:r>
            <a:r>
              <a:rPr lang="en-US" sz="2300" dirty="0">
                <a:solidFill>
                  <a:srgbClr val="000000"/>
                </a:solidFill>
                <a:latin typeface="Calibri" panose="020F0502020204030204" pitchFamily="34" charset="0"/>
                <a:ea typeface="Calibri" panose="020F0502020204030204" pitchFamily="34" charset="0"/>
                <a:cs typeface="Calibri" panose="020F0502020204030204" pitchFamily="34" charset="0"/>
              </a:rPr>
              <a:t>Not all of these should be verified because not all of them are r</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elevant. This is another challenge, to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establish</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if</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respective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statement</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is</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relevant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enough</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be</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3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analyzed</a:t>
            </a: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endParaRPr>
          </a:p>
          <a:p>
            <a:pPr marL="342900" algn="just" eaLnBrk="0" fontAlgn="base" hangingPunct="0">
              <a:lnSpc>
                <a:spcPct val="100000"/>
              </a:lnSpc>
              <a:spcBef>
                <a:spcPct val="0"/>
              </a:spcBef>
              <a:spcAft>
                <a:spcPct val="0"/>
              </a:spcAft>
              <a:buClrTx/>
              <a:buSzTx/>
            </a:pPr>
            <a:r>
              <a:rPr kumimoji="0" lang="ro-RO"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ro-RO" sz="23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Too many requests from the audience. </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Help from the public can be good</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because</a:t>
            </a: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p</a:t>
            </a:r>
            <a:r>
              <a:rPr lang="en-US" sz="23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eople</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can draw attention to certain statements, but these are not always relevant.</a:t>
            </a:r>
            <a:endPar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algn="just" eaLnBrk="0" fontAlgn="base" hangingPunct="0">
              <a:lnSpc>
                <a:spcPct val="100000"/>
              </a:lnSpc>
              <a:spcBef>
                <a:spcPct val="0"/>
              </a:spcBef>
              <a:spcAft>
                <a:spcPct val="0"/>
              </a:spcAft>
              <a:buClrTx/>
              <a:buSzTx/>
            </a:pPr>
            <a:r>
              <a:rPr lang="ro-RO"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3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No monitoring tool for YouTube</a:t>
            </a: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Challenges for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err="1">
                <a:solidFill>
                  <a:srgbClr val="833C0B"/>
                </a:solidFill>
                <a:latin typeface="Calibri"/>
                <a:ea typeface="Calibri"/>
                <a:cs typeface="Calibri"/>
                <a:sym typeface="Calibri"/>
              </a:rPr>
              <a:t>Chall</a:t>
            </a:r>
            <a:r>
              <a:rPr lang="ro-RO" sz="4400" dirty="0">
                <a:solidFill>
                  <a:srgbClr val="833C0B"/>
                </a:solidFill>
                <a:latin typeface="Calibri"/>
                <a:ea typeface="Calibri"/>
                <a:cs typeface="Calibri"/>
                <a:sym typeface="Calibri"/>
              </a:rPr>
              <a:t>e</a:t>
            </a:r>
            <a:r>
              <a:rPr lang="en-US" sz="4400" dirty="0" err="1">
                <a:solidFill>
                  <a:srgbClr val="833C0B"/>
                </a:solidFill>
                <a:latin typeface="Calibri"/>
                <a:ea typeface="Calibri"/>
                <a:cs typeface="Calibri"/>
                <a:sym typeface="Calibri"/>
              </a:rPr>
              <a:t>nges</a:t>
            </a:r>
            <a:endParaRPr lang="ro-RO" sz="4400" dirty="0">
              <a:solidFill>
                <a:srgbClr val="833C0B"/>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481590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8" name="Imagine 7">
            <a:extLst>
              <a:ext uri="{FF2B5EF4-FFF2-40B4-BE49-F238E27FC236}">
                <a16:creationId xmlns:a16="http://schemas.microsoft.com/office/drawing/2014/main" id="{6A6F6475-976C-549F-ACD5-38168A4C76C3}"/>
              </a:ext>
            </a:extLst>
          </p:cNvPr>
          <p:cNvPicPr>
            <a:picLocks noChangeAspect="1"/>
          </p:cNvPicPr>
          <p:nvPr/>
        </p:nvPicPr>
        <p:blipFill>
          <a:blip r:embed="rId4"/>
          <a:stretch>
            <a:fillRect/>
          </a:stretch>
        </p:blipFill>
        <p:spPr>
          <a:xfrm rot="566027">
            <a:off x="7857448" y="2378323"/>
            <a:ext cx="4109202" cy="2572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6" name="Google Shape;126;p7"/>
          <p:cNvSpPr txBox="1">
            <a:spLocks noGrp="1"/>
          </p:cNvSpPr>
          <p:nvPr>
            <p:ph type="body" idx="1"/>
          </p:nvPr>
        </p:nvSpPr>
        <p:spPr>
          <a:xfrm>
            <a:off x="413658" y="1458685"/>
            <a:ext cx="7260771" cy="4812831"/>
          </a:xfrm>
          <a:prstGeom prst="rect">
            <a:avLst/>
          </a:prstGeom>
          <a:noFill/>
          <a:ln>
            <a:noFill/>
          </a:ln>
        </p:spPr>
        <p:txBody>
          <a:bodyPr spcFirstLastPara="1" wrap="square" lIns="91425" tIns="45700" rIns="91425" bIns="45700" anchor="t" anchorCtr="0">
            <a:noAutofit/>
          </a:bodyPr>
          <a:lstStyle/>
          <a:p>
            <a:pPr marL="114300" indent="0">
              <a:buNone/>
            </a:pPr>
            <a:r>
              <a:rPr lang="en-US"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2</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Researching</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challenges</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include:</a:t>
            </a:r>
          </a:p>
          <a:p>
            <a:pPr lvl="1"/>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Problems</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getting</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information</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Lack</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transparency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from</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 authorities</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en-US" sz="2200" dirty="0">
                <a:solidFill>
                  <a:srgbClr val="000000"/>
                </a:solidFill>
                <a:latin typeface="Calibri" panose="020F0502020204030204" pitchFamily="34" charset="0"/>
                <a:ea typeface="Calibri" panose="020F0502020204030204" pitchFamily="34" charset="0"/>
                <a:cs typeface="Calibri" panose="020F0502020204030204" pitchFamily="34" charset="0"/>
              </a:rPr>
              <a:t>Training editorial staff</a:t>
            </a:r>
          </a:p>
          <a:p>
            <a:pPr lvl="1"/>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Problems</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finding</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right</a:t>
            </a:r>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source</a:t>
            </a:r>
            <a:endPar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US"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3.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Publication</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distribution</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Some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problems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consist of: </a:t>
            </a:r>
          </a:p>
          <a:p>
            <a:pPr lvl="1"/>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Keeping</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media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partnerships</a:t>
            </a:r>
            <a:endPar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Doing</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fact</a:t>
            </a:r>
            <a:r>
              <a:rPr lang="ro-RO"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checking</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not</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enough</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resources</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space</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design </a:t>
            </a:r>
          </a:p>
          <a:p>
            <a:pPr lvl="1"/>
            <a:r>
              <a:rPr lang="ro-RO" sz="2200" dirty="0">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nternet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shutdowns</a:t>
            </a:r>
            <a:endPar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1"/>
            <a:r>
              <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Online </a:t>
            </a:r>
            <a:r>
              <a:rPr lang="ro-RO" sz="2200" b="0" i="0" u="none" strike="noStrike" baseline="0" dirty="0" err="1">
                <a:solidFill>
                  <a:srgbClr val="000000"/>
                </a:solidFill>
                <a:latin typeface="Calibri" panose="020F0502020204030204" pitchFamily="34" charset="0"/>
                <a:ea typeface="Calibri" panose="020F0502020204030204" pitchFamily="34" charset="0"/>
                <a:cs typeface="Calibri" panose="020F0502020204030204" pitchFamily="34" charset="0"/>
              </a:rPr>
              <a:t>harassment</a:t>
            </a:r>
            <a:endParaRPr lang="ro-RO" sz="22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US" sz="24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990600" y="496390"/>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en-US" sz="4400" dirty="0">
                <a:solidFill>
                  <a:srgbClr val="833C0B"/>
                </a:solidFill>
                <a:latin typeface="Calibri"/>
                <a:ea typeface="Calibri"/>
                <a:cs typeface="Calibri"/>
                <a:sym typeface="Calibri"/>
              </a:rPr>
              <a:t>Challenges for </a:t>
            </a:r>
            <a:r>
              <a:rPr lang="ro-RO" sz="4400" dirty="0" err="1">
                <a:solidFill>
                  <a:srgbClr val="833C0B"/>
                </a:solidFill>
                <a:latin typeface="Calibri"/>
                <a:ea typeface="Calibri"/>
                <a:cs typeface="Calibri"/>
                <a:sym typeface="Calibri"/>
              </a:rPr>
              <a:t>fact-checking</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en-US" sz="4400" dirty="0" err="1">
                <a:solidFill>
                  <a:srgbClr val="833C0B"/>
                </a:solidFill>
                <a:latin typeface="Calibri"/>
                <a:ea typeface="Calibri"/>
                <a:cs typeface="Calibri"/>
                <a:sym typeface="Calibri"/>
              </a:rPr>
              <a:t>Chal</a:t>
            </a:r>
            <a:r>
              <a:rPr lang="ro-RO" sz="4400" dirty="0">
                <a:solidFill>
                  <a:srgbClr val="833C0B"/>
                </a:solidFill>
                <a:latin typeface="Calibri"/>
                <a:ea typeface="Calibri"/>
                <a:cs typeface="Calibri"/>
                <a:sym typeface="Calibri"/>
              </a:rPr>
              <a:t>le</a:t>
            </a:r>
            <a:r>
              <a:rPr lang="en-US" sz="4400" dirty="0" err="1">
                <a:solidFill>
                  <a:srgbClr val="833C0B"/>
                </a:solidFill>
                <a:latin typeface="Calibri"/>
                <a:ea typeface="Calibri"/>
                <a:cs typeface="Calibri"/>
                <a:sym typeface="Calibri"/>
              </a:rPr>
              <a:t>nges</a:t>
            </a:r>
            <a:endParaRPr lang="ro-RO" sz="4400" dirty="0">
              <a:solidFill>
                <a:srgbClr val="833C0B"/>
              </a:solidFill>
              <a:latin typeface="Calibri"/>
              <a:ea typeface="Calibri"/>
              <a:cs typeface="Calibri"/>
              <a:sym typeface="Calibri"/>
            </a:endParaRPr>
          </a:p>
        </p:txBody>
      </p:sp>
      <p:sp>
        <p:nvSpPr>
          <p:cNvPr id="9" name="CasetăText 8">
            <a:extLst>
              <a:ext uri="{FF2B5EF4-FFF2-40B4-BE49-F238E27FC236}">
                <a16:creationId xmlns:a16="http://schemas.microsoft.com/office/drawing/2014/main" id="{5C146FD6-4CAA-0F0E-BADE-CD09FFD32E55}"/>
              </a:ext>
            </a:extLst>
          </p:cNvPr>
          <p:cNvSpPr txBox="1"/>
          <p:nvPr/>
        </p:nvSpPr>
        <p:spPr>
          <a:xfrm>
            <a:off x="8296438" y="6195317"/>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4185265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0"/>
          <p:cNvSpPr txBox="1">
            <a:spLocks noGrp="1"/>
          </p:cNvSpPr>
          <p:nvPr>
            <p:ph type="title"/>
          </p:nvPr>
        </p:nvSpPr>
        <p:spPr>
          <a:xfrm>
            <a:off x="348343" y="365125"/>
            <a:ext cx="11451771"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ct val="100000"/>
              <a:buFont typeface="Calibri"/>
              <a:buNone/>
            </a:pPr>
            <a:r>
              <a:rPr lang="en-US" sz="3600" dirty="0">
                <a:solidFill>
                  <a:srgbClr val="833C0B"/>
                </a:solidFill>
              </a:rPr>
              <a:t>FACT-CHECKING: </a:t>
            </a:r>
            <a:br>
              <a:rPr lang="en-US" sz="3600" dirty="0">
                <a:solidFill>
                  <a:srgbClr val="833C0B"/>
                </a:solidFill>
              </a:rPr>
            </a:br>
            <a:r>
              <a:rPr lang="en-US" sz="3600" dirty="0">
                <a:solidFill>
                  <a:srgbClr val="833C0B"/>
                </a:solidFill>
              </a:rPr>
              <a:t>CONTROLLING QUESTIONS</a:t>
            </a:r>
            <a:endParaRPr sz="3600" dirty="0"/>
          </a:p>
        </p:txBody>
      </p:sp>
      <p:sp>
        <p:nvSpPr>
          <p:cNvPr id="149" name="Google Shape;14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ts val="2000"/>
              <a:buNone/>
            </a:pPr>
            <a:r>
              <a:rPr lang="en-US" sz="2600" dirty="0"/>
              <a:t>Which of the following sentences are </a:t>
            </a:r>
            <a:r>
              <a:rPr lang="en-US" sz="2600" u="sng" dirty="0"/>
              <a:t>NOT</a:t>
            </a:r>
            <a:r>
              <a:rPr lang="en-US" sz="2600" dirty="0"/>
              <a:t> correct?</a:t>
            </a:r>
            <a:endParaRPr sz="2600" dirty="0"/>
          </a:p>
          <a:p>
            <a:pPr marL="0" lvl="0" indent="0" algn="just" rtl="0">
              <a:lnSpc>
                <a:spcPct val="90000"/>
              </a:lnSpc>
              <a:spcBef>
                <a:spcPts val="1000"/>
              </a:spcBef>
              <a:spcAft>
                <a:spcPts val="0"/>
              </a:spcAft>
              <a:buClr>
                <a:schemeClr val="dk1"/>
              </a:buClr>
              <a:buSzPts val="1600"/>
              <a:buNone/>
            </a:pPr>
            <a:endParaRPr sz="2600" dirty="0"/>
          </a:p>
          <a:p>
            <a:pPr marL="0" lvl="0" indent="0" algn="just" rtl="0">
              <a:lnSpc>
                <a:spcPct val="90000"/>
              </a:lnSpc>
              <a:spcBef>
                <a:spcPts val="1000"/>
              </a:spcBef>
              <a:spcAft>
                <a:spcPts val="0"/>
              </a:spcAft>
              <a:buClr>
                <a:schemeClr val="dk1"/>
              </a:buClr>
              <a:buSzPts val="1600"/>
              <a:buNone/>
            </a:pPr>
            <a:r>
              <a:rPr lang="en-US"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The </a:t>
            </a:r>
            <a:r>
              <a:rPr lang="ro-RO"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h</a:t>
            </a:r>
            <a:r>
              <a:rPr lang="en-US" sz="2600" dirty="0" err="1">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ybrid</a:t>
            </a:r>
            <a:r>
              <a:rPr lang="en-US"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ro-RO"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m</a:t>
            </a:r>
            <a:r>
              <a:rPr lang="en-US" sz="2600" dirty="0" err="1">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odel</a:t>
            </a:r>
            <a:r>
              <a:rPr lang="ro-RO"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ro-RO" sz="2600" dirty="0" err="1">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is</a:t>
            </a:r>
            <a:r>
              <a:rPr lang="ro-RO"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 a </a:t>
            </a:r>
            <a:r>
              <a:rPr lang="en-US" sz="26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verification system in which a newsroom deploys the magazine model.</a:t>
            </a:r>
          </a:p>
          <a:p>
            <a:pPr marL="0" lvl="0" indent="0" algn="just" rtl="0">
              <a:lnSpc>
                <a:spcPct val="90000"/>
              </a:lnSpc>
              <a:spcBef>
                <a:spcPts val="1000"/>
              </a:spcBef>
              <a:spcAft>
                <a:spcPts val="0"/>
              </a:spcAft>
              <a:buClr>
                <a:schemeClr val="dk1"/>
              </a:buClr>
              <a:buSzPts val="1600"/>
              <a:buNone/>
            </a:pPr>
            <a:endParaRPr lang="en-US" sz="26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1600"/>
              <a:buNone/>
            </a:pPr>
            <a:r>
              <a:rPr lang="en-US" sz="2600" b="0" i="0" u="none" strike="noStrike" baseline="0" dirty="0">
                <a:solidFill>
                  <a:srgbClr val="211D1E"/>
                </a:solidFill>
                <a:highlight>
                  <a:srgbClr val="FFFF00"/>
                </a:highlight>
                <a:latin typeface="Calibri" panose="020F0502020204030204" pitchFamily="34" charset="0"/>
                <a:ea typeface="Calibri" panose="020F0502020204030204" pitchFamily="34" charset="0"/>
                <a:cs typeface="Calibri" panose="020F0502020204030204" pitchFamily="34" charset="0"/>
              </a:rPr>
              <a:t>Self-checking the facts consists, among others, in analyzing the author, interviewing other sources, reading the “about us” section, verifying the date and the </a:t>
            </a:r>
            <a:r>
              <a:rPr lang="en-US" sz="2600" b="0" i="0" u="none" strike="noStrike" baseline="0" dirty="0" err="1">
                <a:solidFill>
                  <a:srgbClr val="211D1E"/>
                </a:solidFill>
                <a:highlight>
                  <a:srgbClr val="FFFF00"/>
                </a:highlight>
                <a:latin typeface="Calibri" panose="020F0502020204030204" pitchFamily="34" charset="0"/>
                <a:ea typeface="Calibri" panose="020F0502020204030204" pitchFamily="34" charset="0"/>
                <a:cs typeface="Calibri" panose="020F0502020204030204" pitchFamily="34" charset="0"/>
              </a:rPr>
              <a:t>urls</a:t>
            </a:r>
            <a:r>
              <a:rPr lang="en-US" sz="2200" dirty="0">
                <a:solidFill>
                  <a:srgbClr val="211D1E"/>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marL="0" lvl="0" indent="0" algn="just" rtl="0">
              <a:lnSpc>
                <a:spcPct val="90000"/>
              </a:lnSpc>
              <a:spcBef>
                <a:spcPts val="1000"/>
              </a:spcBef>
              <a:spcAft>
                <a:spcPts val="0"/>
              </a:spcAft>
              <a:buClr>
                <a:schemeClr val="dk1"/>
              </a:buClr>
              <a:buSzPts val="1600"/>
              <a:buNone/>
            </a:pPr>
            <a:endParaRPr lang="en-US" sz="2600" dirty="0">
              <a:solidFill>
                <a:srgbClr val="211D1E"/>
              </a:solidFill>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1600"/>
              <a:buNone/>
            </a:pPr>
            <a:r>
              <a:rPr lang="en-US" sz="2600" dirty="0"/>
              <a:t>In order to search the evidence that backs up or disproves the facts, sources can be evaluated according to the following parameters: proximity, expertise, </a:t>
            </a:r>
            <a:r>
              <a:rPr lang="en-US" sz="2600" dirty="0" err="1"/>
              <a:t>rigour</a:t>
            </a:r>
            <a:r>
              <a:rPr lang="en-US" sz="2600" dirty="0"/>
              <a:t>, transparency, reliability, conflict of interest.</a:t>
            </a:r>
            <a:endParaRPr lang="en-US" sz="2600" dirty="0">
              <a:solidFill>
                <a:srgbClr val="211D1E"/>
              </a:solidFill>
              <a:latin typeface="Calibri" panose="020F0502020204030204" pitchFamily="34" charset="0"/>
              <a:ea typeface="Calibri" panose="020F0502020204030204" pitchFamily="34" charset="0"/>
              <a:cs typeface="Calibri" panose="020F0502020204030204" pitchFamily="34" charset="0"/>
            </a:endParaRPr>
          </a:p>
          <a:p>
            <a:pPr marL="0" lvl="0" indent="0" algn="just" rtl="0">
              <a:lnSpc>
                <a:spcPct val="90000"/>
              </a:lnSpc>
              <a:spcBef>
                <a:spcPts val="1000"/>
              </a:spcBef>
              <a:spcAft>
                <a:spcPts val="0"/>
              </a:spcAft>
              <a:buClr>
                <a:schemeClr val="dk1"/>
              </a:buClr>
              <a:buSzPts val="1600"/>
              <a:buNone/>
            </a:pPr>
            <a:endParaRPr lang="en-US" sz="2200" b="0" i="0" u="none" strike="noStrike" baseline="0" dirty="0">
              <a:solidFill>
                <a:srgbClr val="211D1E"/>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637559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740229" y="169182"/>
            <a:ext cx="10515600" cy="10173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err="1">
                <a:solidFill>
                  <a:srgbClr val="833C0B"/>
                </a:solidFill>
              </a:rPr>
              <a:t>Bibliography</a:t>
            </a:r>
            <a:r>
              <a:rPr lang="ro-RO" dirty="0">
                <a:solidFill>
                  <a:srgbClr val="833C0B"/>
                </a:solidFill>
              </a:rPr>
              <a:t>, </a:t>
            </a:r>
            <a:r>
              <a:rPr lang="ro-RO" dirty="0" err="1">
                <a:solidFill>
                  <a:srgbClr val="833C0B"/>
                </a:solidFill>
              </a:rPr>
              <a:t>referred</a:t>
            </a:r>
            <a:r>
              <a:rPr lang="ro-RO" dirty="0">
                <a:solidFill>
                  <a:srgbClr val="833C0B"/>
                </a:solidFill>
              </a:rPr>
              <a:t> </a:t>
            </a:r>
            <a:r>
              <a:rPr lang="ro-RO" dirty="0" err="1">
                <a:solidFill>
                  <a:srgbClr val="833C0B"/>
                </a:solidFill>
              </a:rPr>
              <a:t>works</a:t>
            </a:r>
            <a:r>
              <a:rPr lang="ro-RO" dirty="0">
                <a:solidFill>
                  <a:srgbClr val="833C0B"/>
                </a:solidFill>
              </a:rPr>
              <a:t> </a:t>
            </a:r>
            <a:endParaRPr dirty="0"/>
          </a:p>
        </p:txBody>
      </p:sp>
      <p:sp>
        <p:nvSpPr>
          <p:cNvPr id="309" name="Google Shape;309;p32"/>
          <p:cNvSpPr txBox="1">
            <a:spLocks noGrp="1"/>
          </p:cNvSpPr>
          <p:nvPr>
            <p:ph type="body" idx="1"/>
          </p:nvPr>
        </p:nvSpPr>
        <p:spPr>
          <a:xfrm>
            <a:off x="642256" y="1317171"/>
            <a:ext cx="11234057" cy="4827135"/>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ct val="100000"/>
              <a:buNone/>
            </a:pPr>
            <a:r>
              <a:rPr lang="ro-RO" sz="1800" dirty="0">
                <a:latin typeface="Calibri"/>
                <a:ea typeface="Calibri"/>
                <a:cs typeface="Calibri"/>
                <a:sym typeface="Calibri"/>
              </a:rPr>
              <a:t>Cambridge Dictionary - </a:t>
            </a:r>
            <a:r>
              <a:rPr lang="ro-RO" sz="1800" dirty="0">
                <a:latin typeface="Calibri"/>
                <a:ea typeface="Calibri"/>
                <a:cs typeface="Calibri"/>
                <a:sym typeface="Calibri"/>
                <a:hlinkClick r:id="rId4"/>
              </a:rPr>
              <a:t>https://dictionary.cambridge.org/</a:t>
            </a:r>
            <a:endParaRPr lang="ro-RO" sz="1800" dirty="0">
              <a:latin typeface="Calibri"/>
              <a:ea typeface="Calibri"/>
              <a:cs typeface="Calibri"/>
              <a:sym typeface="Calibri"/>
            </a:endParaRPr>
          </a:p>
          <a:p>
            <a:pPr marL="0" lvl="0" indent="0" algn="l" rtl="0">
              <a:lnSpc>
                <a:spcPct val="107000"/>
              </a:lnSpc>
              <a:spcBef>
                <a:spcPts val="0"/>
              </a:spcBef>
              <a:spcAft>
                <a:spcPts val="0"/>
              </a:spcAft>
              <a:buClr>
                <a:schemeClr val="dk1"/>
              </a:buClr>
              <a:buSzPct val="100000"/>
              <a:buNone/>
            </a:pPr>
            <a:r>
              <a:rPr lang="ro-RO" sz="1800" dirty="0" err="1">
                <a:latin typeface="Calibri"/>
                <a:ea typeface="Calibri"/>
                <a:cs typeface="Calibri"/>
                <a:sym typeface="Calibri"/>
              </a:rPr>
              <a:t>Broke</a:t>
            </a:r>
            <a:r>
              <a:rPr lang="ro-RO" sz="1800" dirty="0">
                <a:latin typeface="Calibri"/>
                <a:ea typeface="Calibri"/>
                <a:cs typeface="Calibri"/>
                <a:sym typeface="Calibri"/>
              </a:rPr>
              <a:t>, Borel, 2023, </a:t>
            </a:r>
            <a:r>
              <a:rPr lang="en-US" sz="1800" dirty="0">
                <a:latin typeface="Calibri"/>
                <a:ea typeface="Calibri"/>
                <a:cs typeface="Calibri"/>
                <a:sym typeface="Calibri"/>
              </a:rPr>
              <a:t>The Chicago Guide to Fact- Checking</a:t>
            </a:r>
            <a:r>
              <a:rPr lang="ro-RO" sz="1800" dirty="0">
                <a:latin typeface="Calibri"/>
                <a:ea typeface="Calibri"/>
                <a:cs typeface="Calibri"/>
                <a:sym typeface="Calibri"/>
              </a:rPr>
              <a:t>, </a:t>
            </a:r>
            <a:r>
              <a:rPr lang="en-US" sz="1800" dirty="0">
                <a:latin typeface="Calibri"/>
                <a:ea typeface="Calibri"/>
                <a:cs typeface="Calibri"/>
                <a:sym typeface="Calibri"/>
              </a:rPr>
              <a:t>The University of Chicago Press, Chicago</a:t>
            </a:r>
            <a:r>
              <a:rPr lang="ro-RO" sz="1800" dirty="0">
                <a:latin typeface="Calibri"/>
                <a:ea typeface="Calibri"/>
                <a:cs typeface="Calibri"/>
                <a:sym typeface="Calibri"/>
              </a:rPr>
              <a:t> </a:t>
            </a:r>
            <a:endParaRPr lang="ro-RO" sz="1800" dirty="0"/>
          </a:p>
          <a:p>
            <a:pPr marL="0" lvl="0" indent="0" algn="l" rtl="0">
              <a:lnSpc>
                <a:spcPct val="107000"/>
              </a:lnSpc>
              <a:spcBef>
                <a:spcPts val="0"/>
              </a:spcBef>
              <a:spcAft>
                <a:spcPts val="0"/>
              </a:spcAft>
              <a:buClr>
                <a:schemeClr val="dk1"/>
              </a:buClr>
              <a:buSzPct val="100000"/>
              <a:buNone/>
            </a:pPr>
            <a:r>
              <a:rPr lang="ro-RO" sz="1800" dirty="0" err="1">
                <a:latin typeface="Calibri"/>
                <a:ea typeface="Calibri"/>
                <a:cs typeface="Calibri"/>
                <a:sym typeface="Calibri"/>
              </a:rPr>
              <a:t>Broke</a:t>
            </a:r>
            <a:r>
              <a:rPr lang="ro-RO" sz="1800" dirty="0">
                <a:latin typeface="Calibri"/>
                <a:ea typeface="Calibri"/>
                <a:cs typeface="Calibri"/>
                <a:sym typeface="Calibri"/>
              </a:rPr>
              <a:t>, Borel, </a:t>
            </a:r>
            <a:r>
              <a:rPr lang="en-US" sz="1800" dirty="0">
                <a:latin typeface="Calibri"/>
                <a:ea typeface="Calibri"/>
                <a:cs typeface="Calibri"/>
                <a:sym typeface="Calibri"/>
              </a:rPr>
              <a:t>The Three Models of Fact-Checking</a:t>
            </a:r>
            <a:r>
              <a:rPr lang="ro-RO" sz="1800" dirty="0"/>
              <a:t>. </a:t>
            </a:r>
            <a:r>
              <a:rPr lang="ro-RO" sz="1800" dirty="0">
                <a:hlinkClick r:id="rId5"/>
              </a:rPr>
              <a:t>https://ksjhandbook.org/fact-checking-science-journalism-how-to-make-sure-your-stories-are-true/the-three-models-of-fact-checking/</a:t>
            </a:r>
            <a:r>
              <a:rPr lang="ro-RO" sz="1800" dirty="0"/>
              <a:t> </a:t>
            </a:r>
            <a:endParaRPr lang="ro-RO" sz="1800" dirty="0">
              <a:latin typeface="Calibri"/>
              <a:ea typeface="Calibri"/>
              <a:cs typeface="Calibri"/>
              <a:sym typeface="Calibri"/>
            </a:endParaRPr>
          </a:p>
          <a:p>
            <a:pPr marL="0" lvl="0" indent="0">
              <a:lnSpc>
                <a:spcPct val="107000"/>
              </a:lnSpc>
              <a:spcBef>
                <a:spcPts val="0"/>
              </a:spcBef>
              <a:buSzPct val="100000"/>
              <a:buNone/>
            </a:pPr>
            <a:r>
              <a:rPr lang="ro-RO" sz="1800" dirty="0" err="1"/>
              <a:t>Dierickx</a:t>
            </a:r>
            <a:r>
              <a:rPr lang="ro-RO" sz="1800" dirty="0"/>
              <a:t>, L.; </a:t>
            </a:r>
            <a:r>
              <a:rPr lang="ro-RO" sz="1800" dirty="0" err="1"/>
              <a:t>Sheikhi</a:t>
            </a:r>
            <a:r>
              <a:rPr lang="ro-RO" sz="1800" dirty="0"/>
              <a:t>, G.; 2022. </a:t>
            </a:r>
            <a:r>
              <a:rPr lang="en-US" sz="1800" dirty="0"/>
              <a:t>NORDIS</a:t>
            </a:r>
            <a:r>
              <a:rPr lang="ro-RO" sz="1800" dirty="0"/>
              <a:t> </a:t>
            </a:r>
            <a:r>
              <a:rPr lang="en-US" sz="1800" dirty="0"/>
              <a:t>Report on</a:t>
            </a:r>
            <a:r>
              <a:rPr lang="ro-RO" sz="1800" dirty="0"/>
              <a:t> </a:t>
            </a:r>
            <a:r>
              <a:rPr lang="en-US" sz="1800" dirty="0"/>
              <a:t>the user needs</a:t>
            </a:r>
            <a:r>
              <a:rPr lang="ro-RO" sz="1800" dirty="0"/>
              <a:t> </a:t>
            </a:r>
            <a:r>
              <a:rPr lang="en-US" sz="1800" dirty="0"/>
              <a:t>of fact-checkers</a:t>
            </a:r>
            <a:r>
              <a:rPr lang="ro-RO" sz="1800" dirty="0"/>
              <a:t>, </a:t>
            </a:r>
            <a:r>
              <a:rPr lang="ro-RO" sz="1800" dirty="0">
                <a:latin typeface="Calibri"/>
                <a:ea typeface="Calibri"/>
                <a:cs typeface="Calibri"/>
                <a:sym typeface="Calibri"/>
                <a:hlinkClick r:id="rId6"/>
              </a:rPr>
              <a:t>https://edmo.eu/wp-content/uploads/2022/10/Report-task-4.2-Fact-checkers-user-needs.pdf</a:t>
            </a:r>
            <a:r>
              <a:rPr lang="ro-RO" sz="1800" dirty="0">
                <a:latin typeface="Calibri"/>
                <a:ea typeface="Calibri"/>
                <a:cs typeface="Calibri"/>
                <a:sym typeface="Calibri"/>
              </a:rPr>
              <a:t>  </a:t>
            </a:r>
            <a:endParaRPr lang="en-US" sz="1800" dirty="0">
              <a:latin typeface="Calibri"/>
              <a:ea typeface="Calibri"/>
              <a:cs typeface="Calibri"/>
              <a:sym typeface="Calibri"/>
            </a:endParaRPr>
          </a:p>
          <a:p>
            <a:pPr marL="0" indent="0">
              <a:lnSpc>
                <a:spcPct val="107000"/>
              </a:lnSpc>
              <a:spcBef>
                <a:spcPts val="0"/>
              </a:spcBef>
              <a:buSzPct val="100000"/>
              <a:buNone/>
            </a:pPr>
            <a:r>
              <a:rPr lang="en-US" sz="1800" dirty="0">
                <a:latin typeface="Calibri" panose="020F0502020204030204" pitchFamily="34" charset="0"/>
                <a:ea typeface="Calibri" panose="020F0502020204030204" pitchFamily="34" charset="0"/>
                <a:cs typeface="Calibri" panose="020F0502020204030204" pitchFamily="34" charset="0"/>
              </a:rPr>
              <a:t>Full Fact, 2020, The challenges of online fact checking, </a:t>
            </a:r>
            <a:r>
              <a:rPr lang="ro-RO" sz="1600" dirty="0">
                <a:hlinkClick r:id="rId7"/>
              </a:rPr>
              <a:t>https://fullfact.org/media/uploads/coof-2020.pdf</a:t>
            </a:r>
            <a:r>
              <a:rPr lang="en-US" sz="1600" dirty="0"/>
              <a:t> </a:t>
            </a:r>
            <a:endParaRPr lang="ro-RO" sz="1800" dirty="0">
              <a:latin typeface="Calibri"/>
              <a:ea typeface="Calibri"/>
              <a:cs typeface="Calibri"/>
              <a:sym typeface="Calibri"/>
            </a:endParaRPr>
          </a:p>
          <a:p>
            <a:pPr marL="0" lvl="0" indent="0">
              <a:lnSpc>
                <a:spcPct val="107000"/>
              </a:lnSpc>
              <a:spcBef>
                <a:spcPts val="0"/>
              </a:spcBef>
              <a:buSzPct val="100000"/>
              <a:buNone/>
            </a:pPr>
            <a:r>
              <a:rPr lang="ro-RO" sz="1800" dirty="0" err="1"/>
              <a:t>Lindén,C</a:t>
            </a:r>
            <a:r>
              <a:rPr lang="ro-RO" sz="1800" dirty="0"/>
              <a:t>.-G.; </a:t>
            </a:r>
            <a:r>
              <a:rPr lang="ro-RO" sz="1800" dirty="0" err="1"/>
              <a:t>Nguyen</a:t>
            </a:r>
            <a:r>
              <a:rPr lang="ro-RO" sz="1800" dirty="0"/>
              <a:t>, D.T.D.; </a:t>
            </a:r>
            <a:r>
              <a:rPr lang="ro-RO" sz="1800" dirty="0" err="1"/>
              <a:t>Salas-Gulliksen</a:t>
            </a:r>
            <a:r>
              <a:rPr lang="ro-RO" sz="1800" dirty="0"/>
              <a:t>, C.; Khan, S. A.; </a:t>
            </a:r>
            <a:r>
              <a:rPr lang="ro-RO" sz="1800" dirty="0" err="1"/>
              <a:t>Amelie</a:t>
            </a:r>
            <a:r>
              <a:rPr lang="ro-RO" sz="1800" dirty="0"/>
              <a:t>, M.; </a:t>
            </a:r>
            <a:r>
              <a:rPr lang="ro-RO" sz="1800" dirty="0" err="1"/>
              <a:t>Dierickx</a:t>
            </a:r>
            <a:r>
              <a:rPr lang="ro-RO" sz="1800" dirty="0"/>
              <a:t>, L.; 2022. </a:t>
            </a:r>
            <a:r>
              <a:rPr lang="en-US" sz="1800" dirty="0"/>
              <a:t>State of the art in</a:t>
            </a:r>
          </a:p>
          <a:p>
            <a:pPr marL="0" lvl="0" indent="0">
              <a:lnSpc>
                <a:spcPct val="107000"/>
              </a:lnSpc>
              <a:spcBef>
                <a:spcPts val="0"/>
              </a:spcBef>
              <a:buSzPct val="100000"/>
              <a:buNone/>
            </a:pPr>
            <a:r>
              <a:rPr lang="en-US" sz="1800" dirty="0"/>
              <a:t>fact-checking</a:t>
            </a:r>
            <a:r>
              <a:rPr lang="ro-RO" sz="1800" dirty="0"/>
              <a:t> </a:t>
            </a:r>
            <a:r>
              <a:rPr lang="en-US" sz="1800" dirty="0"/>
              <a:t>technology</a:t>
            </a:r>
            <a:r>
              <a:rPr lang="ro-RO" sz="1800" dirty="0"/>
              <a:t>. </a:t>
            </a:r>
            <a:r>
              <a:rPr lang="ro-RO" sz="1800" dirty="0">
                <a:hlinkClick r:id="rId8"/>
              </a:rPr>
              <a:t>https://edmo.eu/wp-content/uploads/2022/10/Report-task-4.1-The-State-of-Art-of-Fact-Checking-Tools.pdf</a:t>
            </a:r>
            <a:r>
              <a:rPr lang="ro-RO" sz="1800" dirty="0"/>
              <a:t> </a:t>
            </a:r>
          </a:p>
          <a:p>
            <a:pPr marL="0" indent="0">
              <a:lnSpc>
                <a:spcPct val="107000"/>
              </a:lnSpc>
              <a:spcBef>
                <a:spcPts val="0"/>
              </a:spcBef>
              <a:buSzPct val="100000"/>
              <a:buNone/>
            </a:pPr>
            <a:r>
              <a:rPr lang="en-US" sz="1800" dirty="0" err="1">
                <a:latin typeface="Calibri"/>
                <a:ea typeface="Calibri"/>
                <a:cs typeface="Calibri"/>
                <a:sym typeface="Calibri"/>
              </a:rPr>
              <a:t>Mantzarlis</a:t>
            </a:r>
            <a:r>
              <a:rPr lang="ro-RO" sz="1800" dirty="0">
                <a:latin typeface="Calibri"/>
                <a:ea typeface="Calibri"/>
                <a:cs typeface="Calibri"/>
                <a:sym typeface="Calibri"/>
              </a:rPr>
              <a:t>, A. 2018. </a:t>
            </a:r>
            <a:r>
              <a:rPr lang="en-US" sz="1800" dirty="0">
                <a:latin typeface="Calibri"/>
                <a:ea typeface="Calibri"/>
                <a:cs typeface="Calibri"/>
                <a:sym typeface="Calibri"/>
              </a:rPr>
              <a:t>Fact-checking 101</a:t>
            </a:r>
            <a:r>
              <a:rPr lang="ro-RO" sz="1800" dirty="0">
                <a:latin typeface="Calibri"/>
                <a:ea typeface="Calibri"/>
                <a:cs typeface="Calibri"/>
                <a:sym typeface="Calibri"/>
              </a:rPr>
              <a:t> in </a:t>
            </a:r>
            <a:r>
              <a:rPr lang="en-US" sz="1800" dirty="0"/>
              <a:t>Ireton, C. &amp; </a:t>
            </a:r>
            <a:r>
              <a:rPr lang="en-US" sz="1800" dirty="0" err="1"/>
              <a:t>Posetti</a:t>
            </a:r>
            <a:r>
              <a:rPr lang="en-US" sz="1800" dirty="0"/>
              <a:t>, J. Journalism, Fake News and Disinformation. Handbook for Journalism Education and Training. UNESCO</a:t>
            </a:r>
            <a:r>
              <a:rPr lang="ro-RO" sz="1800" dirty="0"/>
              <a:t>. </a:t>
            </a:r>
            <a:r>
              <a:rPr lang="ro-RO" sz="1800" dirty="0">
                <a:hlinkClick r:id="rId9"/>
              </a:rPr>
              <a:t>https://en.unesco.org/sites/default/files/journalism_fake_news_disinformation_print_friendly_0.pdf</a:t>
            </a:r>
            <a:r>
              <a:rPr lang="ro-RO" sz="1800" dirty="0"/>
              <a:t> </a:t>
            </a:r>
            <a:endParaRPr lang="en-US" sz="1800" dirty="0"/>
          </a:p>
          <a:p>
            <a:pPr marL="0" indent="0">
              <a:lnSpc>
                <a:spcPct val="107000"/>
              </a:lnSpc>
              <a:spcBef>
                <a:spcPts val="0"/>
              </a:spcBef>
              <a:buSzPct val="100000"/>
              <a:buNone/>
            </a:pPr>
            <a:r>
              <a:rPr lang="en-US" sz="1800" dirty="0">
                <a:latin typeface="Calibri"/>
                <a:ea typeface="Calibri"/>
                <a:cs typeface="Calibri"/>
                <a:sym typeface="Calibri"/>
              </a:rPr>
              <a:t>Leonard, A.; </a:t>
            </a:r>
            <a:r>
              <a:rPr lang="en-US" sz="1800" dirty="0" err="1">
                <a:latin typeface="Calibri"/>
                <a:ea typeface="Calibri"/>
                <a:cs typeface="Calibri"/>
                <a:sym typeface="Calibri"/>
              </a:rPr>
              <a:t>Meban</a:t>
            </a:r>
            <a:r>
              <a:rPr lang="en-US" sz="1800" dirty="0">
                <a:latin typeface="Calibri"/>
                <a:ea typeface="Calibri"/>
                <a:cs typeface="Calibri"/>
                <a:sym typeface="Calibri"/>
              </a:rPr>
              <a:t> A.;</a:t>
            </a:r>
            <a:r>
              <a:rPr lang="en-US" sz="1800" dirty="0"/>
              <a:t> Young O., </a:t>
            </a:r>
            <a:r>
              <a:rPr lang="en-US" sz="1800" dirty="0">
                <a:latin typeface="Calibri"/>
                <a:ea typeface="Calibri"/>
                <a:cs typeface="Calibri"/>
                <a:sym typeface="Calibri"/>
              </a:rPr>
              <a:t>What is fact-checking and why is it important? </a:t>
            </a:r>
            <a:r>
              <a:rPr lang="en-US" sz="1800" dirty="0">
                <a:latin typeface="Calibri"/>
                <a:ea typeface="Calibri"/>
                <a:cs typeface="Calibri"/>
                <a:sym typeface="Calibri"/>
                <a:hlinkClick r:id="rId10"/>
              </a:rPr>
              <a:t>https://factcheckni.org/articles/explainers/what-is-fact-checking-and-why-is-it-important/</a:t>
            </a:r>
            <a:endParaRPr lang="en-US" sz="1800" dirty="0">
              <a:latin typeface="Calibri"/>
              <a:ea typeface="Calibri"/>
              <a:cs typeface="Calibri"/>
              <a:sym typeface="Calibri"/>
            </a:endParaRPr>
          </a:p>
          <a:p>
            <a:pPr marL="0" lvl="0" indent="0">
              <a:lnSpc>
                <a:spcPct val="107000"/>
              </a:lnSpc>
              <a:spcBef>
                <a:spcPts val="0"/>
              </a:spcBef>
              <a:buSzPct val="100000"/>
              <a:buNone/>
            </a:pPr>
            <a:endParaRPr lang="ro-RO" sz="18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4029737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title"/>
          </p:nvPr>
        </p:nvSpPr>
        <p:spPr>
          <a:xfrm>
            <a:off x="740229" y="169182"/>
            <a:ext cx="10515600" cy="101736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err="1">
                <a:solidFill>
                  <a:srgbClr val="833C0B"/>
                </a:solidFill>
              </a:rPr>
              <a:t>Bibliography</a:t>
            </a:r>
            <a:r>
              <a:rPr lang="ro-RO" dirty="0">
                <a:solidFill>
                  <a:srgbClr val="833C0B"/>
                </a:solidFill>
              </a:rPr>
              <a:t>, </a:t>
            </a:r>
            <a:r>
              <a:rPr lang="ro-RO" dirty="0" err="1">
                <a:solidFill>
                  <a:srgbClr val="833C0B"/>
                </a:solidFill>
              </a:rPr>
              <a:t>referred</a:t>
            </a:r>
            <a:r>
              <a:rPr lang="ro-RO" dirty="0">
                <a:solidFill>
                  <a:srgbClr val="833C0B"/>
                </a:solidFill>
              </a:rPr>
              <a:t> </a:t>
            </a:r>
            <a:r>
              <a:rPr lang="ro-RO" dirty="0" err="1">
                <a:solidFill>
                  <a:srgbClr val="833C0B"/>
                </a:solidFill>
              </a:rPr>
              <a:t>works</a:t>
            </a:r>
            <a:r>
              <a:rPr lang="ro-RO" dirty="0">
                <a:solidFill>
                  <a:srgbClr val="833C0B"/>
                </a:solidFill>
              </a:rPr>
              <a:t> </a:t>
            </a:r>
            <a:endParaRPr dirty="0"/>
          </a:p>
        </p:txBody>
      </p:sp>
      <p:sp>
        <p:nvSpPr>
          <p:cNvPr id="309" name="Google Shape;309;p32"/>
          <p:cNvSpPr txBox="1">
            <a:spLocks noGrp="1"/>
          </p:cNvSpPr>
          <p:nvPr>
            <p:ph type="body" idx="1"/>
          </p:nvPr>
        </p:nvSpPr>
        <p:spPr>
          <a:xfrm>
            <a:off x="642256" y="1317171"/>
            <a:ext cx="11234057" cy="4827135"/>
          </a:xfrm>
          <a:prstGeom prst="rect">
            <a:avLst/>
          </a:prstGeom>
          <a:noFill/>
          <a:ln>
            <a:noFill/>
          </a:ln>
        </p:spPr>
        <p:txBody>
          <a:bodyPr spcFirstLastPara="1" wrap="square" lIns="91425" tIns="45700" rIns="91425" bIns="45700" anchor="t" anchorCtr="0">
            <a:noAutofit/>
          </a:bodyPr>
          <a:lstStyle/>
          <a:p>
            <a:pPr marL="0" indent="0" algn="just">
              <a:buSzPts val="2000"/>
              <a:buNone/>
            </a:pPr>
            <a:r>
              <a:rPr lang="ro-RO" sz="2000" dirty="0" err="1">
                <a:latin typeface="Calibri"/>
                <a:ea typeface="Calibri"/>
                <a:cs typeface="Calibri"/>
                <a:sym typeface="Calibri"/>
              </a:rPr>
              <a:t>Saran</a:t>
            </a:r>
            <a:r>
              <a:rPr lang="ro-RO" sz="2000" dirty="0">
                <a:latin typeface="Calibri"/>
                <a:ea typeface="Calibri"/>
                <a:cs typeface="Calibri"/>
                <a:sym typeface="Calibri"/>
              </a:rPr>
              <a:t>, M</a:t>
            </a:r>
            <a:r>
              <a:rPr lang="ro-RO" sz="2000" dirty="0"/>
              <a:t>.,2022, G</a:t>
            </a:r>
            <a:r>
              <a:rPr lang="en-US" sz="2000" dirty="0" err="1"/>
              <a:t>eolocation</a:t>
            </a:r>
            <a:r>
              <a:rPr lang="en-US" sz="2000" dirty="0"/>
              <a:t>: Using Google Maps To Fact-Check Location in Videos and Photos</a:t>
            </a:r>
            <a:r>
              <a:rPr lang="ro-RO" sz="2000" dirty="0"/>
              <a:t>, The </a:t>
            </a:r>
            <a:r>
              <a:rPr lang="ro-RO" sz="2000" dirty="0" err="1"/>
              <a:t>Quint</a:t>
            </a:r>
            <a:r>
              <a:rPr lang="ro-RO" sz="2000" dirty="0"/>
              <a:t>, </a:t>
            </a:r>
            <a:r>
              <a:rPr lang="ro-RO" sz="2000" dirty="0">
                <a:hlinkClick r:id="rId4"/>
              </a:rPr>
              <a:t>https://www.thequint.com/news/webqoof/using-geolocation-for-fact-checking-verify-kiya-kya-google-maps#read-more</a:t>
            </a:r>
            <a:r>
              <a:rPr lang="ro-RO" sz="2000" dirty="0"/>
              <a:t> </a:t>
            </a:r>
            <a:endParaRPr lang="ro-RO" sz="20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r>
              <a:rPr lang="en-US" sz="2000" dirty="0">
                <a:latin typeface="Calibri" panose="020F0502020204030204" pitchFamily="34" charset="0"/>
                <a:ea typeface="Calibri" panose="020F0502020204030204" pitchFamily="34" charset="0"/>
                <a:cs typeface="Calibri" panose="020F0502020204030204" pitchFamily="34" charset="0"/>
              </a:rPr>
              <a:t>Wardle</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C</a:t>
            </a:r>
            <a:r>
              <a:rPr lang="ro-RO" sz="2000"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The Age of Information Disorder</a:t>
            </a:r>
            <a:r>
              <a:rPr lang="ro-RO" sz="2000" dirty="0">
                <a:latin typeface="Calibri" panose="020F0502020204030204" pitchFamily="34" charset="0"/>
                <a:ea typeface="Calibri" panose="020F0502020204030204" pitchFamily="34" charset="0"/>
                <a:cs typeface="Calibri" panose="020F0502020204030204" pitchFamily="34" charset="0"/>
              </a:rPr>
              <a:t>, </a:t>
            </a:r>
            <a:r>
              <a:rPr lang="ro-RO" sz="2000" dirty="0">
                <a:latin typeface="Calibri" panose="020F0502020204030204" pitchFamily="34" charset="0"/>
                <a:ea typeface="Calibri" panose="020F0502020204030204" pitchFamily="34" charset="0"/>
                <a:cs typeface="Calibri" panose="020F0502020204030204" pitchFamily="34" charset="0"/>
                <a:hlinkClick r:id="rId5"/>
              </a:rPr>
              <a:t>https://datajournalism.com/read/handbook/verification-3/investigating-disinformation-and-media-manipulation/the-age-of-information-disorder</a:t>
            </a:r>
            <a:r>
              <a:rPr lang="ro-RO" sz="2000" dirty="0">
                <a:latin typeface="Calibri" panose="020F0502020204030204" pitchFamily="34" charset="0"/>
                <a:ea typeface="Calibri" panose="020F0502020204030204" pitchFamily="34" charset="0"/>
                <a:cs typeface="Calibri" panose="020F0502020204030204" pitchFamily="34" charset="0"/>
              </a:rPr>
              <a:t> </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lgn="just">
              <a:buSzPts val="2000"/>
              <a:buNone/>
            </a:pPr>
            <a:endParaRPr lang="ro-RO" sz="1800" dirty="0">
              <a:hlinkClick r:id="rId6"/>
            </a:endParaRPr>
          </a:p>
          <a:p>
            <a:pPr marL="0" indent="0" algn="just">
              <a:buSzPts val="2000"/>
              <a:buNone/>
            </a:pPr>
            <a:r>
              <a:rPr lang="en-US" sz="1800" dirty="0">
                <a:hlinkClick r:id="rId6"/>
              </a:rPr>
              <a:t>https://www.mapillary.com/</a:t>
            </a:r>
            <a:r>
              <a:rPr lang="ro-RO" sz="1800" dirty="0">
                <a:hlinkClick r:id="rId6"/>
              </a:rPr>
              <a:t> </a:t>
            </a:r>
          </a:p>
          <a:p>
            <a:pPr marL="0" indent="0" algn="just">
              <a:buSzPts val="2000"/>
              <a:buNone/>
            </a:pPr>
            <a:r>
              <a:rPr lang="en-US" sz="1800" dirty="0">
                <a:hlinkClick r:id="rId6"/>
              </a:rPr>
              <a:t>https://yandex.com/</a:t>
            </a:r>
            <a:endParaRPr lang="ro-RO" sz="1800" dirty="0">
              <a:hlinkClick r:id="rId6"/>
            </a:endParaRPr>
          </a:p>
          <a:p>
            <a:pPr marL="0" indent="0" algn="just">
              <a:buSzPts val="2000"/>
              <a:buNone/>
            </a:pPr>
            <a:r>
              <a:rPr lang="en-US" sz="1800" dirty="0">
                <a:hlinkClick r:id="rId6"/>
              </a:rPr>
              <a:t>https://www.bing.com/maps</a:t>
            </a:r>
            <a:endParaRPr lang="ro-RO" sz="1800" dirty="0">
              <a:hlinkClick r:id="rId6"/>
            </a:endParaRPr>
          </a:p>
          <a:p>
            <a:pPr marL="0" indent="0" algn="just">
              <a:buSzPts val="2000"/>
              <a:buNone/>
            </a:pPr>
            <a:r>
              <a:rPr lang="en-US" sz="1800" dirty="0">
                <a:hlinkClick r:id="rId6"/>
              </a:rPr>
              <a:t>https://www.google.com/maps</a:t>
            </a:r>
          </a:p>
          <a:p>
            <a:pPr marL="0" indent="0" algn="just">
              <a:buSzPts val="2000"/>
              <a:buNone/>
            </a:pPr>
            <a:r>
              <a:rPr lang="en-US" sz="1800" dirty="0">
                <a:hlinkClick r:id="rId6"/>
              </a:rPr>
              <a:t>https://factcheck.afp.com/doc.afp.com.324M4WH</a:t>
            </a:r>
          </a:p>
          <a:p>
            <a:pPr marL="0" indent="0" algn="just">
              <a:buSzPts val="2000"/>
              <a:buNone/>
            </a:pPr>
            <a:r>
              <a:rPr lang="en-US" sz="1800" dirty="0">
                <a:hlinkClick r:id="rId6"/>
              </a:rPr>
              <a:t>https://factcheck.afp.com/doc.afp.com.324P7U2</a:t>
            </a:r>
          </a:p>
          <a:p>
            <a:pPr marL="0" indent="0" algn="just">
              <a:buSzPts val="2000"/>
              <a:buNone/>
            </a:pPr>
            <a:endParaRPr lang="ro-RO" sz="1800" dirty="0"/>
          </a:p>
        </p:txBody>
      </p:sp>
    </p:spTree>
    <p:custDataLst>
      <p:tags r:id="rId1"/>
    </p:custDataLst>
    <p:extLst>
      <p:ext uri="{BB962C8B-B14F-4D97-AF65-F5344CB8AC3E}">
        <p14:creationId xmlns:p14="http://schemas.microsoft.com/office/powerpoint/2010/main" val="345526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fontScale="77500" lnSpcReduction="20000"/>
          </a:bodyPr>
          <a:lstStyle/>
          <a:p>
            <a:pPr marL="0" indent="0">
              <a:buNone/>
              <a:defRPr/>
            </a:pPr>
            <a:r>
              <a:rPr lang="de-DE" b="1" dirty="0"/>
              <a:t>Illustration </a:t>
            </a:r>
            <a:r>
              <a:rPr lang="de-DE" b="1" dirty="0" err="1"/>
              <a:t>pictures</a:t>
            </a:r>
            <a:r>
              <a:rPr lang="de-DE" b="1" dirty="0"/>
              <a:t>:</a:t>
            </a:r>
            <a:endParaRPr dirty="0"/>
          </a:p>
          <a:p>
            <a:pPr marL="0" indent="0">
              <a:buNone/>
              <a:defRPr/>
            </a:pPr>
            <a:endParaRPr lang="de-DE" dirty="0"/>
          </a:p>
          <a:p>
            <a:pPr marL="0" indent="0">
              <a:buNone/>
              <a:defRPr/>
            </a:pPr>
            <a:r>
              <a:rPr lang="de-DE" dirty="0" err="1"/>
              <a:t>Articulate</a:t>
            </a:r>
            <a:r>
              <a:rPr lang="de-DE" dirty="0"/>
              <a:t> Content Library 360</a:t>
            </a:r>
            <a:endParaRPr dirty="0"/>
          </a:p>
          <a:p>
            <a:pPr marL="0" indent="0">
              <a:buNone/>
              <a:defRPr/>
            </a:pPr>
            <a:endParaRPr lang="de-DE" dirty="0"/>
          </a:p>
          <a:p>
            <a:pPr marL="0" indent="0">
              <a:buNone/>
              <a:defRPr/>
            </a:pPr>
            <a:r>
              <a:rPr lang="de-DE" dirty="0" err="1"/>
              <a:t>Unsplash</a:t>
            </a:r>
            <a:r>
              <a:rPr lang="de-DE" dirty="0"/>
              <a:t>:</a:t>
            </a:r>
            <a:endParaRPr dirty="0"/>
          </a:p>
          <a:p>
            <a:pPr marL="0" indent="0">
              <a:buNone/>
              <a:defRPr/>
            </a:pPr>
            <a:r>
              <a:rPr lang="de-DE" dirty="0"/>
              <a:t>All </a:t>
            </a:r>
            <a:r>
              <a:rPr lang="de-DE" dirty="0" err="1"/>
              <a:t>photos</a:t>
            </a:r>
            <a:r>
              <a:rPr lang="de-DE" dirty="0"/>
              <a:t> </a:t>
            </a:r>
            <a:r>
              <a:rPr lang="de-DE" dirty="0" err="1"/>
              <a:t>published</a:t>
            </a:r>
            <a:r>
              <a:rPr lang="de-DE" dirty="0"/>
              <a:t> on </a:t>
            </a:r>
            <a:r>
              <a:rPr lang="de-DE" dirty="0" err="1"/>
              <a:t>Unsplash</a:t>
            </a:r>
            <a:r>
              <a:rPr lang="de-DE" dirty="0"/>
              <a:t> </a:t>
            </a:r>
            <a:r>
              <a:rPr lang="de-DE" dirty="0" err="1"/>
              <a:t>can</a:t>
            </a:r>
            <a:r>
              <a:rPr lang="de-DE" dirty="0"/>
              <a:t> </a:t>
            </a:r>
            <a:r>
              <a:rPr lang="de-DE" dirty="0" err="1"/>
              <a:t>be</a:t>
            </a:r>
            <a:r>
              <a:rPr lang="de-DE" dirty="0"/>
              <a:t> </a:t>
            </a:r>
            <a:r>
              <a:rPr lang="de-DE" dirty="0" err="1"/>
              <a:t>used</a:t>
            </a:r>
            <a:r>
              <a:rPr lang="de-DE" dirty="0"/>
              <a:t> </a:t>
            </a:r>
            <a:r>
              <a:rPr lang="de-DE" dirty="0" err="1"/>
              <a:t>for</a:t>
            </a:r>
            <a:r>
              <a:rPr lang="de-DE" dirty="0"/>
              <a:t> </a:t>
            </a:r>
            <a:r>
              <a:rPr lang="de-DE" dirty="0" err="1"/>
              <a:t>free</a:t>
            </a:r>
            <a:r>
              <a:rPr lang="de-DE" dirty="0"/>
              <a:t>. </a:t>
            </a:r>
            <a:r>
              <a:rPr lang="de-DE" dirty="0" err="1"/>
              <a:t>You</a:t>
            </a:r>
            <a:r>
              <a:rPr lang="de-DE" dirty="0"/>
              <a:t> </a:t>
            </a:r>
            <a:r>
              <a:rPr lang="de-DE" dirty="0" err="1"/>
              <a:t>can</a:t>
            </a:r>
            <a:r>
              <a:rPr lang="de-DE" dirty="0"/>
              <a:t> </a:t>
            </a:r>
            <a:r>
              <a:rPr lang="de-DE" dirty="0" err="1"/>
              <a:t>use</a:t>
            </a:r>
            <a:r>
              <a:rPr lang="de-DE" dirty="0"/>
              <a:t> </a:t>
            </a:r>
            <a:r>
              <a:rPr lang="de-DE" dirty="0" err="1"/>
              <a:t>them</a:t>
            </a:r>
            <a:r>
              <a:rPr lang="de-DE" dirty="0"/>
              <a:t> </a:t>
            </a:r>
            <a:r>
              <a:rPr lang="de-DE" dirty="0" err="1"/>
              <a:t>for</a:t>
            </a:r>
            <a:r>
              <a:rPr lang="de-DE" dirty="0"/>
              <a:t> </a:t>
            </a:r>
            <a:r>
              <a:rPr lang="de-DE" dirty="0" err="1"/>
              <a:t>commercian</a:t>
            </a:r>
            <a:r>
              <a:rPr lang="de-DE" dirty="0"/>
              <a:t> and non-commercial </a:t>
            </a:r>
            <a:r>
              <a:rPr lang="de-DE" dirty="0" err="1"/>
              <a:t>purposes</a:t>
            </a:r>
            <a:r>
              <a:rPr lang="de-DE" dirty="0"/>
              <a:t>.</a:t>
            </a:r>
            <a:endParaRPr dirty="0"/>
          </a:p>
          <a:p>
            <a:pPr marL="0" indent="0">
              <a:buNone/>
              <a:defRPr/>
            </a:pPr>
            <a:r>
              <a:rPr lang="de-DE" u="sng" dirty="0">
                <a:hlinkClick r:id="rId4" tooltip="https://unsplash.com/license"/>
              </a:rPr>
              <a:t>https://unsplash.com/license</a:t>
            </a:r>
            <a:endParaRPr lang="de-DE" dirty="0"/>
          </a:p>
          <a:p>
            <a:pPr marL="0" indent="0">
              <a:buNone/>
              <a:defRPr/>
            </a:pPr>
            <a:endParaRPr lang="de-DE" dirty="0"/>
          </a:p>
          <a:p>
            <a:pPr marL="0" indent="0">
              <a:buNone/>
              <a:defRPr/>
            </a:pPr>
            <a:r>
              <a:rPr lang="de-DE" dirty="0" err="1"/>
              <a:t>Pixabay</a:t>
            </a:r>
            <a:r>
              <a:rPr lang="de-DE" dirty="0"/>
              <a:t>:</a:t>
            </a:r>
            <a:endParaRPr dirty="0"/>
          </a:p>
          <a:p>
            <a:pPr marL="0" indent="0">
              <a:buNone/>
              <a:defRPr/>
            </a:pPr>
            <a:r>
              <a:rPr lang="de-DE" dirty="0"/>
              <a:t>CCO 1.0 Universal (CC0 1.0) Public Domain </a:t>
            </a:r>
            <a:r>
              <a:rPr lang="de-DE" dirty="0" err="1"/>
              <a:t>Dedication</a:t>
            </a:r>
            <a:endParaRPr dirty="0"/>
          </a:p>
          <a:p>
            <a:pPr marL="0" indent="0">
              <a:buNone/>
              <a:defRPr/>
            </a:pPr>
            <a:r>
              <a:rPr lang="de-DE" u="sng" dirty="0">
                <a:hlinkClick r:id="rId5" tooltip="http://www.pixabay.com/"/>
              </a:rPr>
              <a:t>http://www.pixabay.com</a:t>
            </a:r>
            <a:r>
              <a:rPr lang="de-DE" dirty="0"/>
              <a:t> </a:t>
            </a:r>
            <a:endParaRPr lang="hu-HU" dirty="0"/>
          </a:p>
          <a:p>
            <a:pPr marL="0" indent="0">
              <a:buNone/>
              <a:defRPr/>
            </a:pPr>
            <a:endParaRPr lang="hu-HU" dirty="0"/>
          </a:p>
          <a:p>
            <a:pPr marL="0" indent="0">
              <a:buNone/>
              <a:defRPr/>
            </a:pPr>
            <a:endParaRPr lang="de-DE" dirty="0"/>
          </a:p>
          <a:p>
            <a:pPr marL="0" indent="0">
              <a:buNone/>
              <a:defRPr/>
            </a:pPr>
            <a:endParaRPr lang="hu-HU" dirty="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ím 1"/>
          <p:cNvSpPr>
            <a:spLocks noGrp="1"/>
          </p:cNvSpPr>
          <p:nvPr>
            <p:ph type="title"/>
          </p:nvPr>
        </p:nvSpPr>
        <p:spPr bwMode="auto"/>
        <p:txBody>
          <a:bodyPr/>
          <a:lstStyle/>
          <a:p>
            <a:pPr>
              <a:defRPr/>
            </a:pPr>
            <a:r>
              <a:rPr lang="hu-HU" dirty="0" err="1"/>
              <a:t>Sources</a:t>
            </a:r>
            <a:r>
              <a:rPr lang="hu-HU" dirty="0"/>
              <a:t> of </a:t>
            </a:r>
            <a:r>
              <a:rPr lang="hu-HU" dirty="0" err="1"/>
              <a:t>Photos</a:t>
            </a:r>
            <a:endParaRPr dirty="0"/>
          </a:p>
        </p:txBody>
      </p:sp>
      <p:sp>
        <p:nvSpPr>
          <p:cNvPr id="3" name="Tartalom helye 2"/>
          <p:cNvSpPr>
            <a:spLocks noGrp="1"/>
          </p:cNvSpPr>
          <p:nvPr>
            <p:ph idx="1"/>
          </p:nvPr>
        </p:nvSpPr>
        <p:spPr bwMode="auto"/>
        <p:txBody>
          <a:bodyPr>
            <a:normAutofit/>
          </a:bodyPr>
          <a:lstStyle/>
          <a:p>
            <a:pPr marL="0" indent="0">
              <a:buNone/>
              <a:defRPr/>
            </a:pPr>
            <a:endParaRPr lang="hu-HU" sz="2200" b="1" dirty="0"/>
          </a:p>
          <a:p>
            <a:pPr marL="0" indent="0">
              <a:buNone/>
              <a:defRPr/>
            </a:pPr>
            <a:r>
              <a:rPr lang="en-US" sz="2200" dirty="0" err="1"/>
              <a:t>Freepik</a:t>
            </a:r>
            <a:r>
              <a:rPr lang="en-US" sz="2200" dirty="0"/>
              <a:t>: </a:t>
            </a:r>
            <a:br>
              <a:rPr lang="en-US" sz="2200" dirty="0"/>
            </a:br>
            <a:r>
              <a:rPr lang="en-US" sz="2200" dirty="0">
                <a:hlinkClick r:id="rId3"/>
              </a:rPr>
              <a:t>https://www.freepik.com/</a:t>
            </a:r>
            <a:endParaRPr lang="hu-HU" sz="2200" dirty="0"/>
          </a:p>
          <a:p>
            <a:pPr marL="0" indent="0">
              <a:buNone/>
              <a:defRPr/>
            </a:pPr>
            <a:endParaRPr lang="hu-HU" sz="2200" dirty="0"/>
          </a:p>
          <a:p>
            <a:pPr marL="0" indent="0">
              <a:buNone/>
              <a:defRPr/>
            </a:pPr>
            <a:r>
              <a:rPr lang="en-US" sz="2200" dirty="0" err="1"/>
              <a:t>Pexels</a:t>
            </a:r>
            <a:r>
              <a:rPr lang="en-US" sz="2200" dirty="0"/>
              <a:t>:</a:t>
            </a:r>
            <a:br>
              <a:rPr lang="hu-HU" sz="2200" dirty="0"/>
            </a:br>
            <a:br>
              <a:rPr lang="hu-HU" sz="2200" dirty="0"/>
            </a:br>
            <a:r>
              <a:rPr lang="en-US" sz="2200" dirty="0"/>
              <a:t>All pho</a:t>
            </a:r>
            <a:r>
              <a:rPr lang="hu-HU" sz="2200" dirty="0" err="1"/>
              <a:t>to</a:t>
            </a:r>
            <a:r>
              <a:rPr lang="en-US" sz="2200" dirty="0"/>
              <a:t>s on </a:t>
            </a:r>
            <a:r>
              <a:rPr lang="en-US" sz="2200" dirty="0" err="1"/>
              <a:t>Pexels</a:t>
            </a:r>
            <a:r>
              <a:rPr lang="en-US" sz="2200" dirty="0"/>
              <a:t> can be used for free</a:t>
            </a:r>
            <a:r>
              <a:rPr lang="hu-HU" sz="2200" dirty="0"/>
              <a:t>.</a:t>
            </a:r>
            <a:br>
              <a:rPr lang="hu-HU" sz="2200" dirty="0"/>
            </a:br>
            <a:r>
              <a:rPr lang="en-US" sz="2200" dirty="0">
                <a:hlinkClick r:id="rId4"/>
              </a:rPr>
              <a:t>https://www.pexels.com</a:t>
            </a:r>
            <a:endParaRPr lang="de-DE" sz="2200" dirty="0"/>
          </a:p>
          <a:p>
            <a:pPr marL="0" indent="0">
              <a:buNone/>
              <a:defRPr/>
            </a:pPr>
            <a:endParaRPr lang="hu-HU" sz="2200" dirty="0"/>
          </a:p>
          <a:p>
            <a:pPr marL="0" indent="0">
              <a:buNone/>
              <a:defRPr/>
            </a:pPr>
            <a:r>
              <a:rPr lang="hu-HU" sz="2200" dirty="0"/>
              <a:t>Microsoft </a:t>
            </a:r>
            <a:r>
              <a:rPr lang="hu-HU" sz="2200" dirty="0" err="1"/>
              <a:t>Powerpoint</a:t>
            </a:r>
            <a:r>
              <a:rPr lang="hu-HU" sz="2200" dirty="0"/>
              <a:t> Stock </a:t>
            </a:r>
            <a:r>
              <a:rPr lang="hu-HU" sz="2200" dirty="0" err="1"/>
              <a:t>Photos</a:t>
            </a:r>
            <a:endParaRPr lang="hu-HU" sz="2200" dirty="0"/>
          </a:p>
        </p:txBody>
      </p:sp>
    </p:spTree>
    <p:custDataLst>
      <p:tags r:id="rId1"/>
    </p:custDataLst>
    <p:extLst>
      <p:ext uri="{BB962C8B-B14F-4D97-AF65-F5344CB8AC3E}">
        <p14:creationId xmlns:p14="http://schemas.microsoft.com/office/powerpoint/2010/main" val="4150045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a:solidFill>
                  <a:srgbClr val="833C0B"/>
                </a:solidFill>
              </a:rPr>
              <a:t>Other Sources of Photos/Printscreens</a:t>
            </a:r>
            <a:endParaRPr lang="en-US" dirty="0"/>
          </a:p>
        </p:txBody>
      </p:sp>
      <p:sp>
        <p:nvSpPr>
          <p:cNvPr id="303" name="Google Shape;303;p31"/>
          <p:cNvSpPr txBox="1">
            <a:spLocks noGrp="1"/>
          </p:cNvSpPr>
          <p:nvPr>
            <p:ph type="body" idx="1"/>
          </p:nvPr>
        </p:nvSpPr>
        <p:spPr>
          <a:xfrm>
            <a:off x="838200" y="1524000"/>
            <a:ext cx="10515600" cy="4968875"/>
          </a:xfrm>
          <a:prstGeom prst="rect">
            <a:avLst/>
          </a:prstGeom>
          <a:noFill/>
          <a:ln>
            <a:noFill/>
          </a:ln>
        </p:spPr>
        <p:txBody>
          <a:bodyPr spcFirstLastPara="1" wrap="square" lIns="91425" tIns="45700" rIns="91425" bIns="45700" anchor="t" anchorCtr="0">
            <a:noAutofit/>
          </a:bodyPr>
          <a:lstStyle/>
          <a:p>
            <a:pPr marL="114300" indent="0">
              <a:buNone/>
            </a:pPr>
            <a:endParaRPr lang="ro-RO" sz="1900" dirty="0"/>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rPr>
              <a:t>Sources of printscreen:</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4"/>
              </a:rPr>
              <a:t>https://www.factcheck.org/page/18/</a:t>
            </a:r>
            <a:r>
              <a:rPr lang="ro-RO" sz="1900" dirty="0">
                <a:latin typeface="Calibri" panose="020F0502020204030204" pitchFamily="34" charset="0"/>
                <a:ea typeface="Calibri" panose="020F0502020204030204" pitchFamily="34" charset="0"/>
                <a:cs typeface="Calibri" panose="020F0502020204030204" pitchFamily="34" charset="0"/>
              </a:rPr>
              <a:t> </a:t>
            </a:r>
            <a:endParaRPr lang="ro-RO" sz="1900" dirty="0"/>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5"/>
              </a:rPr>
              <a:t>https://factcheck.afp.com/doc.afp.com.324M6XN /</a:t>
            </a:r>
            <a:endParaRPr lang="ro-RO" sz="1900"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9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6"/>
              </a:rPr>
              <a:t>https://correctiv.org/</a:t>
            </a:r>
            <a:r>
              <a:rPr lang="ro-RO" sz="19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rPr>
              <a:t>disinfo.eu</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7"/>
              </a:rPr>
              <a:t>https://www.factual.ro/</a:t>
            </a:r>
            <a:r>
              <a:rPr lang="ro-RO" sz="19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rPr>
              <a:t>https://demagog.org.pl/</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8"/>
              </a:rPr>
              <a:t>https://www.afp.com/en</a:t>
            </a:r>
            <a:r>
              <a:rPr lang="ro-RO" sz="19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9"/>
              </a:rPr>
              <a:t>https://pagellapolitica.it/</a:t>
            </a:r>
            <a:r>
              <a:rPr lang="ro-RO" sz="19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10"/>
              </a:rPr>
              <a:t>https://archive.org/web/</a:t>
            </a:r>
            <a:endPar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900" dirty="0">
                <a:latin typeface="Calibri" panose="020F0502020204030204" pitchFamily="34" charset="0"/>
                <a:ea typeface="Calibri" panose="020F0502020204030204" pitchFamily="34" charset="0"/>
                <a:cs typeface="Calibri" panose="020F0502020204030204" pitchFamily="34" charset="0"/>
                <a:hlinkClick r:id="rId11"/>
              </a:rPr>
              <a:t>https://www.crowdtangle.com/</a:t>
            </a:r>
            <a:r>
              <a:rPr lang="en-US" sz="1900" dirty="0">
                <a:latin typeface="Calibri" panose="020F0502020204030204" pitchFamily="34" charset="0"/>
                <a:ea typeface="Calibri" panose="020F0502020204030204" pitchFamily="34" charset="0"/>
                <a:cs typeface="Calibri" panose="020F0502020204030204" pitchFamily="34" charset="0"/>
              </a:rPr>
              <a:t> </a:t>
            </a:r>
            <a:endParaRPr lang="ro-RO" sz="1900" dirty="0">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ro-RO" sz="1700" dirty="0">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 </a:t>
            </a:r>
            <a:r>
              <a:rPr lang="ro-RO" sz="1700" dirty="0"/>
              <a:t> </a:t>
            </a:r>
          </a:p>
          <a:p>
            <a:pPr marL="114300" indent="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endParaRPr sz="1700" dirty="0"/>
          </a:p>
        </p:txBody>
      </p:sp>
    </p:spTree>
    <p:custDataLst>
      <p:tags r:id="rId1"/>
    </p:custDataLst>
    <p:extLst>
      <p:ext uri="{BB962C8B-B14F-4D97-AF65-F5344CB8AC3E}">
        <p14:creationId xmlns:p14="http://schemas.microsoft.com/office/powerpoint/2010/main" val="338485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250371"/>
            <a:ext cx="10515600" cy="1295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833C0B"/>
              </a:buClr>
              <a:buSzPts val="4400"/>
              <a:buFont typeface="Calibri"/>
              <a:buNone/>
            </a:pPr>
            <a:br>
              <a:rPr lang="en-US" dirty="0">
                <a:solidFill>
                  <a:srgbClr val="833C0B"/>
                </a:solidFill>
              </a:rPr>
            </a:br>
            <a:r>
              <a:rPr lang="ro-RO" dirty="0" err="1">
                <a:solidFill>
                  <a:srgbClr val="833C0B"/>
                </a:solidFill>
              </a:rPr>
              <a:t>About</a:t>
            </a:r>
            <a:r>
              <a:rPr lang="ro-RO" dirty="0">
                <a:solidFill>
                  <a:srgbClr val="833C0B"/>
                </a:solidFill>
              </a:rPr>
              <a:t> </a:t>
            </a:r>
            <a:r>
              <a:rPr lang="ro-RO" dirty="0" err="1">
                <a:solidFill>
                  <a:srgbClr val="833C0B"/>
                </a:solidFill>
              </a:rPr>
              <a:t>the</a:t>
            </a:r>
            <a:r>
              <a:rPr lang="ro-RO" dirty="0">
                <a:solidFill>
                  <a:srgbClr val="833C0B"/>
                </a:solidFill>
              </a:rPr>
              <a:t> </a:t>
            </a:r>
            <a:r>
              <a:rPr lang="ro-RO" dirty="0" err="1">
                <a:solidFill>
                  <a:srgbClr val="833C0B"/>
                </a:solidFill>
              </a:rPr>
              <a:t>author</a:t>
            </a:r>
            <a:endParaRPr dirty="0">
              <a:solidFill>
                <a:srgbClr val="833C0B"/>
              </a:solidFill>
            </a:endParaRPr>
          </a:p>
        </p:txBody>
      </p:sp>
      <p:sp>
        <p:nvSpPr>
          <p:cNvPr id="5" name="CasetăText 4">
            <a:extLst>
              <a:ext uri="{FF2B5EF4-FFF2-40B4-BE49-F238E27FC236}">
                <a16:creationId xmlns:a16="http://schemas.microsoft.com/office/drawing/2014/main" id="{0A176885-CEB6-C2DD-E82B-C6521B224EE1}"/>
              </a:ext>
            </a:extLst>
          </p:cNvPr>
          <p:cNvSpPr txBox="1"/>
          <p:nvPr/>
        </p:nvSpPr>
        <p:spPr>
          <a:xfrm>
            <a:off x="4940892" y="2173548"/>
            <a:ext cx="6096000" cy="4154984"/>
          </a:xfrm>
          <a:prstGeom prst="rect">
            <a:avLst/>
          </a:prstGeom>
          <a:noFill/>
        </p:spPr>
        <p:txBody>
          <a:bodyPr wrap="square">
            <a:spAutoFit/>
          </a:bodyPr>
          <a:lstStyle/>
          <a:p>
            <a:pPr algn="just"/>
            <a:r>
              <a:rPr lang="en-US" sz="2400" dirty="0">
                <a:latin typeface="Calibri" panose="020F0502020204030204" pitchFamily="34" charset="0"/>
                <a:ea typeface="Calibri" panose="020F0502020204030204" pitchFamily="34" charset="0"/>
                <a:cs typeface="Calibri" panose="020F0502020204030204" pitchFamily="34" charset="0"/>
              </a:rPr>
              <a:t>Antonia Matei is a lecturer at the Faculty of Journalism and Communication Sciences (University of Bucharest). She is an experienced journalist and has spent more than 10 years as a reporter and editor at the Romanian Broadcasting Corporation. She was also an anchor and a presenter of the </a:t>
            </a:r>
            <a:r>
              <a:rPr lang="en-US" sz="2400" dirty="0" err="1">
                <a:latin typeface="Calibri" panose="020F0502020204030204" pitchFamily="34" charset="0"/>
                <a:ea typeface="Calibri" panose="020F0502020204030204" pitchFamily="34" charset="0"/>
                <a:cs typeface="Calibri" panose="020F0502020204030204" pitchFamily="34" charset="0"/>
              </a:rPr>
              <a:t>radioshow</a:t>
            </a:r>
            <a:r>
              <a:rPr lang="en-US" sz="2400" dirty="0">
                <a:latin typeface="Calibri" panose="020F0502020204030204" pitchFamily="34" charset="0"/>
                <a:ea typeface="Calibri" panose="020F0502020204030204" pitchFamily="34" charset="0"/>
                <a:cs typeface="Calibri" panose="020F0502020204030204" pitchFamily="34" charset="0"/>
              </a:rPr>
              <a:t> “Our Objective: Romania and Our World” and of the talk-show “Europe Is Closer”. She has a PhD in Communication Sciences and is an editor at EJO Romania.</a:t>
            </a:r>
            <a:endParaRPr lang="ro-RO" sz="2400" dirty="0">
              <a:latin typeface="Calibri" panose="020F0502020204030204" pitchFamily="34" charset="0"/>
              <a:ea typeface="Calibri" panose="020F0502020204030204" pitchFamily="34" charset="0"/>
              <a:cs typeface="Calibri" panose="020F0502020204030204" pitchFamily="34" charset="0"/>
            </a:endParaRPr>
          </a:p>
        </p:txBody>
      </p:sp>
      <p:pic>
        <p:nvPicPr>
          <p:cNvPr id="8" name="Picture 5">
            <a:extLst>
              <a:ext uri="{FF2B5EF4-FFF2-40B4-BE49-F238E27FC236}">
                <a16:creationId xmlns:a16="http://schemas.microsoft.com/office/drawing/2014/main" id="{C7940A4E-E8E9-CBEB-01B8-2B86F7899C3A}"/>
              </a:ext>
            </a:extLst>
          </p:cNvPr>
          <p:cNvPicPr>
            <a:picLocks noChangeAspect="1"/>
          </p:cNvPicPr>
          <p:nvPr/>
        </p:nvPicPr>
        <p:blipFill>
          <a:blip r:embed="rId4"/>
          <a:stretch>
            <a:fillRect/>
          </a:stretch>
        </p:blipFill>
        <p:spPr>
          <a:xfrm>
            <a:off x="838200" y="2173548"/>
            <a:ext cx="3364910" cy="372847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4208655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838200" y="33083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ro-RO" dirty="0">
                <a:solidFill>
                  <a:srgbClr val="833C0B"/>
                </a:solidFill>
              </a:rPr>
              <a:t>Other Sources of Photos/Printscreens</a:t>
            </a:r>
            <a:endParaRPr lang="en-US" dirty="0"/>
          </a:p>
        </p:txBody>
      </p:sp>
      <p:sp>
        <p:nvSpPr>
          <p:cNvPr id="303" name="Google Shape;303;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114300" indent="0">
              <a:buNone/>
            </a:pPr>
            <a:r>
              <a:rPr lang="en-US" sz="1700" dirty="0" err="1">
                <a:latin typeface="Calibri" panose="020F0502020204030204" pitchFamily="34" charset="0"/>
                <a:ea typeface="Calibri" panose="020F0502020204030204" pitchFamily="34" charset="0"/>
                <a:cs typeface="Calibri" panose="020F0502020204030204" pitchFamily="34" charset="0"/>
                <a:sym typeface="Calibri"/>
              </a:rPr>
              <a:t>Mantzarlis</a:t>
            </a:r>
            <a:r>
              <a:rPr lang="ro-RO" sz="1700" dirty="0">
                <a:latin typeface="Calibri" panose="020F0502020204030204" pitchFamily="34" charset="0"/>
                <a:ea typeface="Calibri" panose="020F0502020204030204" pitchFamily="34" charset="0"/>
                <a:cs typeface="Calibri" panose="020F0502020204030204" pitchFamily="34" charset="0"/>
                <a:sym typeface="Calibri"/>
              </a:rPr>
              <a:t>, A., 2018, p. 86 in </a:t>
            </a:r>
            <a:r>
              <a:rPr lang="en-US" sz="1700" dirty="0">
                <a:latin typeface="Calibri" panose="020F0502020204030204" pitchFamily="34" charset="0"/>
                <a:ea typeface="Calibri" panose="020F0502020204030204" pitchFamily="34" charset="0"/>
                <a:cs typeface="Calibri" panose="020F0502020204030204" pitchFamily="34" charset="0"/>
              </a:rPr>
              <a:t>Ireton, C. &amp; </a:t>
            </a:r>
            <a:r>
              <a:rPr lang="en-US" sz="1700" dirty="0" err="1">
                <a:latin typeface="Calibri" panose="020F0502020204030204" pitchFamily="34" charset="0"/>
                <a:ea typeface="Calibri" panose="020F0502020204030204" pitchFamily="34" charset="0"/>
                <a:cs typeface="Calibri" panose="020F0502020204030204" pitchFamily="34" charset="0"/>
              </a:rPr>
              <a:t>Posetti</a:t>
            </a:r>
            <a:r>
              <a:rPr lang="en-US" sz="1700" dirty="0">
                <a:latin typeface="Calibri" panose="020F0502020204030204" pitchFamily="34" charset="0"/>
                <a:ea typeface="Calibri" panose="020F0502020204030204" pitchFamily="34" charset="0"/>
                <a:cs typeface="Calibri" panose="020F0502020204030204" pitchFamily="34" charset="0"/>
              </a:rPr>
              <a:t>, J. Journalism, </a:t>
            </a:r>
            <a:r>
              <a:rPr lang="ro-RO" sz="1700" dirty="0">
                <a:latin typeface="Calibri" panose="020F0502020204030204" pitchFamily="34" charset="0"/>
                <a:ea typeface="Calibri" panose="020F0502020204030204" pitchFamily="34" charset="0"/>
                <a:cs typeface="Calibri" panose="020F0502020204030204" pitchFamily="34" charset="0"/>
              </a:rPr>
              <a:t>2018, </a:t>
            </a:r>
            <a:r>
              <a:rPr lang="en-US" sz="1700" dirty="0">
                <a:latin typeface="Calibri" panose="020F0502020204030204" pitchFamily="34" charset="0"/>
                <a:ea typeface="Calibri" panose="020F0502020204030204" pitchFamily="34" charset="0"/>
                <a:cs typeface="Calibri" panose="020F0502020204030204" pitchFamily="34" charset="0"/>
              </a:rPr>
              <a:t>Fake News and Disinformation. Handbook for Journalism Education and Training. UNESCO</a:t>
            </a:r>
            <a:r>
              <a:rPr lang="ro-RO" sz="1700" dirty="0">
                <a:latin typeface="Calibri" panose="020F0502020204030204" pitchFamily="34" charset="0"/>
                <a:ea typeface="Calibri" panose="020F0502020204030204" pitchFamily="34" charset="0"/>
                <a:cs typeface="Calibri" panose="020F0502020204030204" pitchFamily="34" charset="0"/>
              </a:rPr>
              <a:t>. </a:t>
            </a:r>
            <a:r>
              <a:rPr lang="ro-RO" sz="1700" dirty="0">
                <a:latin typeface="Calibri" panose="020F0502020204030204" pitchFamily="34" charset="0"/>
                <a:ea typeface="Calibri" panose="020F0502020204030204" pitchFamily="34" charset="0"/>
                <a:cs typeface="Calibri" panose="020F0502020204030204" pitchFamily="34" charset="0"/>
                <a:hlinkClick r:id="rId4"/>
              </a:rPr>
              <a:t>https://en.unesco.org/sites/default/files/journalism_fake_news_disinformation_print_friendly_0.pdf</a:t>
            </a:r>
            <a:r>
              <a:rPr lang="ro-RO" sz="17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sz="1600" dirty="0">
                <a:latin typeface="Calibri" panose="020F0502020204030204" pitchFamily="34" charset="0"/>
                <a:ea typeface="Calibri" panose="020F0502020204030204" pitchFamily="34" charset="0"/>
                <a:cs typeface="Calibri" panose="020F0502020204030204" pitchFamily="34" charset="0"/>
                <a:hlinkClick r:id="rId5"/>
              </a:rPr>
              <a:t>https://factcheck.afp.com/doc.afp.com.324P7U2</a:t>
            </a:r>
            <a:endParaRPr lang="ro-RO" sz="1600"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600" dirty="0">
                <a:latin typeface="Calibri" panose="020F0502020204030204" pitchFamily="34" charset="0"/>
                <a:ea typeface="Calibri" panose="020F0502020204030204" pitchFamily="34" charset="0"/>
                <a:cs typeface="Calibri" panose="020F0502020204030204" pitchFamily="34" charset="0"/>
                <a:hlinkClick r:id="rId6"/>
              </a:rPr>
              <a:t>https://factcheck.afp.com/doc.afp.com.324M4WH</a:t>
            </a:r>
            <a:endParaRPr lang="ro-RO" sz="1600"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600" dirty="0">
                <a:latin typeface="Calibri" panose="020F0502020204030204" pitchFamily="34" charset="0"/>
                <a:ea typeface="Calibri" panose="020F0502020204030204" pitchFamily="34" charset="0"/>
                <a:cs typeface="Calibri" panose="020F0502020204030204" pitchFamily="34" charset="0"/>
                <a:hlinkClick r:id="rId7"/>
              </a:rPr>
              <a:t>https://fullfact.org/online/china-explosion-video-ukraine/</a:t>
            </a:r>
            <a:r>
              <a:rPr lang="ro-RO" sz="16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r>
              <a:rPr lang="ro-RO" sz="16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endParaRPr lang="ro-RO" sz="1600" dirty="0">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600" dirty="0">
                <a:latin typeface="Calibri" panose="020F0502020204030204" pitchFamily="34" charset="0"/>
                <a:ea typeface="Calibri" panose="020F0502020204030204" pitchFamily="34" charset="0"/>
                <a:cs typeface="Calibri" panose="020F0502020204030204" pitchFamily="34" charset="0"/>
              </a:rPr>
              <a:t> </a:t>
            </a:r>
          </a:p>
          <a:p>
            <a:pPr marL="114300" indent="0">
              <a:buNone/>
            </a:pPr>
            <a:endParaRPr lang="ro-RO" sz="1700" dirty="0">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ro-RO" sz="1700" dirty="0">
              <a:latin typeface="Calibri" panose="020F0502020204030204" pitchFamily="34" charset="0"/>
              <a:ea typeface="Calibri" panose="020F0502020204030204" pitchFamily="34" charset="0"/>
              <a:cs typeface="Calibri" panose="020F0502020204030204" pitchFamily="34" charset="0"/>
            </a:endParaRPr>
          </a:p>
          <a:p>
            <a:pPr marL="114300" indent="0">
              <a:buNone/>
            </a:pPr>
            <a:endParaRPr lang="en-US" sz="17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114300" indent="0">
              <a:buNone/>
            </a:pPr>
            <a:r>
              <a:rPr lang="ro-RO"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rPr>
              <a:t> </a:t>
            </a:r>
            <a:r>
              <a:rPr lang="ro-RO" sz="1700" dirty="0"/>
              <a:t> </a:t>
            </a:r>
          </a:p>
          <a:p>
            <a:pPr marL="114300" indent="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90000"/>
              </a:lnSpc>
              <a:spcBef>
                <a:spcPts val="0"/>
              </a:spcBef>
              <a:spcAft>
                <a:spcPts val="0"/>
              </a:spcAft>
              <a:buClr>
                <a:schemeClr val="dk1"/>
              </a:buClr>
              <a:buSzPts val="2800"/>
              <a:buNone/>
            </a:pPr>
            <a:endParaRPr sz="1700" dirty="0"/>
          </a:p>
        </p:txBody>
      </p:sp>
    </p:spTree>
    <p:custDataLst>
      <p:tags r:id="rId1"/>
    </p:custDataLst>
    <p:extLst>
      <p:ext uri="{BB962C8B-B14F-4D97-AF65-F5344CB8AC3E}">
        <p14:creationId xmlns:p14="http://schemas.microsoft.com/office/powerpoint/2010/main" val="71329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708381-493B-49CD-BA19-2A290F9EE586}"/>
              </a:ext>
            </a:extLst>
          </p:cNvPr>
          <p:cNvSpPr>
            <a:spLocks noGrp="1"/>
          </p:cNvSpPr>
          <p:nvPr>
            <p:ph type="ctrTitle"/>
          </p:nvPr>
        </p:nvSpPr>
        <p:spPr>
          <a:xfrm>
            <a:off x="398463" y="247650"/>
            <a:ext cx="10152062" cy="719138"/>
          </a:xfrm>
        </p:spPr>
        <p:txBody>
          <a:bodyPr rtlCol="0">
            <a:normAutofit fontScale="90000"/>
          </a:bodyPr>
          <a:lstStyle/>
          <a:p>
            <a:pPr algn="l" fontAlgn="auto">
              <a:spcAft>
                <a:spcPts val="0"/>
              </a:spcAft>
              <a:defRPr/>
            </a:pPr>
            <a:br>
              <a:rPr lang="hu-HU" sz="3700" b="1" dirty="0">
                <a:solidFill>
                  <a:schemeClr val="bg1"/>
                </a:solidFill>
              </a:rPr>
            </a:br>
            <a:r>
              <a:rPr lang="hu-HU" sz="3300" b="1" dirty="0" err="1">
                <a:solidFill>
                  <a:schemeClr val="bg1"/>
                </a:solidFill>
                <a:latin typeface="+mn-lt"/>
              </a:rPr>
              <a:t>Where</a:t>
            </a:r>
            <a:r>
              <a:rPr lang="hu-HU" sz="3300" b="1" dirty="0">
                <a:solidFill>
                  <a:schemeClr val="bg1"/>
                </a:solidFill>
                <a:latin typeface="+mn-lt"/>
              </a:rPr>
              <a:t> </a:t>
            </a:r>
            <a:r>
              <a:rPr lang="hu-HU" sz="3300" b="1" dirty="0" err="1">
                <a:solidFill>
                  <a:schemeClr val="bg1"/>
                </a:solidFill>
                <a:latin typeface="+mn-lt"/>
              </a:rPr>
              <a:t>you</a:t>
            </a:r>
            <a:r>
              <a:rPr lang="hu-HU" sz="3300" b="1" dirty="0">
                <a:solidFill>
                  <a:schemeClr val="bg1"/>
                </a:solidFill>
                <a:latin typeface="+mn-lt"/>
              </a:rPr>
              <a:t> </a:t>
            </a:r>
            <a:r>
              <a:rPr lang="hu-HU" sz="3300" b="1" dirty="0" err="1">
                <a:solidFill>
                  <a:schemeClr val="bg1"/>
                </a:solidFill>
                <a:latin typeface="+mn-lt"/>
              </a:rPr>
              <a:t>can</a:t>
            </a:r>
            <a:r>
              <a:rPr lang="hu-HU" sz="3300" b="1" dirty="0">
                <a:solidFill>
                  <a:schemeClr val="bg1"/>
                </a:solidFill>
                <a:latin typeface="+mn-lt"/>
              </a:rPr>
              <a:t> </a:t>
            </a:r>
            <a:r>
              <a:rPr lang="hu-HU" sz="3300" b="1" dirty="0" err="1">
                <a:solidFill>
                  <a:schemeClr val="bg1"/>
                </a:solidFill>
                <a:latin typeface="+mn-lt"/>
              </a:rPr>
              <a:t>find</a:t>
            </a:r>
            <a:r>
              <a:rPr lang="hu-HU" sz="3300" b="1" dirty="0">
                <a:solidFill>
                  <a:schemeClr val="bg1"/>
                </a:solidFill>
                <a:latin typeface="+mn-lt"/>
              </a:rPr>
              <a:t> </a:t>
            </a:r>
            <a:r>
              <a:rPr lang="hu-HU" sz="3300" b="1" dirty="0" err="1">
                <a:solidFill>
                  <a:schemeClr val="bg1"/>
                </a:solidFill>
                <a:latin typeface="+mn-lt"/>
              </a:rPr>
              <a:t>us</a:t>
            </a:r>
            <a:endParaRPr lang="hu-HU" sz="3300" b="1" dirty="0">
              <a:solidFill>
                <a:schemeClr val="bg1"/>
              </a:solidFill>
              <a:latin typeface="+mn-lt"/>
            </a:endParaRPr>
          </a:p>
        </p:txBody>
      </p:sp>
      <p:sp>
        <p:nvSpPr>
          <p:cNvPr id="17411" name="Szövegdoboz 5">
            <a:extLst>
              <a:ext uri="{FF2B5EF4-FFF2-40B4-BE49-F238E27FC236}">
                <a16:creationId xmlns:a16="http://schemas.microsoft.com/office/drawing/2014/main" id="{E09F61B1-72B4-4294-9783-ADC111806A65}"/>
              </a:ext>
            </a:extLst>
          </p:cNvPr>
          <p:cNvSpPr txBox="1">
            <a:spLocks noChangeArrowheads="1"/>
          </p:cNvSpPr>
          <p:nvPr/>
        </p:nvSpPr>
        <p:spPr bwMode="auto">
          <a:xfrm>
            <a:off x="2462319" y="1829058"/>
            <a:ext cx="76448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t>newsreel@pte.hu </a:t>
            </a: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rPr>
            </a:b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altLang="hu-HU"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Arial"/>
            </a:endParaRPr>
          </a:p>
        </p:txBody>
      </p:sp>
      <p:pic>
        <p:nvPicPr>
          <p:cNvPr id="17412" name="Kép 21">
            <a:extLst>
              <a:ext uri="{FF2B5EF4-FFF2-40B4-BE49-F238E27FC236}">
                <a16:creationId xmlns:a16="http://schemas.microsoft.com/office/drawing/2014/main" id="{5D6897DB-2009-45A6-9DC3-2E1F1F74C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913" y="0"/>
            <a:ext cx="4256087"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Kép 3">
            <a:extLst>
              <a:ext uri="{FF2B5EF4-FFF2-40B4-BE49-F238E27FC236}">
                <a16:creationId xmlns:a16="http://schemas.microsoft.com/office/drawing/2014/main" id="{4CEEC519-2040-4DD8-82D6-11C2A14ADA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791294"/>
            <a:ext cx="12192000" cy="1591375"/>
          </a:xfrm>
          <a:prstGeom prst="rect">
            <a:avLst/>
          </a:prstGeom>
        </p:spPr>
      </p:pic>
      <p:pic>
        <p:nvPicPr>
          <p:cNvPr id="10" name="Kép 9">
            <a:extLst>
              <a:ext uri="{FF2B5EF4-FFF2-40B4-BE49-F238E27FC236}">
                <a16:creationId xmlns:a16="http://schemas.microsoft.com/office/drawing/2014/main" id="{0D9EC603-7131-4694-B193-2DEDEF1EB4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687" y="5777564"/>
            <a:ext cx="352628" cy="352628"/>
          </a:xfrm>
          <a:prstGeom prst="rect">
            <a:avLst/>
          </a:prstGeom>
        </p:spPr>
      </p:pic>
      <p:pic>
        <p:nvPicPr>
          <p:cNvPr id="12" name="Kép 11">
            <a:extLst>
              <a:ext uri="{FF2B5EF4-FFF2-40B4-BE49-F238E27FC236}">
                <a16:creationId xmlns:a16="http://schemas.microsoft.com/office/drawing/2014/main" id="{1673220D-B425-4329-BD6C-3E6599C6CA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94779" y="4680773"/>
            <a:ext cx="352628" cy="352628"/>
          </a:xfrm>
          <a:prstGeom prst="rect">
            <a:avLst/>
          </a:prstGeom>
        </p:spPr>
      </p:pic>
      <p:pic>
        <p:nvPicPr>
          <p:cNvPr id="14" name="Kép 13">
            <a:extLst>
              <a:ext uri="{FF2B5EF4-FFF2-40B4-BE49-F238E27FC236}">
                <a16:creationId xmlns:a16="http://schemas.microsoft.com/office/drawing/2014/main" id="{346AA1F8-5ED2-4FFD-B127-61EC2139DF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4687" y="5201905"/>
            <a:ext cx="352628" cy="352628"/>
          </a:xfrm>
          <a:prstGeom prst="rect">
            <a:avLst/>
          </a:prstGeom>
        </p:spPr>
      </p:pic>
      <p:sp>
        <p:nvSpPr>
          <p:cNvPr id="15" name="Szövegdoboz 14">
            <a:extLst>
              <a:ext uri="{FF2B5EF4-FFF2-40B4-BE49-F238E27FC236}">
                <a16:creationId xmlns:a16="http://schemas.microsoft.com/office/drawing/2014/main" id="{29F43C42-5EA6-4DAA-8577-5388D32FC76A}"/>
              </a:ext>
            </a:extLst>
          </p:cNvPr>
          <p:cNvSpPr txBox="1"/>
          <p:nvPr/>
        </p:nvSpPr>
        <p:spPr>
          <a:xfrm>
            <a:off x="5357315" y="4700004"/>
            <a:ext cx="6153358"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err="1">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endPar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@thenewsreelproject</a:t>
            </a: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b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br>
            <a:r>
              <a:rPr kumimoji="0" lang="hu-HU" altLang="hu-HU" sz="1800" b="1" i="0" u="none" strike="noStrike" kern="1200" cap="none" spc="0" normalizeH="0" baseline="0" noProof="0" dirty="0">
                <a:ln>
                  <a:noFill/>
                </a:ln>
                <a:solidFill>
                  <a:prstClr val="white"/>
                </a:solidFill>
                <a:effectLst/>
                <a:uLnTx/>
                <a:uFillTx/>
                <a:latin typeface="Calibri" panose="020F0502020204030204"/>
                <a:ea typeface="+mn-ea"/>
                <a:cs typeface="Arial"/>
              </a:rPr>
              <a:t>@newsreelproject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u-HU" sz="200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 name="Szövegdoboz 2">
            <a:extLst>
              <a:ext uri="{FF2B5EF4-FFF2-40B4-BE49-F238E27FC236}">
                <a16:creationId xmlns:a16="http://schemas.microsoft.com/office/drawing/2014/main" id="{D059520A-7364-C750-5422-0E604973B5A7}"/>
              </a:ext>
            </a:extLst>
          </p:cNvPr>
          <p:cNvSpPr txBox="1"/>
          <p:nvPr/>
        </p:nvSpPr>
        <p:spPr>
          <a:xfrm>
            <a:off x="8433994" y="5649259"/>
            <a:ext cx="3656842" cy="13542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latin typeface="Calibri" panose="020F0502020204030204"/>
                <a:ea typeface="+mn-ea"/>
                <a:cs typeface="Arial"/>
              </a:rPr>
              <a:t>The project was funded by the European Commission. The views expressed in this publication do not necessarily reflect those of the European Commission.</a:t>
            </a:r>
            <a:endParaRPr kumimoji="0" lang="hu-HU" sz="1600" b="1" i="1" u="none" strike="noStrike" kern="1200" cap="none" spc="0" normalizeH="0" baseline="0" noProof="0" dirty="0">
              <a:ln>
                <a:noFill/>
              </a:ln>
              <a:solidFill>
                <a:prstClr val="white"/>
              </a:solidFill>
              <a:effectLst/>
              <a:uLnTx/>
              <a:uFillTx/>
              <a:latin typeface="Calibri" panose="020F0502020204030204"/>
              <a:ea typeface="+mn-ea"/>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838200" y="365125"/>
            <a:ext cx="10515600" cy="1325563"/>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dirty="0">
                <a:solidFill>
                  <a:schemeClr val="dk1"/>
                </a:solidFill>
                <a:latin typeface="Calibri"/>
                <a:ea typeface="Calibri"/>
                <a:cs typeface="Calibri"/>
                <a:sym typeface="Calibri"/>
              </a:rPr>
              <a:t>What we are going to discuss</a:t>
            </a:r>
            <a:endParaRPr b="1" dirty="0"/>
          </a:p>
        </p:txBody>
      </p:sp>
      <p:sp>
        <p:nvSpPr>
          <p:cNvPr id="115" name="Google Shape;11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lang="ro-RO" dirty="0"/>
          </a:p>
          <a:p>
            <a:pPr marL="635000" indent="-457200">
              <a:buSzPts val="2800"/>
            </a:pPr>
            <a:r>
              <a:rPr lang="ro-RO" dirty="0" err="1"/>
              <a:t>What</a:t>
            </a:r>
            <a:r>
              <a:rPr lang="ro-RO" dirty="0"/>
              <a:t> </a:t>
            </a:r>
            <a:r>
              <a:rPr lang="ro-RO" dirty="0" err="1"/>
              <a:t>is</a:t>
            </a:r>
            <a:r>
              <a:rPr lang="ro-RO" dirty="0"/>
              <a:t> </a:t>
            </a:r>
            <a:r>
              <a:rPr lang="ro-RO" dirty="0" err="1"/>
              <a:t>fact-checking</a:t>
            </a:r>
            <a:r>
              <a:rPr lang="ro-RO" dirty="0"/>
              <a:t>?</a:t>
            </a:r>
            <a:endParaRPr lang="en-US" dirty="0"/>
          </a:p>
          <a:p>
            <a:pPr marL="635000" indent="-457200">
              <a:buSzPts val="2800"/>
            </a:pPr>
            <a:r>
              <a:rPr lang="ro-RO" dirty="0" err="1"/>
              <a:t>Fact-checking</a:t>
            </a:r>
            <a:r>
              <a:rPr lang="ro-RO" dirty="0"/>
              <a:t> </a:t>
            </a:r>
            <a:r>
              <a:rPr lang="ro-RO" dirty="0" err="1"/>
              <a:t>initiatives</a:t>
            </a:r>
            <a:endParaRPr lang="ro-RO" dirty="0"/>
          </a:p>
          <a:p>
            <a:pPr marL="635000" indent="-457200">
              <a:buSzPts val="2800"/>
            </a:pPr>
            <a:r>
              <a:rPr lang="ro-RO" dirty="0" err="1"/>
              <a:t>Types</a:t>
            </a:r>
            <a:r>
              <a:rPr lang="ro-RO" dirty="0"/>
              <a:t> of </a:t>
            </a:r>
            <a:r>
              <a:rPr lang="ro-RO" dirty="0" err="1"/>
              <a:t>fact-checking</a:t>
            </a:r>
            <a:endParaRPr lang="en-US" dirty="0"/>
          </a:p>
          <a:p>
            <a:pPr marL="635000" indent="-457200">
              <a:buSzPts val="2800"/>
            </a:pPr>
            <a:r>
              <a:rPr lang="en-US" dirty="0"/>
              <a:t>How it works? Tools for fact-checking</a:t>
            </a:r>
          </a:p>
          <a:p>
            <a:pPr marL="635000" indent="-457200">
              <a:buSzPts val="2800"/>
            </a:pPr>
            <a:r>
              <a:rPr lang="ro-RO" dirty="0"/>
              <a:t>Self-</a:t>
            </a:r>
            <a:r>
              <a:rPr lang="ro-RO" dirty="0" err="1"/>
              <a:t>checking</a:t>
            </a:r>
            <a:r>
              <a:rPr lang="ro-RO" dirty="0"/>
              <a:t> </a:t>
            </a:r>
            <a:r>
              <a:rPr lang="ro-RO" dirty="0" err="1"/>
              <a:t>the</a:t>
            </a:r>
            <a:r>
              <a:rPr lang="ro-RO" dirty="0"/>
              <a:t> </a:t>
            </a:r>
            <a:r>
              <a:rPr lang="ro-RO" dirty="0" err="1"/>
              <a:t>facts</a:t>
            </a:r>
            <a:endParaRPr lang="en-US" dirty="0"/>
          </a:p>
          <a:p>
            <a:pPr marL="635000" indent="-457200">
              <a:buSzPts val="2800"/>
            </a:pPr>
            <a:r>
              <a:rPr lang="ro-RO" dirty="0" err="1"/>
              <a:t>Challenges</a:t>
            </a:r>
            <a:endParaRPr lang="ro-RO" dirty="0"/>
          </a:p>
          <a:p>
            <a:pPr marL="0" lvl="0" indent="0" algn="l" rtl="0">
              <a:lnSpc>
                <a:spcPct val="90000"/>
              </a:lnSpc>
              <a:spcBef>
                <a:spcPts val="1000"/>
              </a:spcBef>
              <a:spcAft>
                <a:spcPts val="0"/>
              </a:spcAft>
              <a:buClr>
                <a:schemeClr val="dk1"/>
              </a:buClr>
              <a:buSzPts val="2800"/>
              <a:buNone/>
            </a:pPr>
            <a:endParaRPr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xfrm>
            <a:off x="838200" y="365125"/>
            <a:ext cx="10515600" cy="615324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33C0B"/>
              </a:buClr>
              <a:buSzPts val="4400"/>
              <a:buFont typeface="Calibri"/>
              <a:buNone/>
            </a:pPr>
            <a:br>
              <a:rPr lang="ro-RO" dirty="0">
                <a:solidFill>
                  <a:srgbClr val="833C0B"/>
                </a:solidFill>
              </a:rPr>
            </a:br>
            <a:r>
              <a:rPr lang="ro-RO" dirty="0" err="1">
                <a:solidFill>
                  <a:srgbClr val="833C0B"/>
                </a:solidFill>
              </a:rPr>
              <a:t>What</a:t>
            </a:r>
            <a:r>
              <a:rPr lang="ro-RO" dirty="0">
                <a:solidFill>
                  <a:srgbClr val="833C0B"/>
                </a:solidFill>
              </a:rPr>
              <a:t> </a:t>
            </a:r>
            <a:r>
              <a:rPr lang="ro-RO" dirty="0" err="1">
                <a:solidFill>
                  <a:srgbClr val="833C0B"/>
                </a:solidFill>
              </a:rPr>
              <a:t>Is</a:t>
            </a:r>
            <a:r>
              <a:rPr lang="ro-RO" dirty="0">
                <a:solidFill>
                  <a:srgbClr val="833C0B"/>
                </a:solidFill>
              </a:rPr>
              <a:t> </a:t>
            </a:r>
            <a:r>
              <a:rPr lang="ro-RO" dirty="0" err="1">
                <a:solidFill>
                  <a:srgbClr val="833C0B"/>
                </a:solidFill>
              </a:rPr>
              <a:t>Fact-Checking</a:t>
            </a:r>
            <a:r>
              <a:rPr lang="ro-RO" dirty="0">
                <a:solidFill>
                  <a:srgbClr val="833C0B"/>
                </a:solidFill>
              </a:rPr>
              <a:t>?</a:t>
            </a:r>
            <a:br>
              <a:rPr lang="en-US" dirty="0">
                <a:solidFill>
                  <a:srgbClr val="833C0B"/>
                </a:solidFill>
              </a:rPr>
            </a:br>
            <a:endParaRPr lang="ro-RO" dirty="0">
              <a:solidFill>
                <a:srgbClr val="833C0B"/>
              </a:solidFill>
            </a:endParaRPr>
          </a:p>
        </p:txBody>
      </p:sp>
    </p:spTree>
    <p:custDataLst>
      <p:tags r:id="rId1"/>
    </p:custDataLst>
    <p:extLst>
      <p:ext uri="{BB962C8B-B14F-4D97-AF65-F5344CB8AC3E}">
        <p14:creationId xmlns:p14="http://schemas.microsoft.com/office/powerpoint/2010/main" val="258004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413657" y="1223959"/>
            <a:ext cx="6672943" cy="5047557"/>
          </a:xfrm>
          <a:prstGeom prst="rect">
            <a:avLst/>
          </a:prstGeom>
          <a:noFill/>
          <a:ln>
            <a:noFill/>
          </a:ln>
        </p:spPr>
        <p:txBody>
          <a:bodyPr spcFirstLastPara="1" wrap="square" lIns="91425" tIns="45700" rIns="91425" bIns="45700" anchor="t" anchorCtr="0">
            <a:normAutofit lnSpcReduction="10000"/>
          </a:bodyPr>
          <a:lstStyle/>
          <a:p>
            <a:pPr algn="just">
              <a:spcBef>
                <a:spcPts val="0"/>
              </a:spcBef>
              <a:spcAft>
                <a:spcPts val="800"/>
              </a:spcAft>
            </a:pP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The C</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ambridge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Dictionary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4"/>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gives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very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basic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definition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factchecking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stating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process of checking that all the facts in a piece of writing, a news article, a speech, etc. are correct</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“It is important to move beyond recent narratives of “facts” and “fake news” and immediate political and social moments, to emphasize fact checking position in a wider consideration of human nature, interaction, and our inter-relatedness. Simply put, fact-checking is a form of critical, investigative inquiry.” (</a:t>
            </a:r>
            <a:r>
              <a:rPr lang="en-US" sz="2400" dirty="0">
                <a:latin typeface="Calibri"/>
                <a:ea typeface="Calibri"/>
                <a:cs typeface="Calibri"/>
                <a:sym typeface="Calibri"/>
              </a:rPr>
              <a:t>Leonard, A.; </a:t>
            </a:r>
            <a:r>
              <a:rPr lang="en-US" sz="2400" dirty="0" err="1">
                <a:latin typeface="Calibri"/>
                <a:ea typeface="Calibri"/>
                <a:cs typeface="Calibri"/>
                <a:sym typeface="Calibri"/>
              </a:rPr>
              <a:t>Meban</a:t>
            </a:r>
            <a:r>
              <a:rPr lang="en-US" sz="2400" dirty="0">
                <a:latin typeface="Calibri"/>
                <a:ea typeface="Calibri"/>
                <a:cs typeface="Calibri"/>
                <a:sym typeface="Calibri"/>
              </a:rPr>
              <a:t> A.;</a:t>
            </a:r>
            <a:r>
              <a:rPr lang="en-US" sz="2400" dirty="0"/>
              <a:t> Young O., </a:t>
            </a:r>
            <a:r>
              <a:rPr lang="en-US" sz="2400" dirty="0">
                <a:latin typeface="Calibri"/>
                <a:ea typeface="Calibri"/>
                <a:cs typeface="Calibri"/>
                <a:sym typeface="Calibri"/>
                <a:hlinkClick r:id="rId5"/>
              </a:rPr>
              <a:t>https://factcheckni.org/articles/explainers/what-is-fact-checking-and-why-is-it-important/</a:t>
            </a:r>
            <a:r>
              <a:rPr lang="en-US" sz="2400" dirty="0">
                <a:latin typeface="Calibri"/>
                <a:ea typeface="Calibri"/>
                <a:cs typeface="Calibri"/>
                <a:sym typeface="Calibri"/>
              </a:rPr>
              <a:t>)</a:t>
            </a:r>
            <a:endPar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rtl="0">
              <a:spcBef>
                <a:spcPts val="0"/>
              </a:spcBef>
              <a:spcAft>
                <a:spcPts val="80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fact-checking</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395372"/>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Fact-checking</a:t>
            </a:r>
            <a:endParaRPr lang="ro-RO"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DB27422C-24A3-B3C5-2ADC-4ACB7E56461F}"/>
              </a:ext>
            </a:extLst>
          </p:cNvPr>
          <p:cNvPicPr>
            <a:picLocks noChangeAspect="1"/>
          </p:cNvPicPr>
          <p:nvPr/>
        </p:nvPicPr>
        <p:blipFill>
          <a:blip r:embed="rId6"/>
          <a:stretch>
            <a:fillRect/>
          </a:stretch>
        </p:blipFill>
        <p:spPr>
          <a:xfrm rot="346610">
            <a:off x="7585179" y="1854842"/>
            <a:ext cx="4043819" cy="3454521"/>
          </a:xfrm>
          <a:prstGeom prst="rect">
            <a:avLst/>
          </a:prstGeom>
        </p:spPr>
      </p:pic>
      <p:sp>
        <p:nvSpPr>
          <p:cNvPr id="4" name="CasetăText 3">
            <a:extLst>
              <a:ext uri="{FF2B5EF4-FFF2-40B4-BE49-F238E27FC236}">
                <a16:creationId xmlns:a16="http://schemas.microsoft.com/office/drawing/2014/main" id="{244BA772-4D07-6233-8B5B-3917B1978F4E}"/>
              </a:ext>
            </a:extLst>
          </p:cNvPr>
          <p:cNvSpPr txBox="1"/>
          <p:nvPr/>
        </p:nvSpPr>
        <p:spPr>
          <a:xfrm>
            <a:off x="8296438" y="6195317"/>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980501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5812971" y="1338853"/>
            <a:ext cx="5529944" cy="4947266"/>
          </a:xfrm>
          <a:prstGeom prst="rect">
            <a:avLst/>
          </a:prstGeom>
          <a:noFill/>
          <a:ln>
            <a:noFill/>
          </a:ln>
        </p:spPr>
        <p:txBody>
          <a:bodyPr spcFirstLastPara="1" wrap="square" lIns="91425" tIns="45700" rIns="91425" bIns="45700" anchor="t" anchorCtr="0">
            <a:normAutofit fontScale="92500"/>
          </a:bodyPr>
          <a:lstStyle/>
          <a:p>
            <a:pPr algn="just" rtl="0">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From these definitions, we can see that the term “fact-checking” can</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now</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have</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two different</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ro-RO" sz="24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meaning</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journalism.</a:t>
            </a:r>
          </a:p>
          <a:p>
            <a:pPr algn="just" rtl="0">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Traditionally,</a:t>
            </a:r>
            <a:r>
              <a:rPr lang="ro-RO"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fact-checkers were those who would verify facts, figures and any other details before an article was published. </a:t>
            </a:r>
          </a:p>
          <a:p>
            <a:pPr algn="just" rtl="0">
              <a:spcBef>
                <a:spcPts val="0"/>
              </a:spcBef>
              <a:spcAft>
                <a:spcPts val="800"/>
              </a:spcAft>
            </a:pPr>
            <a:r>
              <a:rPr lang="en-US" sz="2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Nowadays, we come across a different type of fact-checkers. An independent organization </a:t>
            </a:r>
            <a:r>
              <a:rPr kumimoji="0" lang="en-US" altLang="ro-RO" sz="2400" b="0" i="0" u="none" strike="noStrike" cap="none" normalizeH="0" baseline="0" dirty="0">
                <a:ln>
                  <a:noFill/>
                </a:ln>
                <a:solidFill>
                  <a:srgbClr val="202124"/>
                </a:solidFill>
                <a:effectLst/>
                <a:latin typeface="inherit"/>
              </a:rPr>
              <a:t>verifies </a:t>
            </a:r>
            <a:r>
              <a:rPr kumimoji="0" lang="ro-RO" altLang="ro-RO" sz="2400" b="0" i="0" u="none" strike="noStrike" cap="none" normalizeH="0" baseline="0" dirty="0" err="1">
                <a:ln>
                  <a:noFill/>
                </a:ln>
                <a:solidFill>
                  <a:srgbClr val="202124"/>
                </a:solidFill>
                <a:effectLst/>
                <a:latin typeface="inherit"/>
              </a:rPr>
              <a:t>statements</a:t>
            </a:r>
            <a:r>
              <a:rPr kumimoji="0" lang="ro-RO" altLang="ro-RO" sz="2400" b="0" i="0" u="none" strike="noStrike" cap="none" normalizeH="0" baseline="0" dirty="0">
                <a:ln>
                  <a:noFill/>
                </a:ln>
                <a:solidFill>
                  <a:srgbClr val="202124"/>
                </a:solidFill>
                <a:effectLst/>
                <a:latin typeface="inherit"/>
              </a:rPr>
              <a:t> made </a:t>
            </a:r>
            <a:r>
              <a:rPr kumimoji="0" lang="ro-RO" altLang="ro-RO" sz="2400" b="0" i="0" u="none" strike="noStrike" cap="none" normalizeH="0" baseline="0" dirty="0" err="1">
                <a:ln>
                  <a:noFill/>
                </a:ln>
                <a:solidFill>
                  <a:srgbClr val="202124"/>
                </a:solidFill>
                <a:effectLst/>
                <a:latin typeface="inherit"/>
              </a:rPr>
              <a:t>by</a:t>
            </a:r>
            <a:r>
              <a:rPr kumimoji="0" lang="ro-RO" altLang="ro-RO" sz="2400" b="0" i="0" u="none" strike="noStrike" cap="none" normalizeH="0" baseline="0" dirty="0">
                <a:ln>
                  <a:noFill/>
                </a:ln>
                <a:solidFill>
                  <a:srgbClr val="202124"/>
                </a:solidFill>
                <a:effectLst/>
                <a:latin typeface="inherit"/>
              </a:rPr>
              <a:t> </a:t>
            </a:r>
            <a:r>
              <a:rPr kumimoji="0" lang="ro-RO" altLang="ro-RO" sz="2400" b="0" i="0" u="none" strike="noStrike" cap="none" normalizeH="0" baseline="0" dirty="0" err="1">
                <a:ln>
                  <a:noFill/>
                </a:ln>
                <a:solidFill>
                  <a:srgbClr val="202124"/>
                </a:solidFill>
                <a:effectLst/>
                <a:latin typeface="inherit"/>
              </a:rPr>
              <a:t>politicians</a:t>
            </a:r>
            <a:r>
              <a:rPr kumimoji="0" lang="ro-RO" altLang="ro-RO" sz="2400" b="0" i="0" u="none" strike="noStrike" cap="none" normalizeH="0" baseline="0" dirty="0">
                <a:ln>
                  <a:noFill/>
                </a:ln>
                <a:solidFill>
                  <a:srgbClr val="202124"/>
                </a:solidFill>
                <a:effectLst/>
                <a:latin typeface="inherit"/>
              </a:rPr>
              <a:t>, public </a:t>
            </a:r>
            <a:r>
              <a:rPr kumimoji="0" lang="ro-RO" altLang="ro-RO" sz="2400" b="0" i="0" u="none" strike="noStrike" cap="none" normalizeH="0" baseline="0" dirty="0" err="1">
                <a:ln>
                  <a:noFill/>
                </a:ln>
                <a:solidFill>
                  <a:srgbClr val="202124"/>
                </a:solidFill>
                <a:effectLst/>
                <a:latin typeface="inherit"/>
              </a:rPr>
              <a:t>figures</a:t>
            </a:r>
            <a:r>
              <a:rPr kumimoji="0" lang="ro-RO" altLang="ro-RO" sz="2400" b="0" i="0" u="none" strike="noStrike" cap="none" normalizeH="0" baseline="0" dirty="0">
                <a:ln>
                  <a:noFill/>
                </a:ln>
                <a:solidFill>
                  <a:srgbClr val="202124"/>
                </a:solidFill>
                <a:effectLst/>
                <a:latin typeface="inherit"/>
              </a:rPr>
              <a:t> or </a:t>
            </a:r>
            <a:r>
              <a:rPr kumimoji="0" lang="en-US" altLang="ro-RO" sz="2400" b="0" i="0" u="none" strike="noStrike" cap="none" normalizeH="0" baseline="0" dirty="0">
                <a:ln>
                  <a:noFill/>
                </a:ln>
                <a:solidFill>
                  <a:srgbClr val="202124"/>
                </a:solidFill>
                <a:effectLst/>
                <a:latin typeface="inherit"/>
              </a:rPr>
              <a:t>other </a:t>
            </a:r>
            <a:r>
              <a:rPr kumimoji="0" lang="ro-RO" altLang="ro-RO" sz="2400" b="0" i="0" u="none" strike="noStrike" cap="none" normalizeH="0" baseline="0" dirty="0" err="1">
                <a:ln>
                  <a:noFill/>
                </a:ln>
                <a:solidFill>
                  <a:srgbClr val="202124"/>
                </a:solidFill>
                <a:effectLst/>
                <a:latin typeface="inherit"/>
              </a:rPr>
              <a:t>representatives</a:t>
            </a:r>
            <a:r>
              <a:rPr kumimoji="0" lang="ro-RO" altLang="ro-RO" sz="2400" b="0" i="0" u="none" strike="noStrike" cap="none" normalizeH="0" baseline="0" dirty="0">
                <a:ln>
                  <a:noFill/>
                </a:ln>
                <a:solidFill>
                  <a:srgbClr val="202124"/>
                </a:solidFill>
                <a:effectLst/>
                <a:latin typeface="inherit"/>
              </a:rPr>
              <a:t> of </a:t>
            </a:r>
            <a:r>
              <a:rPr kumimoji="0" lang="ro-RO" altLang="ro-RO" sz="2400" b="0" i="0" u="none" strike="noStrike" cap="none" normalizeH="0" baseline="0" dirty="0" err="1">
                <a:ln>
                  <a:noFill/>
                </a:ln>
                <a:solidFill>
                  <a:srgbClr val="202124"/>
                </a:solidFill>
                <a:effectLst/>
                <a:latin typeface="inherit"/>
              </a:rPr>
              <a:t>companies</a:t>
            </a:r>
            <a:r>
              <a:rPr kumimoji="0" lang="ro-RO" altLang="ro-RO" sz="2400" b="0" i="0" u="none" strike="noStrike" cap="none" normalizeH="0" baseline="0" dirty="0">
                <a:ln>
                  <a:noFill/>
                </a:ln>
                <a:solidFill>
                  <a:srgbClr val="202124"/>
                </a:solidFill>
                <a:effectLst/>
                <a:latin typeface="inherit"/>
              </a:rPr>
              <a:t>/</a:t>
            </a:r>
            <a:r>
              <a:rPr kumimoji="0" lang="ro-RO" altLang="ro-RO" sz="2400" b="0" i="0" u="none" strike="noStrike" cap="none" normalizeH="0" baseline="0" dirty="0" err="1">
                <a:ln>
                  <a:noFill/>
                </a:ln>
                <a:solidFill>
                  <a:srgbClr val="202124"/>
                </a:solidFill>
                <a:effectLst/>
                <a:latin typeface="inherit"/>
              </a:rPr>
              <a:t>organizati</a:t>
            </a:r>
            <a:r>
              <a:rPr kumimoji="0" lang="en-US" altLang="ro-RO" sz="2400" b="0" i="0" u="none" strike="noStrike" cap="none" normalizeH="0" baseline="0" dirty="0">
                <a:ln>
                  <a:noFill/>
                </a:ln>
                <a:solidFill>
                  <a:srgbClr val="202124"/>
                </a:solidFill>
                <a:effectLst/>
                <a:latin typeface="inherit"/>
              </a:rPr>
              <a:t>on in order to check if they told the truth or lied and not to mislead and misinform the public. </a:t>
            </a:r>
            <a:endParaRPr kumimoji="0" lang="ro-RO" altLang="ro-RO" sz="2000" b="0" i="0" u="none" strike="noStrike" cap="none" normalizeH="0" baseline="0" dirty="0">
              <a:ln>
                <a:noFill/>
              </a:ln>
              <a:solidFill>
                <a:schemeClr val="tx1"/>
              </a:solidFill>
              <a:effectLst/>
              <a:latin typeface="Arial" panose="020B0604020202020204" pitchFamily="34" charset="0"/>
            </a:endParaRPr>
          </a:p>
          <a:p>
            <a:pPr algn="just" rtl="0">
              <a:spcBef>
                <a:spcPts val="0"/>
              </a:spcBef>
              <a:spcAft>
                <a:spcPts val="800"/>
              </a:spcAft>
            </a:pPr>
            <a:endParaRPr lang="en-US" sz="2400" b="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What</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is</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fact-checking</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395372"/>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Fact-checking</a:t>
            </a:r>
            <a:endParaRPr lang="ro-RO" sz="4400" dirty="0">
              <a:solidFill>
                <a:srgbClr val="833C0B"/>
              </a:solidFill>
              <a:latin typeface="Calibri"/>
              <a:ea typeface="Calibri"/>
              <a:cs typeface="Calibri"/>
              <a:sym typeface="Calibri"/>
            </a:endParaRPr>
          </a:p>
        </p:txBody>
      </p:sp>
      <p:pic>
        <p:nvPicPr>
          <p:cNvPr id="3" name="Imagine 2">
            <a:extLst>
              <a:ext uri="{FF2B5EF4-FFF2-40B4-BE49-F238E27FC236}">
                <a16:creationId xmlns:a16="http://schemas.microsoft.com/office/drawing/2014/main" id="{DB27422C-24A3-B3C5-2ADC-4ACB7E56461F}"/>
              </a:ext>
            </a:extLst>
          </p:cNvPr>
          <p:cNvPicPr>
            <a:picLocks noChangeAspect="1"/>
          </p:cNvPicPr>
          <p:nvPr/>
        </p:nvPicPr>
        <p:blipFill>
          <a:blip r:embed="rId4"/>
          <a:stretch>
            <a:fillRect/>
          </a:stretch>
        </p:blipFill>
        <p:spPr>
          <a:xfrm rot="21351573">
            <a:off x="763857" y="1677718"/>
            <a:ext cx="4310307" cy="3653167"/>
          </a:xfrm>
          <a:prstGeom prst="rect">
            <a:avLst/>
          </a:prstGeom>
        </p:spPr>
      </p:pic>
      <p:sp>
        <p:nvSpPr>
          <p:cNvPr id="4" name="CasetăText 3">
            <a:extLst>
              <a:ext uri="{FF2B5EF4-FFF2-40B4-BE49-F238E27FC236}">
                <a16:creationId xmlns:a16="http://schemas.microsoft.com/office/drawing/2014/main" id="{244BA772-4D07-6233-8B5B-3917B1978F4E}"/>
              </a:ext>
            </a:extLst>
          </p:cNvPr>
          <p:cNvSpPr txBox="1"/>
          <p:nvPr/>
        </p:nvSpPr>
        <p:spPr>
          <a:xfrm>
            <a:off x="1242495" y="5886009"/>
            <a:ext cx="2904962" cy="400110"/>
          </a:xfrm>
          <a:prstGeom prst="rect">
            <a:avLst/>
          </a:prstGeom>
          <a:noFill/>
        </p:spPr>
        <p:txBody>
          <a:bodyPr wrap="none" rtlCol="0">
            <a:spAutoFit/>
          </a:bodyPr>
          <a:lstStyle/>
          <a:p>
            <a:r>
              <a:rPr lang="ro-RO" sz="2000" dirty="0" err="1"/>
              <a:t>Photo</a:t>
            </a:r>
            <a:r>
              <a:rPr lang="ro-RO" sz="2000" dirty="0"/>
              <a:t> </a:t>
            </a:r>
            <a:r>
              <a:rPr lang="ro-RO" sz="2000" dirty="0" err="1"/>
              <a:t>source</a:t>
            </a:r>
            <a:r>
              <a:rPr lang="ro-RO" sz="2000" dirty="0"/>
              <a:t>: Articulate</a:t>
            </a:r>
          </a:p>
        </p:txBody>
      </p:sp>
    </p:spTree>
    <p:custDataLst>
      <p:tags r:id="rId1"/>
    </p:custDataLst>
    <p:extLst>
      <p:ext uri="{BB962C8B-B14F-4D97-AF65-F5344CB8AC3E}">
        <p14:creationId xmlns:p14="http://schemas.microsoft.com/office/powerpoint/2010/main" val="36175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Google Shape;126;p7"/>
          <p:cNvSpPr txBox="1">
            <a:spLocks noGrp="1"/>
          </p:cNvSpPr>
          <p:nvPr>
            <p:ph type="body" idx="1"/>
          </p:nvPr>
        </p:nvSpPr>
        <p:spPr>
          <a:xfrm>
            <a:off x="5638800" y="1360713"/>
            <a:ext cx="6055289" cy="5203373"/>
          </a:xfrm>
          <a:prstGeom prst="rect">
            <a:avLst/>
          </a:prstGeom>
          <a:noFill/>
          <a:ln>
            <a:noFill/>
          </a:ln>
        </p:spPr>
        <p:txBody>
          <a:bodyPr spcFirstLastPara="1" wrap="square" lIns="91425" tIns="45700" rIns="91425" bIns="45700" anchor="t" anchorCtr="0">
            <a:normAutofit/>
          </a:bodyPr>
          <a:lstStyle/>
          <a:p>
            <a:pPr algn="just">
              <a:spcBef>
                <a:spcPts val="0"/>
              </a:spcBef>
              <a:spcAft>
                <a:spcPts val="800"/>
              </a:spcAft>
            </a:pP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Fact-checking has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become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more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more important in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journalism</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practice in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last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years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because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disinformation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misinformation</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have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also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dangerously</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 grown in recent years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800"/>
              </a:spcAft>
            </a:pP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Ordinary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people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bots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but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also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politicians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or public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institutions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representatives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are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spreading</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so</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many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fake</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news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false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claims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rumors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conspiracy</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theories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and</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”alternative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facts</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ro-RO"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that</a:t>
            </a:r>
            <a:r>
              <a:rPr lang="ro-RO" sz="24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in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order</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for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journalists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do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their</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job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correctly</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and</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present</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the</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public quality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reports</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and</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true</a:t>
            </a:r>
            <a:r>
              <a:rPr lang="ro-RO" altLang="ro-RO" sz="2400" dirty="0">
                <a:solidFill>
                  <a:srgbClr val="202124"/>
                </a:solidFill>
                <a:latin typeface="Calibri" panose="020F0502020204030204" pitchFamily="34" charset="0"/>
                <a:ea typeface="Calibri" panose="020F0502020204030204" pitchFamily="34" charset="0"/>
                <a:cs typeface="Calibri" panose="020F0502020204030204" pitchFamily="34" charset="0"/>
              </a:rPr>
              <a:t> </a:t>
            </a:r>
            <a:r>
              <a:rPr lang="ro-RO" altLang="ro-RO" sz="2400" dirty="0" err="1">
                <a:solidFill>
                  <a:srgbClr val="202124"/>
                </a:solidFill>
                <a:latin typeface="Calibri" panose="020F0502020204030204" pitchFamily="34" charset="0"/>
                <a:ea typeface="Calibri" panose="020F0502020204030204" pitchFamily="34" charset="0"/>
                <a:cs typeface="Calibri" panose="020F0502020204030204" pitchFamily="34" charset="0"/>
              </a:rPr>
              <a:t>information</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it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is</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necessary</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not</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only</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verify</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but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also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to</a:t>
            </a:r>
            <a:r>
              <a:rPr kumimoji="0" lang="ro-RO" altLang="ro-RO" sz="2400" b="0" i="0" u="none" strike="noStrike" cap="none" normalizeH="0" baseline="0" dirty="0">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 </a:t>
            </a:r>
            <a:r>
              <a:rPr kumimoji="0" lang="ro-RO" altLang="ro-RO" sz="2400" b="0" i="0" u="none" strike="noStrike" cap="none" normalizeH="0" baseline="0" dirty="0" err="1">
                <a:ln>
                  <a:noFill/>
                </a:ln>
                <a:solidFill>
                  <a:srgbClr val="202124"/>
                </a:solidFill>
                <a:effectLst/>
                <a:latin typeface="Calibri" panose="020F0502020204030204" pitchFamily="34" charset="0"/>
                <a:ea typeface="Calibri" panose="020F0502020204030204" pitchFamily="34" charset="0"/>
                <a:cs typeface="Calibri" panose="020F0502020204030204" pitchFamily="34" charset="0"/>
              </a:rPr>
              <a:t>fake-check</a:t>
            </a:r>
            <a:r>
              <a:rPr kumimoji="0" lang="ro-RO" altLang="ro-RO"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p:txBody>
      </p:sp>
      <p:sp>
        <p:nvSpPr>
          <p:cNvPr id="127" name="Google Shape;127;p7"/>
          <p:cNvSpPr txBox="1"/>
          <p:nvPr/>
        </p:nvSpPr>
        <p:spPr>
          <a:xfrm>
            <a:off x="838200" y="392706"/>
            <a:ext cx="9933432" cy="37612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Why</a:t>
            </a:r>
            <a:r>
              <a:rPr lang="ro-RO" sz="4400" dirty="0">
                <a:solidFill>
                  <a:srgbClr val="833C0B"/>
                </a:solidFill>
                <a:latin typeface="Calibri"/>
                <a:ea typeface="Calibri"/>
                <a:cs typeface="Calibri"/>
                <a:sym typeface="Calibri"/>
              </a:rPr>
              <a:t> do </a:t>
            </a:r>
            <a:r>
              <a:rPr lang="ro-RO" sz="4400" dirty="0" err="1">
                <a:solidFill>
                  <a:srgbClr val="833C0B"/>
                </a:solidFill>
                <a:latin typeface="Calibri"/>
                <a:ea typeface="Calibri"/>
                <a:cs typeface="Calibri"/>
                <a:sym typeface="Calibri"/>
              </a:rPr>
              <a:t>we</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need</a:t>
            </a:r>
            <a:r>
              <a:rPr lang="ro-RO" sz="4400" dirty="0">
                <a:solidFill>
                  <a:srgbClr val="833C0B"/>
                </a:solidFill>
                <a:latin typeface="Calibri"/>
                <a:ea typeface="Calibri"/>
                <a:cs typeface="Calibri"/>
                <a:sym typeface="Calibri"/>
              </a:rPr>
              <a:t> </a:t>
            </a:r>
            <a:r>
              <a:rPr lang="ro-RO" sz="4400" dirty="0" err="1">
                <a:solidFill>
                  <a:srgbClr val="833C0B"/>
                </a:solidFill>
                <a:latin typeface="Calibri"/>
                <a:ea typeface="Calibri"/>
                <a:cs typeface="Calibri"/>
                <a:sym typeface="Calibri"/>
              </a:rPr>
              <a:t>fact-checking</a:t>
            </a:r>
            <a:r>
              <a:rPr lang="ro-RO" sz="4400" dirty="0">
                <a:solidFill>
                  <a:srgbClr val="833C0B"/>
                </a:solidFill>
                <a:latin typeface="Calibri"/>
                <a:ea typeface="Calibri"/>
                <a:cs typeface="Calibri"/>
                <a:sym typeface="Calibri"/>
              </a:rPr>
              <a:t>?</a:t>
            </a:r>
            <a:endParaRPr sz="4400" dirty="0">
              <a:solidFill>
                <a:srgbClr val="833C0B"/>
              </a:solidFill>
              <a:latin typeface="Calibri"/>
              <a:ea typeface="Calibri"/>
              <a:cs typeface="Calibri"/>
              <a:sym typeface="Calibri"/>
            </a:endParaRPr>
          </a:p>
        </p:txBody>
      </p:sp>
      <p:sp>
        <p:nvSpPr>
          <p:cNvPr id="7" name="Google Shape;127;p7">
            <a:extLst>
              <a:ext uri="{FF2B5EF4-FFF2-40B4-BE49-F238E27FC236}">
                <a16:creationId xmlns:a16="http://schemas.microsoft.com/office/drawing/2014/main" id="{4B138307-C581-86CE-A167-4487A81DC946}"/>
              </a:ext>
            </a:extLst>
          </p:cNvPr>
          <p:cNvSpPr txBox="1"/>
          <p:nvPr/>
        </p:nvSpPr>
        <p:spPr>
          <a:xfrm>
            <a:off x="990600" y="6456389"/>
            <a:ext cx="9933432" cy="376129"/>
          </a:xfrm>
          <a:prstGeom prst="rect">
            <a:avLst/>
          </a:prstGeom>
          <a:noFill/>
          <a:ln>
            <a:noFill/>
          </a:ln>
        </p:spPr>
        <p:txBody>
          <a:bodyPr spcFirstLastPara="1" wrap="square" lIns="91425" tIns="45700" rIns="91425" bIns="45700" anchor="ctr" anchorCtr="0">
            <a:normAutofit fontScale="55000" lnSpcReduction="20000"/>
          </a:bodyPr>
          <a:lstStyle/>
          <a:p>
            <a:pPr marL="0" marR="0" lvl="0" indent="0" algn="ctr" rtl="0">
              <a:lnSpc>
                <a:spcPct val="90000"/>
              </a:lnSpc>
              <a:spcBef>
                <a:spcPts val="0"/>
              </a:spcBef>
              <a:spcAft>
                <a:spcPts val="0"/>
              </a:spcAft>
              <a:buClr>
                <a:srgbClr val="833C0B"/>
              </a:buClr>
              <a:buSzPct val="100000"/>
              <a:buFont typeface="Calibri"/>
              <a:buNone/>
            </a:pPr>
            <a:r>
              <a:rPr lang="ro-RO" sz="4400" dirty="0" err="1">
                <a:solidFill>
                  <a:srgbClr val="833C0B"/>
                </a:solidFill>
                <a:latin typeface="Calibri"/>
                <a:ea typeface="Calibri"/>
                <a:cs typeface="Calibri"/>
                <a:sym typeface="Calibri"/>
              </a:rPr>
              <a:t>Fact-checking</a:t>
            </a:r>
            <a:endParaRPr lang="ro-RO" sz="4400" dirty="0">
              <a:solidFill>
                <a:srgbClr val="833C0B"/>
              </a:solidFill>
              <a:latin typeface="Calibri"/>
              <a:ea typeface="Calibri"/>
              <a:cs typeface="Calibri"/>
              <a:sym typeface="Calibri"/>
            </a:endParaRPr>
          </a:p>
        </p:txBody>
      </p:sp>
      <p:pic>
        <p:nvPicPr>
          <p:cNvPr id="4" name="Imagine 3">
            <a:extLst>
              <a:ext uri="{FF2B5EF4-FFF2-40B4-BE49-F238E27FC236}">
                <a16:creationId xmlns:a16="http://schemas.microsoft.com/office/drawing/2014/main" id="{E878CFD8-067C-0813-4798-1340D2492F32}"/>
              </a:ext>
            </a:extLst>
          </p:cNvPr>
          <p:cNvPicPr>
            <a:picLocks noChangeAspect="1"/>
          </p:cNvPicPr>
          <p:nvPr/>
        </p:nvPicPr>
        <p:blipFill rotWithShape="1">
          <a:blip r:embed="rId4"/>
          <a:srcRect l="3551" r="3159" b="5364"/>
          <a:stretch/>
        </p:blipFill>
        <p:spPr>
          <a:xfrm>
            <a:off x="370114" y="1501425"/>
            <a:ext cx="5148944" cy="3995862"/>
          </a:xfrm>
          <a:prstGeom prst="rect">
            <a:avLst/>
          </a:prstGeom>
        </p:spPr>
      </p:pic>
      <p:sp>
        <p:nvSpPr>
          <p:cNvPr id="6" name="CasetăText 5">
            <a:extLst>
              <a:ext uri="{FF2B5EF4-FFF2-40B4-BE49-F238E27FC236}">
                <a16:creationId xmlns:a16="http://schemas.microsoft.com/office/drawing/2014/main" id="{844951B7-7660-8957-ECB0-ED6B9559D3E4}"/>
              </a:ext>
            </a:extLst>
          </p:cNvPr>
          <p:cNvSpPr txBox="1"/>
          <p:nvPr/>
        </p:nvSpPr>
        <p:spPr>
          <a:xfrm>
            <a:off x="370114" y="5787847"/>
            <a:ext cx="6096000" cy="400110"/>
          </a:xfrm>
          <a:prstGeom prst="rect">
            <a:avLst/>
          </a:prstGeom>
          <a:noFill/>
        </p:spPr>
        <p:txBody>
          <a:bodyPr wrap="square">
            <a:sp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Source: </a:t>
            </a:r>
            <a:r>
              <a:rPr lang="ro-RO" sz="2000" dirty="0">
                <a:latin typeface="Calibri" panose="020F0502020204030204" pitchFamily="34" charset="0"/>
                <a:ea typeface="Calibri" panose="020F0502020204030204" pitchFamily="34" charset="0"/>
                <a:cs typeface="Calibri" panose="020F0502020204030204" pitchFamily="34" charset="0"/>
              </a:rPr>
              <a:t>https://www.factcheck.org/page/18/</a:t>
            </a:r>
          </a:p>
        </p:txBody>
      </p:sp>
    </p:spTree>
    <p:custDataLst>
      <p:tags r:id="rId1"/>
    </p:custDataLst>
    <p:extLst>
      <p:ext uri="{BB962C8B-B14F-4D97-AF65-F5344CB8AC3E}">
        <p14:creationId xmlns:p14="http://schemas.microsoft.com/office/powerpoint/2010/main" val="785778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10008</TotalTime>
  <Words>3606</Words>
  <Application>Microsoft Office PowerPoint</Application>
  <PresentationFormat>Szélesvásznú</PresentationFormat>
  <Paragraphs>275</Paragraphs>
  <Slides>41</Slides>
  <Notes>39</Notes>
  <HiddenSlides>0</HiddenSlides>
  <MMClips>0</MMClips>
  <ScaleCrop>false</ScaleCrop>
  <HeadingPairs>
    <vt:vector size="6" baseType="variant">
      <vt:variant>
        <vt:lpstr>Használt betűtípusok</vt:lpstr>
      </vt:variant>
      <vt:variant>
        <vt:i4>6</vt:i4>
      </vt:variant>
      <vt:variant>
        <vt:lpstr>Téma</vt:lpstr>
      </vt:variant>
      <vt:variant>
        <vt:i4>3</vt:i4>
      </vt:variant>
      <vt:variant>
        <vt:lpstr>Diacímek</vt:lpstr>
      </vt:variant>
      <vt:variant>
        <vt:i4>41</vt:i4>
      </vt:variant>
    </vt:vector>
  </HeadingPairs>
  <TitlesOfParts>
    <vt:vector size="50" baseType="lpstr">
      <vt:lpstr>Arial</vt:lpstr>
      <vt:lpstr>Calibri</vt:lpstr>
      <vt:lpstr>Calibri Light</vt:lpstr>
      <vt:lpstr>inherit</vt:lpstr>
      <vt:lpstr>Verdana</vt:lpstr>
      <vt:lpstr>Wingdings</vt:lpstr>
      <vt:lpstr>Office-téma</vt:lpstr>
      <vt:lpstr>2_Office-téma</vt:lpstr>
      <vt:lpstr>3_Office-téma</vt:lpstr>
      <vt:lpstr>VERIFYING AND  ANALYZING „FAKE NEWS” </vt:lpstr>
      <vt:lpstr>Lesson 4 - Fact-checking   </vt:lpstr>
      <vt:lpstr>The Course </vt:lpstr>
      <vt:lpstr> About the author</vt:lpstr>
      <vt:lpstr>What we are going to discuss</vt:lpstr>
      <vt:lpstr> What Is Fact-Checking? </vt:lpstr>
      <vt:lpstr>PowerPoint-bemutató</vt:lpstr>
      <vt:lpstr>PowerPoint-bemutató</vt:lpstr>
      <vt:lpstr>PowerPoint-bemutató</vt:lpstr>
      <vt:lpstr>PowerPoint-bemutató</vt:lpstr>
      <vt:lpstr>PowerPoint-bemutató</vt:lpstr>
      <vt:lpstr> Types of fact-checking </vt:lpstr>
      <vt:lpstr>PowerPoint-bemutató</vt:lpstr>
      <vt:lpstr>PowerPoint-bemutató</vt:lpstr>
      <vt:lpstr>PowerPoint-bemutató</vt:lpstr>
      <vt:lpstr>PowerPoint-bemutató</vt:lpstr>
      <vt:lpstr>CONTROLLING QUESTIONS</vt:lpstr>
      <vt:lpstr> How it works? Stages </vt:lpstr>
      <vt:lpstr>PowerPoint-bemutató</vt:lpstr>
      <vt:lpstr>PowerPoint-bemutató</vt:lpstr>
      <vt:lpstr>PowerPoint-bemutató</vt:lpstr>
      <vt:lpstr>CONTROLLING QUESTIONS</vt:lpstr>
      <vt:lpstr> How it works? Tools for fact-checking </vt:lpstr>
      <vt:lpstr>PowerPoint-bemutató</vt:lpstr>
      <vt:lpstr>PowerPoint-bemutató</vt:lpstr>
      <vt:lpstr>PowerPoint-bemutató</vt:lpstr>
      <vt:lpstr>PowerPoint-bemutató</vt:lpstr>
      <vt:lpstr>PowerPoint-bemutató</vt:lpstr>
      <vt:lpstr>PowerPoint-bemutató</vt:lpstr>
      <vt:lpstr>PowerPoint-bemutató</vt:lpstr>
      <vt:lpstr> Challenges &amp; limitations  </vt:lpstr>
      <vt:lpstr>PowerPoint-bemutató</vt:lpstr>
      <vt:lpstr>PowerPoint-bemutató</vt:lpstr>
      <vt:lpstr>FACT-CHECKING:  CONTROLLING QUESTIONS</vt:lpstr>
      <vt:lpstr>Bibliography, referred works </vt:lpstr>
      <vt:lpstr>Bibliography, referred works </vt:lpstr>
      <vt:lpstr>Sources of Photos</vt:lpstr>
      <vt:lpstr>Sources of Photos</vt:lpstr>
      <vt:lpstr>Other Sources of Photos/Printscreens</vt:lpstr>
      <vt:lpstr>Other Sources of Photos/Printscreens</vt:lpstr>
      <vt:lpstr> Where you can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példa lajos</dc:creator>
  <cp:lastModifiedBy>Annamária Torbó</cp:lastModifiedBy>
  <cp:revision>94</cp:revision>
  <dcterms:created xsi:type="dcterms:W3CDTF">2019-01-02T15:11:38Z</dcterms:created>
  <dcterms:modified xsi:type="dcterms:W3CDTF">2023-11-26T18:51:44Z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F5E0AA30-5918-4713-A630-DBDBA2D67324</vt:lpwstr>
  </property>
  <property fmtid="{D5CDD505-2E9C-101B-9397-08002B2CF9AE}" pid="3" name="ArticulatePath">
    <vt:lpwstr>Bemutató1</vt:lpwstr>
  </property>
</Properties>
</file>