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2.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30"/>
  </p:notesMasterIdLst>
  <p:sldIdLst>
    <p:sldId id="333" r:id="rId4"/>
    <p:sldId id="298" r:id="rId5"/>
    <p:sldId id="334" r:id="rId6"/>
    <p:sldId id="311" r:id="rId7"/>
    <p:sldId id="257" r:id="rId8"/>
    <p:sldId id="286" r:id="rId9"/>
    <p:sldId id="287" r:id="rId10"/>
    <p:sldId id="313" r:id="rId11"/>
    <p:sldId id="317" r:id="rId12"/>
    <p:sldId id="312" r:id="rId13"/>
    <p:sldId id="316" r:id="rId14"/>
    <p:sldId id="291" r:id="rId15"/>
    <p:sldId id="296" r:id="rId16"/>
    <p:sldId id="304" r:id="rId17"/>
    <p:sldId id="308" r:id="rId18"/>
    <p:sldId id="309" r:id="rId19"/>
    <p:sldId id="303" r:id="rId20"/>
    <p:sldId id="301" r:id="rId21"/>
    <p:sldId id="305" r:id="rId22"/>
    <p:sldId id="306" r:id="rId23"/>
    <p:sldId id="299" r:id="rId24"/>
    <p:sldId id="268" r:id="rId25"/>
    <p:sldId id="326" r:id="rId26"/>
    <p:sldId id="385" r:id="rId27"/>
    <p:sldId id="266" r:id="rId28"/>
    <p:sldId id="391" r:id="rId29"/>
  </p:sldIdLst>
  <p:sldSz cx="12192000" cy="6858000"/>
  <p:notesSz cx="6858000" cy="9144000"/>
  <p:custDataLst>
    <p:tags r:id="rId31"/>
  </p:custDataLst>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97" autoAdjust="0"/>
    <p:restoredTop sz="94660"/>
  </p:normalViewPr>
  <p:slideViewPr>
    <p:cSldViewPr snapToGrid="0">
      <p:cViewPr varScale="1">
        <p:scale>
          <a:sx n="56" d="100"/>
          <a:sy n="56" d="100"/>
        </p:scale>
        <p:origin x="944"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gs" Target="tags/tag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C87113-1FB9-41DB-90EB-76314F1ABC0E}" type="datetimeFigureOut">
              <a:rPr lang="hu-HU" smtClean="0"/>
              <a:t>2023. 11. 26.</a:t>
            </a:fld>
            <a:endParaRPr lang="hu-HU"/>
          </a:p>
        </p:txBody>
      </p:sp>
      <p:sp>
        <p:nvSpPr>
          <p:cNvPr id="4" name="Diakép hely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Élőláb hely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F9F124-3616-4799-91CF-F10505059F5A}" type="slidenum">
              <a:rPr lang="hu-HU" smtClean="0"/>
              <a:t>‹#›</a:t>
            </a:fld>
            <a:endParaRPr lang="hu-HU"/>
          </a:p>
        </p:txBody>
      </p:sp>
    </p:spTree>
    <p:extLst>
      <p:ext uri="{BB962C8B-B14F-4D97-AF65-F5344CB8AC3E}">
        <p14:creationId xmlns:p14="http://schemas.microsoft.com/office/powerpoint/2010/main" val="1594331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904E0-5EC8-4856-9F82-ADF6BA20FFE9}"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0890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a:t>See</a:t>
            </a:r>
            <a:r>
              <a:rPr lang="hu-HU" dirty="0"/>
              <a:t> </a:t>
            </a:r>
            <a:r>
              <a:rPr lang="hu-HU" dirty="0" err="1"/>
              <a:t>other</a:t>
            </a:r>
            <a:r>
              <a:rPr lang="hu-HU" dirty="0"/>
              <a:t> </a:t>
            </a:r>
            <a:r>
              <a:rPr lang="hu-HU" dirty="0" err="1"/>
              <a:t>sources</a:t>
            </a:r>
            <a:r>
              <a:rPr lang="hu-HU" dirty="0"/>
              <a:t> in </a:t>
            </a:r>
            <a:r>
              <a:rPr lang="hu-HU" dirty="0" err="1"/>
              <a:t>the</a:t>
            </a:r>
            <a:r>
              <a:rPr lang="hu-HU" dirty="0"/>
              <a:t> </a:t>
            </a:r>
            <a:r>
              <a:rPr lang="hu-HU" dirty="0" err="1"/>
              <a:t>notes</a:t>
            </a:r>
            <a:endParaRPr lang="hu-HU" dirty="0"/>
          </a:p>
        </p:txBody>
      </p:sp>
      <p:sp>
        <p:nvSpPr>
          <p:cNvPr id="4" name="Dia számának hely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FBF4E-2479-4451-98DC-1083B91E01D5}" type="slidenum">
              <a:rPr kumimoji="0" lang="pt-P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pt-P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5285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Diakép helye 1">
            <a:extLst>
              <a:ext uri="{FF2B5EF4-FFF2-40B4-BE49-F238E27FC236}">
                <a16:creationId xmlns:a16="http://schemas.microsoft.com/office/drawing/2014/main" id="{8E9957F3-BFD1-4B98-AB53-26F40F17977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Jegyzetek helye 2">
            <a:extLst>
              <a:ext uri="{FF2B5EF4-FFF2-40B4-BE49-F238E27FC236}">
                <a16:creationId xmlns:a16="http://schemas.microsoft.com/office/drawing/2014/main" id="{8DEED482-333D-432A-809F-602CEE697E3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hu-HU" altLang="hu-HU" dirty="0"/>
          </a:p>
        </p:txBody>
      </p:sp>
      <p:sp>
        <p:nvSpPr>
          <p:cNvPr id="18436" name="Dia számának helye 3">
            <a:extLst>
              <a:ext uri="{FF2B5EF4-FFF2-40B4-BE49-F238E27FC236}">
                <a16:creationId xmlns:a16="http://schemas.microsoft.com/office/drawing/2014/main" id="{7B5FB230-DE45-4E17-805F-3512A93B5F0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71C422E-B8F4-4496-8C1E-318F7A72663E}" type="slidenum">
              <a:rPr kumimoji="0" lang="hu-HU" altLang="hu-HU" sz="1200" b="0" i="0" u="none" strike="noStrike" kern="1200" cap="none" spc="0" normalizeH="0" baseline="0" noProof="0">
                <a:ln>
                  <a:noFill/>
                </a:ln>
                <a:solidFill>
                  <a:prstClr val="black"/>
                </a:solidFill>
                <a:effectLst/>
                <a:uLnTx/>
                <a:uFillTx/>
                <a:latin typeface="Calibri" panose="020F0502020204030204" pitchFamily="34" charset="0"/>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hu-HU" altLang="hu-HU" sz="1200" b="0" i="0" u="none" strike="noStrike" kern="1200" cap="none" spc="0" normalizeH="0" baseline="0" noProof="0">
              <a:ln>
                <a:noFill/>
              </a:ln>
              <a:solidFill>
                <a:prstClr val="black"/>
              </a:solidFill>
              <a:effectLst/>
              <a:uLnTx/>
              <a:uFillTx/>
              <a:latin typeface="Calibri" panose="020F0502020204030204" pitchFamily="34" charset="0"/>
              <a:ea typeface="+mn-ea"/>
              <a:cs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C20353F9-0C46-495A-B663-F3615E8F7789}"/>
              </a:ext>
            </a:extLst>
          </p:cNvPr>
          <p:cNvSpPr>
            <a:spLocks noGrp="1"/>
          </p:cNvSpPr>
          <p:nvPr>
            <p:ph type="ctrTitle"/>
          </p:nvPr>
        </p:nvSpPr>
        <p:spPr>
          <a:xfrm>
            <a:off x="1524000" y="1122363"/>
            <a:ext cx="9144000" cy="2387600"/>
          </a:xfrm>
        </p:spPr>
        <p:txBody>
          <a:bodyPr anchor="b"/>
          <a:lstStyle>
            <a:lvl1pPr algn="ctr">
              <a:defRPr sz="6000"/>
            </a:lvl1pPr>
          </a:lstStyle>
          <a:p>
            <a:r>
              <a:rPr lang="hu-HU"/>
              <a:t>Mintacím szerkesztése</a:t>
            </a:r>
          </a:p>
        </p:txBody>
      </p:sp>
      <p:sp>
        <p:nvSpPr>
          <p:cNvPr id="3" name="Alcím 2">
            <a:extLst>
              <a:ext uri="{FF2B5EF4-FFF2-40B4-BE49-F238E27FC236}">
                <a16:creationId xmlns:a16="http://schemas.microsoft.com/office/drawing/2014/main" id="{4DA31131-6C20-41B5-B1FD-9036926415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p>
        </p:txBody>
      </p:sp>
      <p:sp>
        <p:nvSpPr>
          <p:cNvPr id="4" name="Dátum helye 3">
            <a:extLst>
              <a:ext uri="{FF2B5EF4-FFF2-40B4-BE49-F238E27FC236}">
                <a16:creationId xmlns:a16="http://schemas.microsoft.com/office/drawing/2014/main" id="{FF65E0A4-EFB4-4D2F-B71D-7BBD0DA9D1B4}"/>
              </a:ext>
            </a:extLst>
          </p:cNvPr>
          <p:cNvSpPr>
            <a:spLocks noGrp="1"/>
          </p:cNvSpPr>
          <p:nvPr>
            <p:ph type="dt" sz="half" idx="10"/>
          </p:nvPr>
        </p:nvSpPr>
        <p:spPr/>
        <p:txBody>
          <a:bodyPr/>
          <a:lstStyle/>
          <a:p>
            <a:fld id="{5E3E4EE3-1A77-4589-ACFF-672620A5E174}" type="datetimeFigureOut">
              <a:rPr lang="hu-HU" smtClean="0"/>
              <a:t>2023. 11. 26.</a:t>
            </a:fld>
            <a:endParaRPr lang="hu-HU"/>
          </a:p>
        </p:txBody>
      </p:sp>
      <p:sp>
        <p:nvSpPr>
          <p:cNvPr id="5" name="Élőláb helye 4">
            <a:extLst>
              <a:ext uri="{FF2B5EF4-FFF2-40B4-BE49-F238E27FC236}">
                <a16:creationId xmlns:a16="http://schemas.microsoft.com/office/drawing/2014/main" id="{38ED5E42-19F5-49C6-9EA9-4DC56370629E}"/>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AEAF4D1B-9BC3-442B-ABFB-8DFC5E5AF0F8}"/>
              </a:ext>
            </a:extLst>
          </p:cNvPr>
          <p:cNvSpPr>
            <a:spLocks noGrp="1"/>
          </p:cNvSpPr>
          <p:nvPr>
            <p:ph type="sldNum" sz="quarter" idx="12"/>
          </p:nvPr>
        </p:nvSpPr>
        <p:spPr/>
        <p:txBody>
          <a:bodyPr/>
          <a:lstStyle/>
          <a:p>
            <a:fld id="{D13146BD-4A12-432C-AD50-55033724872F}" type="slidenum">
              <a:rPr lang="hu-HU" smtClean="0"/>
              <a:t>‹#›</a:t>
            </a:fld>
            <a:endParaRPr lang="hu-HU"/>
          </a:p>
        </p:txBody>
      </p:sp>
    </p:spTree>
    <p:extLst>
      <p:ext uri="{BB962C8B-B14F-4D97-AF65-F5344CB8AC3E}">
        <p14:creationId xmlns:p14="http://schemas.microsoft.com/office/powerpoint/2010/main" val="3670541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EE4736E-E1F7-4CE5-921E-2291329135F9}"/>
              </a:ext>
            </a:extLst>
          </p:cNvPr>
          <p:cNvSpPr>
            <a:spLocks noGrp="1"/>
          </p:cNvSpPr>
          <p:nvPr>
            <p:ph type="title"/>
          </p:nvPr>
        </p:nvSpPr>
        <p:spPr/>
        <p:txBody>
          <a:bodyPr/>
          <a:lstStyle/>
          <a:p>
            <a:r>
              <a:rPr lang="hu-HU"/>
              <a:t>Mintacím szerkesztése</a:t>
            </a:r>
          </a:p>
        </p:txBody>
      </p:sp>
      <p:sp>
        <p:nvSpPr>
          <p:cNvPr id="3" name="Függőleges szöveg helye 2">
            <a:extLst>
              <a:ext uri="{FF2B5EF4-FFF2-40B4-BE49-F238E27FC236}">
                <a16:creationId xmlns:a16="http://schemas.microsoft.com/office/drawing/2014/main" id="{4A5185F2-6F32-4C4B-9696-2A6EFFAB45CA}"/>
              </a:ext>
            </a:extLst>
          </p:cNvPr>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D4F13F80-F137-4493-B86C-FCB3CAC701A0}"/>
              </a:ext>
            </a:extLst>
          </p:cNvPr>
          <p:cNvSpPr>
            <a:spLocks noGrp="1"/>
          </p:cNvSpPr>
          <p:nvPr>
            <p:ph type="dt" sz="half" idx="10"/>
          </p:nvPr>
        </p:nvSpPr>
        <p:spPr/>
        <p:txBody>
          <a:bodyPr/>
          <a:lstStyle/>
          <a:p>
            <a:fld id="{5E3E4EE3-1A77-4589-ACFF-672620A5E174}" type="datetimeFigureOut">
              <a:rPr lang="hu-HU" smtClean="0"/>
              <a:t>2023. 11. 26.</a:t>
            </a:fld>
            <a:endParaRPr lang="hu-HU"/>
          </a:p>
        </p:txBody>
      </p:sp>
      <p:sp>
        <p:nvSpPr>
          <p:cNvPr id="5" name="Élőláb helye 4">
            <a:extLst>
              <a:ext uri="{FF2B5EF4-FFF2-40B4-BE49-F238E27FC236}">
                <a16:creationId xmlns:a16="http://schemas.microsoft.com/office/drawing/2014/main" id="{755C577E-F955-490A-86F2-A3D79D6DA877}"/>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89182CC1-F1E7-4C3B-9456-D41CB05B2271}"/>
              </a:ext>
            </a:extLst>
          </p:cNvPr>
          <p:cNvSpPr>
            <a:spLocks noGrp="1"/>
          </p:cNvSpPr>
          <p:nvPr>
            <p:ph type="sldNum" sz="quarter" idx="12"/>
          </p:nvPr>
        </p:nvSpPr>
        <p:spPr/>
        <p:txBody>
          <a:bodyPr/>
          <a:lstStyle/>
          <a:p>
            <a:fld id="{D13146BD-4A12-432C-AD50-55033724872F}" type="slidenum">
              <a:rPr lang="hu-HU" smtClean="0"/>
              <a:t>‹#›</a:t>
            </a:fld>
            <a:endParaRPr lang="hu-HU"/>
          </a:p>
        </p:txBody>
      </p:sp>
    </p:spTree>
    <p:extLst>
      <p:ext uri="{BB962C8B-B14F-4D97-AF65-F5344CB8AC3E}">
        <p14:creationId xmlns:p14="http://schemas.microsoft.com/office/powerpoint/2010/main" val="12445293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a:extLst>
              <a:ext uri="{FF2B5EF4-FFF2-40B4-BE49-F238E27FC236}">
                <a16:creationId xmlns:a16="http://schemas.microsoft.com/office/drawing/2014/main" id="{D26DFDAD-8907-407C-ACFF-A4B9E537786E}"/>
              </a:ext>
            </a:extLst>
          </p:cNvPr>
          <p:cNvSpPr>
            <a:spLocks noGrp="1"/>
          </p:cNvSpPr>
          <p:nvPr>
            <p:ph type="title" orient="vert"/>
          </p:nvPr>
        </p:nvSpPr>
        <p:spPr>
          <a:xfrm>
            <a:off x="8724900" y="365125"/>
            <a:ext cx="2628900" cy="5811838"/>
          </a:xfrm>
        </p:spPr>
        <p:txBody>
          <a:bodyPr vert="eaVert"/>
          <a:lstStyle/>
          <a:p>
            <a:r>
              <a:rPr lang="hu-HU"/>
              <a:t>Mintacím szerkesztése</a:t>
            </a:r>
          </a:p>
        </p:txBody>
      </p:sp>
      <p:sp>
        <p:nvSpPr>
          <p:cNvPr id="3" name="Függőleges szöveg helye 2">
            <a:extLst>
              <a:ext uri="{FF2B5EF4-FFF2-40B4-BE49-F238E27FC236}">
                <a16:creationId xmlns:a16="http://schemas.microsoft.com/office/drawing/2014/main" id="{DA76E98F-55E8-4461-80DC-954884E92DCE}"/>
              </a:ext>
            </a:extLst>
          </p:cNvPr>
          <p:cNvSpPr>
            <a:spLocks noGrp="1"/>
          </p:cNvSpPr>
          <p:nvPr>
            <p:ph type="body" orient="vert" idx="1"/>
          </p:nvPr>
        </p:nvSpPr>
        <p:spPr>
          <a:xfrm>
            <a:off x="838200" y="365125"/>
            <a:ext cx="7734300" cy="5811838"/>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1B898F29-C516-4D3C-9740-D0284AFA3064}"/>
              </a:ext>
            </a:extLst>
          </p:cNvPr>
          <p:cNvSpPr>
            <a:spLocks noGrp="1"/>
          </p:cNvSpPr>
          <p:nvPr>
            <p:ph type="dt" sz="half" idx="10"/>
          </p:nvPr>
        </p:nvSpPr>
        <p:spPr/>
        <p:txBody>
          <a:bodyPr/>
          <a:lstStyle/>
          <a:p>
            <a:fld id="{5E3E4EE3-1A77-4589-ACFF-672620A5E174}" type="datetimeFigureOut">
              <a:rPr lang="hu-HU" smtClean="0"/>
              <a:t>2023. 11. 26.</a:t>
            </a:fld>
            <a:endParaRPr lang="hu-HU"/>
          </a:p>
        </p:txBody>
      </p:sp>
      <p:sp>
        <p:nvSpPr>
          <p:cNvPr id="5" name="Élőláb helye 4">
            <a:extLst>
              <a:ext uri="{FF2B5EF4-FFF2-40B4-BE49-F238E27FC236}">
                <a16:creationId xmlns:a16="http://schemas.microsoft.com/office/drawing/2014/main" id="{E85DF2B2-25EF-464C-8F01-81910B681218}"/>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9D820637-3DA9-4958-9DDE-05D961ACD4D2}"/>
              </a:ext>
            </a:extLst>
          </p:cNvPr>
          <p:cNvSpPr>
            <a:spLocks noGrp="1"/>
          </p:cNvSpPr>
          <p:nvPr>
            <p:ph type="sldNum" sz="quarter" idx="12"/>
          </p:nvPr>
        </p:nvSpPr>
        <p:spPr/>
        <p:txBody>
          <a:bodyPr/>
          <a:lstStyle/>
          <a:p>
            <a:fld id="{D13146BD-4A12-432C-AD50-55033724872F}" type="slidenum">
              <a:rPr lang="hu-HU" smtClean="0"/>
              <a:t>‹#›</a:t>
            </a:fld>
            <a:endParaRPr lang="hu-HU"/>
          </a:p>
        </p:txBody>
      </p:sp>
    </p:spTree>
    <p:extLst>
      <p:ext uri="{BB962C8B-B14F-4D97-AF65-F5344CB8AC3E}">
        <p14:creationId xmlns:p14="http://schemas.microsoft.com/office/powerpoint/2010/main" val="18541071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4C0CC70-1689-4205-8EF0-7CBA36F773C4}"/>
              </a:ext>
            </a:extLst>
          </p:cNvPr>
          <p:cNvSpPr>
            <a:spLocks noGrp="1"/>
          </p:cNvSpPr>
          <p:nvPr>
            <p:ph type="ctrTitle"/>
          </p:nvPr>
        </p:nvSpPr>
        <p:spPr>
          <a:xfrm>
            <a:off x="1524000" y="1122363"/>
            <a:ext cx="9144000" cy="2387600"/>
          </a:xfrm>
        </p:spPr>
        <p:txBody>
          <a:bodyPr anchor="b"/>
          <a:lstStyle>
            <a:lvl1pPr algn="ctr">
              <a:defRPr sz="6000"/>
            </a:lvl1pPr>
          </a:lstStyle>
          <a:p>
            <a:r>
              <a:rPr lang="hu-HU"/>
              <a:t>Mintacím szerkesztése</a:t>
            </a:r>
          </a:p>
        </p:txBody>
      </p:sp>
      <p:sp>
        <p:nvSpPr>
          <p:cNvPr id="3" name="Alcím 2">
            <a:extLst>
              <a:ext uri="{FF2B5EF4-FFF2-40B4-BE49-F238E27FC236}">
                <a16:creationId xmlns:a16="http://schemas.microsoft.com/office/drawing/2014/main" id="{41389006-A36D-43AE-9BD2-A57695B1D3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p>
        </p:txBody>
      </p:sp>
      <p:sp>
        <p:nvSpPr>
          <p:cNvPr id="4" name="Dátum helye 3">
            <a:extLst>
              <a:ext uri="{FF2B5EF4-FFF2-40B4-BE49-F238E27FC236}">
                <a16:creationId xmlns:a16="http://schemas.microsoft.com/office/drawing/2014/main" id="{417E82D4-8482-471E-8163-3D136BDF8B58}"/>
              </a:ext>
            </a:extLst>
          </p:cNvPr>
          <p:cNvSpPr>
            <a:spLocks noGrp="1"/>
          </p:cNvSpPr>
          <p:nvPr>
            <p:ph type="dt" sz="half" idx="10"/>
          </p:nvPr>
        </p:nvSpPr>
        <p:spPr/>
        <p:txBody>
          <a:bodyPr/>
          <a:lstStyle/>
          <a:p>
            <a:fld id="{81C17BD2-93BC-44B2-AA34-FFDC2DE3639F}" type="datetime1">
              <a:rPr lang="hu-HU" smtClean="0"/>
              <a:t>2023. 11. 26.</a:t>
            </a:fld>
            <a:endParaRPr lang="hu-HU"/>
          </a:p>
        </p:txBody>
      </p:sp>
      <p:sp>
        <p:nvSpPr>
          <p:cNvPr id="5" name="Élőláb helye 4">
            <a:extLst>
              <a:ext uri="{FF2B5EF4-FFF2-40B4-BE49-F238E27FC236}">
                <a16:creationId xmlns:a16="http://schemas.microsoft.com/office/drawing/2014/main" id="{1333C1FF-46D9-456A-B254-3BC157283BDC}"/>
              </a:ext>
            </a:extLst>
          </p:cNvPr>
          <p:cNvSpPr>
            <a:spLocks noGrp="1"/>
          </p:cNvSpPr>
          <p:nvPr>
            <p:ph type="ftr" sz="quarter" idx="11"/>
          </p:nvPr>
        </p:nvSpPr>
        <p:spPr/>
        <p:txBody>
          <a:bodyPr/>
          <a:lstStyle/>
          <a:p>
            <a:r>
              <a:rPr lang="en-US" b="1"/>
              <a:t>New Skills for the Next Generation of Journalists - NEWSREEL</a:t>
            </a:r>
            <a:endParaRPr lang="hu-HU" dirty="0"/>
          </a:p>
        </p:txBody>
      </p:sp>
      <p:sp>
        <p:nvSpPr>
          <p:cNvPr id="6" name="Dia számának helye 5">
            <a:extLst>
              <a:ext uri="{FF2B5EF4-FFF2-40B4-BE49-F238E27FC236}">
                <a16:creationId xmlns:a16="http://schemas.microsoft.com/office/drawing/2014/main" id="{B1959D77-DC1C-4D9D-B42F-5EFBC2D926B5}"/>
              </a:ext>
            </a:extLst>
          </p:cNvPr>
          <p:cNvSpPr>
            <a:spLocks noGrp="1"/>
          </p:cNvSpPr>
          <p:nvPr>
            <p:ph type="sldNum" sz="quarter" idx="12"/>
          </p:nvPr>
        </p:nvSpPr>
        <p:spPr/>
        <p:txBody>
          <a:bodyPr/>
          <a:lstStyle/>
          <a:p>
            <a:fld id="{5490D3A0-CE6F-49D2-A784-08D506621889}" type="slidenum">
              <a:rPr lang="hu-HU" smtClean="0"/>
              <a:t>‹#›</a:t>
            </a:fld>
            <a:endParaRPr lang="hu-HU"/>
          </a:p>
        </p:txBody>
      </p:sp>
    </p:spTree>
    <p:extLst>
      <p:ext uri="{BB962C8B-B14F-4D97-AF65-F5344CB8AC3E}">
        <p14:creationId xmlns:p14="http://schemas.microsoft.com/office/powerpoint/2010/main" val="21228820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73104946-A292-4829-84B1-7B8BE66F9C60}"/>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id="{91816264-9548-4BCC-A0A1-740359F72AC3}"/>
              </a:ext>
            </a:extLst>
          </p:cNvPr>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6669679D-1CF6-45A4-82F9-D6F811162F88}"/>
              </a:ext>
            </a:extLst>
          </p:cNvPr>
          <p:cNvSpPr>
            <a:spLocks noGrp="1"/>
          </p:cNvSpPr>
          <p:nvPr>
            <p:ph type="dt" sz="half" idx="10"/>
          </p:nvPr>
        </p:nvSpPr>
        <p:spPr/>
        <p:txBody>
          <a:bodyPr/>
          <a:lstStyle/>
          <a:p>
            <a:fld id="{F4A28A07-50A9-47FF-BD13-6930F3C7C6D4}" type="datetime1">
              <a:rPr lang="hu-HU" smtClean="0"/>
              <a:t>2023. 11. 26.</a:t>
            </a:fld>
            <a:endParaRPr lang="hu-HU"/>
          </a:p>
        </p:txBody>
      </p:sp>
      <p:sp>
        <p:nvSpPr>
          <p:cNvPr id="5" name="Élőláb helye 4">
            <a:extLst>
              <a:ext uri="{FF2B5EF4-FFF2-40B4-BE49-F238E27FC236}">
                <a16:creationId xmlns:a16="http://schemas.microsoft.com/office/drawing/2014/main" id="{0C502769-7139-426A-8FAA-A71063481138}"/>
              </a:ext>
            </a:extLst>
          </p:cNvPr>
          <p:cNvSpPr>
            <a:spLocks noGrp="1"/>
          </p:cNvSpPr>
          <p:nvPr>
            <p:ph type="ftr" sz="quarter" idx="11"/>
          </p:nvPr>
        </p:nvSpPr>
        <p:spPr/>
        <p:txBody>
          <a:bodyPr/>
          <a:lstStyle/>
          <a:p>
            <a:r>
              <a:rPr lang="en-US"/>
              <a:t>New Skills for the Next Generation of Journalists - NEWSREEL</a:t>
            </a:r>
            <a:endParaRPr lang="hu-HU"/>
          </a:p>
        </p:txBody>
      </p:sp>
      <p:sp>
        <p:nvSpPr>
          <p:cNvPr id="6" name="Dia számának helye 5">
            <a:extLst>
              <a:ext uri="{FF2B5EF4-FFF2-40B4-BE49-F238E27FC236}">
                <a16:creationId xmlns:a16="http://schemas.microsoft.com/office/drawing/2014/main" id="{E0630CF7-A285-4932-8ADF-A7B3F48A4927}"/>
              </a:ext>
            </a:extLst>
          </p:cNvPr>
          <p:cNvSpPr>
            <a:spLocks noGrp="1"/>
          </p:cNvSpPr>
          <p:nvPr>
            <p:ph type="sldNum" sz="quarter" idx="12"/>
          </p:nvPr>
        </p:nvSpPr>
        <p:spPr/>
        <p:txBody>
          <a:bodyPr/>
          <a:lstStyle/>
          <a:p>
            <a:fld id="{5490D3A0-CE6F-49D2-A784-08D506621889}" type="slidenum">
              <a:rPr lang="hu-HU" smtClean="0"/>
              <a:t>‹#›</a:t>
            </a:fld>
            <a:endParaRPr lang="hu-HU"/>
          </a:p>
        </p:txBody>
      </p:sp>
    </p:spTree>
    <p:extLst>
      <p:ext uri="{BB962C8B-B14F-4D97-AF65-F5344CB8AC3E}">
        <p14:creationId xmlns:p14="http://schemas.microsoft.com/office/powerpoint/2010/main" val="28819444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DD1E411-4F3D-4EC1-AAE0-B7BFF08A0955}"/>
              </a:ext>
            </a:extLst>
          </p:cNvPr>
          <p:cNvSpPr>
            <a:spLocks noGrp="1"/>
          </p:cNvSpPr>
          <p:nvPr>
            <p:ph type="title"/>
          </p:nvPr>
        </p:nvSpPr>
        <p:spPr>
          <a:xfrm>
            <a:off x="831850" y="1709738"/>
            <a:ext cx="10515600" cy="2852737"/>
          </a:xfrm>
        </p:spPr>
        <p:txBody>
          <a:bodyPr anchor="b"/>
          <a:lstStyle>
            <a:lvl1pPr>
              <a:defRPr sz="6000"/>
            </a:lvl1pPr>
          </a:lstStyle>
          <a:p>
            <a:r>
              <a:rPr lang="hu-HU"/>
              <a:t>Mintacím szerkesztése</a:t>
            </a:r>
          </a:p>
        </p:txBody>
      </p:sp>
      <p:sp>
        <p:nvSpPr>
          <p:cNvPr id="3" name="Szöveg helye 2">
            <a:extLst>
              <a:ext uri="{FF2B5EF4-FFF2-40B4-BE49-F238E27FC236}">
                <a16:creationId xmlns:a16="http://schemas.microsoft.com/office/drawing/2014/main" id="{158C1CF3-94A0-432D-8DC5-A7596B0E77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a:t>Mintaszöveg szerkesztése</a:t>
            </a:r>
          </a:p>
        </p:txBody>
      </p:sp>
      <p:sp>
        <p:nvSpPr>
          <p:cNvPr id="4" name="Dátum helye 3">
            <a:extLst>
              <a:ext uri="{FF2B5EF4-FFF2-40B4-BE49-F238E27FC236}">
                <a16:creationId xmlns:a16="http://schemas.microsoft.com/office/drawing/2014/main" id="{ED108FCA-3B08-46EB-8FD7-29F0FCC73EE9}"/>
              </a:ext>
            </a:extLst>
          </p:cNvPr>
          <p:cNvSpPr>
            <a:spLocks noGrp="1"/>
          </p:cNvSpPr>
          <p:nvPr>
            <p:ph type="dt" sz="half" idx="10"/>
          </p:nvPr>
        </p:nvSpPr>
        <p:spPr/>
        <p:txBody>
          <a:bodyPr/>
          <a:lstStyle/>
          <a:p>
            <a:fld id="{95BE89B0-9048-44AE-ABC1-F2FC2E4AA296}" type="datetime1">
              <a:rPr lang="hu-HU" smtClean="0"/>
              <a:t>2023. 11. 26.</a:t>
            </a:fld>
            <a:endParaRPr lang="hu-HU"/>
          </a:p>
        </p:txBody>
      </p:sp>
      <p:sp>
        <p:nvSpPr>
          <p:cNvPr id="5" name="Élőláb helye 4">
            <a:extLst>
              <a:ext uri="{FF2B5EF4-FFF2-40B4-BE49-F238E27FC236}">
                <a16:creationId xmlns:a16="http://schemas.microsoft.com/office/drawing/2014/main" id="{EB7E9CF7-55AB-4851-867B-91D25E44D431}"/>
              </a:ext>
            </a:extLst>
          </p:cNvPr>
          <p:cNvSpPr>
            <a:spLocks noGrp="1"/>
          </p:cNvSpPr>
          <p:nvPr>
            <p:ph type="ftr" sz="quarter" idx="11"/>
          </p:nvPr>
        </p:nvSpPr>
        <p:spPr/>
        <p:txBody>
          <a:bodyPr/>
          <a:lstStyle/>
          <a:p>
            <a:r>
              <a:rPr lang="en-US"/>
              <a:t>New Skills for the Next Generation of Journalists - NEWSREEL</a:t>
            </a:r>
            <a:endParaRPr lang="hu-HU"/>
          </a:p>
        </p:txBody>
      </p:sp>
      <p:sp>
        <p:nvSpPr>
          <p:cNvPr id="6" name="Dia számának helye 5">
            <a:extLst>
              <a:ext uri="{FF2B5EF4-FFF2-40B4-BE49-F238E27FC236}">
                <a16:creationId xmlns:a16="http://schemas.microsoft.com/office/drawing/2014/main" id="{FE954D85-C77F-4CCF-BD0A-DEC2B5514508}"/>
              </a:ext>
            </a:extLst>
          </p:cNvPr>
          <p:cNvSpPr>
            <a:spLocks noGrp="1"/>
          </p:cNvSpPr>
          <p:nvPr>
            <p:ph type="sldNum" sz="quarter" idx="12"/>
          </p:nvPr>
        </p:nvSpPr>
        <p:spPr/>
        <p:txBody>
          <a:bodyPr/>
          <a:lstStyle/>
          <a:p>
            <a:fld id="{5490D3A0-CE6F-49D2-A784-08D506621889}" type="slidenum">
              <a:rPr lang="hu-HU" smtClean="0"/>
              <a:t>‹#›</a:t>
            </a:fld>
            <a:endParaRPr lang="hu-HU"/>
          </a:p>
        </p:txBody>
      </p:sp>
    </p:spTree>
    <p:extLst>
      <p:ext uri="{BB962C8B-B14F-4D97-AF65-F5344CB8AC3E}">
        <p14:creationId xmlns:p14="http://schemas.microsoft.com/office/powerpoint/2010/main" val="16953618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C96F57A-1EC0-4B6C-BEB7-F6A31A00FE66}"/>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id="{5E5A97C0-E4BD-4799-B4C5-088821D73277}"/>
              </a:ext>
            </a:extLst>
          </p:cNvPr>
          <p:cNvSpPr>
            <a:spLocks noGrp="1"/>
          </p:cNvSpPr>
          <p:nvPr>
            <p:ph sz="half" idx="1"/>
          </p:nvPr>
        </p:nvSpPr>
        <p:spPr>
          <a:xfrm>
            <a:off x="838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a:extLst>
              <a:ext uri="{FF2B5EF4-FFF2-40B4-BE49-F238E27FC236}">
                <a16:creationId xmlns:a16="http://schemas.microsoft.com/office/drawing/2014/main" id="{E04CB3F4-2EF0-4039-9345-E8308485CDB7}"/>
              </a:ext>
            </a:extLst>
          </p:cNvPr>
          <p:cNvSpPr>
            <a:spLocks noGrp="1"/>
          </p:cNvSpPr>
          <p:nvPr>
            <p:ph sz="half" idx="2"/>
          </p:nvPr>
        </p:nvSpPr>
        <p:spPr>
          <a:xfrm>
            <a:off x="6172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a:extLst>
              <a:ext uri="{FF2B5EF4-FFF2-40B4-BE49-F238E27FC236}">
                <a16:creationId xmlns:a16="http://schemas.microsoft.com/office/drawing/2014/main" id="{DB3392E7-38C5-4920-8278-8D5EA9CF3859}"/>
              </a:ext>
            </a:extLst>
          </p:cNvPr>
          <p:cNvSpPr>
            <a:spLocks noGrp="1"/>
          </p:cNvSpPr>
          <p:nvPr>
            <p:ph type="dt" sz="half" idx="10"/>
          </p:nvPr>
        </p:nvSpPr>
        <p:spPr/>
        <p:txBody>
          <a:bodyPr/>
          <a:lstStyle/>
          <a:p>
            <a:fld id="{11729777-8C0C-472A-B7CB-D6FE927A4845}" type="datetime1">
              <a:rPr lang="hu-HU" smtClean="0"/>
              <a:t>2023. 11. 26.</a:t>
            </a:fld>
            <a:endParaRPr lang="hu-HU"/>
          </a:p>
        </p:txBody>
      </p:sp>
      <p:sp>
        <p:nvSpPr>
          <p:cNvPr id="6" name="Élőláb helye 5">
            <a:extLst>
              <a:ext uri="{FF2B5EF4-FFF2-40B4-BE49-F238E27FC236}">
                <a16:creationId xmlns:a16="http://schemas.microsoft.com/office/drawing/2014/main" id="{3AD85503-2E6F-4F2B-B270-2C25B5DB5F6A}"/>
              </a:ext>
            </a:extLst>
          </p:cNvPr>
          <p:cNvSpPr>
            <a:spLocks noGrp="1"/>
          </p:cNvSpPr>
          <p:nvPr>
            <p:ph type="ftr" sz="quarter" idx="11"/>
          </p:nvPr>
        </p:nvSpPr>
        <p:spPr/>
        <p:txBody>
          <a:bodyPr/>
          <a:lstStyle/>
          <a:p>
            <a:r>
              <a:rPr lang="en-US"/>
              <a:t>New Skills for the Next Generation of Journalists - NEWSREEL</a:t>
            </a:r>
            <a:endParaRPr lang="hu-HU"/>
          </a:p>
        </p:txBody>
      </p:sp>
      <p:sp>
        <p:nvSpPr>
          <p:cNvPr id="7" name="Dia számának helye 6">
            <a:extLst>
              <a:ext uri="{FF2B5EF4-FFF2-40B4-BE49-F238E27FC236}">
                <a16:creationId xmlns:a16="http://schemas.microsoft.com/office/drawing/2014/main" id="{86752766-D4BB-477E-88A5-07F10AA53C32}"/>
              </a:ext>
            </a:extLst>
          </p:cNvPr>
          <p:cNvSpPr>
            <a:spLocks noGrp="1"/>
          </p:cNvSpPr>
          <p:nvPr>
            <p:ph type="sldNum" sz="quarter" idx="12"/>
          </p:nvPr>
        </p:nvSpPr>
        <p:spPr/>
        <p:txBody>
          <a:bodyPr/>
          <a:lstStyle/>
          <a:p>
            <a:fld id="{5490D3A0-CE6F-49D2-A784-08D506621889}" type="slidenum">
              <a:rPr lang="hu-HU" smtClean="0"/>
              <a:t>‹#›</a:t>
            </a:fld>
            <a:endParaRPr lang="hu-HU"/>
          </a:p>
        </p:txBody>
      </p:sp>
    </p:spTree>
    <p:extLst>
      <p:ext uri="{BB962C8B-B14F-4D97-AF65-F5344CB8AC3E}">
        <p14:creationId xmlns:p14="http://schemas.microsoft.com/office/powerpoint/2010/main" val="41267657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F28BC7E2-85E2-4FF6-B4A0-5071D9D8D4AC}"/>
              </a:ext>
            </a:extLst>
          </p:cNvPr>
          <p:cNvSpPr>
            <a:spLocks noGrp="1"/>
          </p:cNvSpPr>
          <p:nvPr>
            <p:ph type="title"/>
          </p:nvPr>
        </p:nvSpPr>
        <p:spPr>
          <a:xfrm>
            <a:off x="839788" y="365125"/>
            <a:ext cx="10515600" cy="1325563"/>
          </a:xfrm>
        </p:spPr>
        <p:txBody>
          <a:bodyPr/>
          <a:lstStyle/>
          <a:p>
            <a:r>
              <a:rPr lang="hu-HU"/>
              <a:t>Mintacím szerkesztése</a:t>
            </a:r>
          </a:p>
        </p:txBody>
      </p:sp>
      <p:sp>
        <p:nvSpPr>
          <p:cNvPr id="3" name="Szöveg helye 2">
            <a:extLst>
              <a:ext uri="{FF2B5EF4-FFF2-40B4-BE49-F238E27FC236}">
                <a16:creationId xmlns:a16="http://schemas.microsoft.com/office/drawing/2014/main" id="{EEAC0F7E-8664-4E76-B9D8-86883DAF05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a:extLst>
              <a:ext uri="{FF2B5EF4-FFF2-40B4-BE49-F238E27FC236}">
                <a16:creationId xmlns:a16="http://schemas.microsoft.com/office/drawing/2014/main" id="{A8F6892C-120A-4C87-BB98-4C36B3E49362}"/>
              </a:ext>
            </a:extLst>
          </p:cNvPr>
          <p:cNvSpPr>
            <a:spLocks noGrp="1"/>
          </p:cNvSpPr>
          <p:nvPr>
            <p:ph sz="half" idx="2"/>
          </p:nvPr>
        </p:nvSpPr>
        <p:spPr>
          <a:xfrm>
            <a:off x="839788" y="2505075"/>
            <a:ext cx="5157787"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a:extLst>
              <a:ext uri="{FF2B5EF4-FFF2-40B4-BE49-F238E27FC236}">
                <a16:creationId xmlns:a16="http://schemas.microsoft.com/office/drawing/2014/main" id="{03A4C71F-0767-4FE0-BB60-EC5AC3A772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a:extLst>
              <a:ext uri="{FF2B5EF4-FFF2-40B4-BE49-F238E27FC236}">
                <a16:creationId xmlns:a16="http://schemas.microsoft.com/office/drawing/2014/main" id="{8C5E200A-3FA5-47AA-8F45-44B80CEF4580}"/>
              </a:ext>
            </a:extLst>
          </p:cNvPr>
          <p:cNvSpPr>
            <a:spLocks noGrp="1"/>
          </p:cNvSpPr>
          <p:nvPr>
            <p:ph sz="quarter" idx="4"/>
          </p:nvPr>
        </p:nvSpPr>
        <p:spPr>
          <a:xfrm>
            <a:off x="6172200" y="2505075"/>
            <a:ext cx="5183188"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a:extLst>
              <a:ext uri="{FF2B5EF4-FFF2-40B4-BE49-F238E27FC236}">
                <a16:creationId xmlns:a16="http://schemas.microsoft.com/office/drawing/2014/main" id="{946543DC-9E0A-4762-8861-04B336EC18E5}"/>
              </a:ext>
            </a:extLst>
          </p:cNvPr>
          <p:cNvSpPr>
            <a:spLocks noGrp="1"/>
          </p:cNvSpPr>
          <p:nvPr>
            <p:ph type="dt" sz="half" idx="10"/>
          </p:nvPr>
        </p:nvSpPr>
        <p:spPr/>
        <p:txBody>
          <a:bodyPr/>
          <a:lstStyle/>
          <a:p>
            <a:fld id="{1AAA4C96-B67F-43CC-A89A-C39900F83994}" type="datetime1">
              <a:rPr lang="hu-HU" smtClean="0"/>
              <a:t>2023. 11. 26.</a:t>
            </a:fld>
            <a:endParaRPr lang="hu-HU"/>
          </a:p>
        </p:txBody>
      </p:sp>
      <p:sp>
        <p:nvSpPr>
          <p:cNvPr id="8" name="Élőláb helye 7">
            <a:extLst>
              <a:ext uri="{FF2B5EF4-FFF2-40B4-BE49-F238E27FC236}">
                <a16:creationId xmlns:a16="http://schemas.microsoft.com/office/drawing/2014/main" id="{B0A44E08-B14E-4F61-8911-CA4FD8E76253}"/>
              </a:ext>
            </a:extLst>
          </p:cNvPr>
          <p:cNvSpPr>
            <a:spLocks noGrp="1"/>
          </p:cNvSpPr>
          <p:nvPr>
            <p:ph type="ftr" sz="quarter" idx="11"/>
          </p:nvPr>
        </p:nvSpPr>
        <p:spPr/>
        <p:txBody>
          <a:bodyPr/>
          <a:lstStyle/>
          <a:p>
            <a:r>
              <a:rPr lang="en-US"/>
              <a:t>New Skills for the Next Generation of Journalists - NEWSREEL</a:t>
            </a:r>
            <a:endParaRPr lang="hu-HU"/>
          </a:p>
        </p:txBody>
      </p:sp>
      <p:sp>
        <p:nvSpPr>
          <p:cNvPr id="9" name="Dia számának helye 8">
            <a:extLst>
              <a:ext uri="{FF2B5EF4-FFF2-40B4-BE49-F238E27FC236}">
                <a16:creationId xmlns:a16="http://schemas.microsoft.com/office/drawing/2014/main" id="{EDCDCAC3-4C0D-4F0E-A5F6-6D05ED8B328A}"/>
              </a:ext>
            </a:extLst>
          </p:cNvPr>
          <p:cNvSpPr>
            <a:spLocks noGrp="1"/>
          </p:cNvSpPr>
          <p:nvPr>
            <p:ph type="sldNum" sz="quarter" idx="12"/>
          </p:nvPr>
        </p:nvSpPr>
        <p:spPr/>
        <p:txBody>
          <a:bodyPr/>
          <a:lstStyle/>
          <a:p>
            <a:fld id="{5490D3A0-CE6F-49D2-A784-08D506621889}" type="slidenum">
              <a:rPr lang="hu-HU" smtClean="0"/>
              <a:t>‹#›</a:t>
            </a:fld>
            <a:endParaRPr lang="hu-HU"/>
          </a:p>
        </p:txBody>
      </p:sp>
    </p:spTree>
    <p:extLst>
      <p:ext uri="{BB962C8B-B14F-4D97-AF65-F5344CB8AC3E}">
        <p14:creationId xmlns:p14="http://schemas.microsoft.com/office/powerpoint/2010/main" val="38728333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56B5BF26-7054-464F-847F-6D18B60E66BB}"/>
              </a:ext>
            </a:extLst>
          </p:cNvPr>
          <p:cNvSpPr>
            <a:spLocks noGrp="1"/>
          </p:cNvSpPr>
          <p:nvPr>
            <p:ph type="title"/>
          </p:nvPr>
        </p:nvSpPr>
        <p:spPr/>
        <p:txBody>
          <a:bodyPr/>
          <a:lstStyle/>
          <a:p>
            <a:r>
              <a:rPr lang="hu-HU"/>
              <a:t>Mintacím szerkesztése</a:t>
            </a:r>
          </a:p>
        </p:txBody>
      </p:sp>
      <p:sp>
        <p:nvSpPr>
          <p:cNvPr id="3" name="Dátum helye 2">
            <a:extLst>
              <a:ext uri="{FF2B5EF4-FFF2-40B4-BE49-F238E27FC236}">
                <a16:creationId xmlns:a16="http://schemas.microsoft.com/office/drawing/2014/main" id="{D3D84279-1AB0-43D4-9885-927359F9756B}"/>
              </a:ext>
            </a:extLst>
          </p:cNvPr>
          <p:cNvSpPr>
            <a:spLocks noGrp="1"/>
          </p:cNvSpPr>
          <p:nvPr>
            <p:ph type="dt" sz="half" idx="10"/>
          </p:nvPr>
        </p:nvSpPr>
        <p:spPr/>
        <p:txBody>
          <a:bodyPr/>
          <a:lstStyle/>
          <a:p>
            <a:fld id="{0016EE33-742A-45C9-84DC-2BA2ED36E40C}" type="datetime1">
              <a:rPr lang="hu-HU" smtClean="0"/>
              <a:t>2023. 11. 26.</a:t>
            </a:fld>
            <a:endParaRPr lang="hu-HU"/>
          </a:p>
        </p:txBody>
      </p:sp>
      <p:sp>
        <p:nvSpPr>
          <p:cNvPr id="4" name="Élőláb helye 3">
            <a:extLst>
              <a:ext uri="{FF2B5EF4-FFF2-40B4-BE49-F238E27FC236}">
                <a16:creationId xmlns:a16="http://schemas.microsoft.com/office/drawing/2014/main" id="{4EAF7920-0035-411F-A12D-91EB10F6533E}"/>
              </a:ext>
            </a:extLst>
          </p:cNvPr>
          <p:cNvSpPr>
            <a:spLocks noGrp="1"/>
          </p:cNvSpPr>
          <p:nvPr>
            <p:ph type="ftr" sz="quarter" idx="11"/>
          </p:nvPr>
        </p:nvSpPr>
        <p:spPr/>
        <p:txBody>
          <a:bodyPr/>
          <a:lstStyle/>
          <a:p>
            <a:r>
              <a:rPr lang="en-US"/>
              <a:t>New Skills for the Next Generation of Journalists - NEWSREEL</a:t>
            </a:r>
            <a:endParaRPr lang="hu-HU"/>
          </a:p>
        </p:txBody>
      </p:sp>
      <p:sp>
        <p:nvSpPr>
          <p:cNvPr id="5" name="Dia számának helye 4">
            <a:extLst>
              <a:ext uri="{FF2B5EF4-FFF2-40B4-BE49-F238E27FC236}">
                <a16:creationId xmlns:a16="http://schemas.microsoft.com/office/drawing/2014/main" id="{3970F18F-1E91-44EC-8671-ED44864F8341}"/>
              </a:ext>
            </a:extLst>
          </p:cNvPr>
          <p:cNvSpPr>
            <a:spLocks noGrp="1"/>
          </p:cNvSpPr>
          <p:nvPr>
            <p:ph type="sldNum" sz="quarter" idx="12"/>
          </p:nvPr>
        </p:nvSpPr>
        <p:spPr/>
        <p:txBody>
          <a:bodyPr/>
          <a:lstStyle/>
          <a:p>
            <a:fld id="{5490D3A0-CE6F-49D2-A784-08D506621889}" type="slidenum">
              <a:rPr lang="hu-HU" smtClean="0"/>
              <a:t>‹#›</a:t>
            </a:fld>
            <a:endParaRPr lang="hu-HU"/>
          </a:p>
        </p:txBody>
      </p:sp>
    </p:spTree>
    <p:extLst>
      <p:ext uri="{BB962C8B-B14F-4D97-AF65-F5344CB8AC3E}">
        <p14:creationId xmlns:p14="http://schemas.microsoft.com/office/powerpoint/2010/main" val="10775750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a:extLst>
              <a:ext uri="{FF2B5EF4-FFF2-40B4-BE49-F238E27FC236}">
                <a16:creationId xmlns:a16="http://schemas.microsoft.com/office/drawing/2014/main" id="{974822EC-1818-40E8-83D6-14D2B50303C7}"/>
              </a:ext>
            </a:extLst>
          </p:cNvPr>
          <p:cNvSpPr>
            <a:spLocks noGrp="1"/>
          </p:cNvSpPr>
          <p:nvPr>
            <p:ph type="dt" sz="half" idx="10"/>
          </p:nvPr>
        </p:nvSpPr>
        <p:spPr/>
        <p:txBody>
          <a:bodyPr/>
          <a:lstStyle/>
          <a:p>
            <a:fld id="{D03563C6-FE02-4D0C-99AB-76D279DE4892}" type="datetime1">
              <a:rPr lang="hu-HU" smtClean="0"/>
              <a:t>2023. 11. 26.</a:t>
            </a:fld>
            <a:endParaRPr lang="hu-HU"/>
          </a:p>
        </p:txBody>
      </p:sp>
      <p:sp>
        <p:nvSpPr>
          <p:cNvPr id="3" name="Élőláb helye 2">
            <a:extLst>
              <a:ext uri="{FF2B5EF4-FFF2-40B4-BE49-F238E27FC236}">
                <a16:creationId xmlns:a16="http://schemas.microsoft.com/office/drawing/2014/main" id="{C90EBEF0-ED3B-43B0-967A-973B636488E3}"/>
              </a:ext>
            </a:extLst>
          </p:cNvPr>
          <p:cNvSpPr>
            <a:spLocks noGrp="1"/>
          </p:cNvSpPr>
          <p:nvPr>
            <p:ph type="ftr" sz="quarter" idx="11"/>
          </p:nvPr>
        </p:nvSpPr>
        <p:spPr/>
        <p:txBody>
          <a:bodyPr/>
          <a:lstStyle/>
          <a:p>
            <a:r>
              <a:rPr lang="en-US"/>
              <a:t>New Skills for the Next Generation of Journalists - NEWSREEL</a:t>
            </a:r>
            <a:endParaRPr lang="hu-HU"/>
          </a:p>
        </p:txBody>
      </p:sp>
      <p:sp>
        <p:nvSpPr>
          <p:cNvPr id="4" name="Dia számának helye 3">
            <a:extLst>
              <a:ext uri="{FF2B5EF4-FFF2-40B4-BE49-F238E27FC236}">
                <a16:creationId xmlns:a16="http://schemas.microsoft.com/office/drawing/2014/main" id="{956ADFF4-8FD8-4B6C-B6FE-F19B89125F1F}"/>
              </a:ext>
            </a:extLst>
          </p:cNvPr>
          <p:cNvSpPr>
            <a:spLocks noGrp="1"/>
          </p:cNvSpPr>
          <p:nvPr>
            <p:ph type="sldNum" sz="quarter" idx="12"/>
          </p:nvPr>
        </p:nvSpPr>
        <p:spPr/>
        <p:txBody>
          <a:bodyPr/>
          <a:lstStyle/>
          <a:p>
            <a:fld id="{5490D3A0-CE6F-49D2-A784-08D506621889}" type="slidenum">
              <a:rPr lang="hu-HU" smtClean="0"/>
              <a:t>‹#›</a:t>
            </a:fld>
            <a:endParaRPr lang="hu-HU"/>
          </a:p>
        </p:txBody>
      </p:sp>
    </p:spTree>
    <p:extLst>
      <p:ext uri="{BB962C8B-B14F-4D97-AF65-F5344CB8AC3E}">
        <p14:creationId xmlns:p14="http://schemas.microsoft.com/office/powerpoint/2010/main" val="19007352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B0BB3EE-3E81-4D71-B16B-1A9AAD2EBDE3}"/>
              </a:ext>
            </a:extLst>
          </p:cNvPr>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Tartalom helye 2">
            <a:extLst>
              <a:ext uri="{FF2B5EF4-FFF2-40B4-BE49-F238E27FC236}">
                <a16:creationId xmlns:a16="http://schemas.microsoft.com/office/drawing/2014/main" id="{685EBD1F-CBE1-4824-89EC-3AD05576D7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a:extLst>
              <a:ext uri="{FF2B5EF4-FFF2-40B4-BE49-F238E27FC236}">
                <a16:creationId xmlns:a16="http://schemas.microsoft.com/office/drawing/2014/main" id="{922E4581-3E55-494F-99CD-837E9BAF1F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a:extLst>
              <a:ext uri="{FF2B5EF4-FFF2-40B4-BE49-F238E27FC236}">
                <a16:creationId xmlns:a16="http://schemas.microsoft.com/office/drawing/2014/main" id="{08755F59-999B-4A9D-A873-EAE04C693D65}"/>
              </a:ext>
            </a:extLst>
          </p:cNvPr>
          <p:cNvSpPr>
            <a:spLocks noGrp="1"/>
          </p:cNvSpPr>
          <p:nvPr>
            <p:ph type="dt" sz="half" idx="10"/>
          </p:nvPr>
        </p:nvSpPr>
        <p:spPr/>
        <p:txBody>
          <a:bodyPr/>
          <a:lstStyle/>
          <a:p>
            <a:fld id="{DE74D476-7685-4014-B6FE-7D53F23F8CD3}" type="datetime1">
              <a:rPr lang="hu-HU" smtClean="0"/>
              <a:t>2023. 11. 26.</a:t>
            </a:fld>
            <a:endParaRPr lang="hu-HU"/>
          </a:p>
        </p:txBody>
      </p:sp>
      <p:sp>
        <p:nvSpPr>
          <p:cNvPr id="6" name="Élőláb helye 5">
            <a:extLst>
              <a:ext uri="{FF2B5EF4-FFF2-40B4-BE49-F238E27FC236}">
                <a16:creationId xmlns:a16="http://schemas.microsoft.com/office/drawing/2014/main" id="{251C0C41-51D1-4950-83C9-C858A45C4DE4}"/>
              </a:ext>
            </a:extLst>
          </p:cNvPr>
          <p:cNvSpPr>
            <a:spLocks noGrp="1"/>
          </p:cNvSpPr>
          <p:nvPr>
            <p:ph type="ftr" sz="quarter" idx="11"/>
          </p:nvPr>
        </p:nvSpPr>
        <p:spPr/>
        <p:txBody>
          <a:bodyPr/>
          <a:lstStyle/>
          <a:p>
            <a:r>
              <a:rPr lang="en-US"/>
              <a:t>New Skills for the Next Generation of Journalists - NEWSREEL</a:t>
            </a:r>
            <a:endParaRPr lang="hu-HU"/>
          </a:p>
        </p:txBody>
      </p:sp>
      <p:sp>
        <p:nvSpPr>
          <p:cNvPr id="7" name="Dia számának helye 6">
            <a:extLst>
              <a:ext uri="{FF2B5EF4-FFF2-40B4-BE49-F238E27FC236}">
                <a16:creationId xmlns:a16="http://schemas.microsoft.com/office/drawing/2014/main" id="{B6E435B6-0DB1-4C3F-AE0F-D87C96605130}"/>
              </a:ext>
            </a:extLst>
          </p:cNvPr>
          <p:cNvSpPr>
            <a:spLocks noGrp="1"/>
          </p:cNvSpPr>
          <p:nvPr>
            <p:ph type="sldNum" sz="quarter" idx="12"/>
          </p:nvPr>
        </p:nvSpPr>
        <p:spPr/>
        <p:txBody>
          <a:bodyPr/>
          <a:lstStyle/>
          <a:p>
            <a:fld id="{5490D3A0-CE6F-49D2-A784-08D506621889}" type="slidenum">
              <a:rPr lang="hu-HU" smtClean="0"/>
              <a:t>‹#›</a:t>
            </a:fld>
            <a:endParaRPr lang="hu-HU"/>
          </a:p>
        </p:txBody>
      </p:sp>
    </p:spTree>
    <p:extLst>
      <p:ext uri="{BB962C8B-B14F-4D97-AF65-F5344CB8AC3E}">
        <p14:creationId xmlns:p14="http://schemas.microsoft.com/office/powerpoint/2010/main" val="3545655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CF4F83A9-9235-4CED-9C2B-F6CA3981B823}"/>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id="{1BC862A3-850F-47A8-BBC8-5C5F10237E21}"/>
              </a:ext>
            </a:extLst>
          </p:cNvPr>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1B226777-802E-4448-963E-299C0E87F9E1}"/>
              </a:ext>
            </a:extLst>
          </p:cNvPr>
          <p:cNvSpPr>
            <a:spLocks noGrp="1"/>
          </p:cNvSpPr>
          <p:nvPr>
            <p:ph type="dt" sz="half" idx="10"/>
          </p:nvPr>
        </p:nvSpPr>
        <p:spPr/>
        <p:txBody>
          <a:bodyPr/>
          <a:lstStyle/>
          <a:p>
            <a:fld id="{5E3E4EE3-1A77-4589-ACFF-672620A5E174}" type="datetimeFigureOut">
              <a:rPr lang="hu-HU" smtClean="0"/>
              <a:t>2023. 11. 26.</a:t>
            </a:fld>
            <a:endParaRPr lang="hu-HU"/>
          </a:p>
        </p:txBody>
      </p:sp>
      <p:sp>
        <p:nvSpPr>
          <p:cNvPr id="5" name="Élőláb helye 4">
            <a:extLst>
              <a:ext uri="{FF2B5EF4-FFF2-40B4-BE49-F238E27FC236}">
                <a16:creationId xmlns:a16="http://schemas.microsoft.com/office/drawing/2014/main" id="{93EDDEE4-0F9C-48F5-9E36-29C00C5A4CA9}"/>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3D1D084E-2AB4-4E48-819A-A864A44AE8A5}"/>
              </a:ext>
            </a:extLst>
          </p:cNvPr>
          <p:cNvSpPr>
            <a:spLocks noGrp="1"/>
          </p:cNvSpPr>
          <p:nvPr>
            <p:ph type="sldNum" sz="quarter" idx="12"/>
          </p:nvPr>
        </p:nvSpPr>
        <p:spPr/>
        <p:txBody>
          <a:bodyPr/>
          <a:lstStyle/>
          <a:p>
            <a:fld id="{D13146BD-4A12-432C-AD50-55033724872F}" type="slidenum">
              <a:rPr lang="hu-HU" smtClean="0"/>
              <a:t>‹#›</a:t>
            </a:fld>
            <a:endParaRPr lang="hu-HU"/>
          </a:p>
        </p:txBody>
      </p:sp>
    </p:spTree>
    <p:extLst>
      <p:ext uri="{BB962C8B-B14F-4D97-AF65-F5344CB8AC3E}">
        <p14:creationId xmlns:p14="http://schemas.microsoft.com/office/powerpoint/2010/main" val="15820220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64E0EB9-4A6E-4122-910A-CDE6A443BEE7}"/>
              </a:ext>
            </a:extLst>
          </p:cNvPr>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Kép helye 2">
            <a:extLst>
              <a:ext uri="{FF2B5EF4-FFF2-40B4-BE49-F238E27FC236}">
                <a16:creationId xmlns:a16="http://schemas.microsoft.com/office/drawing/2014/main" id="{01B38E3E-BE84-457B-8DED-39BE3D628C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a:extLst>
              <a:ext uri="{FF2B5EF4-FFF2-40B4-BE49-F238E27FC236}">
                <a16:creationId xmlns:a16="http://schemas.microsoft.com/office/drawing/2014/main" id="{A28962E5-83B4-44DA-A4CA-0483BD060D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a:extLst>
              <a:ext uri="{FF2B5EF4-FFF2-40B4-BE49-F238E27FC236}">
                <a16:creationId xmlns:a16="http://schemas.microsoft.com/office/drawing/2014/main" id="{BB121F24-F3C1-45FD-A0D0-F70AD4003B1C}"/>
              </a:ext>
            </a:extLst>
          </p:cNvPr>
          <p:cNvSpPr>
            <a:spLocks noGrp="1"/>
          </p:cNvSpPr>
          <p:nvPr>
            <p:ph type="dt" sz="half" idx="10"/>
          </p:nvPr>
        </p:nvSpPr>
        <p:spPr/>
        <p:txBody>
          <a:bodyPr/>
          <a:lstStyle/>
          <a:p>
            <a:fld id="{729F68D8-0053-4F8F-819B-6F1FA9FB00CA}" type="datetime1">
              <a:rPr lang="hu-HU" smtClean="0"/>
              <a:t>2023. 11. 26.</a:t>
            </a:fld>
            <a:endParaRPr lang="hu-HU"/>
          </a:p>
        </p:txBody>
      </p:sp>
      <p:sp>
        <p:nvSpPr>
          <p:cNvPr id="6" name="Élőláb helye 5">
            <a:extLst>
              <a:ext uri="{FF2B5EF4-FFF2-40B4-BE49-F238E27FC236}">
                <a16:creationId xmlns:a16="http://schemas.microsoft.com/office/drawing/2014/main" id="{F328B20F-2E8B-405F-9D4F-E0416220B100}"/>
              </a:ext>
            </a:extLst>
          </p:cNvPr>
          <p:cNvSpPr>
            <a:spLocks noGrp="1"/>
          </p:cNvSpPr>
          <p:nvPr>
            <p:ph type="ftr" sz="quarter" idx="11"/>
          </p:nvPr>
        </p:nvSpPr>
        <p:spPr/>
        <p:txBody>
          <a:bodyPr/>
          <a:lstStyle/>
          <a:p>
            <a:r>
              <a:rPr lang="en-US"/>
              <a:t>New Skills for the Next Generation of Journalists - NEWSREEL</a:t>
            </a:r>
            <a:endParaRPr lang="hu-HU"/>
          </a:p>
        </p:txBody>
      </p:sp>
      <p:sp>
        <p:nvSpPr>
          <p:cNvPr id="7" name="Dia számának helye 6">
            <a:extLst>
              <a:ext uri="{FF2B5EF4-FFF2-40B4-BE49-F238E27FC236}">
                <a16:creationId xmlns:a16="http://schemas.microsoft.com/office/drawing/2014/main" id="{7A1551F6-B27B-4382-9F11-BCC837CE1D97}"/>
              </a:ext>
            </a:extLst>
          </p:cNvPr>
          <p:cNvSpPr>
            <a:spLocks noGrp="1"/>
          </p:cNvSpPr>
          <p:nvPr>
            <p:ph type="sldNum" sz="quarter" idx="12"/>
          </p:nvPr>
        </p:nvSpPr>
        <p:spPr/>
        <p:txBody>
          <a:bodyPr/>
          <a:lstStyle/>
          <a:p>
            <a:fld id="{5490D3A0-CE6F-49D2-A784-08D506621889}" type="slidenum">
              <a:rPr lang="hu-HU" smtClean="0"/>
              <a:t>‹#›</a:t>
            </a:fld>
            <a:endParaRPr lang="hu-HU"/>
          </a:p>
        </p:txBody>
      </p:sp>
    </p:spTree>
    <p:extLst>
      <p:ext uri="{BB962C8B-B14F-4D97-AF65-F5344CB8AC3E}">
        <p14:creationId xmlns:p14="http://schemas.microsoft.com/office/powerpoint/2010/main" val="4222257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549484A-A20B-429F-80D6-DB5A1417EFCB}"/>
              </a:ext>
            </a:extLst>
          </p:cNvPr>
          <p:cNvSpPr>
            <a:spLocks noGrp="1"/>
          </p:cNvSpPr>
          <p:nvPr>
            <p:ph type="title"/>
          </p:nvPr>
        </p:nvSpPr>
        <p:spPr/>
        <p:txBody>
          <a:bodyPr/>
          <a:lstStyle/>
          <a:p>
            <a:r>
              <a:rPr lang="hu-HU"/>
              <a:t>Mintacím szerkesztése</a:t>
            </a:r>
          </a:p>
        </p:txBody>
      </p:sp>
      <p:sp>
        <p:nvSpPr>
          <p:cNvPr id="3" name="Függőleges szöveg helye 2">
            <a:extLst>
              <a:ext uri="{FF2B5EF4-FFF2-40B4-BE49-F238E27FC236}">
                <a16:creationId xmlns:a16="http://schemas.microsoft.com/office/drawing/2014/main" id="{E461D6EB-A17A-4478-970C-EE7F1373EDB2}"/>
              </a:ext>
            </a:extLst>
          </p:cNvPr>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448F5255-B4E7-4CA5-BA2E-52867DFF4BE4}"/>
              </a:ext>
            </a:extLst>
          </p:cNvPr>
          <p:cNvSpPr>
            <a:spLocks noGrp="1"/>
          </p:cNvSpPr>
          <p:nvPr>
            <p:ph type="dt" sz="half" idx="10"/>
          </p:nvPr>
        </p:nvSpPr>
        <p:spPr/>
        <p:txBody>
          <a:bodyPr/>
          <a:lstStyle/>
          <a:p>
            <a:fld id="{214B2C72-4F30-4E06-8EF9-58A14EAC6D5D}" type="datetime1">
              <a:rPr lang="hu-HU" smtClean="0"/>
              <a:t>2023. 11. 26.</a:t>
            </a:fld>
            <a:endParaRPr lang="hu-HU"/>
          </a:p>
        </p:txBody>
      </p:sp>
      <p:sp>
        <p:nvSpPr>
          <p:cNvPr id="5" name="Élőláb helye 4">
            <a:extLst>
              <a:ext uri="{FF2B5EF4-FFF2-40B4-BE49-F238E27FC236}">
                <a16:creationId xmlns:a16="http://schemas.microsoft.com/office/drawing/2014/main" id="{B2129963-7CD1-4565-A7C0-986125D03185}"/>
              </a:ext>
            </a:extLst>
          </p:cNvPr>
          <p:cNvSpPr>
            <a:spLocks noGrp="1"/>
          </p:cNvSpPr>
          <p:nvPr>
            <p:ph type="ftr" sz="quarter" idx="11"/>
          </p:nvPr>
        </p:nvSpPr>
        <p:spPr/>
        <p:txBody>
          <a:bodyPr/>
          <a:lstStyle/>
          <a:p>
            <a:r>
              <a:rPr lang="en-US"/>
              <a:t>New Skills for the Next Generation of Journalists - NEWSREEL</a:t>
            </a:r>
            <a:endParaRPr lang="hu-HU"/>
          </a:p>
        </p:txBody>
      </p:sp>
      <p:sp>
        <p:nvSpPr>
          <p:cNvPr id="6" name="Dia számának helye 5">
            <a:extLst>
              <a:ext uri="{FF2B5EF4-FFF2-40B4-BE49-F238E27FC236}">
                <a16:creationId xmlns:a16="http://schemas.microsoft.com/office/drawing/2014/main" id="{A4419CBA-BE4C-4F5A-8ED4-9932A6A16712}"/>
              </a:ext>
            </a:extLst>
          </p:cNvPr>
          <p:cNvSpPr>
            <a:spLocks noGrp="1"/>
          </p:cNvSpPr>
          <p:nvPr>
            <p:ph type="sldNum" sz="quarter" idx="12"/>
          </p:nvPr>
        </p:nvSpPr>
        <p:spPr/>
        <p:txBody>
          <a:bodyPr/>
          <a:lstStyle/>
          <a:p>
            <a:fld id="{5490D3A0-CE6F-49D2-A784-08D506621889}" type="slidenum">
              <a:rPr lang="hu-HU" smtClean="0"/>
              <a:t>‹#›</a:t>
            </a:fld>
            <a:endParaRPr lang="hu-HU"/>
          </a:p>
        </p:txBody>
      </p:sp>
    </p:spTree>
    <p:extLst>
      <p:ext uri="{BB962C8B-B14F-4D97-AF65-F5344CB8AC3E}">
        <p14:creationId xmlns:p14="http://schemas.microsoft.com/office/powerpoint/2010/main" val="12484128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a:extLst>
              <a:ext uri="{FF2B5EF4-FFF2-40B4-BE49-F238E27FC236}">
                <a16:creationId xmlns:a16="http://schemas.microsoft.com/office/drawing/2014/main" id="{34863371-AB1D-405B-B4E2-4C0F6ADCDFD6}"/>
              </a:ext>
            </a:extLst>
          </p:cNvPr>
          <p:cNvSpPr>
            <a:spLocks noGrp="1"/>
          </p:cNvSpPr>
          <p:nvPr>
            <p:ph type="title" orient="vert"/>
          </p:nvPr>
        </p:nvSpPr>
        <p:spPr>
          <a:xfrm>
            <a:off x="8724900" y="365125"/>
            <a:ext cx="2628900" cy="5811838"/>
          </a:xfrm>
        </p:spPr>
        <p:txBody>
          <a:bodyPr vert="eaVert"/>
          <a:lstStyle/>
          <a:p>
            <a:r>
              <a:rPr lang="hu-HU"/>
              <a:t>Mintacím szerkesztése</a:t>
            </a:r>
          </a:p>
        </p:txBody>
      </p:sp>
      <p:sp>
        <p:nvSpPr>
          <p:cNvPr id="3" name="Függőleges szöveg helye 2">
            <a:extLst>
              <a:ext uri="{FF2B5EF4-FFF2-40B4-BE49-F238E27FC236}">
                <a16:creationId xmlns:a16="http://schemas.microsoft.com/office/drawing/2014/main" id="{7B3507F7-E76D-438B-A140-397149311DB2}"/>
              </a:ext>
            </a:extLst>
          </p:cNvPr>
          <p:cNvSpPr>
            <a:spLocks noGrp="1"/>
          </p:cNvSpPr>
          <p:nvPr>
            <p:ph type="body" orient="vert" idx="1"/>
          </p:nvPr>
        </p:nvSpPr>
        <p:spPr>
          <a:xfrm>
            <a:off x="838200" y="365125"/>
            <a:ext cx="7734300" cy="5811838"/>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B541F80B-F614-45EB-AC0B-27429E01A538}"/>
              </a:ext>
            </a:extLst>
          </p:cNvPr>
          <p:cNvSpPr>
            <a:spLocks noGrp="1"/>
          </p:cNvSpPr>
          <p:nvPr>
            <p:ph type="dt" sz="half" idx="10"/>
          </p:nvPr>
        </p:nvSpPr>
        <p:spPr/>
        <p:txBody>
          <a:bodyPr/>
          <a:lstStyle/>
          <a:p>
            <a:fld id="{5CCB6C14-2430-48F0-98DB-736C494F794B}" type="datetime1">
              <a:rPr lang="hu-HU" smtClean="0"/>
              <a:t>2023. 11. 26.</a:t>
            </a:fld>
            <a:endParaRPr lang="hu-HU"/>
          </a:p>
        </p:txBody>
      </p:sp>
      <p:sp>
        <p:nvSpPr>
          <p:cNvPr id="5" name="Élőláb helye 4">
            <a:extLst>
              <a:ext uri="{FF2B5EF4-FFF2-40B4-BE49-F238E27FC236}">
                <a16:creationId xmlns:a16="http://schemas.microsoft.com/office/drawing/2014/main" id="{93E3C537-4C49-42FF-8036-CD2ADCA3A83B}"/>
              </a:ext>
            </a:extLst>
          </p:cNvPr>
          <p:cNvSpPr>
            <a:spLocks noGrp="1"/>
          </p:cNvSpPr>
          <p:nvPr>
            <p:ph type="ftr" sz="quarter" idx="11"/>
          </p:nvPr>
        </p:nvSpPr>
        <p:spPr/>
        <p:txBody>
          <a:bodyPr/>
          <a:lstStyle/>
          <a:p>
            <a:r>
              <a:rPr lang="en-US"/>
              <a:t>New Skills for the Next Generation of Journalists - NEWSREEL</a:t>
            </a:r>
            <a:endParaRPr lang="hu-HU"/>
          </a:p>
        </p:txBody>
      </p:sp>
      <p:sp>
        <p:nvSpPr>
          <p:cNvPr id="6" name="Dia számának helye 5">
            <a:extLst>
              <a:ext uri="{FF2B5EF4-FFF2-40B4-BE49-F238E27FC236}">
                <a16:creationId xmlns:a16="http://schemas.microsoft.com/office/drawing/2014/main" id="{4D879A51-2F99-4E0D-997C-83C788956555}"/>
              </a:ext>
            </a:extLst>
          </p:cNvPr>
          <p:cNvSpPr>
            <a:spLocks noGrp="1"/>
          </p:cNvSpPr>
          <p:nvPr>
            <p:ph type="sldNum" sz="quarter" idx="12"/>
          </p:nvPr>
        </p:nvSpPr>
        <p:spPr/>
        <p:txBody>
          <a:bodyPr/>
          <a:lstStyle/>
          <a:p>
            <a:fld id="{5490D3A0-CE6F-49D2-A784-08D506621889}" type="slidenum">
              <a:rPr lang="hu-HU" smtClean="0"/>
              <a:t>‹#›</a:t>
            </a:fld>
            <a:endParaRPr lang="hu-HU"/>
          </a:p>
        </p:txBody>
      </p:sp>
    </p:spTree>
    <p:extLst>
      <p:ext uri="{BB962C8B-B14F-4D97-AF65-F5344CB8AC3E}">
        <p14:creationId xmlns:p14="http://schemas.microsoft.com/office/powerpoint/2010/main" val="30177673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PhAnim="0" type="title" preserve="1" userDrawn="1">
  <p:cSld name="Címdia">
    <p:spTree>
      <p:nvGrpSpPr>
        <p:cNvPr id="1" name=""/>
        <p:cNvGrpSpPr/>
        <p:nvPr/>
      </p:nvGrpSpPr>
      <p:grpSpPr bwMode="auto">
        <a:xfrm>
          <a:off x="0" y="0"/>
          <a:ext cx="0" cy="0"/>
          <a:chOff x="0" y="0"/>
          <a:chExt cx="0" cy="0"/>
        </a:xfrm>
      </p:grpSpPr>
      <p:sp>
        <p:nvSpPr>
          <p:cNvPr id="2" name="Cím 1"/>
          <p:cNvSpPr>
            <a:spLocks noGrp="1"/>
          </p:cNvSpPr>
          <p:nvPr>
            <p:ph type="ctrTitle"/>
          </p:nvPr>
        </p:nvSpPr>
        <p:spPr bwMode="auto">
          <a:xfrm>
            <a:off x="1524000" y="1122363"/>
            <a:ext cx="9144000" cy="2387600"/>
          </a:xfrm>
        </p:spPr>
        <p:txBody>
          <a:bodyPr anchor="b"/>
          <a:lstStyle>
            <a:lvl1pPr algn="ctr">
              <a:defRPr sz="6000"/>
            </a:lvl1pPr>
          </a:lstStyle>
          <a:p>
            <a:pPr>
              <a:defRPr/>
            </a:pPr>
            <a:r>
              <a:rPr lang="hu-HU"/>
              <a:t>Mintacím szerkesztése</a:t>
            </a:r>
            <a:endParaRPr/>
          </a:p>
        </p:txBody>
      </p:sp>
      <p:sp>
        <p:nvSpPr>
          <p:cNvPr id="3" name="Alcím 2"/>
          <p:cNvSpPr>
            <a:spLocks noGrp="1"/>
          </p:cNvSpPr>
          <p:nvPr>
            <p:ph type="subTitle" idx="1"/>
          </p:nvPr>
        </p:nvSpPr>
        <p:spPr bwMode="auto">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hu-HU"/>
              <a:t>Kattintson ide az alcím mintájának szerkesztéséhez</a:t>
            </a:r>
            <a:endParaRPr/>
          </a:p>
        </p:txBody>
      </p:sp>
      <p:sp>
        <p:nvSpPr>
          <p:cNvPr id="4" name="Dátum helye 3"/>
          <p:cNvSpPr>
            <a:spLocks noGrp="1"/>
          </p:cNvSpPr>
          <p:nvPr>
            <p:ph type="dt" sz="half" idx="10"/>
          </p:nvPr>
        </p:nvSpPr>
        <p:spPr bwMode="auto"/>
        <p:txBody>
          <a:bodyPr/>
          <a:lstStyle/>
          <a:p>
            <a:pPr>
              <a:defRPr/>
            </a:pPr>
            <a:fld id="{5E3E4EE3-1A77-4589-ACFF-672620A5E174}" type="datetimeFigureOut">
              <a:rPr lang="hu-HU"/>
              <a:t>2023. 11. 26.</a:t>
            </a:fld>
            <a:endParaRPr lang="hu-HU"/>
          </a:p>
        </p:txBody>
      </p:sp>
      <p:sp>
        <p:nvSpPr>
          <p:cNvPr id="5" name="Élőláb helye 4"/>
          <p:cNvSpPr>
            <a:spLocks noGrp="1"/>
          </p:cNvSpPr>
          <p:nvPr>
            <p:ph type="ftr" sz="quarter" idx="11"/>
          </p:nvPr>
        </p:nvSpPr>
        <p:spPr bwMode="auto"/>
        <p:txBody>
          <a:bodyPr/>
          <a:lstStyle/>
          <a:p>
            <a:pPr>
              <a:defRPr/>
            </a:pPr>
            <a:endParaRPr lang="hu-HU"/>
          </a:p>
        </p:txBody>
      </p:sp>
      <p:sp>
        <p:nvSpPr>
          <p:cNvPr id="6" name="Dia számának helye 5"/>
          <p:cNvSpPr>
            <a:spLocks noGrp="1"/>
          </p:cNvSpPr>
          <p:nvPr>
            <p:ph type="sldNum" sz="quarter" idx="12"/>
          </p:nvPr>
        </p:nvSpPr>
        <p:spPr bwMode="auto"/>
        <p:txBody>
          <a:bodyPr/>
          <a:lstStyle/>
          <a:p>
            <a:pPr>
              <a:defRPr/>
            </a:pPr>
            <a:fld id="{D13146BD-4A12-432C-AD50-55033724872F}" type="slidenum">
              <a:rPr lang="hu-HU"/>
              <a:t>‹#›</a:t>
            </a:fld>
            <a:endParaRPr lang="hu-HU"/>
          </a:p>
        </p:txBody>
      </p:sp>
    </p:spTree>
    <p:extLst>
      <p:ext uri="{BB962C8B-B14F-4D97-AF65-F5344CB8AC3E}">
        <p14:creationId xmlns:p14="http://schemas.microsoft.com/office/powerpoint/2010/main" val="4349311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PhAnim="0" type="obj" preserve="1" userDrawn="1">
  <p:cSld name="Cím és tartalom">
    <p:spTree>
      <p:nvGrpSpPr>
        <p:cNvPr id="1" name=""/>
        <p:cNvGrpSpPr/>
        <p:nvPr/>
      </p:nvGrpSpPr>
      <p:grpSpPr bwMode="auto">
        <a:xfrm>
          <a:off x="0" y="0"/>
          <a:ext cx="0" cy="0"/>
          <a:chOff x="0" y="0"/>
          <a:chExt cx="0" cy="0"/>
        </a:xfrm>
      </p:grpSpPr>
      <p:sp>
        <p:nvSpPr>
          <p:cNvPr id="2" name="Cím 1"/>
          <p:cNvSpPr>
            <a:spLocks noGrp="1"/>
          </p:cNvSpPr>
          <p:nvPr>
            <p:ph type="title"/>
          </p:nvPr>
        </p:nvSpPr>
        <p:spPr bwMode="auto"/>
        <p:txBody>
          <a:bodyPr/>
          <a:lstStyle/>
          <a:p>
            <a:pPr>
              <a:defRPr/>
            </a:pPr>
            <a:r>
              <a:rPr lang="hu-HU"/>
              <a:t>Mintacím szerkesztése</a:t>
            </a:r>
            <a:endParaRPr/>
          </a:p>
        </p:txBody>
      </p:sp>
      <p:sp>
        <p:nvSpPr>
          <p:cNvPr id="3" name="Tartalom helye 2"/>
          <p:cNvSpPr>
            <a:spLocks noGrp="1"/>
          </p:cNvSpPr>
          <p:nvPr>
            <p:ph idx="1"/>
          </p:nvPr>
        </p:nvSpPr>
        <p:spPr bwMode="auto"/>
        <p:txBody>
          <a:bodyPr/>
          <a:lstStyle/>
          <a:p>
            <a:pPr lvl="0">
              <a:defRPr/>
            </a:pPr>
            <a:r>
              <a:rPr lang="hu-HU"/>
              <a:t>Mintaszöveg szerkesztése</a:t>
            </a:r>
            <a:endParaRPr/>
          </a:p>
          <a:p>
            <a:pPr lvl="1">
              <a:defRPr/>
            </a:pPr>
            <a:r>
              <a:rPr lang="hu-HU"/>
              <a:t>Második szint</a:t>
            </a:r>
            <a:endParaRPr/>
          </a:p>
          <a:p>
            <a:pPr lvl="2">
              <a:defRPr/>
            </a:pPr>
            <a:r>
              <a:rPr lang="hu-HU"/>
              <a:t>Harmadik szint</a:t>
            </a:r>
            <a:endParaRPr/>
          </a:p>
          <a:p>
            <a:pPr lvl="3">
              <a:defRPr/>
            </a:pPr>
            <a:r>
              <a:rPr lang="hu-HU"/>
              <a:t>Negyedik szint</a:t>
            </a:r>
            <a:endParaRPr/>
          </a:p>
          <a:p>
            <a:pPr lvl="4">
              <a:defRPr/>
            </a:pPr>
            <a:r>
              <a:rPr lang="hu-HU"/>
              <a:t>Ötödik szint</a:t>
            </a:r>
            <a:endParaRPr/>
          </a:p>
        </p:txBody>
      </p:sp>
      <p:sp>
        <p:nvSpPr>
          <p:cNvPr id="4" name="Dátum helye 3"/>
          <p:cNvSpPr>
            <a:spLocks noGrp="1"/>
          </p:cNvSpPr>
          <p:nvPr>
            <p:ph type="dt" sz="half" idx="10"/>
          </p:nvPr>
        </p:nvSpPr>
        <p:spPr bwMode="auto"/>
        <p:txBody>
          <a:bodyPr/>
          <a:lstStyle/>
          <a:p>
            <a:pPr>
              <a:defRPr/>
            </a:pPr>
            <a:fld id="{5E3E4EE3-1A77-4589-ACFF-672620A5E174}" type="datetimeFigureOut">
              <a:rPr lang="hu-HU"/>
              <a:t>2023. 11. 26.</a:t>
            </a:fld>
            <a:endParaRPr lang="hu-HU"/>
          </a:p>
        </p:txBody>
      </p:sp>
      <p:sp>
        <p:nvSpPr>
          <p:cNvPr id="5" name="Élőláb helye 4"/>
          <p:cNvSpPr>
            <a:spLocks noGrp="1"/>
          </p:cNvSpPr>
          <p:nvPr>
            <p:ph type="ftr" sz="quarter" idx="11"/>
          </p:nvPr>
        </p:nvSpPr>
        <p:spPr bwMode="auto"/>
        <p:txBody>
          <a:bodyPr/>
          <a:lstStyle/>
          <a:p>
            <a:pPr>
              <a:defRPr/>
            </a:pPr>
            <a:endParaRPr lang="hu-HU"/>
          </a:p>
        </p:txBody>
      </p:sp>
      <p:sp>
        <p:nvSpPr>
          <p:cNvPr id="6" name="Dia számának helye 5"/>
          <p:cNvSpPr>
            <a:spLocks noGrp="1"/>
          </p:cNvSpPr>
          <p:nvPr>
            <p:ph type="sldNum" sz="quarter" idx="12"/>
          </p:nvPr>
        </p:nvSpPr>
        <p:spPr bwMode="auto"/>
        <p:txBody>
          <a:bodyPr/>
          <a:lstStyle/>
          <a:p>
            <a:pPr>
              <a:defRPr/>
            </a:pPr>
            <a:fld id="{D13146BD-4A12-432C-AD50-55033724872F}" type="slidenum">
              <a:rPr lang="hu-HU"/>
              <a:t>‹#›</a:t>
            </a:fld>
            <a:endParaRPr lang="hu-HU"/>
          </a:p>
        </p:txBody>
      </p:sp>
    </p:spTree>
    <p:extLst>
      <p:ext uri="{BB962C8B-B14F-4D97-AF65-F5344CB8AC3E}">
        <p14:creationId xmlns:p14="http://schemas.microsoft.com/office/powerpoint/2010/main" val="8633723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PhAnim="0" type="secHead" preserve="1" userDrawn="1">
  <p:cSld name="Szakaszfejléc">
    <p:spTree>
      <p:nvGrpSpPr>
        <p:cNvPr id="1" name=""/>
        <p:cNvGrpSpPr/>
        <p:nvPr/>
      </p:nvGrpSpPr>
      <p:grpSpPr bwMode="auto">
        <a:xfrm>
          <a:off x="0" y="0"/>
          <a:ext cx="0" cy="0"/>
          <a:chOff x="0" y="0"/>
          <a:chExt cx="0" cy="0"/>
        </a:xfrm>
      </p:grpSpPr>
      <p:sp>
        <p:nvSpPr>
          <p:cNvPr id="2" name="Cím 1"/>
          <p:cNvSpPr>
            <a:spLocks noGrp="1"/>
          </p:cNvSpPr>
          <p:nvPr>
            <p:ph type="title"/>
          </p:nvPr>
        </p:nvSpPr>
        <p:spPr bwMode="auto">
          <a:xfrm>
            <a:off x="831850" y="1709738"/>
            <a:ext cx="10515600" cy="2852737"/>
          </a:xfrm>
        </p:spPr>
        <p:txBody>
          <a:bodyPr anchor="b"/>
          <a:lstStyle>
            <a:lvl1pPr>
              <a:defRPr sz="6000"/>
            </a:lvl1pPr>
          </a:lstStyle>
          <a:p>
            <a:pPr>
              <a:defRPr/>
            </a:pPr>
            <a:r>
              <a:rPr lang="hu-HU"/>
              <a:t>Mintacím szerkesztése</a:t>
            </a:r>
            <a:endParaRPr/>
          </a:p>
        </p:txBody>
      </p:sp>
      <p:sp>
        <p:nvSpPr>
          <p:cNvPr id="3" name="Szöveg helye 2"/>
          <p:cNvSpPr>
            <a:spLocks noGrp="1"/>
          </p:cNvSpPr>
          <p:nvPr>
            <p:ph type="body" idx="1"/>
          </p:nvPr>
        </p:nvSpPr>
        <p:spPr bwMode="auto">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a:pPr>
            <a:r>
              <a:rPr lang="hu-HU"/>
              <a:t>Mintaszöveg szerkesztése</a:t>
            </a:r>
            <a:endParaRPr/>
          </a:p>
        </p:txBody>
      </p:sp>
      <p:sp>
        <p:nvSpPr>
          <p:cNvPr id="4" name="Dátum helye 3"/>
          <p:cNvSpPr>
            <a:spLocks noGrp="1"/>
          </p:cNvSpPr>
          <p:nvPr>
            <p:ph type="dt" sz="half" idx="10"/>
          </p:nvPr>
        </p:nvSpPr>
        <p:spPr bwMode="auto"/>
        <p:txBody>
          <a:bodyPr/>
          <a:lstStyle/>
          <a:p>
            <a:pPr>
              <a:defRPr/>
            </a:pPr>
            <a:fld id="{5E3E4EE3-1A77-4589-ACFF-672620A5E174}" type="datetimeFigureOut">
              <a:rPr lang="hu-HU"/>
              <a:t>2023. 11. 26.</a:t>
            </a:fld>
            <a:endParaRPr lang="hu-HU"/>
          </a:p>
        </p:txBody>
      </p:sp>
      <p:sp>
        <p:nvSpPr>
          <p:cNvPr id="5" name="Élőláb helye 4"/>
          <p:cNvSpPr>
            <a:spLocks noGrp="1"/>
          </p:cNvSpPr>
          <p:nvPr>
            <p:ph type="ftr" sz="quarter" idx="11"/>
          </p:nvPr>
        </p:nvSpPr>
        <p:spPr bwMode="auto"/>
        <p:txBody>
          <a:bodyPr/>
          <a:lstStyle/>
          <a:p>
            <a:pPr>
              <a:defRPr/>
            </a:pPr>
            <a:endParaRPr lang="hu-HU"/>
          </a:p>
        </p:txBody>
      </p:sp>
      <p:sp>
        <p:nvSpPr>
          <p:cNvPr id="6" name="Dia számának helye 5"/>
          <p:cNvSpPr>
            <a:spLocks noGrp="1"/>
          </p:cNvSpPr>
          <p:nvPr>
            <p:ph type="sldNum" sz="quarter" idx="12"/>
          </p:nvPr>
        </p:nvSpPr>
        <p:spPr bwMode="auto"/>
        <p:txBody>
          <a:bodyPr/>
          <a:lstStyle/>
          <a:p>
            <a:pPr>
              <a:defRPr/>
            </a:pPr>
            <a:fld id="{D13146BD-4A12-432C-AD50-55033724872F}" type="slidenum">
              <a:rPr lang="hu-HU"/>
              <a:t>‹#›</a:t>
            </a:fld>
            <a:endParaRPr lang="hu-HU"/>
          </a:p>
        </p:txBody>
      </p:sp>
    </p:spTree>
    <p:extLst>
      <p:ext uri="{BB962C8B-B14F-4D97-AF65-F5344CB8AC3E}">
        <p14:creationId xmlns:p14="http://schemas.microsoft.com/office/powerpoint/2010/main" val="4878033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PhAnim="0" type="twoObj" preserve="1" userDrawn="1">
  <p:cSld name="2 tartalomrész">
    <p:spTree>
      <p:nvGrpSpPr>
        <p:cNvPr id="1" name=""/>
        <p:cNvGrpSpPr/>
        <p:nvPr/>
      </p:nvGrpSpPr>
      <p:grpSpPr bwMode="auto">
        <a:xfrm>
          <a:off x="0" y="0"/>
          <a:ext cx="0" cy="0"/>
          <a:chOff x="0" y="0"/>
          <a:chExt cx="0" cy="0"/>
        </a:xfrm>
      </p:grpSpPr>
      <p:sp>
        <p:nvSpPr>
          <p:cNvPr id="2" name="Cím 1"/>
          <p:cNvSpPr>
            <a:spLocks noGrp="1"/>
          </p:cNvSpPr>
          <p:nvPr>
            <p:ph type="title"/>
          </p:nvPr>
        </p:nvSpPr>
        <p:spPr bwMode="auto"/>
        <p:txBody>
          <a:bodyPr/>
          <a:lstStyle/>
          <a:p>
            <a:pPr>
              <a:defRPr/>
            </a:pPr>
            <a:r>
              <a:rPr lang="hu-HU"/>
              <a:t>Mintacím szerkesztése</a:t>
            </a:r>
            <a:endParaRPr/>
          </a:p>
        </p:txBody>
      </p:sp>
      <p:sp>
        <p:nvSpPr>
          <p:cNvPr id="3" name="Tartalom helye 2"/>
          <p:cNvSpPr>
            <a:spLocks noGrp="1"/>
          </p:cNvSpPr>
          <p:nvPr>
            <p:ph sz="half" idx="1"/>
          </p:nvPr>
        </p:nvSpPr>
        <p:spPr bwMode="auto">
          <a:xfrm>
            <a:off x="838200" y="1825625"/>
            <a:ext cx="5181600" cy="4351338"/>
          </a:xfrm>
        </p:spPr>
        <p:txBody>
          <a:bodyPr/>
          <a:lstStyle/>
          <a:p>
            <a:pPr lvl="0">
              <a:defRPr/>
            </a:pPr>
            <a:r>
              <a:rPr lang="hu-HU"/>
              <a:t>Mintaszöveg szerkesztése</a:t>
            </a:r>
            <a:endParaRPr/>
          </a:p>
          <a:p>
            <a:pPr lvl="1">
              <a:defRPr/>
            </a:pPr>
            <a:r>
              <a:rPr lang="hu-HU"/>
              <a:t>Második szint</a:t>
            </a:r>
            <a:endParaRPr/>
          </a:p>
          <a:p>
            <a:pPr lvl="2">
              <a:defRPr/>
            </a:pPr>
            <a:r>
              <a:rPr lang="hu-HU"/>
              <a:t>Harmadik szint</a:t>
            </a:r>
            <a:endParaRPr/>
          </a:p>
          <a:p>
            <a:pPr lvl="3">
              <a:defRPr/>
            </a:pPr>
            <a:r>
              <a:rPr lang="hu-HU"/>
              <a:t>Negyedik szint</a:t>
            </a:r>
            <a:endParaRPr/>
          </a:p>
          <a:p>
            <a:pPr lvl="4">
              <a:defRPr/>
            </a:pPr>
            <a:r>
              <a:rPr lang="hu-HU"/>
              <a:t>Ötödik szint</a:t>
            </a:r>
            <a:endParaRPr/>
          </a:p>
        </p:txBody>
      </p:sp>
      <p:sp>
        <p:nvSpPr>
          <p:cNvPr id="4" name="Tartalom helye 3"/>
          <p:cNvSpPr>
            <a:spLocks noGrp="1"/>
          </p:cNvSpPr>
          <p:nvPr>
            <p:ph sz="half" idx="2"/>
          </p:nvPr>
        </p:nvSpPr>
        <p:spPr bwMode="auto">
          <a:xfrm>
            <a:off x="6172200" y="1825625"/>
            <a:ext cx="5181600" cy="4351338"/>
          </a:xfrm>
        </p:spPr>
        <p:txBody>
          <a:bodyPr/>
          <a:lstStyle/>
          <a:p>
            <a:pPr lvl="0">
              <a:defRPr/>
            </a:pPr>
            <a:r>
              <a:rPr lang="hu-HU"/>
              <a:t>Mintaszöveg szerkesztése</a:t>
            </a:r>
            <a:endParaRPr/>
          </a:p>
          <a:p>
            <a:pPr lvl="1">
              <a:defRPr/>
            </a:pPr>
            <a:r>
              <a:rPr lang="hu-HU"/>
              <a:t>Második szint</a:t>
            </a:r>
            <a:endParaRPr/>
          </a:p>
          <a:p>
            <a:pPr lvl="2">
              <a:defRPr/>
            </a:pPr>
            <a:r>
              <a:rPr lang="hu-HU"/>
              <a:t>Harmadik szint</a:t>
            </a:r>
            <a:endParaRPr/>
          </a:p>
          <a:p>
            <a:pPr lvl="3">
              <a:defRPr/>
            </a:pPr>
            <a:r>
              <a:rPr lang="hu-HU"/>
              <a:t>Negyedik szint</a:t>
            </a:r>
            <a:endParaRPr/>
          </a:p>
          <a:p>
            <a:pPr lvl="4">
              <a:defRPr/>
            </a:pPr>
            <a:r>
              <a:rPr lang="hu-HU"/>
              <a:t>Ötödik szint</a:t>
            </a:r>
            <a:endParaRPr/>
          </a:p>
        </p:txBody>
      </p:sp>
      <p:sp>
        <p:nvSpPr>
          <p:cNvPr id="5" name="Dátum helye 4"/>
          <p:cNvSpPr>
            <a:spLocks noGrp="1"/>
          </p:cNvSpPr>
          <p:nvPr>
            <p:ph type="dt" sz="half" idx="10"/>
          </p:nvPr>
        </p:nvSpPr>
        <p:spPr bwMode="auto"/>
        <p:txBody>
          <a:bodyPr/>
          <a:lstStyle/>
          <a:p>
            <a:pPr>
              <a:defRPr/>
            </a:pPr>
            <a:fld id="{5E3E4EE3-1A77-4589-ACFF-672620A5E174}" type="datetimeFigureOut">
              <a:rPr lang="hu-HU"/>
              <a:t>2023. 11. 26.</a:t>
            </a:fld>
            <a:endParaRPr lang="hu-HU"/>
          </a:p>
        </p:txBody>
      </p:sp>
      <p:sp>
        <p:nvSpPr>
          <p:cNvPr id="6" name="Élőláb helye 5"/>
          <p:cNvSpPr>
            <a:spLocks noGrp="1"/>
          </p:cNvSpPr>
          <p:nvPr>
            <p:ph type="ftr" sz="quarter" idx="11"/>
          </p:nvPr>
        </p:nvSpPr>
        <p:spPr bwMode="auto"/>
        <p:txBody>
          <a:bodyPr/>
          <a:lstStyle/>
          <a:p>
            <a:pPr>
              <a:defRPr/>
            </a:pPr>
            <a:endParaRPr lang="hu-HU"/>
          </a:p>
        </p:txBody>
      </p:sp>
      <p:sp>
        <p:nvSpPr>
          <p:cNvPr id="7" name="Dia számának helye 6"/>
          <p:cNvSpPr>
            <a:spLocks noGrp="1"/>
          </p:cNvSpPr>
          <p:nvPr>
            <p:ph type="sldNum" sz="quarter" idx="12"/>
          </p:nvPr>
        </p:nvSpPr>
        <p:spPr bwMode="auto"/>
        <p:txBody>
          <a:bodyPr/>
          <a:lstStyle/>
          <a:p>
            <a:pPr>
              <a:defRPr/>
            </a:pPr>
            <a:fld id="{D13146BD-4A12-432C-AD50-55033724872F}" type="slidenum">
              <a:rPr lang="hu-HU"/>
              <a:t>‹#›</a:t>
            </a:fld>
            <a:endParaRPr lang="hu-HU"/>
          </a:p>
        </p:txBody>
      </p:sp>
    </p:spTree>
    <p:extLst>
      <p:ext uri="{BB962C8B-B14F-4D97-AF65-F5344CB8AC3E}">
        <p14:creationId xmlns:p14="http://schemas.microsoft.com/office/powerpoint/2010/main" val="8441600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PhAnim="0" type="twoTxTwoObj" preserve="1" userDrawn="1">
  <p:cSld name="Összehasonlítás">
    <p:spTree>
      <p:nvGrpSpPr>
        <p:cNvPr id="1" name=""/>
        <p:cNvGrpSpPr/>
        <p:nvPr/>
      </p:nvGrpSpPr>
      <p:grpSpPr bwMode="auto">
        <a:xfrm>
          <a:off x="0" y="0"/>
          <a:ext cx="0" cy="0"/>
          <a:chOff x="0" y="0"/>
          <a:chExt cx="0" cy="0"/>
        </a:xfrm>
      </p:grpSpPr>
      <p:sp>
        <p:nvSpPr>
          <p:cNvPr id="2" name="Cím 1"/>
          <p:cNvSpPr>
            <a:spLocks noGrp="1"/>
          </p:cNvSpPr>
          <p:nvPr>
            <p:ph type="title"/>
          </p:nvPr>
        </p:nvSpPr>
        <p:spPr bwMode="auto">
          <a:xfrm>
            <a:off x="839788" y="365125"/>
            <a:ext cx="10515600" cy="1325563"/>
          </a:xfrm>
        </p:spPr>
        <p:txBody>
          <a:bodyPr/>
          <a:lstStyle/>
          <a:p>
            <a:pPr>
              <a:defRPr/>
            </a:pPr>
            <a:r>
              <a:rPr lang="hu-HU"/>
              <a:t>Mintacím szerkesztése</a:t>
            </a:r>
            <a:endParaRPr/>
          </a:p>
        </p:txBody>
      </p:sp>
      <p:sp>
        <p:nvSpPr>
          <p:cNvPr id="3" name="Szöveg helye 2"/>
          <p:cNvSpPr>
            <a:spLocks noGrp="1"/>
          </p:cNvSpPr>
          <p:nvPr>
            <p:ph type="body" idx="1"/>
          </p:nvPr>
        </p:nvSpPr>
        <p:spPr bwMode="auto">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hu-HU"/>
              <a:t>Mintaszöveg szerkesztése</a:t>
            </a:r>
            <a:endParaRPr/>
          </a:p>
        </p:txBody>
      </p:sp>
      <p:sp>
        <p:nvSpPr>
          <p:cNvPr id="4" name="Tartalom helye 3"/>
          <p:cNvSpPr>
            <a:spLocks noGrp="1"/>
          </p:cNvSpPr>
          <p:nvPr>
            <p:ph sz="half" idx="2"/>
          </p:nvPr>
        </p:nvSpPr>
        <p:spPr bwMode="auto">
          <a:xfrm>
            <a:off x="839788" y="2505074"/>
            <a:ext cx="5157787" cy="3684588"/>
          </a:xfrm>
        </p:spPr>
        <p:txBody>
          <a:bodyPr/>
          <a:lstStyle/>
          <a:p>
            <a:pPr lvl="0">
              <a:defRPr/>
            </a:pPr>
            <a:r>
              <a:rPr lang="hu-HU"/>
              <a:t>Mintaszöveg szerkesztése</a:t>
            </a:r>
            <a:endParaRPr/>
          </a:p>
          <a:p>
            <a:pPr lvl="1">
              <a:defRPr/>
            </a:pPr>
            <a:r>
              <a:rPr lang="hu-HU"/>
              <a:t>Második szint</a:t>
            </a:r>
            <a:endParaRPr/>
          </a:p>
          <a:p>
            <a:pPr lvl="2">
              <a:defRPr/>
            </a:pPr>
            <a:r>
              <a:rPr lang="hu-HU"/>
              <a:t>Harmadik szint</a:t>
            </a:r>
            <a:endParaRPr/>
          </a:p>
          <a:p>
            <a:pPr lvl="3">
              <a:defRPr/>
            </a:pPr>
            <a:r>
              <a:rPr lang="hu-HU"/>
              <a:t>Negyedik szint</a:t>
            </a:r>
            <a:endParaRPr/>
          </a:p>
          <a:p>
            <a:pPr lvl="4">
              <a:defRPr/>
            </a:pPr>
            <a:r>
              <a:rPr lang="hu-HU"/>
              <a:t>Ötödik szint</a:t>
            </a:r>
            <a:endParaRPr/>
          </a:p>
        </p:txBody>
      </p:sp>
      <p:sp>
        <p:nvSpPr>
          <p:cNvPr id="5" name="Szöveg helye 4"/>
          <p:cNvSpPr>
            <a:spLocks noGrp="1"/>
          </p:cNvSpPr>
          <p:nvPr>
            <p:ph type="body" sz="quarter" idx="3"/>
          </p:nvPr>
        </p:nvSpPr>
        <p:spPr bwMode="auto">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hu-HU"/>
              <a:t>Mintaszöveg szerkesztése</a:t>
            </a:r>
            <a:endParaRPr/>
          </a:p>
        </p:txBody>
      </p:sp>
      <p:sp>
        <p:nvSpPr>
          <p:cNvPr id="6" name="Tartalom helye 5"/>
          <p:cNvSpPr>
            <a:spLocks noGrp="1"/>
          </p:cNvSpPr>
          <p:nvPr>
            <p:ph sz="quarter" idx="4"/>
          </p:nvPr>
        </p:nvSpPr>
        <p:spPr bwMode="auto">
          <a:xfrm>
            <a:off x="6172200" y="2505074"/>
            <a:ext cx="5183188" cy="3684588"/>
          </a:xfrm>
        </p:spPr>
        <p:txBody>
          <a:bodyPr/>
          <a:lstStyle/>
          <a:p>
            <a:pPr lvl="0">
              <a:defRPr/>
            </a:pPr>
            <a:r>
              <a:rPr lang="hu-HU"/>
              <a:t>Mintaszöveg szerkesztése</a:t>
            </a:r>
            <a:endParaRPr/>
          </a:p>
          <a:p>
            <a:pPr lvl="1">
              <a:defRPr/>
            </a:pPr>
            <a:r>
              <a:rPr lang="hu-HU"/>
              <a:t>Második szint</a:t>
            </a:r>
            <a:endParaRPr/>
          </a:p>
          <a:p>
            <a:pPr lvl="2">
              <a:defRPr/>
            </a:pPr>
            <a:r>
              <a:rPr lang="hu-HU"/>
              <a:t>Harmadik szint</a:t>
            </a:r>
            <a:endParaRPr/>
          </a:p>
          <a:p>
            <a:pPr lvl="3">
              <a:defRPr/>
            </a:pPr>
            <a:r>
              <a:rPr lang="hu-HU"/>
              <a:t>Negyedik szint</a:t>
            </a:r>
            <a:endParaRPr/>
          </a:p>
          <a:p>
            <a:pPr lvl="4">
              <a:defRPr/>
            </a:pPr>
            <a:r>
              <a:rPr lang="hu-HU"/>
              <a:t>Ötödik szint</a:t>
            </a:r>
            <a:endParaRPr/>
          </a:p>
        </p:txBody>
      </p:sp>
      <p:sp>
        <p:nvSpPr>
          <p:cNvPr id="7" name="Dátum helye 6"/>
          <p:cNvSpPr>
            <a:spLocks noGrp="1"/>
          </p:cNvSpPr>
          <p:nvPr>
            <p:ph type="dt" sz="half" idx="10"/>
          </p:nvPr>
        </p:nvSpPr>
        <p:spPr bwMode="auto"/>
        <p:txBody>
          <a:bodyPr/>
          <a:lstStyle/>
          <a:p>
            <a:pPr>
              <a:defRPr/>
            </a:pPr>
            <a:fld id="{5E3E4EE3-1A77-4589-ACFF-672620A5E174}" type="datetimeFigureOut">
              <a:rPr lang="hu-HU"/>
              <a:t>2023. 11. 26.</a:t>
            </a:fld>
            <a:endParaRPr lang="hu-HU"/>
          </a:p>
        </p:txBody>
      </p:sp>
      <p:sp>
        <p:nvSpPr>
          <p:cNvPr id="8" name="Élőláb helye 7"/>
          <p:cNvSpPr>
            <a:spLocks noGrp="1"/>
          </p:cNvSpPr>
          <p:nvPr>
            <p:ph type="ftr" sz="quarter" idx="11"/>
          </p:nvPr>
        </p:nvSpPr>
        <p:spPr bwMode="auto"/>
        <p:txBody>
          <a:bodyPr/>
          <a:lstStyle/>
          <a:p>
            <a:pPr>
              <a:defRPr/>
            </a:pPr>
            <a:endParaRPr lang="hu-HU"/>
          </a:p>
        </p:txBody>
      </p:sp>
      <p:sp>
        <p:nvSpPr>
          <p:cNvPr id="9" name="Dia számának helye 8"/>
          <p:cNvSpPr>
            <a:spLocks noGrp="1"/>
          </p:cNvSpPr>
          <p:nvPr>
            <p:ph type="sldNum" sz="quarter" idx="12"/>
          </p:nvPr>
        </p:nvSpPr>
        <p:spPr bwMode="auto"/>
        <p:txBody>
          <a:bodyPr/>
          <a:lstStyle/>
          <a:p>
            <a:pPr>
              <a:defRPr/>
            </a:pPr>
            <a:fld id="{D13146BD-4A12-432C-AD50-55033724872F}" type="slidenum">
              <a:rPr lang="hu-HU"/>
              <a:t>‹#›</a:t>
            </a:fld>
            <a:endParaRPr lang="hu-HU"/>
          </a:p>
        </p:txBody>
      </p:sp>
    </p:spTree>
    <p:extLst>
      <p:ext uri="{BB962C8B-B14F-4D97-AF65-F5344CB8AC3E}">
        <p14:creationId xmlns:p14="http://schemas.microsoft.com/office/powerpoint/2010/main" val="40212557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PhAnim="0" type="titleOnly" preserve="1" userDrawn="1">
  <p:cSld name="Csak cím">
    <p:spTree>
      <p:nvGrpSpPr>
        <p:cNvPr id="1" name=""/>
        <p:cNvGrpSpPr/>
        <p:nvPr/>
      </p:nvGrpSpPr>
      <p:grpSpPr bwMode="auto">
        <a:xfrm>
          <a:off x="0" y="0"/>
          <a:ext cx="0" cy="0"/>
          <a:chOff x="0" y="0"/>
          <a:chExt cx="0" cy="0"/>
        </a:xfrm>
      </p:grpSpPr>
      <p:sp>
        <p:nvSpPr>
          <p:cNvPr id="2" name="Cím 1"/>
          <p:cNvSpPr>
            <a:spLocks noGrp="1"/>
          </p:cNvSpPr>
          <p:nvPr>
            <p:ph type="title"/>
          </p:nvPr>
        </p:nvSpPr>
        <p:spPr bwMode="auto"/>
        <p:txBody>
          <a:bodyPr/>
          <a:lstStyle/>
          <a:p>
            <a:pPr>
              <a:defRPr/>
            </a:pPr>
            <a:r>
              <a:rPr lang="hu-HU"/>
              <a:t>Mintacím szerkesztése</a:t>
            </a:r>
            <a:endParaRPr/>
          </a:p>
        </p:txBody>
      </p:sp>
      <p:sp>
        <p:nvSpPr>
          <p:cNvPr id="3" name="Dátum helye 2"/>
          <p:cNvSpPr>
            <a:spLocks noGrp="1"/>
          </p:cNvSpPr>
          <p:nvPr>
            <p:ph type="dt" sz="half" idx="10"/>
          </p:nvPr>
        </p:nvSpPr>
        <p:spPr bwMode="auto"/>
        <p:txBody>
          <a:bodyPr/>
          <a:lstStyle/>
          <a:p>
            <a:pPr>
              <a:defRPr/>
            </a:pPr>
            <a:fld id="{5E3E4EE3-1A77-4589-ACFF-672620A5E174}" type="datetimeFigureOut">
              <a:rPr lang="hu-HU"/>
              <a:t>2023. 11. 26.</a:t>
            </a:fld>
            <a:endParaRPr lang="hu-HU"/>
          </a:p>
        </p:txBody>
      </p:sp>
      <p:sp>
        <p:nvSpPr>
          <p:cNvPr id="4" name="Élőláb helye 3"/>
          <p:cNvSpPr>
            <a:spLocks noGrp="1"/>
          </p:cNvSpPr>
          <p:nvPr>
            <p:ph type="ftr" sz="quarter" idx="11"/>
          </p:nvPr>
        </p:nvSpPr>
        <p:spPr bwMode="auto"/>
        <p:txBody>
          <a:bodyPr/>
          <a:lstStyle/>
          <a:p>
            <a:pPr>
              <a:defRPr/>
            </a:pPr>
            <a:endParaRPr lang="hu-HU"/>
          </a:p>
        </p:txBody>
      </p:sp>
      <p:sp>
        <p:nvSpPr>
          <p:cNvPr id="5" name="Dia számának helye 4"/>
          <p:cNvSpPr>
            <a:spLocks noGrp="1"/>
          </p:cNvSpPr>
          <p:nvPr>
            <p:ph type="sldNum" sz="quarter" idx="12"/>
          </p:nvPr>
        </p:nvSpPr>
        <p:spPr bwMode="auto"/>
        <p:txBody>
          <a:bodyPr/>
          <a:lstStyle/>
          <a:p>
            <a:pPr>
              <a:defRPr/>
            </a:pPr>
            <a:fld id="{D13146BD-4A12-432C-AD50-55033724872F}" type="slidenum">
              <a:rPr lang="hu-HU"/>
              <a:t>‹#›</a:t>
            </a:fld>
            <a:endParaRPr lang="hu-HU"/>
          </a:p>
        </p:txBody>
      </p:sp>
    </p:spTree>
    <p:extLst>
      <p:ext uri="{BB962C8B-B14F-4D97-AF65-F5344CB8AC3E}">
        <p14:creationId xmlns:p14="http://schemas.microsoft.com/office/powerpoint/2010/main" val="29966168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PhAnim="0" type="blank" preserve="1" userDrawn="1">
  <p:cSld name="Üres">
    <p:spTree>
      <p:nvGrpSpPr>
        <p:cNvPr id="1" name=""/>
        <p:cNvGrpSpPr/>
        <p:nvPr/>
      </p:nvGrpSpPr>
      <p:grpSpPr bwMode="auto">
        <a:xfrm>
          <a:off x="0" y="0"/>
          <a:ext cx="0" cy="0"/>
          <a:chOff x="0" y="0"/>
          <a:chExt cx="0" cy="0"/>
        </a:xfrm>
      </p:grpSpPr>
      <p:sp>
        <p:nvSpPr>
          <p:cNvPr id="2" name="Dátum helye 1"/>
          <p:cNvSpPr>
            <a:spLocks noGrp="1"/>
          </p:cNvSpPr>
          <p:nvPr>
            <p:ph type="dt" sz="half" idx="10"/>
          </p:nvPr>
        </p:nvSpPr>
        <p:spPr bwMode="auto"/>
        <p:txBody>
          <a:bodyPr/>
          <a:lstStyle/>
          <a:p>
            <a:pPr>
              <a:defRPr/>
            </a:pPr>
            <a:fld id="{5E3E4EE3-1A77-4589-ACFF-672620A5E174}" type="datetimeFigureOut">
              <a:rPr lang="hu-HU"/>
              <a:t>2023. 11. 26.</a:t>
            </a:fld>
            <a:endParaRPr lang="hu-HU"/>
          </a:p>
        </p:txBody>
      </p:sp>
      <p:sp>
        <p:nvSpPr>
          <p:cNvPr id="3" name="Élőláb helye 2"/>
          <p:cNvSpPr>
            <a:spLocks noGrp="1"/>
          </p:cNvSpPr>
          <p:nvPr>
            <p:ph type="ftr" sz="quarter" idx="11"/>
          </p:nvPr>
        </p:nvSpPr>
        <p:spPr bwMode="auto"/>
        <p:txBody>
          <a:bodyPr/>
          <a:lstStyle/>
          <a:p>
            <a:pPr>
              <a:defRPr/>
            </a:pPr>
            <a:endParaRPr lang="hu-HU"/>
          </a:p>
        </p:txBody>
      </p:sp>
      <p:sp>
        <p:nvSpPr>
          <p:cNvPr id="4" name="Dia számának helye 3"/>
          <p:cNvSpPr>
            <a:spLocks noGrp="1"/>
          </p:cNvSpPr>
          <p:nvPr>
            <p:ph type="sldNum" sz="quarter" idx="12"/>
          </p:nvPr>
        </p:nvSpPr>
        <p:spPr bwMode="auto"/>
        <p:txBody>
          <a:bodyPr/>
          <a:lstStyle/>
          <a:p>
            <a:pPr>
              <a:defRPr/>
            </a:pPr>
            <a:fld id="{D13146BD-4A12-432C-AD50-55033724872F}" type="slidenum">
              <a:rPr lang="hu-HU"/>
              <a:t>‹#›</a:t>
            </a:fld>
            <a:endParaRPr lang="hu-HU"/>
          </a:p>
        </p:txBody>
      </p:sp>
    </p:spTree>
    <p:extLst>
      <p:ext uri="{BB962C8B-B14F-4D97-AF65-F5344CB8AC3E}">
        <p14:creationId xmlns:p14="http://schemas.microsoft.com/office/powerpoint/2010/main" val="17180638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A2FB3AEF-F3A9-498A-821C-57DAA041F913}"/>
              </a:ext>
            </a:extLst>
          </p:cNvPr>
          <p:cNvSpPr>
            <a:spLocks noGrp="1"/>
          </p:cNvSpPr>
          <p:nvPr>
            <p:ph type="title"/>
          </p:nvPr>
        </p:nvSpPr>
        <p:spPr>
          <a:xfrm>
            <a:off x="831850" y="1709738"/>
            <a:ext cx="10515600" cy="2852737"/>
          </a:xfrm>
        </p:spPr>
        <p:txBody>
          <a:bodyPr anchor="b"/>
          <a:lstStyle>
            <a:lvl1pPr>
              <a:defRPr sz="6000"/>
            </a:lvl1pPr>
          </a:lstStyle>
          <a:p>
            <a:r>
              <a:rPr lang="hu-HU"/>
              <a:t>Mintacím szerkesztése</a:t>
            </a:r>
          </a:p>
        </p:txBody>
      </p:sp>
      <p:sp>
        <p:nvSpPr>
          <p:cNvPr id="3" name="Szöveg helye 2">
            <a:extLst>
              <a:ext uri="{FF2B5EF4-FFF2-40B4-BE49-F238E27FC236}">
                <a16:creationId xmlns:a16="http://schemas.microsoft.com/office/drawing/2014/main" id="{2FCE7844-FCEC-430D-BDBA-2EB22D864D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a:t>Mintaszöveg szerkesztése</a:t>
            </a:r>
          </a:p>
        </p:txBody>
      </p:sp>
      <p:sp>
        <p:nvSpPr>
          <p:cNvPr id="4" name="Dátum helye 3">
            <a:extLst>
              <a:ext uri="{FF2B5EF4-FFF2-40B4-BE49-F238E27FC236}">
                <a16:creationId xmlns:a16="http://schemas.microsoft.com/office/drawing/2014/main" id="{7E201D20-BCF5-424A-B6BF-C0C42C921C76}"/>
              </a:ext>
            </a:extLst>
          </p:cNvPr>
          <p:cNvSpPr>
            <a:spLocks noGrp="1"/>
          </p:cNvSpPr>
          <p:nvPr>
            <p:ph type="dt" sz="half" idx="10"/>
          </p:nvPr>
        </p:nvSpPr>
        <p:spPr/>
        <p:txBody>
          <a:bodyPr/>
          <a:lstStyle/>
          <a:p>
            <a:fld id="{5E3E4EE3-1A77-4589-ACFF-672620A5E174}" type="datetimeFigureOut">
              <a:rPr lang="hu-HU" smtClean="0"/>
              <a:t>2023. 11. 26.</a:t>
            </a:fld>
            <a:endParaRPr lang="hu-HU"/>
          </a:p>
        </p:txBody>
      </p:sp>
      <p:sp>
        <p:nvSpPr>
          <p:cNvPr id="5" name="Élőláb helye 4">
            <a:extLst>
              <a:ext uri="{FF2B5EF4-FFF2-40B4-BE49-F238E27FC236}">
                <a16:creationId xmlns:a16="http://schemas.microsoft.com/office/drawing/2014/main" id="{3D3C334B-358A-40C5-B444-4BE1A31B5D5A}"/>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54CE59DD-D322-4341-B8E1-59C81D42A096}"/>
              </a:ext>
            </a:extLst>
          </p:cNvPr>
          <p:cNvSpPr>
            <a:spLocks noGrp="1"/>
          </p:cNvSpPr>
          <p:nvPr>
            <p:ph type="sldNum" sz="quarter" idx="12"/>
          </p:nvPr>
        </p:nvSpPr>
        <p:spPr/>
        <p:txBody>
          <a:bodyPr/>
          <a:lstStyle/>
          <a:p>
            <a:fld id="{D13146BD-4A12-432C-AD50-55033724872F}" type="slidenum">
              <a:rPr lang="hu-HU" smtClean="0"/>
              <a:t>‹#›</a:t>
            </a:fld>
            <a:endParaRPr lang="hu-HU"/>
          </a:p>
        </p:txBody>
      </p:sp>
    </p:spTree>
    <p:extLst>
      <p:ext uri="{BB962C8B-B14F-4D97-AF65-F5344CB8AC3E}">
        <p14:creationId xmlns:p14="http://schemas.microsoft.com/office/powerpoint/2010/main" val="15951164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PhAnim="0" type="objTx" preserve="1" userDrawn="1">
  <p:cSld name="Tartalomrész képaláírással">
    <p:spTree>
      <p:nvGrpSpPr>
        <p:cNvPr id="1" name=""/>
        <p:cNvGrpSpPr/>
        <p:nvPr/>
      </p:nvGrpSpPr>
      <p:grpSpPr bwMode="auto">
        <a:xfrm>
          <a:off x="0" y="0"/>
          <a:ext cx="0" cy="0"/>
          <a:chOff x="0" y="0"/>
          <a:chExt cx="0" cy="0"/>
        </a:xfrm>
      </p:grpSpPr>
      <p:sp>
        <p:nvSpPr>
          <p:cNvPr id="2" name="Cím 1"/>
          <p:cNvSpPr>
            <a:spLocks noGrp="1"/>
          </p:cNvSpPr>
          <p:nvPr>
            <p:ph type="title"/>
          </p:nvPr>
        </p:nvSpPr>
        <p:spPr bwMode="auto">
          <a:xfrm>
            <a:off x="839788" y="457200"/>
            <a:ext cx="3932237" cy="1600200"/>
          </a:xfrm>
        </p:spPr>
        <p:txBody>
          <a:bodyPr anchor="b"/>
          <a:lstStyle>
            <a:lvl1pPr>
              <a:defRPr sz="3200"/>
            </a:lvl1pPr>
          </a:lstStyle>
          <a:p>
            <a:pPr>
              <a:defRPr/>
            </a:pPr>
            <a:r>
              <a:rPr lang="hu-HU"/>
              <a:t>Mintacím szerkesztése</a:t>
            </a:r>
            <a:endParaRPr/>
          </a:p>
        </p:txBody>
      </p:sp>
      <p:sp>
        <p:nvSpPr>
          <p:cNvPr id="3" name="Tartalom helye 2"/>
          <p:cNvSpPr>
            <a:spLocks noGrp="1"/>
          </p:cNvSpPr>
          <p:nvPr>
            <p:ph idx="1"/>
          </p:nvPr>
        </p:nvSpPr>
        <p:spPr bwMode="auto">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defRPr/>
            </a:pPr>
            <a:r>
              <a:rPr lang="hu-HU"/>
              <a:t>Mintaszöveg szerkesztése</a:t>
            </a:r>
            <a:endParaRPr/>
          </a:p>
          <a:p>
            <a:pPr lvl="1">
              <a:defRPr/>
            </a:pPr>
            <a:r>
              <a:rPr lang="hu-HU"/>
              <a:t>Második szint</a:t>
            </a:r>
            <a:endParaRPr/>
          </a:p>
          <a:p>
            <a:pPr lvl="2">
              <a:defRPr/>
            </a:pPr>
            <a:r>
              <a:rPr lang="hu-HU"/>
              <a:t>Harmadik szint</a:t>
            </a:r>
            <a:endParaRPr/>
          </a:p>
          <a:p>
            <a:pPr lvl="3">
              <a:defRPr/>
            </a:pPr>
            <a:r>
              <a:rPr lang="hu-HU"/>
              <a:t>Negyedik szint</a:t>
            </a:r>
            <a:endParaRPr/>
          </a:p>
          <a:p>
            <a:pPr lvl="4">
              <a:defRPr/>
            </a:pPr>
            <a:r>
              <a:rPr lang="hu-HU"/>
              <a:t>Ötödik szint</a:t>
            </a:r>
            <a:endParaRPr/>
          </a:p>
        </p:txBody>
      </p:sp>
      <p:sp>
        <p:nvSpPr>
          <p:cNvPr id="4" name="Szöveg helye 3"/>
          <p:cNvSpPr>
            <a:spLocks noGrp="1"/>
          </p:cNvSpPr>
          <p:nvPr>
            <p:ph type="body" sz="half" idx="2"/>
          </p:nvPr>
        </p:nvSpPr>
        <p:spPr bwMode="auto">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hu-HU"/>
              <a:t>Mintaszöveg szerkesztése</a:t>
            </a:r>
            <a:endParaRPr/>
          </a:p>
        </p:txBody>
      </p:sp>
      <p:sp>
        <p:nvSpPr>
          <p:cNvPr id="5" name="Dátum helye 4"/>
          <p:cNvSpPr>
            <a:spLocks noGrp="1"/>
          </p:cNvSpPr>
          <p:nvPr>
            <p:ph type="dt" sz="half" idx="10"/>
          </p:nvPr>
        </p:nvSpPr>
        <p:spPr bwMode="auto"/>
        <p:txBody>
          <a:bodyPr/>
          <a:lstStyle/>
          <a:p>
            <a:pPr>
              <a:defRPr/>
            </a:pPr>
            <a:fld id="{5E3E4EE3-1A77-4589-ACFF-672620A5E174}" type="datetimeFigureOut">
              <a:rPr lang="hu-HU"/>
              <a:t>2023. 11. 26.</a:t>
            </a:fld>
            <a:endParaRPr lang="hu-HU"/>
          </a:p>
        </p:txBody>
      </p:sp>
      <p:sp>
        <p:nvSpPr>
          <p:cNvPr id="6" name="Élőláb helye 5"/>
          <p:cNvSpPr>
            <a:spLocks noGrp="1"/>
          </p:cNvSpPr>
          <p:nvPr>
            <p:ph type="ftr" sz="quarter" idx="11"/>
          </p:nvPr>
        </p:nvSpPr>
        <p:spPr bwMode="auto"/>
        <p:txBody>
          <a:bodyPr/>
          <a:lstStyle/>
          <a:p>
            <a:pPr>
              <a:defRPr/>
            </a:pPr>
            <a:endParaRPr lang="hu-HU"/>
          </a:p>
        </p:txBody>
      </p:sp>
      <p:sp>
        <p:nvSpPr>
          <p:cNvPr id="7" name="Dia számának helye 6"/>
          <p:cNvSpPr>
            <a:spLocks noGrp="1"/>
          </p:cNvSpPr>
          <p:nvPr>
            <p:ph type="sldNum" sz="quarter" idx="12"/>
          </p:nvPr>
        </p:nvSpPr>
        <p:spPr bwMode="auto"/>
        <p:txBody>
          <a:bodyPr/>
          <a:lstStyle/>
          <a:p>
            <a:pPr>
              <a:defRPr/>
            </a:pPr>
            <a:fld id="{D13146BD-4A12-432C-AD50-55033724872F}" type="slidenum">
              <a:rPr lang="hu-HU"/>
              <a:t>‹#›</a:t>
            </a:fld>
            <a:endParaRPr lang="hu-HU"/>
          </a:p>
        </p:txBody>
      </p:sp>
    </p:spTree>
    <p:extLst>
      <p:ext uri="{BB962C8B-B14F-4D97-AF65-F5344CB8AC3E}">
        <p14:creationId xmlns:p14="http://schemas.microsoft.com/office/powerpoint/2010/main" val="38058284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PhAnim="0" type="picTx" preserve="1" userDrawn="1">
  <p:cSld name="Kép képaláírással">
    <p:spTree>
      <p:nvGrpSpPr>
        <p:cNvPr id="1" name=""/>
        <p:cNvGrpSpPr/>
        <p:nvPr/>
      </p:nvGrpSpPr>
      <p:grpSpPr bwMode="auto">
        <a:xfrm>
          <a:off x="0" y="0"/>
          <a:ext cx="0" cy="0"/>
          <a:chOff x="0" y="0"/>
          <a:chExt cx="0" cy="0"/>
        </a:xfrm>
      </p:grpSpPr>
      <p:sp>
        <p:nvSpPr>
          <p:cNvPr id="2" name="Cím 1"/>
          <p:cNvSpPr>
            <a:spLocks noGrp="1"/>
          </p:cNvSpPr>
          <p:nvPr>
            <p:ph type="title"/>
          </p:nvPr>
        </p:nvSpPr>
        <p:spPr bwMode="auto">
          <a:xfrm>
            <a:off x="839788" y="457200"/>
            <a:ext cx="3932237" cy="1600200"/>
          </a:xfrm>
        </p:spPr>
        <p:txBody>
          <a:bodyPr anchor="b"/>
          <a:lstStyle>
            <a:lvl1pPr>
              <a:defRPr sz="3200"/>
            </a:lvl1pPr>
          </a:lstStyle>
          <a:p>
            <a:pPr>
              <a:defRPr/>
            </a:pPr>
            <a:r>
              <a:rPr lang="hu-HU"/>
              <a:t>Mintacím szerkesztése</a:t>
            </a:r>
            <a:endParaRPr/>
          </a:p>
        </p:txBody>
      </p:sp>
      <p:sp>
        <p:nvSpPr>
          <p:cNvPr id="3" name="Kép helye 2"/>
          <p:cNvSpPr>
            <a:spLocks noGrp="1"/>
          </p:cNvSpPr>
          <p:nvPr>
            <p:ph type="pic" idx="1"/>
          </p:nvPr>
        </p:nvSpPr>
        <p:spPr bwMode="auto">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endParaRPr lang="hu-HU"/>
          </a:p>
        </p:txBody>
      </p:sp>
      <p:sp>
        <p:nvSpPr>
          <p:cNvPr id="4" name="Szöveg helye 3"/>
          <p:cNvSpPr>
            <a:spLocks noGrp="1"/>
          </p:cNvSpPr>
          <p:nvPr>
            <p:ph type="body" sz="half" idx="2"/>
          </p:nvPr>
        </p:nvSpPr>
        <p:spPr bwMode="auto">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hu-HU"/>
              <a:t>Mintaszöveg szerkesztése</a:t>
            </a:r>
            <a:endParaRPr/>
          </a:p>
        </p:txBody>
      </p:sp>
      <p:sp>
        <p:nvSpPr>
          <p:cNvPr id="5" name="Dátum helye 4"/>
          <p:cNvSpPr>
            <a:spLocks noGrp="1"/>
          </p:cNvSpPr>
          <p:nvPr>
            <p:ph type="dt" sz="half" idx="10"/>
          </p:nvPr>
        </p:nvSpPr>
        <p:spPr bwMode="auto"/>
        <p:txBody>
          <a:bodyPr/>
          <a:lstStyle/>
          <a:p>
            <a:pPr>
              <a:defRPr/>
            </a:pPr>
            <a:fld id="{5E3E4EE3-1A77-4589-ACFF-672620A5E174}" type="datetimeFigureOut">
              <a:rPr lang="hu-HU"/>
              <a:t>2023. 11. 26.</a:t>
            </a:fld>
            <a:endParaRPr lang="hu-HU"/>
          </a:p>
        </p:txBody>
      </p:sp>
      <p:sp>
        <p:nvSpPr>
          <p:cNvPr id="6" name="Élőláb helye 5"/>
          <p:cNvSpPr>
            <a:spLocks noGrp="1"/>
          </p:cNvSpPr>
          <p:nvPr>
            <p:ph type="ftr" sz="quarter" idx="11"/>
          </p:nvPr>
        </p:nvSpPr>
        <p:spPr bwMode="auto"/>
        <p:txBody>
          <a:bodyPr/>
          <a:lstStyle/>
          <a:p>
            <a:pPr>
              <a:defRPr/>
            </a:pPr>
            <a:endParaRPr lang="hu-HU"/>
          </a:p>
        </p:txBody>
      </p:sp>
      <p:sp>
        <p:nvSpPr>
          <p:cNvPr id="7" name="Dia számának helye 6"/>
          <p:cNvSpPr>
            <a:spLocks noGrp="1"/>
          </p:cNvSpPr>
          <p:nvPr>
            <p:ph type="sldNum" sz="quarter" idx="12"/>
          </p:nvPr>
        </p:nvSpPr>
        <p:spPr bwMode="auto"/>
        <p:txBody>
          <a:bodyPr/>
          <a:lstStyle/>
          <a:p>
            <a:pPr>
              <a:defRPr/>
            </a:pPr>
            <a:fld id="{D13146BD-4A12-432C-AD50-55033724872F}" type="slidenum">
              <a:rPr lang="hu-HU"/>
              <a:t>‹#›</a:t>
            </a:fld>
            <a:endParaRPr lang="hu-HU"/>
          </a:p>
        </p:txBody>
      </p:sp>
    </p:spTree>
    <p:extLst>
      <p:ext uri="{BB962C8B-B14F-4D97-AF65-F5344CB8AC3E}">
        <p14:creationId xmlns:p14="http://schemas.microsoft.com/office/powerpoint/2010/main" val="40877524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PhAnim="0" type="vertTx" preserve="1" userDrawn="1">
  <p:cSld name="Cím és függőleges szöveg">
    <p:spTree>
      <p:nvGrpSpPr>
        <p:cNvPr id="1" name=""/>
        <p:cNvGrpSpPr/>
        <p:nvPr/>
      </p:nvGrpSpPr>
      <p:grpSpPr bwMode="auto">
        <a:xfrm>
          <a:off x="0" y="0"/>
          <a:ext cx="0" cy="0"/>
          <a:chOff x="0" y="0"/>
          <a:chExt cx="0" cy="0"/>
        </a:xfrm>
      </p:grpSpPr>
      <p:sp>
        <p:nvSpPr>
          <p:cNvPr id="2" name="Cím 1"/>
          <p:cNvSpPr>
            <a:spLocks noGrp="1"/>
          </p:cNvSpPr>
          <p:nvPr>
            <p:ph type="title"/>
          </p:nvPr>
        </p:nvSpPr>
        <p:spPr bwMode="auto"/>
        <p:txBody>
          <a:bodyPr/>
          <a:lstStyle/>
          <a:p>
            <a:pPr>
              <a:defRPr/>
            </a:pPr>
            <a:r>
              <a:rPr lang="hu-HU"/>
              <a:t>Mintacím szerkesztése</a:t>
            </a:r>
            <a:endParaRPr/>
          </a:p>
        </p:txBody>
      </p:sp>
      <p:sp>
        <p:nvSpPr>
          <p:cNvPr id="3" name="Függőleges szöveg helye 2"/>
          <p:cNvSpPr>
            <a:spLocks noGrp="1"/>
          </p:cNvSpPr>
          <p:nvPr>
            <p:ph type="body" orient="vert" idx="1"/>
          </p:nvPr>
        </p:nvSpPr>
        <p:spPr bwMode="auto"/>
        <p:txBody>
          <a:bodyPr vert="eaVert"/>
          <a:lstStyle/>
          <a:p>
            <a:pPr lvl="0">
              <a:defRPr/>
            </a:pPr>
            <a:r>
              <a:rPr lang="hu-HU"/>
              <a:t>Mintaszöveg szerkesztése</a:t>
            </a:r>
            <a:endParaRPr/>
          </a:p>
          <a:p>
            <a:pPr lvl="1">
              <a:defRPr/>
            </a:pPr>
            <a:r>
              <a:rPr lang="hu-HU"/>
              <a:t>Második szint</a:t>
            </a:r>
            <a:endParaRPr/>
          </a:p>
          <a:p>
            <a:pPr lvl="2">
              <a:defRPr/>
            </a:pPr>
            <a:r>
              <a:rPr lang="hu-HU"/>
              <a:t>Harmadik szint</a:t>
            </a:r>
            <a:endParaRPr/>
          </a:p>
          <a:p>
            <a:pPr lvl="3">
              <a:defRPr/>
            </a:pPr>
            <a:r>
              <a:rPr lang="hu-HU"/>
              <a:t>Negyedik szint</a:t>
            </a:r>
            <a:endParaRPr/>
          </a:p>
          <a:p>
            <a:pPr lvl="4">
              <a:defRPr/>
            </a:pPr>
            <a:r>
              <a:rPr lang="hu-HU"/>
              <a:t>Ötödik szint</a:t>
            </a:r>
            <a:endParaRPr/>
          </a:p>
        </p:txBody>
      </p:sp>
      <p:sp>
        <p:nvSpPr>
          <p:cNvPr id="4" name="Dátum helye 3"/>
          <p:cNvSpPr>
            <a:spLocks noGrp="1"/>
          </p:cNvSpPr>
          <p:nvPr>
            <p:ph type="dt" sz="half" idx="10"/>
          </p:nvPr>
        </p:nvSpPr>
        <p:spPr bwMode="auto"/>
        <p:txBody>
          <a:bodyPr/>
          <a:lstStyle/>
          <a:p>
            <a:pPr>
              <a:defRPr/>
            </a:pPr>
            <a:fld id="{5E3E4EE3-1A77-4589-ACFF-672620A5E174}" type="datetimeFigureOut">
              <a:rPr lang="hu-HU"/>
              <a:t>2023. 11. 26.</a:t>
            </a:fld>
            <a:endParaRPr lang="hu-HU"/>
          </a:p>
        </p:txBody>
      </p:sp>
      <p:sp>
        <p:nvSpPr>
          <p:cNvPr id="5" name="Élőláb helye 4"/>
          <p:cNvSpPr>
            <a:spLocks noGrp="1"/>
          </p:cNvSpPr>
          <p:nvPr>
            <p:ph type="ftr" sz="quarter" idx="11"/>
          </p:nvPr>
        </p:nvSpPr>
        <p:spPr bwMode="auto"/>
        <p:txBody>
          <a:bodyPr/>
          <a:lstStyle/>
          <a:p>
            <a:pPr>
              <a:defRPr/>
            </a:pPr>
            <a:endParaRPr lang="hu-HU"/>
          </a:p>
        </p:txBody>
      </p:sp>
      <p:sp>
        <p:nvSpPr>
          <p:cNvPr id="6" name="Dia számának helye 5"/>
          <p:cNvSpPr>
            <a:spLocks noGrp="1"/>
          </p:cNvSpPr>
          <p:nvPr>
            <p:ph type="sldNum" sz="quarter" idx="12"/>
          </p:nvPr>
        </p:nvSpPr>
        <p:spPr bwMode="auto"/>
        <p:txBody>
          <a:bodyPr/>
          <a:lstStyle/>
          <a:p>
            <a:pPr>
              <a:defRPr/>
            </a:pPr>
            <a:fld id="{D13146BD-4A12-432C-AD50-55033724872F}" type="slidenum">
              <a:rPr lang="hu-HU"/>
              <a:t>‹#›</a:t>
            </a:fld>
            <a:endParaRPr lang="hu-HU"/>
          </a:p>
        </p:txBody>
      </p:sp>
    </p:spTree>
    <p:extLst>
      <p:ext uri="{BB962C8B-B14F-4D97-AF65-F5344CB8AC3E}">
        <p14:creationId xmlns:p14="http://schemas.microsoft.com/office/powerpoint/2010/main" val="3116526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PhAnim="0" type="vertTitleAndTx" preserve="1" userDrawn="1">
  <p:cSld name="Függőleges cím és szöveg">
    <p:spTree>
      <p:nvGrpSpPr>
        <p:cNvPr id="1" name=""/>
        <p:cNvGrpSpPr/>
        <p:nvPr/>
      </p:nvGrpSpPr>
      <p:grpSpPr bwMode="auto">
        <a:xfrm>
          <a:off x="0" y="0"/>
          <a:ext cx="0" cy="0"/>
          <a:chOff x="0" y="0"/>
          <a:chExt cx="0" cy="0"/>
        </a:xfrm>
      </p:grpSpPr>
      <p:sp>
        <p:nvSpPr>
          <p:cNvPr id="2" name="Függőleges cím 1"/>
          <p:cNvSpPr>
            <a:spLocks noGrp="1"/>
          </p:cNvSpPr>
          <p:nvPr>
            <p:ph type="title" orient="vert"/>
          </p:nvPr>
        </p:nvSpPr>
        <p:spPr bwMode="auto">
          <a:xfrm>
            <a:off x="8724900" y="365125"/>
            <a:ext cx="2628900" cy="5811838"/>
          </a:xfrm>
        </p:spPr>
        <p:txBody>
          <a:bodyPr vert="eaVert"/>
          <a:lstStyle/>
          <a:p>
            <a:pPr>
              <a:defRPr/>
            </a:pPr>
            <a:r>
              <a:rPr lang="hu-HU"/>
              <a:t>Mintacím szerkesztése</a:t>
            </a:r>
            <a:endParaRPr/>
          </a:p>
        </p:txBody>
      </p:sp>
      <p:sp>
        <p:nvSpPr>
          <p:cNvPr id="3" name="Függőleges szöveg helye 2"/>
          <p:cNvSpPr>
            <a:spLocks noGrp="1"/>
          </p:cNvSpPr>
          <p:nvPr>
            <p:ph type="body" orient="vert" idx="1"/>
          </p:nvPr>
        </p:nvSpPr>
        <p:spPr bwMode="auto">
          <a:xfrm>
            <a:off x="838200" y="365125"/>
            <a:ext cx="7734300" cy="5811838"/>
          </a:xfrm>
        </p:spPr>
        <p:txBody>
          <a:bodyPr vert="eaVert"/>
          <a:lstStyle/>
          <a:p>
            <a:pPr lvl="0">
              <a:defRPr/>
            </a:pPr>
            <a:r>
              <a:rPr lang="hu-HU"/>
              <a:t>Mintaszöveg szerkesztése</a:t>
            </a:r>
            <a:endParaRPr/>
          </a:p>
          <a:p>
            <a:pPr lvl="1">
              <a:defRPr/>
            </a:pPr>
            <a:r>
              <a:rPr lang="hu-HU"/>
              <a:t>Második szint</a:t>
            </a:r>
            <a:endParaRPr/>
          </a:p>
          <a:p>
            <a:pPr lvl="2">
              <a:defRPr/>
            </a:pPr>
            <a:r>
              <a:rPr lang="hu-HU"/>
              <a:t>Harmadik szint</a:t>
            </a:r>
            <a:endParaRPr/>
          </a:p>
          <a:p>
            <a:pPr lvl="3">
              <a:defRPr/>
            </a:pPr>
            <a:r>
              <a:rPr lang="hu-HU"/>
              <a:t>Negyedik szint</a:t>
            </a:r>
            <a:endParaRPr/>
          </a:p>
          <a:p>
            <a:pPr lvl="4">
              <a:defRPr/>
            </a:pPr>
            <a:r>
              <a:rPr lang="hu-HU"/>
              <a:t>Ötödik szint</a:t>
            </a:r>
            <a:endParaRPr/>
          </a:p>
        </p:txBody>
      </p:sp>
      <p:sp>
        <p:nvSpPr>
          <p:cNvPr id="4" name="Dátum helye 3"/>
          <p:cNvSpPr>
            <a:spLocks noGrp="1"/>
          </p:cNvSpPr>
          <p:nvPr>
            <p:ph type="dt" sz="half" idx="10"/>
          </p:nvPr>
        </p:nvSpPr>
        <p:spPr bwMode="auto"/>
        <p:txBody>
          <a:bodyPr/>
          <a:lstStyle/>
          <a:p>
            <a:pPr>
              <a:defRPr/>
            </a:pPr>
            <a:fld id="{5E3E4EE3-1A77-4589-ACFF-672620A5E174}" type="datetimeFigureOut">
              <a:rPr lang="hu-HU"/>
              <a:t>2023. 11. 26.</a:t>
            </a:fld>
            <a:endParaRPr lang="hu-HU"/>
          </a:p>
        </p:txBody>
      </p:sp>
      <p:sp>
        <p:nvSpPr>
          <p:cNvPr id="5" name="Élőláb helye 4"/>
          <p:cNvSpPr>
            <a:spLocks noGrp="1"/>
          </p:cNvSpPr>
          <p:nvPr>
            <p:ph type="ftr" sz="quarter" idx="11"/>
          </p:nvPr>
        </p:nvSpPr>
        <p:spPr bwMode="auto"/>
        <p:txBody>
          <a:bodyPr/>
          <a:lstStyle/>
          <a:p>
            <a:pPr>
              <a:defRPr/>
            </a:pPr>
            <a:endParaRPr lang="hu-HU"/>
          </a:p>
        </p:txBody>
      </p:sp>
      <p:sp>
        <p:nvSpPr>
          <p:cNvPr id="6" name="Dia számának helye 5"/>
          <p:cNvSpPr>
            <a:spLocks noGrp="1"/>
          </p:cNvSpPr>
          <p:nvPr>
            <p:ph type="sldNum" sz="quarter" idx="12"/>
          </p:nvPr>
        </p:nvSpPr>
        <p:spPr bwMode="auto"/>
        <p:txBody>
          <a:bodyPr/>
          <a:lstStyle/>
          <a:p>
            <a:pPr>
              <a:defRPr/>
            </a:pPr>
            <a:fld id="{D13146BD-4A12-432C-AD50-55033724872F}" type="slidenum">
              <a:rPr lang="hu-HU"/>
              <a:t>‹#›</a:t>
            </a:fld>
            <a:endParaRPr lang="hu-HU"/>
          </a:p>
        </p:txBody>
      </p:sp>
    </p:spTree>
    <p:extLst>
      <p:ext uri="{BB962C8B-B14F-4D97-AF65-F5344CB8AC3E}">
        <p14:creationId xmlns:p14="http://schemas.microsoft.com/office/powerpoint/2010/main" val="3807274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CF6F470B-2D7E-4368-8488-B510508B521C}"/>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id="{F4B7C704-14E3-4AE7-80B0-1902930455E6}"/>
              </a:ext>
            </a:extLst>
          </p:cNvPr>
          <p:cNvSpPr>
            <a:spLocks noGrp="1"/>
          </p:cNvSpPr>
          <p:nvPr>
            <p:ph sz="half" idx="1"/>
          </p:nvPr>
        </p:nvSpPr>
        <p:spPr>
          <a:xfrm>
            <a:off x="838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a:extLst>
              <a:ext uri="{FF2B5EF4-FFF2-40B4-BE49-F238E27FC236}">
                <a16:creationId xmlns:a16="http://schemas.microsoft.com/office/drawing/2014/main" id="{0D9E1AEF-FE3E-48FA-B08A-A063E39A75A6}"/>
              </a:ext>
            </a:extLst>
          </p:cNvPr>
          <p:cNvSpPr>
            <a:spLocks noGrp="1"/>
          </p:cNvSpPr>
          <p:nvPr>
            <p:ph sz="half" idx="2"/>
          </p:nvPr>
        </p:nvSpPr>
        <p:spPr>
          <a:xfrm>
            <a:off x="6172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a:extLst>
              <a:ext uri="{FF2B5EF4-FFF2-40B4-BE49-F238E27FC236}">
                <a16:creationId xmlns:a16="http://schemas.microsoft.com/office/drawing/2014/main" id="{BFF40F0D-5E28-451D-BD0D-925F65BE96DD}"/>
              </a:ext>
            </a:extLst>
          </p:cNvPr>
          <p:cNvSpPr>
            <a:spLocks noGrp="1"/>
          </p:cNvSpPr>
          <p:nvPr>
            <p:ph type="dt" sz="half" idx="10"/>
          </p:nvPr>
        </p:nvSpPr>
        <p:spPr/>
        <p:txBody>
          <a:bodyPr/>
          <a:lstStyle/>
          <a:p>
            <a:fld id="{5E3E4EE3-1A77-4589-ACFF-672620A5E174}" type="datetimeFigureOut">
              <a:rPr lang="hu-HU" smtClean="0"/>
              <a:t>2023. 11. 26.</a:t>
            </a:fld>
            <a:endParaRPr lang="hu-HU"/>
          </a:p>
        </p:txBody>
      </p:sp>
      <p:sp>
        <p:nvSpPr>
          <p:cNvPr id="6" name="Élőláb helye 5">
            <a:extLst>
              <a:ext uri="{FF2B5EF4-FFF2-40B4-BE49-F238E27FC236}">
                <a16:creationId xmlns:a16="http://schemas.microsoft.com/office/drawing/2014/main" id="{9F73F6CE-105D-49AF-A1B1-CBEEA27F611D}"/>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BAC144E0-3C07-47F8-91F1-E9E8DB8AA4A8}"/>
              </a:ext>
            </a:extLst>
          </p:cNvPr>
          <p:cNvSpPr>
            <a:spLocks noGrp="1"/>
          </p:cNvSpPr>
          <p:nvPr>
            <p:ph type="sldNum" sz="quarter" idx="12"/>
          </p:nvPr>
        </p:nvSpPr>
        <p:spPr/>
        <p:txBody>
          <a:bodyPr/>
          <a:lstStyle/>
          <a:p>
            <a:fld id="{D13146BD-4A12-432C-AD50-55033724872F}" type="slidenum">
              <a:rPr lang="hu-HU" smtClean="0"/>
              <a:t>‹#›</a:t>
            </a:fld>
            <a:endParaRPr lang="hu-HU"/>
          </a:p>
        </p:txBody>
      </p:sp>
    </p:spTree>
    <p:extLst>
      <p:ext uri="{BB962C8B-B14F-4D97-AF65-F5344CB8AC3E}">
        <p14:creationId xmlns:p14="http://schemas.microsoft.com/office/powerpoint/2010/main" val="26292968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71CAB6FF-68BA-4417-A650-BCC1795255FF}"/>
              </a:ext>
            </a:extLst>
          </p:cNvPr>
          <p:cNvSpPr>
            <a:spLocks noGrp="1"/>
          </p:cNvSpPr>
          <p:nvPr>
            <p:ph type="title"/>
          </p:nvPr>
        </p:nvSpPr>
        <p:spPr>
          <a:xfrm>
            <a:off x="839788" y="365125"/>
            <a:ext cx="10515600" cy="1325563"/>
          </a:xfrm>
        </p:spPr>
        <p:txBody>
          <a:bodyPr/>
          <a:lstStyle/>
          <a:p>
            <a:r>
              <a:rPr lang="hu-HU"/>
              <a:t>Mintacím szerkesztése</a:t>
            </a:r>
          </a:p>
        </p:txBody>
      </p:sp>
      <p:sp>
        <p:nvSpPr>
          <p:cNvPr id="3" name="Szöveg helye 2">
            <a:extLst>
              <a:ext uri="{FF2B5EF4-FFF2-40B4-BE49-F238E27FC236}">
                <a16:creationId xmlns:a16="http://schemas.microsoft.com/office/drawing/2014/main" id="{DB1A1DFD-CCAA-4EF0-BBCB-9ED4DFB4EC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a:extLst>
              <a:ext uri="{FF2B5EF4-FFF2-40B4-BE49-F238E27FC236}">
                <a16:creationId xmlns:a16="http://schemas.microsoft.com/office/drawing/2014/main" id="{DF1554F6-AC1C-4E27-9E64-29C3F585167F}"/>
              </a:ext>
            </a:extLst>
          </p:cNvPr>
          <p:cNvSpPr>
            <a:spLocks noGrp="1"/>
          </p:cNvSpPr>
          <p:nvPr>
            <p:ph sz="half" idx="2"/>
          </p:nvPr>
        </p:nvSpPr>
        <p:spPr>
          <a:xfrm>
            <a:off x="839788" y="2505075"/>
            <a:ext cx="5157787"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a:extLst>
              <a:ext uri="{FF2B5EF4-FFF2-40B4-BE49-F238E27FC236}">
                <a16:creationId xmlns:a16="http://schemas.microsoft.com/office/drawing/2014/main" id="{D9F00990-7AE9-40EB-A642-D0682D1661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a:extLst>
              <a:ext uri="{FF2B5EF4-FFF2-40B4-BE49-F238E27FC236}">
                <a16:creationId xmlns:a16="http://schemas.microsoft.com/office/drawing/2014/main" id="{6B76D739-62CF-4A03-834D-50A2B3C0F9A5}"/>
              </a:ext>
            </a:extLst>
          </p:cNvPr>
          <p:cNvSpPr>
            <a:spLocks noGrp="1"/>
          </p:cNvSpPr>
          <p:nvPr>
            <p:ph sz="quarter" idx="4"/>
          </p:nvPr>
        </p:nvSpPr>
        <p:spPr>
          <a:xfrm>
            <a:off x="6172200" y="2505075"/>
            <a:ext cx="5183188"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a:extLst>
              <a:ext uri="{FF2B5EF4-FFF2-40B4-BE49-F238E27FC236}">
                <a16:creationId xmlns:a16="http://schemas.microsoft.com/office/drawing/2014/main" id="{588C74F3-812A-4F06-8388-06CABD5CB2AF}"/>
              </a:ext>
            </a:extLst>
          </p:cNvPr>
          <p:cNvSpPr>
            <a:spLocks noGrp="1"/>
          </p:cNvSpPr>
          <p:nvPr>
            <p:ph type="dt" sz="half" idx="10"/>
          </p:nvPr>
        </p:nvSpPr>
        <p:spPr/>
        <p:txBody>
          <a:bodyPr/>
          <a:lstStyle/>
          <a:p>
            <a:fld id="{5E3E4EE3-1A77-4589-ACFF-672620A5E174}" type="datetimeFigureOut">
              <a:rPr lang="hu-HU" smtClean="0"/>
              <a:t>2023. 11. 26.</a:t>
            </a:fld>
            <a:endParaRPr lang="hu-HU"/>
          </a:p>
        </p:txBody>
      </p:sp>
      <p:sp>
        <p:nvSpPr>
          <p:cNvPr id="8" name="Élőláb helye 7">
            <a:extLst>
              <a:ext uri="{FF2B5EF4-FFF2-40B4-BE49-F238E27FC236}">
                <a16:creationId xmlns:a16="http://schemas.microsoft.com/office/drawing/2014/main" id="{8C1ACDA2-F5BB-4F64-97BD-0C254570CCA4}"/>
              </a:ext>
            </a:extLst>
          </p:cNvPr>
          <p:cNvSpPr>
            <a:spLocks noGrp="1"/>
          </p:cNvSpPr>
          <p:nvPr>
            <p:ph type="ftr" sz="quarter" idx="11"/>
          </p:nvPr>
        </p:nvSpPr>
        <p:spPr/>
        <p:txBody>
          <a:bodyPr/>
          <a:lstStyle/>
          <a:p>
            <a:endParaRPr lang="hu-HU"/>
          </a:p>
        </p:txBody>
      </p:sp>
      <p:sp>
        <p:nvSpPr>
          <p:cNvPr id="9" name="Dia számának helye 8">
            <a:extLst>
              <a:ext uri="{FF2B5EF4-FFF2-40B4-BE49-F238E27FC236}">
                <a16:creationId xmlns:a16="http://schemas.microsoft.com/office/drawing/2014/main" id="{73F916B4-6DC9-4E9F-BE7A-78232B9D3740}"/>
              </a:ext>
            </a:extLst>
          </p:cNvPr>
          <p:cNvSpPr>
            <a:spLocks noGrp="1"/>
          </p:cNvSpPr>
          <p:nvPr>
            <p:ph type="sldNum" sz="quarter" idx="12"/>
          </p:nvPr>
        </p:nvSpPr>
        <p:spPr/>
        <p:txBody>
          <a:bodyPr/>
          <a:lstStyle/>
          <a:p>
            <a:fld id="{D13146BD-4A12-432C-AD50-55033724872F}" type="slidenum">
              <a:rPr lang="hu-HU" smtClean="0"/>
              <a:t>‹#›</a:t>
            </a:fld>
            <a:endParaRPr lang="hu-HU"/>
          </a:p>
        </p:txBody>
      </p:sp>
    </p:spTree>
    <p:extLst>
      <p:ext uri="{BB962C8B-B14F-4D97-AF65-F5344CB8AC3E}">
        <p14:creationId xmlns:p14="http://schemas.microsoft.com/office/powerpoint/2010/main" val="1105544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CDCA81A-9578-47D4-A84F-5074C6D7C5EE}"/>
              </a:ext>
            </a:extLst>
          </p:cNvPr>
          <p:cNvSpPr>
            <a:spLocks noGrp="1"/>
          </p:cNvSpPr>
          <p:nvPr>
            <p:ph type="title"/>
          </p:nvPr>
        </p:nvSpPr>
        <p:spPr/>
        <p:txBody>
          <a:bodyPr/>
          <a:lstStyle/>
          <a:p>
            <a:r>
              <a:rPr lang="hu-HU"/>
              <a:t>Mintacím szerkesztése</a:t>
            </a:r>
          </a:p>
        </p:txBody>
      </p:sp>
      <p:sp>
        <p:nvSpPr>
          <p:cNvPr id="3" name="Dátum helye 2">
            <a:extLst>
              <a:ext uri="{FF2B5EF4-FFF2-40B4-BE49-F238E27FC236}">
                <a16:creationId xmlns:a16="http://schemas.microsoft.com/office/drawing/2014/main" id="{D96F7ABC-7C37-41E4-9E1E-99972A210449}"/>
              </a:ext>
            </a:extLst>
          </p:cNvPr>
          <p:cNvSpPr>
            <a:spLocks noGrp="1"/>
          </p:cNvSpPr>
          <p:nvPr>
            <p:ph type="dt" sz="half" idx="10"/>
          </p:nvPr>
        </p:nvSpPr>
        <p:spPr/>
        <p:txBody>
          <a:bodyPr/>
          <a:lstStyle/>
          <a:p>
            <a:fld id="{5E3E4EE3-1A77-4589-ACFF-672620A5E174}" type="datetimeFigureOut">
              <a:rPr lang="hu-HU" smtClean="0"/>
              <a:t>2023. 11. 26.</a:t>
            </a:fld>
            <a:endParaRPr lang="hu-HU"/>
          </a:p>
        </p:txBody>
      </p:sp>
      <p:sp>
        <p:nvSpPr>
          <p:cNvPr id="4" name="Élőláb helye 3">
            <a:extLst>
              <a:ext uri="{FF2B5EF4-FFF2-40B4-BE49-F238E27FC236}">
                <a16:creationId xmlns:a16="http://schemas.microsoft.com/office/drawing/2014/main" id="{7D8482D9-4C5A-41A9-9974-DBAF4C0228B1}"/>
              </a:ext>
            </a:extLst>
          </p:cNvPr>
          <p:cNvSpPr>
            <a:spLocks noGrp="1"/>
          </p:cNvSpPr>
          <p:nvPr>
            <p:ph type="ftr" sz="quarter" idx="11"/>
          </p:nvPr>
        </p:nvSpPr>
        <p:spPr/>
        <p:txBody>
          <a:bodyPr/>
          <a:lstStyle/>
          <a:p>
            <a:endParaRPr lang="hu-HU"/>
          </a:p>
        </p:txBody>
      </p:sp>
      <p:sp>
        <p:nvSpPr>
          <p:cNvPr id="5" name="Dia számának helye 4">
            <a:extLst>
              <a:ext uri="{FF2B5EF4-FFF2-40B4-BE49-F238E27FC236}">
                <a16:creationId xmlns:a16="http://schemas.microsoft.com/office/drawing/2014/main" id="{526C155F-D394-4021-B4C8-1A3652BB3984}"/>
              </a:ext>
            </a:extLst>
          </p:cNvPr>
          <p:cNvSpPr>
            <a:spLocks noGrp="1"/>
          </p:cNvSpPr>
          <p:nvPr>
            <p:ph type="sldNum" sz="quarter" idx="12"/>
          </p:nvPr>
        </p:nvSpPr>
        <p:spPr/>
        <p:txBody>
          <a:bodyPr/>
          <a:lstStyle/>
          <a:p>
            <a:fld id="{D13146BD-4A12-432C-AD50-55033724872F}" type="slidenum">
              <a:rPr lang="hu-HU" smtClean="0"/>
              <a:t>‹#›</a:t>
            </a:fld>
            <a:endParaRPr lang="hu-HU"/>
          </a:p>
        </p:txBody>
      </p:sp>
    </p:spTree>
    <p:extLst>
      <p:ext uri="{BB962C8B-B14F-4D97-AF65-F5344CB8AC3E}">
        <p14:creationId xmlns:p14="http://schemas.microsoft.com/office/powerpoint/2010/main" val="26330201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a:extLst>
              <a:ext uri="{FF2B5EF4-FFF2-40B4-BE49-F238E27FC236}">
                <a16:creationId xmlns:a16="http://schemas.microsoft.com/office/drawing/2014/main" id="{69E98443-FE84-4EA5-A9D6-08AC1A711ED2}"/>
              </a:ext>
            </a:extLst>
          </p:cNvPr>
          <p:cNvSpPr>
            <a:spLocks noGrp="1"/>
          </p:cNvSpPr>
          <p:nvPr>
            <p:ph type="dt" sz="half" idx="10"/>
          </p:nvPr>
        </p:nvSpPr>
        <p:spPr/>
        <p:txBody>
          <a:bodyPr/>
          <a:lstStyle/>
          <a:p>
            <a:fld id="{5E3E4EE3-1A77-4589-ACFF-672620A5E174}" type="datetimeFigureOut">
              <a:rPr lang="hu-HU" smtClean="0"/>
              <a:t>2023. 11. 26.</a:t>
            </a:fld>
            <a:endParaRPr lang="hu-HU"/>
          </a:p>
        </p:txBody>
      </p:sp>
      <p:sp>
        <p:nvSpPr>
          <p:cNvPr id="3" name="Élőláb helye 2">
            <a:extLst>
              <a:ext uri="{FF2B5EF4-FFF2-40B4-BE49-F238E27FC236}">
                <a16:creationId xmlns:a16="http://schemas.microsoft.com/office/drawing/2014/main" id="{2B77D0C0-A47F-414F-8029-6490C158CD22}"/>
              </a:ext>
            </a:extLst>
          </p:cNvPr>
          <p:cNvSpPr>
            <a:spLocks noGrp="1"/>
          </p:cNvSpPr>
          <p:nvPr>
            <p:ph type="ftr" sz="quarter" idx="11"/>
          </p:nvPr>
        </p:nvSpPr>
        <p:spPr/>
        <p:txBody>
          <a:bodyPr/>
          <a:lstStyle/>
          <a:p>
            <a:endParaRPr lang="hu-HU"/>
          </a:p>
        </p:txBody>
      </p:sp>
      <p:sp>
        <p:nvSpPr>
          <p:cNvPr id="4" name="Dia számának helye 3">
            <a:extLst>
              <a:ext uri="{FF2B5EF4-FFF2-40B4-BE49-F238E27FC236}">
                <a16:creationId xmlns:a16="http://schemas.microsoft.com/office/drawing/2014/main" id="{D7D7301B-9F88-4DCE-A65F-20C3A403D9B7}"/>
              </a:ext>
            </a:extLst>
          </p:cNvPr>
          <p:cNvSpPr>
            <a:spLocks noGrp="1"/>
          </p:cNvSpPr>
          <p:nvPr>
            <p:ph type="sldNum" sz="quarter" idx="12"/>
          </p:nvPr>
        </p:nvSpPr>
        <p:spPr/>
        <p:txBody>
          <a:bodyPr/>
          <a:lstStyle/>
          <a:p>
            <a:fld id="{D13146BD-4A12-432C-AD50-55033724872F}" type="slidenum">
              <a:rPr lang="hu-HU" smtClean="0"/>
              <a:t>‹#›</a:t>
            </a:fld>
            <a:endParaRPr lang="hu-HU"/>
          </a:p>
        </p:txBody>
      </p:sp>
    </p:spTree>
    <p:extLst>
      <p:ext uri="{BB962C8B-B14F-4D97-AF65-F5344CB8AC3E}">
        <p14:creationId xmlns:p14="http://schemas.microsoft.com/office/powerpoint/2010/main" val="2134249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2947DB96-09F5-4C15-A3A7-18CAB7BCA7EF}"/>
              </a:ext>
            </a:extLst>
          </p:cNvPr>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Tartalom helye 2">
            <a:extLst>
              <a:ext uri="{FF2B5EF4-FFF2-40B4-BE49-F238E27FC236}">
                <a16:creationId xmlns:a16="http://schemas.microsoft.com/office/drawing/2014/main" id="{67BC8FC7-B85C-427B-A674-D0FE6E3FF5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a:extLst>
              <a:ext uri="{FF2B5EF4-FFF2-40B4-BE49-F238E27FC236}">
                <a16:creationId xmlns:a16="http://schemas.microsoft.com/office/drawing/2014/main" id="{9F866ADB-CA92-4789-AE34-EDE7260FCD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a:extLst>
              <a:ext uri="{FF2B5EF4-FFF2-40B4-BE49-F238E27FC236}">
                <a16:creationId xmlns:a16="http://schemas.microsoft.com/office/drawing/2014/main" id="{15233ED9-4905-4C3F-92D4-4A29BEB94EA1}"/>
              </a:ext>
            </a:extLst>
          </p:cNvPr>
          <p:cNvSpPr>
            <a:spLocks noGrp="1"/>
          </p:cNvSpPr>
          <p:nvPr>
            <p:ph type="dt" sz="half" idx="10"/>
          </p:nvPr>
        </p:nvSpPr>
        <p:spPr/>
        <p:txBody>
          <a:bodyPr/>
          <a:lstStyle/>
          <a:p>
            <a:fld id="{5E3E4EE3-1A77-4589-ACFF-672620A5E174}" type="datetimeFigureOut">
              <a:rPr lang="hu-HU" smtClean="0"/>
              <a:t>2023. 11. 26.</a:t>
            </a:fld>
            <a:endParaRPr lang="hu-HU"/>
          </a:p>
        </p:txBody>
      </p:sp>
      <p:sp>
        <p:nvSpPr>
          <p:cNvPr id="6" name="Élőláb helye 5">
            <a:extLst>
              <a:ext uri="{FF2B5EF4-FFF2-40B4-BE49-F238E27FC236}">
                <a16:creationId xmlns:a16="http://schemas.microsoft.com/office/drawing/2014/main" id="{869FEAE4-ED0F-463C-BA04-A8CA6288D6E6}"/>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52915D45-3126-4AD0-8244-59BA103B56B8}"/>
              </a:ext>
            </a:extLst>
          </p:cNvPr>
          <p:cNvSpPr>
            <a:spLocks noGrp="1"/>
          </p:cNvSpPr>
          <p:nvPr>
            <p:ph type="sldNum" sz="quarter" idx="12"/>
          </p:nvPr>
        </p:nvSpPr>
        <p:spPr/>
        <p:txBody>
          <a:bodyPr/>
          <a:lstStyle/>
          <a:p>
            <a:fld id="{D13146BD-4A12-432C-AD50-55033724872F}" type="slidenum">
              <a:rPr lang="hu-HU" smtClean="0"/>
              <a:t>‹#›</a:t>
            </a:fld>
            <a:endParaRPr lang="hu-HU"/>
          </a:p>
        </p:txBody>
      </p:sp>
    </p:spTree>
    <p:extLst>
      <p:ext uri="{BB962C8B-B14F-4D97-AF65-F5344CB8AC3E}">
        <p14:creationId xmlns:p14="http://schemas.microsoft.com/office/powerpoint/2010/main" val="1054481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E791B5E-D24F-4798-8E7B-FE371237A9E7}"/>
              </a:ext>
            </a:extLst>
          </p:cNvPr>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Kép helye 2">
            <a:extLst>
              <a:ext uri="{FF2B5EF4-FFF2-40B4-BE49-F238E27FC236}">
                <a16:creationId xmlns:a16="http://schemas.microsoft.com/office/drawing/2014/main" id="{25FBFDE0-0B1C-4C86-AC58-0FA7B9E7C1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a:extLst>
              <a:ext uri="{FF2B5EF4-FFF2-40B4-BE49-F238E27FC236}">
                <a16:creationId xmlns:a16="http://schemas.microsoft.com/office/drawing/2014/main" id="{FA6AEB48-08FD-4C27-8207-ED1C1B4A55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a:extLst>
              <a:ext uri="{FF2B5EF4-FFF2-40B4-BE49-F238E27FC236}">
                <a16:creationId xmlns:a16="http://schemas.microsoft.com/office/drawing/2014/main" id="{4DA650B3-4C22-411C-BA04-F903429319AE}"/>
              </a:ext>
            </a:extLst>
          </p:cNvPr>
          <p:cNvSpPr>
            <a:spLocks noGrp="1"/>
          </p:cNvSpPr>
          <p:nvPr>
            <p:ph type="dt" sz="half" idx="10"/>
          </p:nvPr>
        </p:nvSpPr>
        <p:spPr/>
        <p:txBody>
          <a:bodyPr/>
          <a:lstStyle/>
          <a:p>
            <a:fld id="{5E3E4EE3-1A77-4589-ACFF-672620A5E174}" type="datetimeFigureOut">
              <a:rPr lang="hu-HU" smtClean="0"/>
              <a:t>2023. 11. 26.</a:t>
            </a:fld>
            <a:endParaRPr lang="hu-HU"/>
          </a:p>
        </p:txBody>
      </p:sp>
      <p:sp>
        <p:nvSpPr>
          <p:cNvPr id="6" name="Élőláb helye 5">
            <a:extLst>
              <a:ext uri="{FF2B5EF4-FFF2-40B4-BE49-F238E27FC236}">
                <a16:creationId xmlns:a16="http://schemas.microsoft.com/office/drawing/2014/main" id="{14151523-7EFF-4DA1-9ADF-688C4DD49CBB}"/>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FF1D08A8-D0FB-4431-B748-0C1D950635BC}"/>
              </a:ext>
            </a:extLst>
          </p:cNvPr>
          <p:cNvSpPr>
            <a:spLocks noGrp="1"/>
          </p:cNvSpPr>
          <p:nvPr>
            <p:ph type="sldNum" sz="quarter" idx="12"/>
          </p:nvPr>
        </p:nvSpPr>
        <p:spPr/>
        <p:txBody>
          <a:bodyPr/>
          <a:lstStyle/>
          <a:p>
            <a:fld id="{D13146BD-4A12-432C-AD50-55033724872F}" type="slidenum">
              <a:rPr lang="hu-HU" smtClean="0"/>
              <a:t>‹#›</a:t>
            </a:fld>
            <a:endParaRPr lang="hu-HU"/>
          </a:p>
        </p:txBody>
      </p:sp>
    </p:spTree>
    <p:extLst>
      <p:ext uri="{BB962C8B-B14F-4D97-AF65-F5344CB8AC3E}">
        <p14:creationId xmlns:p14="http://schemas.microsoft.com/office/powerpoint/2010/main" val="16105044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a:extLst>
              <a:ext uri="{FF2B5EF4-FFF2-40B4-BE49-F238E27FC236}">
                <a16:creationId xmlns:a16="http://schemas.microsoft.com/office/drawing/2014/main" id="{DEBEC573-72AF-4D40-A778-7B5CB7586F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u-HU"/>
              <a:t>Mintacím szerkesztése</a:t>
            </a:r>
          </a:p>
        </p:txBody>
      </p:sp>
      <p:sp>
        <p:nvSpPr>
          <p:cNvPr id="3" name="Szöveg helye 2">
            <a:extLst>
              <a:ext uri="{FF2B5EF4-FFF2-40B4-BE49-F238E27FC236}">
                <a16:creationId xmlns:a16="http://schemas.microsoft.com/office/drawing/2014/main" id="{D131231A-14AC-47BB-AE2F-AF0BAD051F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60390C03-1A37-44D0-9315-C75F6B4151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3E4EE3-1A77-4589-ACFF-672620A5E174}" type="datetimeFigureOut">
              <a:rPr lang="hu-HU" smtClean="0"/>
              <a:t>2023. 11. 26.</a:t>
            </a:fld>
            <a:endParaRPr lang="hu-HU"/>
          </a:p>
        </p:txBody>
      </p:sp>
      <p:sp>
        <p:nvSpPr>
          <p:cNvPr id="5" name="Élőláb helye 4">
            <a:extLst>
              <a:ext uri="{FF2B5EF4-FFF2-40B4-BE49-F238E27FC236}">
                <a16:creationId xmlns:a16="http://schemas.microsoft.com/office/drawing/2014/main" id="{40DE352F-FE29-441E-BB22-2E13CFEDDE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Dia számának helye 5">
            <a:extLst>
              <a:ext uri="{FF2B5EF4-FFF2-40B4-BE49-F238E27FC236}">
                <a16:creationId xmlns:a16="http://schemas.microsoft.com/office/drawing/2014/main" id="{64D15AA5-D13B-4DF9-BF75-4C1695F540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3146BD-4A12-432C-AD50-55033724872F}" type="slidenum">
              <a:rPr lang="hu-HU" smtClean="0"/>
              <a:t>‹#›</a:t>
            </a:fld>
            <a:endParaRPr lang="hu-HU"/>
          </a:p>
        </p:txBody>
      </p:sp>
    </p:spTree>
    <p:extLst>
      <p:ext uri="{BB962C8B-B14F-4D97-AF65-F5344CB8AC3E}">
        <p14:creationId xmlns:p14="http://schemas.microsoft.com/office/powerpoint/2010/main" val="36020640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4494"/>
        </a:solidFill>
        <a:effectLst/>
      </p:bgPr>
    </p:bg>
    <p:spTree>
      <p:nvGrpSpPr>
        <p:cNvPr id="1" name=""/>
        <p:cNvGrpSpPr/>
        <p:nvPr/>
      </p:nvGrpSpPr>
      <p:grpSpPr>
        <a:xfrm>
          <a:off x="0" y="0"/>
          <a:ext cx="0" cy="0"/>
          <a:chOff x="0" y="0"/>
          <a:chExt cx="0" cy="0"/>
        </a:xfrm>
      </p:grpSpPr>
      <p:sp>
        <p:nvSpPr>
          <p:cNvPr id="2" name="Cím helye 1">
            <a:extLst>
              <a:ext uri="{FF2B5EF4-FFF2-40B4-BE49-F238E27FC236}">
                <a16:creationId xmlns:a16="http://schemas.microsoft.com/office/drawing/2014/main" id="{AEDBB013-C965-40C5-AD5B-6D171F3D5D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u-HU"/>
              <a:t>Mintacím szerkesztése</a:t>
            </a:r>
          </a:p>
        </p:txBody>
      </p:sp>
      <p:sp>
        <p:nvSpPr>
          <p:cNvPr id="3" name="Szöveg helye 2">
            <a:extLst>
              <a:ext uri="{FF2B5EF4-FFF2-40B4-BE49-F238E27FC236}">
                <a16:creationId xmlns:a16="http://schemas.microsoft.com/office/drawing/2014/main" id="{BC033CA1-F37A-4D64-8776-F2A1EA9053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01F550AE-90FA-44B3-B025-3B87DE6533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73408B-CBBA-4A0D-8A15-42ECC6B552D5}" type="datetime1">
              <a:rPr lang="hu-HU" smtClean="0"/>
              <a:t>2023. 11. 26.</a:t>
            </a:fld>
            <a:endParaRPr lang="hu-HU"/>
          </a:p>
        </p:txBody>
      </p:sp>
      <p:sp>
        <p:nvSpPr>
          <p:cNvPr id="5" name="Élőláb helye 4">
            <a:extLst>
              <a:ext uri="{FF2B5EF4-FFF2-40B4-BE49-F238E27FC236}">
                <a16:creationId xmlns:a16="http://schemas.microsoft.com/office/drawing/2014/main" id="{153A619F-0DD5-4986-A407-90E36AE55A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New Skills for the Next Generation of Journalists - NEWSREEL</a:t>
            </a:r>
            <a:endParaRPr lang="hu-HU"/>
          </a:p>
        </p:txBody>
      </p:sp>
      <p:sp>
        <p:nvSpPr>
          <p:cNvPr id="6" name="Dia számának helye 5">
            <a:extLst>
              <a:ext uri="{FF2B5EF4-FFF2-40B4-BE49-F238E27FC236}">
                <a16:creationId xmlns:a16="http://schemas.microsoft.com/office/drawing/2014/main" id="{A6408984-520B-4422-8BEA-2DD43781A1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90D3A0-CE6F-49D2-A784-08D506621889}" type="slidenum">
              <a:rPr lang="hu-HU" smtClean="0"/>
              <a:t>‹#›</a:t>
            </a:fld>
            <a:endParaRPr lang="hu-HU"/>
          </a:p>
        </p:txBody>
      </p:sp>
    </p:spTree>
    <p:extLst>
      <p:ext uri="{BB962C8B-B14F-4D97-AF65-F5344CB8AC3E}">
        <p14:creationId xmlns:p14="http://schemas.microsoft.com/office/powerpoint/2010/main" val="40535348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Cím helye 1"/>
          <p:cNvSpPr>
            <a:spLocks noGrp="1"/>
          </p:cNvSpPr>
          <p:nvPr>
            <p:ph type="title"/>
          </p:nvPr>
        </p:nvSpPr>
        <p:spPr bwMode="auto">
          <a:xfrm>
            <a:off x="838200" y="365125"/>
            <a:ext cx="10515600" cy="1325563"/>
          </a:xfrm>
          <a:prstGeom prst="rect">
            <a:avLst/>
          </a:prstGeom>
        </p:spPr>
        <p:txBody>
          <a:bodyPr vert="horz" lIns="91440" tIns="45720" rIns="91440" bIns="45720" rtlCol="0" anchor="ctr">
            <a:normAutofit/>
          </a:bodyPr>
          <a:lstStyle/>
          <a:p>
            <a:pPr>
              <a:defRPr/>
            </a:pPr>
            <a:r>
              <a:rPr lang="hu-HU"/>
              <a:t>Mintacím szerkesztése</a:t>
            </a:r>
            <a:endParaRPr/>
          </a:p>
        </p:txBody>
      </p:sp>
      <p:sp>
        <p:nvSpPr>
          <p:cNvPr id="3" name="Szöveg helye 2"/>
          <p:cNvSpPr>
            <a:spLocks noGrp="1"/>
          </p:cNvSpPr>
          <p:nvPr>
            <p:ph type="body" idx="1"/>
          </p:nvPr>
        </p:nvSpPr>
        <p:spPr bwMode="auto">
          <a:xfrm>
            <a:off x="838200" y="1825625"/>
            <a:ext cx="10515600" cy="4351338"/>
          </a:xfrm>
          <a:prstGeom prst="rect">
            <a:avLst/>
          </a:prstGeom>
        </p:spPr>
        <p:txBody>
          <a:bodyPr vert="horz" lIns="91440" tIns="45720" rIns="91440" bIns="45720" rtlCol="0">
            <a:normAutofit/>
          </a:bodyPr>
          <a:lstStyle/>
          <a:p>
            <a:pPr lvl="0">
              <a:defRPr/>
            </a:pPr>
            <a:r>
              <a:rPr lang="hu-HU"/>
              <a:t>Mintaszöveg szerkesztése</a:t>
            </a:r>
            <a:endParaRPr/>
          </a:p>
          <a:p>
            <a:pPr lvl="1">
              <a:defRPr/>
            </a:pPr>
            <a:r>
              <a:rPr lang="hu-HU"/>
              <a:t>Második szint</a:t>
            </a:r>
            <a:endParaRPr/>
          </a:p>
          <a:p>
            <a:pPr lvl="2">
              <a:defRPr/>
            </a:pPr>
            <a:r>
              <a:rPr lang="hu-HU"/>
              <a:t>Harmadik szint</a:t>
            </a:r>
            <a:endParaRPr/>
          </a:p>
          <a:p>
            <a:pPr lvl="3">
              <a:defRPr/>
            </a:pPr>
            <a:r>
              <a:rPr lang="hu-HU"/>
              <a:t>Negyedik szint</a:t>
            </a:r>
            <a:endParaRPr/>
          </a:p>
          <a:p>
            <a:pPr lvl="4">
              <a:defRPr/>
            </a:pPr>
            <a:r>
              <a:rPr lang="hu-HU"/>
              <a:t>Ötödik szint</a:t>
            </a:r>
            <a:endParaRPr/>
          </a:p>
        </p:txBody>
      </p:sp>
      <p:sp>
        <p:nvSpPr>
          <p:cNvPr id="4" name="Dátum helye 3"/>
          <p:cNvSpPr>
            <a:spLocks noGrp="1"/>
          </p:cNvSpPr>
          <p:nvPr>
            <p:ph type="dt" sz="half" idx="2"/>
          </p:nvPr>
        </p:nvSpPr>
        <p:spPr bwMode="auto">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5E3E4EE3-1A77-4589-ACFF-672620A5E174}" type="datetimeFigureOut">
              <a:rPr lang="hu-HU"/>
              <a:t>2023. 11. 26.</a:t>
            </a:fld>
            <a:endParaRPr lang="hu-HU"/>
          </a:p>
        </p:txBody>
      </p:sp>
      <p:sp>
        <p:nvSpPr>
          <p:cNvPr id="5" name="Élőláb helye 4"/>
          <p:cNvSpPr>
            <a:spLocks noGrp="1"/>
          </p:cNvSpPr>
          <p:nvPr>
            <p:ph type="ftr" sz="quarter" idx="3"/>
          </p:nvPr>
        </p:nvSpPr>
        <p:spPr bwMode="auto">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hu-HU"/>
          </a:p>
        </p:txBody>
      </p:sp>
      <p:sp>
        <p:nvSpPr>
          <p:cNvPr id="6" name="Dia számának helye 5"/>
          <p:cNvSpPr>
            <a:spLocks noGrp="1"/>
          </p:cNvSpPr>
          <p:nvPr>
            <p:ph type="sldNum" sz="quarter" idx="4"/>
          </p:nvPr>
        </p:nvSpPr>
        <p:spPr bwMode="auto">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D13146BD-4A12-432C-AD50-55033724872F}" type="slidenum">
              <a:rPr lang="hu-HU"/>
              <a:t>‹#›</a:t>
            </a:fld>
            <a:endParaRPr lang="hu-HU"/>
          </a:p>
        </p:txBody>
      </p:sp>
    </p:spTree>
    <p:extLst>
      <p:ext uri="{BB962C8B-B14F-4D97-AF65-F5344CB8AC3E}">
        <p14:creationId xmlns:p14="http://schemas.microsoft.com/office/powerpoint/2010/main" val="13596640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a:lnSpc>
          <a:spcPct val="90000"/>
        </a:lnSpc>
        <a:spcBef>
          <a:spcPts val="0"/>
        </a:spcBef>
        <a:buNone/>
        <a:defRPr sz="4400">
          <a:solidFill>
            <a:schemeClr val="tx1"/>
          </a:solidFill>
          <a:latin typeface="+mj-lt"/>
          <a:ea typeface="+mj-ea"/>
          <a:cs typeface="+mj-cs"/>
        </a:defRPr>
      </a:lvl1pPr>
    </p:titleStyle>
    <p:body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hu-HU"/>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xml"/><Relationship Id="rId7" Type="http://schemas.openxmlformats.org/officeDocument/2006/relationships/image" Target="../media/image4.jpeg"/><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1.jpe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4.xml"/><Relationship Id="rId1" Type="http://schemas.openxmlformats.org/officeDocument/2006/relationships/tags" Target="../tags/tag24.xml"/><Relationship Id="rId5" Type="http://schemas.openxmlformats.org/officeDocument/2006/relationships/hyperlink" Target="http://www.pixabay.com/" TargetMode="External"/><Relationship Id="rId4" Type="http://schemas.openxmlformats.org/officeDocument/2006/relationships/hyperlink" Target="https://unsplash.com/license"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freepik.com/" TargetMode="External"/><Relationship Id="rId2" Type="http://schemas.openxmlformats.org/officeDocument/2006/relationships/slideLayout" Target="../slideLayouts/slideLayout24.xml"/><Relationship Id="rId1" Type="http://schemas.openxmlformats.org/officeDocument/2006/relationships/tags" Target="../tags/tag25.xml"/><Relationship Id="rId4" Type="http://schemas.openxmlformats.org/officeDocument/2006/relationships/hyperlink" Target="https://www.pexels.com/" TargetMode="Externa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3.xml"/><Relationship Id="rId7" Type="http://schemas.openxmlformats.org/officeDocument/2006/relationships/image" Target="../media/image22.png"/><Relationship Id="rId2" Type="http://schemas.openxmlformats.org/officeDocument/2006/relationships/slideLayout" Target="../slideLayouts/slideLayout12.xml"/><Relationship Id="rId1" Type="http://schemas.openxmlformats.org/officeDocument/2006/relationships/tags" Target="../tags/tag2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Kép 4">
            <a:extLst>
              <a:ext uri="{FF2B5EF4-FFF2-40B4-BE49-F238E27FC236}">
                <a16:creationId xmlns:a16="http://schemas.microsoft.com/office/drawing/2014/main" id="{FAEE5532-7F5A-4573-8AD7-08E5D674EC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288" y="114252"/>
            <a:ext cx="3968015" cy="1130882"/>
          </a:xfrm>
          <a:prstGeom prst="rect">
            <a:avLst/>
          </a:prstGeom>
        </p:spPr>
      </p:pic>
      <p:sp>
        <p:nvSpPr>
          <p:cNvPr id="2" name="Cím 1">
            <a:extLst>
              <a:ext uri="{FF2B5EF4-FFF2-40B4-BE49-F238E27FC236}">
                <a16:creationId xmlns:a16="http://schemas.microsoft.com/office/drawing/2014/main" id="{97D90975-5E20-482C-BBCD-47C031CCB940}"/>
              </a:ext>
            </a:extLst>
          </p:cNvPr>
          <p:cNvSpPr>
            <a:spLocks noGrp="1"/>
          </p:cNvSpPr>
          <p:nvPr>
            <p:ph type="ctrTitle"/>
          </p:nvPr>
        </p:nvSpPr>
        <p:spPr>
          <a:xfrm>
            <a:off x="5925364" y="1943501"/>
            <a:ext cx="6432994" cy="2002938"/>
          </a:xfrm>
        </p:spPr>
        <p:txBody>
          <a:bodyPr anchor="b">
            <a:noAutofit/>
          </a:bodyPr>
          <a:lstStyle/>
          <a:p>
            <a:r>
              <a:rPr lang="hu-HU" sz="4400" b="1" dirty="0">
                <a:latin typeface="Calibri Light" panose="020F0302020204030204"/>
              </a:rPr>
              <a:t>GRAPHIC </a:t>
            </a:r>
            <a:br>
              <a:rPr lang="hu-HU" sz="4400" b="1" dirty="0">
                <a:latin typeface="Calibri Light" panose="020F0302020204030204"/>
              </a:rPr>
            </a:br>
            <a:r>
              <a:rPr lang="hu-HU" sz="4400" b="1" dirty="0">
                <a:latin typeface="Calibri Light" panose="020F0302020204030204"/>
              </a:rPr>
              <a:t>JOURNALISM</a:t>
            </a:r>
            <a:r>
              <a:rPr kumimoji="0" lang="en-US" sz="4400" b="1" i="0" u="none" strike="noStrike" kern="1200" cap="none" spc="0" normalizeH="0" baseline="0" noProof="0" dirty="0">
                <a:ln>
                  <a:noFill/>
                </a:ln>
                <a:effectLst/>
                <a:uLnTx/>
                <a:uFillTx/>
                <a:latin typeface="Calibri Light" panose="020F0302020204030204"/>
                <a:ea typeface="+mj-ea"/>
                <a:cs typeface="+mj-cs"/>
              </a:rPr>
              <a:t> </a:t>
            </a:r>
            <a:endParaRPr lang="hu-HU" sz="4400" dirty="0"/>
          </a:p>
        </p:txBody>
      </p:sp>
      <p:sp>
        <p:nvSpPr>
          <p:cNvPr id="6" name="Szövegdoboz 5">
            <a:extLst>
              <a:ext uri="{FF2B5EF4-FFF2-40B4-BE49-F238E27FC236}">
                <a16:creationId xmlns:a16="http://schemas.microsoft.com/office/drawing/2014/main" id="{F6043198-BD77-40A5-A26B-0732C9BB091F}"/>
              </a:ext>
            </a:extLst>
          </p:cNvPr>
          <p:cNvSpPr txBox="1"/>
          <p:nvPr/>
        </p:nvSpPr>
        <p:spPr>
          <a:xfrm>
            <a:off x="117288" y="1141044"/>
            <a:ext cx="6428296"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300" b="1" i="1" u="none" strike="noStrike" kern="1200" cap="none" spc="0" normalizeH="0" baseline="0" noProof="0" dirty="0">
                <a:ln>
                  <a:noFill/>
                </a:ln>
                <a:solidFill>
                  <a:srgbClr val="004494"/>
                </a:solidFill>
                <a:effectLst/>
                <a:uLnTx/>
                <a:uFillTx/>
                <a:latin typeface="Verdana" panose="020B0604030504040204" pitchFamily="34" charset="0"/>
                <a:ea typeface="Verdana" panose="020B0604030504040204" pitchFamily="34" charset="0"/>
                <a:cs typeface="Verdana" panose="020B0604030504040204" pitchFamily="34" charset="0"/>
              </a:rPr>
              <a:t>F</a:t>
            </a:r>
            <a:r>
              <a:rPr kumimoji="0" lang="en-US" sz="1300" b="1" i="1" u="none" strike="noStrike" kern="1200" cap="none" spc="0" normalizeH="0" baseline="0" noProof="0" dirty="0" err="1">
                <a:ln>
                  <a:noFill/>
                </a:ln>
                <a:solidFill>
                  <a:srgbClr val="004494"/>
                </a:solidFill>
                <a:effectLst/>
                <a:uLnTx/>
                <a:uFillTx/>
                <a:latin typeface="Verdana" panose="020B0604030504040204" pitchFamily="34" charset="0"/>
                <a:ea typeface="Verdana" panose="020B0604030504040204" pitchFamily="34" charset="0"/>
                <a:cs typeface="Verdana" panose="020B0604030504040204" pitchFamily="34" charset="0"/>
              </a:rPr>
              <a:t>unded</a:t>
            </a:r>
            <a:r>
              <a:rPr kumimoji="0" lang="en-US" sz="1300" b="1" i="1" u="none" strike="noStrike" kern="1200" cap="none" spc="0" normalizeH="0" baseline="0" noProof="0" dirty="0">
                <a:ln>
                  <a:noFill/>
                </a:ln>
                <a:solidFill>
                  <a:srgbClr val="004494"/>
                </a:solidFill>
                <a:effectLst/>
                <a:uLnTx/>
                <a:uFillTx/>
                <a:latin typeface="Verdana" panose="020B0604030504040204" pitchFamily="34" charset="0"/>
                <a:ea typeface="Verdana" panose="020B0604030504040204" pitchFamily="34" charset="0"/>
                <a:cs typeface="Verdana" panose="020B0604030504040204" pitchFamily="34" charset="0"/>
              </a:rPr>
              <a:t> by</a:t>
            </a:r>
            <a:r>
              <a:rPr kumimoji="0" lang="hu-HU" sz="1300" b="1" i="1" u="none" strike="noStrike" kern="1200" cap="none" spc="0" normalizeH="0" baseline="0" noProof="0" dirty="0">
                <a:ln>
                  <a:noFill/>
                </a:ln>
                <a:solidFill>
                  <a:srgbClr val="004494"/>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hu-HU" sz="1300" b="1" i="1" u="none" strike="noStrike" kern="1200" cap="none" spc="0" normalizeH="0" baseline="0" noProof="0" dirty="0" err="1">
                <a:ln>
                  <a:noFill/>
                </a:ln>
                <a:solidFill>
                  <a:srgbClr val="004494"/>
                </a:solidFill>
                <a:effectLst/>
                <a:uLnTx/>
                <a:uFillTx/>
                <a:latin typeface="Verdana" panose="020B0604030504040204" pitchFamily="34" charset="0"/>
                <a:ea typeface="Verdana" panose="020B0604030504040204" pitchFamily="34" charset="0"/>
                <a:cs typeface="Verdana" panose="020B0604030504040204" pitchFamily="34" charset="0"/>
              </a:rPr>
              <a:t>the</a:t>
            </a:r>
            <a:r>
              <a:rPr kumimoji="0" lang="en-US" sz="1300" b="1" i="1" u="none" strike="noStrike" kern="1200" cap="none" spc="0" normalizeH="0" baseline="0" noProof="0" dirty="0">
                <a:ln>
                  <a:noFill/>
                </a:ln>
                <a:solidFill>
                  <a:srgbClr val="004494"/>
                </a:solidFill>
                <a:effectLst/>
                <a:uLnTx/>
                <a:uFillTx/>
                <a:latin typeface="Verdana" panose="020B0604030504040204" pitchFamily="34" charset="0"/>
                <a:ea typeface="Verdana" panose="020B0604030504040204" pitchFamily="34" charset="0"/>
                <a:cs typeface="Verdana" panose="020B0604030504040204" pitchFamily="34" charset="0"/>
              </a:rPr>
              <a:t> Erasmus+ </a:t>
            </a:r>
            <a:r>
              <a:rPr kumimoji="0" lang="en-US" sz="1300" b="1" i="1" u="none" strike="noStrike" kern="1200" cap="none" spc="0" normalizeH="0" baseline="0" noProof="0" dirty="0" err="1">
                <a:ln>
                  <a:noFill/>
                </a:ln>
                <a:solidFill>
                  <a:srgbClr val="004494"/>
                </a:solidFill>
                <a:effectLst/>
                <a:uLnTx/>
                <a:uFillTx/>
                <a:latin typeface="Verdana" panose="020B0604030504040204" pitchFamily="34" charset="0"/>
                <a:ea typeface="Verdana" panose="020B0604030504040204" pitchFamily="34" charset="0"/>
                <a:cs typeface="Verdana" panose="020B0604030504040204" pitchFamily="34" charset="0"/>
              </a:rPr>
              <a:t>Programme</a:t>
            </a:r>
            <a:r>
              <a:rPr kumimoji="0" lang="en-US" sz="1300" b="1" i="1" u="none" strike="noStrike" kern="1200" cap="none" spc="0" normalizeH="0" baseline="0" noProof="0" dirty="0">
                <a:ln>
                  <a:noFill/>
                </a:ln>
                <a:solidFill>
                  <a:srgbClr val="004494"/>
                </a:solidFill>
                <a:effectLst/>
                <a:uLnTx/>
                <a:uFillTx/>
                <a:latin typeface="Verdana" panose="020B0604030504040204" pitchFamily="34" charset="0"/>
                <a:ea typeface="Verdana" panose="020B0604030504040204" pitchFamily="34" charset="0"/>
                <a:cs typeface="Verdana" panose="020B0604030504040204" pitchFamily="34" charset="0"/>
              </a:rPr>
              <a:t> of the European Union</a:t>
            </a:r>
            <a:endParaRPr kumimoji="0" lang="hu-HU" sz="1300" b="1" i="1" u="none" strike="noStrike" kern="1200" cap="none" spc="0" normalizeH="0" baseline="0" noProof="0" dirty="0">
              <a:ln>
                <a:noFill/>
              </a:ln>
              <a:solidFill>
                <a:srgbClr val="004494"/>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13" name="Kép 12" descr="A képen kültéri látható&#10;&#10;A leírás nagyon megbízható">
            <a:extLst>
              <a:ext uri="{FF2B5EF4-FFF2-40B4-BE49-F238E27FC236}">
                <a16:creationId xmlns:a16="http://schemas.microsoft.com/office/drawing/2014/main" id="{0156EEEB-9DFA-479E-BE33-F901122C51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5272" y="2271926"/>
            <a:ext cx="2306669" cy="622800"/>
          </a:xfrm>
          <a:prstGeom prst="rect">
            <a:avLst/>
          </a:prstGeom>
        </p:spPr>
      </p:pic>
      <p:pic>
        <p:nvPicPr>
          <p:cNvPr id="17" name="Kép 16" descr="A képen objektum látható&#10;&#10;A leírás teljesen megbízható">
            <a:extLst>
              <a:ext uri="{FF2B5EF4-FFF2-40B4-BE49-F238E27FC236}">
                <a16:creationId xmlns:a16="http://schemas.microsoft.com/office/drawing/2014/main" id="{CDE6A37D-6370-4404-9DF6-F03DECBC56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8402" y="3138536"/>
            <a:ext cx="2204974" cy="492444"/>
          </a:xfrm>
          <a:prstGeom prst="rect">
            <a:avLst/>
          </a:prstGeom>
        </p:spPr>
      </p:pic>
      <p:graphicFrame>
        <p:nvGraphicFramePr>
          <p:cNvPr id="3" name="Táblázat 2">
            <a:extLst>
              <a:ext uri="{FF2B5EF4-FFF2-40B4-BE49-F238E27FC236}">
                <a16:creationId xmlns:a16="http://schemas.microsoft.com/office/drawing/2014/main" id="{F65DDBE2-F763-4879-93A4-366C0EF8B5DB}"/>
              </a:ext>
            </a:extLst>
          </p:cNvPr>
          <p:cNvGraphicFramePr>
            <a:graphicFrameLocks noGrp="1"/>
          </p:cNvGraphicFramePr>
          <p:nvPr/>
        </p:nvGraphicFramePr>
        <p:xfrm>
          <a:off x="110534" y="5738965"/>
          <a:ext cx="4922981" cy="960120"/>
        </p:xfrm>
        <a:graphic>
          <a:graphicData uri="http://schemas.openxmlformats.org/drawingml/2006/table">
            <a:tbl>
              <a:tblPr/>
              <a:tblGrid>
                <a:gridCol w="3786908">
                  <a:extLst>
                    <a:ext uri="{9D8B030D-6E8A-4147-A177-3AD203B41FA5}">
                      <a16:colId xmlns:a16="http://schemas.microsoft.com/office/drawing/2014/main" val="749391775"/>
                    </a:ext>
                  </a:extLst>
                </a:gridCol>
                <a:gridCol w="1136073">
                  <a:extLst>
                    <a:ext uri="{9D8B030D-6E8A-4147-A177-3AD203B41FA5}">
                      <a16:colId xmlns:a16="http://schemas.microsoft.com/office/drawing/2014/main" val="3901970431"/>
                    </a:ext>
                  </a:extLst>
                </a:gridCol>
              </a:tblGrid>
              <a:tr h="0">
                <a:tc>
                  <a:txBody>
                    <a:bodyPr/>
                    <a:lstStyle/>
                    <a:p>
                      <a:pPr algn="l"/>
                      <a:r>
                        <a:rPr kumimoji="0" lang="en-US" sz="1300" b="1" i="0" u="none" strike="noStrike" kern="1200" cap="none" spc="0" normalizeH="0" baseline="0" dirty="0">
                          <a:ln>
                            <a:noFill/>
                          </a:ln>
                          <a:solidFill>
                            <a:srgbClr val="004494"/>
                          </a:solidFill>
                          <a:effectLst/>
                          <a:uLnTx/>
                          <a:uFillTx/>
                          <a:latin typeface="Verdana" panose="020B0604030504040204" pitchFamily="34" charset="0"/>
                          <a:ea typeface="Verdana" panose="020B0604030504040204" pitchFamily="34" charset="0"/>
                        </a:rPr>
                        <a:t>New Teaching Fields for the</a:t>
                      </a:r>
                      <a:endParaRPr kumimoji="0" lang="hu-HU" sz="1300" b="1" i="0" u="none" strike="noStrike" kern="1200" cap="none" spc="0" normalizeH="0" baseline="0" dirty="0">
                        <a:ln>
                          <a:noFill/>
                        </a:ln>
                        <a:solidFill>
                          <a:srgbClr val="004494"/>
                        </a:solidFill>
                        <a:effectLst/>
                        <a:uLnTx/>
                        <a:uFillTx/>
                        <a:latin typeface="Verdana" panose="020B0604030504040204" pitchFamily="34" charset="0"/>
                        <a:ea typeface="Verdana" panose="020B0604030504040204" pitchFamily="34" charset="0"/>
                      </a:endParaRPr>
                    </a:p>
                    <a:p>
                      <a:pPr algn="l"/>
                      <a:r>
                        <a:rPr kumimoji="0" lang="en-US" sz="1300" b="1" i="0" u="none" strike="noStrike" kern="1200" cap="none" spc="0" normalizeH="0" baseline="0" dirty="0">
                          <a:ln>
                            <a:noFill/>
                          </a:ln>
                          <a:solidFill>
                            <a:srgbClr val="004494"/>
                          </a:solidFill>
                          <a:effectLst/>
                          <a:uLnTx/>
                          <a:uFillTx/>
                          <a:latin typeface="Verdana" panose="020B0604030504040204" pitchFamily="34" charset="0"/>
                          <a:ea typeface="Verdana" panose="020B0604030504040204" pitchFamily="34" charset="0"/>
                        </a:rPr>
                        <a:t>Next Generation of Journalists</a:t>
                      </a:r>
                      <a:br>
                        <a:rPr kumimoji="0" lang="hu-HU" sz="1300" b="1" i="0" u="none" strike="noStrike" kern="1200" cap="none" spc="0" normalizeH="0" baseline="0" dirty="0">
                          <a:ln>
                            <a:noFill/>
                          </a:ln>
                          <a:solidFill>
                            <a:srgbClr val="004494"/>
                          </a:solidFill>
                          <a:effectLst/>
                          <a:uLnTx/>
                          <a:uFillTx/>
                          <a:latin typeface="Verdana" panose="020B0604030504040204" pitchFamily="34" charset="0"/>
                          <a:ea typeface="Verdana" panose="020B0604030504040204" pitchFamily="34" charset="0"/>
                        </a:rPr>
                      </a:br>
                      <a:r>
                        <a:rPr kumimoji="0" lang="en-US" sz="1300" b="1" i="0" u="none" strike="noStrike" kern="1200" cap="none" spc="0" normalizeH="0" baseline="0" dirty="0">
                          <a:ln>
                            <a:noFill/>
                          </a:ln>
                          <a:solidFill>
                            <a:srgbClr val="004494"/>
                          </a:solidFill>
                          <a:effectLst/>
                          <a:uLnTx/>
                          <a:uFillTx/>
                          <a:latin typeface="Verdana" panose="020B0604030504040204" pitchFamily="34" charset="0"/>
                          <a:ea typeface="Verdana" panose="020B0604030504040204" pitchFamily="34" charset="0"/>
                        </a:rPr>
                        <a:t>2020-1-HU01-KA203-078824</a:t>
                      </a:r>
                      <a:br>
                        <a:rPr lang="en-US" b="1" dirty="0">
                          <a:effectLst/>
                        </a:rPr>
                      </a:br>
                      <a:endParaRPr lang="en-US" dirty="0">
                        <a:effectLst/>
                      </a:endParaRPr>
                    </a:p>
                  </a:txBody>
                  <a:tcPr anchor="ctr">
                    <a:lnL>
                      <a:noFill/>
                    </a:lnL>
                    <a:lnR>
                      <a:noFill/>
                    </a:lnR>
                    <a:lnT>
                      <a:noFill/>
                    </a:lnT>
                    <a:lnB>
                      <a:noFill/>
                    </a:lnB>
                  </a:tcPr>
                </a:tc>
                <a:tc>
                  <a:txBody>
                    <a:bodyPr/>
                    <a:lstStyle/>
                    <a:p>
                      <a:pPr algn="r"/>
                      <a:endParaRPr lang="hu-HU" dirty="0">
                        <a:effectLst/>
                      </a:endParaRPr>
                    </a:p>
                  </a:txBody>
                  <a:tcPr anchor="ctr">
                    <a:lnL>
                      <a:noFill/>
                    </a:lnL>
                    <a:lnR>
                      <a:noFill/>
                    </a:lnR>
                    <a:lnT>
                      <a:noFill/>
                    </a:lnT>
                    <a:lnB>
                      <a:noFill/>
                    </a:lnB>
                  </a:tcPr>
                </a:tc>
                <a:extLst>
                  <a:ext uri="{0D108BD9-81ED-4DB2-BD59-A6C34878D82A}">
                    <a16:rowId xmlns:a16="http://schemas.microsoft.com/office/drawing/2014/main" val="4255824043"/>
                  </a:ext>
                </a:extLst>
              </a:tr>
            </a:tbl>
          </a:graphicData>
        </a:graphic>
      </p:graphicFrame>
      <p:pic>
        <p:nvPicPr>
          <p:cNvPr id="11" name="Kép 10">
            <a:extLst>
              <a:ext uri="{FF2B5EF4-FFF2-40B4-BE49-F238E27FC236}">
                <a16:creationId xmlns:a16="http://schemas.microsoft.com/office/drawing/2014/main" id="{7451D76A-665C-46FE-833F-2C77C67D59D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77693" y="2818719"/>
            <a:ext cx="2204974" cy="1318976"/>
          </a:xfrm>
          <a:prstGeom prst="rect">
            <a:avLst/>
          </a:prstGeom>
        </p:spPr>
      </p:pic>
      <p:pic>
        <p:nvPicPr>
          <p:cNvPr id="9" name="Kép 8">
            <a:extLst>
              <a:ext uri="{FF2B5EF4-FFF2-40B4-BE49-F238E27FC236}">
                <a16:creationId xmlns:a16="http://schemas.microsoft.com/office/drawing/2014/main" id="{1E341DF1-6419-455F-BDEB-F14F583A24C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26846" y="2290384"/>
            <a:ext cx="2306669" cy="515156"/>
          </a:xfrm>
          <a:prstGeom prst="rect">
            <a:avLst/>
          </a:prstGeom>
        </p:spPr>
      </p:pic>
      <p:pic>
        <p:nvPicPr>
          <p:cNvPr id="7" name="Kép 6">
            <a:extLst>
              <a:ext uri="{FF2B5EF4-FFF2-40B4-BE49-F238E27FC236}">
                <a16:creationId xmlns:a16="http://schemas.microsoft.com/office/drawing/2014/main" id="{F16E3A69-A7DF-4632-85EA-85036DE6B03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33323" y="3722780"/>
            <a:ext cx="2093713" cy="960853"/>
          </a:xfrm>
          <a:prstGeom prst="rect">
            <a:avLst/>
          </a:prstGeom>
        </p:spPr>
      </p:pic>
      <p:pic>
        <p:nvPicPr>
          <p:cNvPr id="20" name="Kép 19">
            <a:extLst>
              <a:ext uri="{FF2B5EF4-FFF2-40B4-BE49-F238E27FC236}">
                <a16:creationId xmlns:a16="http://schemas.microsoft.com/office/drawing/2014/main" id="{7BF5E8C5-6257-49C6-859B-6B5FCF57483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1509" y="3902524"/>
            <a:ext cx="1918760" cy="571463"/>
          </a:xfrm>
          <a:prstGeom prst="rect">
            <a:avLst/>
          </a:prstGeom>
        </p:spPr>
      </p:pic>
    </p:spTree>
    <p:custDataLst>
      <p:tags r:id="rId1"/>
    </p:custDataLst>
    <p:extLst>
      <p:ext uri="{BB962C8B-B14F-4D97-AF65-F5344CB8AC3E}">
        <p14:creationId xmlns:p14="http://schemas.microsoft.com/office/powerpoint/2010/main" val="289009484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60E3EC0-41E5-4B5C-95F4-04A14E5AF145}"/>
              </a:ext>
            </a:extLst>
          </p:cNvPr>
          <p:cNvSpPr>
            <a:spLocks noGrp="1"/>
          </p:cNvSpPr>
          <p:nvPr>
            <p:ph type="title"/>
          </p:nvPr>
        </p:nvSpPr>
        <p:spPr/>
        <p:txBody>
          <a:bodyPr/>
          <a:lstStyle/>
          <a:p>
            <a:pPr algn="ctr"/>
            <a:r>
              <a:rPr lang="hu-HU" dirty="0">
                <a:solidFill>
                  <a:schemeClr val="accent2">
                    <a:lumMod val="50000"/>
                  </a:schemeClr>
                </a:solidFill>
              </a:rPr>
              <a:t>1.3.Patrick Chappatte</a:t>
            </a:r>
          </a:p>
        </p:txBody>
      </p:sp>
      <p:sp>
        <p:nvSpPr>
          <p:cNvPr id="3" name="Tartalom helye 2">
            <a:extLst>
              <a:ext uri="{FF2B5EF4-FFF2-40B4-BE49-F238E27FC236}">
                <a16:creationId xmlns:a16="http://schemas.microsoft.com/office/drawing/2014/main" id="{627BAF7E-8E0C-4EF4-9526-835F50FB58E8}"/>
              </a:ext>
            </a:extLst>
          </p:cNvPr>
          <p:cNvSpPr>
            <a:spLocks noGrp="1"/>
          </p:cNvSpPr>
          <p:nvPr>
            <p:ph idx="1"/>
          </p:nvPr>
        </p:nvSpPr>
        <p:spPr>
          <a:xfrm>
            <a:off x="838200" y="1825626"/>
            <a:ext cx="10515600" cy="2828568"/>
          </a:xfrm>
        </p:spPr>
        <p:txBody>
          <a:bodyPr>
            <a:normAutofit/>
          </a:bodyPr>
          <a:lstStyle/>
          <a:p>
            <a:pPr marL="0" indent="0" algn="just">
              <a:buNone/>
            </a:pPr>
            <a:r>
              <a:rPr lang="en-US" b="0" i="0" dirty="0">
                <a:solidFill>
                  <a:srgbClr val="444444"/>
                </a:solidFill>
                <a:effectLst/>
              </a:rPr>
              <a:t>Creating comics reportage presupposes both journalistic and cartoonist work and skills, and in the case of the autobiographical tradition (and the innovations heralded by Sacco) one person should possess all these skills. In a lecture, Swiss Francophone comics journalist Patrick Chappatte </a:t>
            </a:r>
            <a:r>
              <a:rPr lang="en-US" b="0" i="0" u="none" strike="noStrike" dirty="0">
                <a:effectLst/>
              </a:rPr>
              <a:t>explained</a:t>
            </a:r>
            <a:r>
              <a:rPr lang="en-US" b="0" i="0" dirty="0">
                <a:solidFill>
                  <a:srgbClr val="444444"/>
                </a:solidFill>
                <a:effectLst/>
              </a:rPr>
              <a:t> that his work in the field is similar to that of his traditional reporter role: he takes notes, conducts interviews and takes photographs</a:t>
            </a:r>
            <a:r>
              <a:rPr lang="hu-HU" b="0" i="0" dirty="0">
                <a:solidFill>
                  <a:srgbClr val="444444"/>
                </a:solidFill>
                <a:effectLst/>
              </a:rPr>
              <a:t> </a:t>
            </a:r>
            <a:r>
              <a:rPr lang="hu-HU" dirty="0"/>
              <a:t>(Chappatte, 2011b)</a:t>
            </a:r>
            <a:r>
              <a:rPr lang="en-US" b="0" i="0" dirty="0">
                <a:solidFill>
                  <a:srgbClr val="444444"/>
                </a:solidFill>
                <a:effectLst/>
              </a:rPr>
              <a:t>.</a:t>
            </a:r>
          </a:p>
        </p:txBody>
      </p:sp>
      <p:sp>
        <p:nvSpPr>
          <p:cNvPr id="4" name="Cím 1">
            <a:extLst>
              <a:ext uri="{FF2B5EF4-FFF2-40B4-BE49-F238E27FC236}">
                <a16:creationId xmlns:a16="http://schemas.microsoft.com/office/drawing/2014/main" id="{B4A4A96F-EC3D-4ABD-AEF1-151D2CEB7404}"/>
              </a:ext>
            </a:extLst>
          </p:cNvPr>
          <p:cNvSpPr txBox="1">
            <a:spLocks/>
          </p:cNvSpPr>
          <p:nvPr/>
        </p:nvSpPr>
        <p:spPr>
          <a:xfrm>
            <a:off x="838200" y="498502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hu-HU" dirty="0">
                <a:solidFill>
                  <a:schemeClr val="accent2">
                    <a:lumMod val="50000"/>
                  </a:schemeClr>
                </a:solidFill>
              </a:rPr>
              <a:t>1.Comics </a:t>
            </a:r>
            <a:r>
              <a:rPr lang="hu-HU" dirty="0" err="1">
                <a:solidFill>
                  <a:schemeClr val="accent2">
                    <a:lumMod val="50000"/>
                  </a:schemeClr>
                </a:solidFill>
              </a:rPr>
              <a:t>Reportages</a:t>
            </a:r>
            <a:endParaRPr lang="hu-HU" dirty="0">
              <a:solidFill>
                <a:schemeClr val="accent2">
                  <a:lumMod val="50000"/>
                </a:schemeClr>
              </a:solidFill>
            </a:endParaRPr>
          </a:p>
        </p:txBody>
      </p:sp>
    </p:spTree>
    <p:custDataLst>
      <p:tags r:id="rId1"/>
    </p:custDataLst>
    <p:extLst>
      <p:ext uri="{BB962C8B-B14F-4D97-AF65-F5344CB8AC3E}">
        <p14:creationId xmlns:p14="http://schemas.microsoft.com/office/powerpoint/2010/main" val="7937642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60E3EC0-41E5-4B5C-95F4-04A14E5AF145}"/>
              </a:ext>
            </a:extLst>
          </p:cNvPr>
          <p:cNvSpPr>
            <a:spLocks noGrp="1"/>
          </p:cNvSpPr>
          <p:nvPr>
            <p:ph type="title"/>
          </p:nvPr>
        </p:nvSpPr>
        <p:spPr/>
        <p:txBody>
          <a:bodyPr/>
          <a:lstStyle/>
          <a:p>
            <a:pPr algn="ctr"/>
            <a:r>
              <a:rPr lang="hu-HU" dirty="0">
                <a:solidFill>
                  <a:schemeClr val="accent2">
                    <a:lumMod val="50000"/>
                  </a:schemeClr>
                </a:solidFill>
              </a:rPr>
              <a:t>1.3.Patrick Chappatte</a:t>
            </a:r>
          </a:p>
        </p:txBody>
      </p:sp>
      <p:sp>
        <p:nvSpPr>
          <p:cNvPr id="3" name="Tartalom helye 2">
            <a:extLst>
              <a:ext uri="{FF2B5EF4-FFF2-40B4-BE49-F238E27FC236}">
                <a16:creationId xmlns:a16="http://schemas.microsoft.com/office/drawing/2014/main" id="{627BAF7E-8E0C-4EF4-9526-835F50FB58E8}"/>
              </a:ext>
            </a:extLst>
          </p:cNvPr>
          <p:cNvSpPr>
            <a:spLocks noGrp="1"/>
          </p:cNvSpPr>
          <p:nvPr>
            <p:ph idx="1"/>
          </p:nvPr>
        </p:nvSpPr>
        <p:spPr>
          <a:xfrm>
            <a:off x="534255" y="1825626"/>
            <a:ext cx="7746715" cy="2828568"/>
          </a:xfrm>
        </p:spPr>
        <p:txBody>
          <a:bodyPr>
            <a:normAutofit fontScale="92500" lnSpcReduction="20000"/>
          </a:bodyPr>
          <a:lstStyle/>
          <a:p>
            <a:pPr marL="0" indent="0" algn="just">
              <a:spcBef>
                <a:spcPts val="0"/>
              </a:spcBef>
              <a:buNone/>
            </a:pPr>
            <a:r>
              <a:rPr lang="en-US" dirty="0">
                <a:effectLst/>
                <a:ea typeface="Calibri" panose="020F0502020204030204" pitchFamily="34" charset="0"/>
                <a:cs typeface="Calibri" panose="020F0502020204030204" pitchFamily="34" charset="0"/>
              </a:rPr>
              <a:t>Patrick Chappatte has produced over thirty pieces of comics reportage published in his 2011 book </a:t>
            </a:r>
            <a:r>
              <a:rPr lang="en-US" i="1" dirty="0">
                <a:effectLst/>
                <a:ea typeface="Calibri" panose="020F0502020204030204" pitchFamily="34" charset="0"/>
                <a:cs typeface="Calibri" panose="020F0502020204030204" pitchFamily="34" charset="0"/>
              </a:rPr>
              <a:t>BD Reporter. Du “</a:t>
            </a:r>
            <a:r>
              <a:rPr lang="en-US" i="1" dirty="0" err="1">
                <a:effectLst/>
                <a:ea typeface="Calibri" panose="020F0502020204030204" pitchFamily="34" charset="0"/>
                <a:cs typeface="Calibri" panose="020F0502020204030204" pitchFamily="34" charset="0"/>
              </a:rPr>
              <a:t>printemps</a:t>
            </a:r>
            <a:r>
              <a:rPr lang="en-US" i="1" dirty="0">
                <a:effectLst/>
                <a:ea typeface="Calibri" panose="020F0502020204030204" pitchFamily="34" charset="0"/>
                <a:cs typeface="Calibri" panose="020F0502020204030204" pitchFamily="34" charset="0"/>
              </a:rPr>
              <a:t> </a:t>
            </a:r>
            <a:r>
              <a:rPr lang="en-US" i="1" dirty="0" err="1">
                <a:effectLst/>
                <a:ea typeface="Calibri" panose="020F0502020204030204" pitchFamily="34" charset="0"/>
                <a:cs typeface="Calibri" panose="020F0502020204030204" pitchFamily="34" charset="0"/>
              </a:rPr>
              <a:t>arabe</a:t>
            </a:r>
            <a:r>
              <a:rPr lang="en-US" i="1" dirty="0">
                <a:effectLst/>
                <a:ea typeface="Calibri" panose="020F0502020204030204" pitchFamily="34" charset="0"/>
                <a:cs typeface="Calibri" panose="020F0502020204030204" pitchFamily="34" charset="0"/>
              </a:rPr>
              <a:t>” aux coulisses de </a:t>
            </a:r>
            <a:r>
              <a:rPr lang="en-US" i="1" dirty="0" err="1">
                <a:effectLst/>
                <a:ea typeface="Calibri" panose="020F0502020204030204" pitchFamily="34" charset="0"/>
                <a:cs typeface="Calibri" panose="020F0502020204030204" pitchFamily="34" charset="0"/>
              </a:rPr>
              <a:t>l'Élysée</a:t>
            </a:r>
            <a:r>
              <a:rPr lang="en-US" baseline="30000" dirty="0">
                <a:effectLst/>
                <a:ea typeface="Calibri" panose="020F0502020204030204" pitchFamily="34" charset="0"/>
                <a:cs typeface="Calibri" panose="020F0502020204030204" pitchFamily="34" charset="0"/>
              </a:rPr>
              <a:t> </a:t>
            </a:r>
            <a:r>
              <a:rPr lang="hu-HU" baseline="30000" dirty="0">
                <a:ea typeface="Calibri" panose="020F0502020204030204" pitchFamily="34" charset="0"/>
                <a:cs typeface="Calibri" panose="020F0502020204030204" pitchFamily="34" charset="0"/>
              </a:rPr>
              <a:t> </a:t>
            </a:r>
            <a:r>
              <a:rPr lang="en-US" dirty="0">
                <a:effectLst/>
                <a:ea typeface="Calibri" panose="020F0502020204030204" pitchFamily="34" charset="0"/>
                <a:cs typeface="Calibri" panose="020F0502020204030204" pitchFamily="34" charset="0"/>
              </a:rPr>
              <a:t> </a:t>
            </a:r>
            <a:r>
              <a:rPr lang="hu-HU" dirty="0">
                <a:effectLst/>
                <a:ea typeface="Calibri" panose="020F0502020204030204" pitchFamily="34" charset="0"/>
                <a:cs typeface="Calibri" panose="020F0502020204030204" pitchFamily="34" charset="0"/>
              </a:rPr>
              <a:t>(</a:t>
            </a:r>
            <a:r>
              <a:rPr lang="en-US" b="0" i="0" dirty="0">
                <a:effectLst/>
              </a:rPr>
              <a:t>BD Reporter. From the "Arab Spring" to the backstage of the Elysée Palace</a:t>
            </a:r>
            <a:r>
              <a:rPr lang="hu-HU" b="0" i="0" dirty="0">
                <a:effectLst/>
              </a:rPr>
              <a:t>) and </a:t>
            </a:r>
            <a:r>
              <a:rPr lang="en-US" dirty="0">
                <a:effectLst/>
                <a:ea typeface="Calibri" panose="020F0502020204030204" pitchFamily="34" charset="0"/>
                <a:cs typeface="Calibri" panose="020F0502020204030204" pitchFamily="34" charset="0"/>
              </a:rPr>
              <a:t>in various Swiss, Italian, French, and US-based magazines, and covered a wide variety of topics and locations</a:t>
            </a:r>
            <a:r>
              <a:rPr lang="hu-HU" dirty="0">
                <a:effectLst/>
                <a:ea typeface="Calibri" panose="020F0502020204030204" pitchFamily="34" charset="0"/>
                <a:cs typeface="Calibri" panose="020F0502020204030204" pitchFamily="34" charset="0"/>
              </a:rPr>
              <a:t> </a:t>
            </a:r>
            <a:r>
              <a:rPr lang="hu-HU" dirty="0"/>
              <a:t>(Chappatte, 2011a)</a:t>
            </a:r>
            <a:r>
              <a:rPr lang="hu-HU" dirty="0">
                <a:effectLst/>
                <a:ea typeface="Calibri" panose="020F0502020204030204" pitchFamily="34" charset="0"/>
                <a:cs typeface="Calibri" panose="020F0502020204030204" pitchFamily="34" charset="0"/>
              </a:rPr>
              <a:t>.</a:t>
            </a:r>
            <a:endParaRPr lang="hu-HU" sz="2400" dirty="0">
              <a:effectLst/>
              <a:ea typeface="Calibri" panose="020F0502020204030204" pitchFamily="34" charset="0"/>
              <a:cs typeface="Times New Roman" panose="02020603050405020304" pitchFamily="18" charset="0"/>
            </a:endParaRPr>
          </a:p>
          <a:p>
            <a:pPr marL="0" indent="0" algn="just">
              <a:spcBef>
                <a:spcPts val="0"/>
              </a:spcBef>
              <a:buNone/>
            </a:pPr>
            <a:endParaRPr lang="hu-HU" b="0" i="0" dirty="0">
              <a:effectLst/>
            </a:endParaRPr>
          </a:p>
          <a:p>
            <a:pPr marL="0" indent="0" algn="just">
              <a:spcBef>
                <a:spcPts val="0"/>
              </a:spcBef>
              <a:buNone/>
            </a:pPr>
            <a:r>
              <a:rPr lang="en-US" dirty="0"/>
              <a:t>Patrick Chappatte: http://www.graphicjournalism.com/</a:t>
            </a:r>
            <a:endParaRPr lang="hu-HU" dirty="0"/>
          </a:p>
        </p:txBody>
      </p:sp>
      <p:sp>
        <p:nvSpPr>
          <p:cNvPr id="4" name="Cím 1">
            <a:extLst>
              <a:ext uri="{FF2B5EF4-FFF2-40B4-BE49-F238E27FC236}">
                <a16:creationId xmlns:a16="http://schemas.microsoft.com/office/drawing/2014/main" id="{B4A4A96F-EC3D-4ABD-AEF1-151D2CEB7404}"/>
              </a:ext>
            </a:extLst>
          </p:cNvPr>
          <p:cNvSpPr txBox="1">
            <a:spLocks/>
          </p:cNvSpPr>
          <p:nvPr/>
        </p:nvSpPr>
        <p:spPr>
          <a:xfrm>
            <a:off x="838200" y="498502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hu-HU" dirty="0">
                <a:solidFill>
                  <a:schemeClr val="accent2">
                    <a:lumMod val="50000"/>
                  </a:schemeClr>
                </a:solidFill>
              </a:rPr>
              <a:t>1.Comics </a:t>
            </a:r>
            <a:r>
              <a:rPr lang="hu-HU" dirty="0" err="1">
                <a:solidFill>
                  <a:schemeClr val="accent2">
                    <a:lumMod val="50000"/>
                  </a:schemeClr>
                </a:solidFill>
              </a:rPr>
              <a:t>Reportages</a:t>
            </a:r>
            <a:endParaRPr lang="hu-HU" dirty="0">
              <a:solidFill>
                <a:schemeClr val="accent2">
                  <a:lumMod val="50000"/>
                </a:schemeClr>
              </a:solidFill>
            </a:endParaRPr>
          </a:p>
        </p:txBody>
      </p:sp>
      <p:pic>
        <p:nvPicPr>
          <p:cNvPr id="5" name="Kép 4">
            <a:extLst>
              <a:ext uri="{FF2B5EF4-FFF2-40B4-BE49-F238E27FC236}">
                <a16:creationId xmlns:a16="http://schemas.microsoft.com/office/drawing/2014/main" id="{AA5BB39B-28D9-4047-9903-B68D6CDBF6A2}"/>
              </a:ext>
            </a:extLst>
          </p:cNvPr>
          <p:cNvPicPr>
            <a:picLocks noChangeAspect="1"/>
          </p:cNvPicPr>
          <p:nvPr/>
        </p:nvPicPr>
        <p:blipFill>
          <a:blip r:embed="rId3"/>
          <a:stretch>
            <a:fillRect/>
          </a:stretch>
        </p:blipFill>
        <p:spPr>
          <a:xfrm>
            <a:off x="8754615" y="1222480"/>
            <a:ext cx="2903130" cy="4034859"/>
          </a:xfrm>
          <a:prstGeom prst="rect">
            <a:avLst/>
          </a:prstGeom>
        </p:spPr>
      </p:pic>
    </p:spTree>
    <p:custDataLst>
      <p:tags r:id="rId1"/>
    </p:custDataLst>
    <p:extLst>
      <p:ext uri="{BB962C8B-B14F-4D97-AF65-F5344CB8AC3E}">
        <p14:creationId xmlns:p14="http://schemas.microsoft.com/office/powerpoint/2010/main" val="958817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C99BB8FB-F33B-4C37-BFBF-30C4A98D4FB7}"/>
              </a:ext>
            </a:extLst>
          </p:cNvPr>
          <p:cNvSpPr>
            <a:spLocks noGrp="1"/>
          </p:cNvSpPr>
          <p:nvPr>
            <p:ph type="title"/>
          </p:nvPr>
        </p:nvSpPr>
        <p:spPr/>
        <p:txBody>
          <a:bodyPr/>
          <a:lstStyle/>
          <a:p>
            <a:r>
              <a:rPr lang="hu-HU" dirty="0" err="1">
                <a:solidFill>
                  <a:schemeClr val="accent2">
                    <a:lumMod val="50000"/>
                  </a:schemeClr>
                </a:solidFill>
              </a:rPr>
              <a:t>Controlling</a:t>
            </a:r>
            <a:r>
              <a:rPr lang="hu-HU" dirty="0">
                <a:solidFill>
                  <a:schemeClr val="accent2">
                    <a:lumMod val="50000"/>
                  </a:schemeClr>
                </a:solidFill>
              </a:rPr>
              <a:t> </a:t>
            </a:r>
            <a:r>
              <a:rPr lang="hu-HU" dirty="0" err="1">
                <a:solidFill>
                  <a:schemeClr val="accent2">
                    <a:lumMod val="50000"/>
                  </a:schemeClr>
                </a:solidFill>
              </a:rPr>
              <a:t>questions</a:t>
            </a:r>
            <a:endParaRPr lang="hu-HU" dirty="0"/>
          </a:p>
        </p:txBody>
      </p:sp>
      <p:sp>
        <p:nvSpPr>
          <p:cNvPr id="3" name="Tartalom helye 2">
            <a:extLst>
              <a:ext uri="{FF2B5EF4-FFF2-40B4-BE49-F238E27FC236}">
                <a16:creationId xmlns:a16="http://schemas.microsoft.com/office/drawing/2014/main" id="{FA37B3CC-2502-47D2-9D19-3E04BB248E71}"/>
              </a:ext>
            </a:extLst>
          </p:cNvPr>
          <p:cNvSpPr>
            <a:spLocks noGrp="1"/>
          </p:cNvSpPr>
          <p:nvPr>
            <p:ph idx="1"/>
          </p:nvPr>
        </p:nvSpPr>
        <p:spPr/>
        <p:txBody>
          <a:bodyPr>
            <a:normAutofit/>
          </a:bodyPr>
          <a:lstStyle/>
          <a:p>
            <a:pPr marL="0" indent="0">
              <a:buNone/>
            </a:pPr>
            <a:r>
              <a:rPr lang="en-US" dirty="0"/>
              <a:t>What are the main characteristics of a </a:t>
            </a:r>
            <a:r>
              <a:rPr lang="hu-HU" dirty="0" err="1"/>
              <a:t>Sacco</a:t>
            </a:r>
            <a:r>
              <a:rPr lang="hu-HU" dirty="0"/>
              <a:t> comics </a:t>
            </a:r>
            <a:r>
              <a:rPr lang="hu-HU" dirty="0" err="1"/>
              <a:t>reportage</a:t>
            </a:r>
            <a:r>
              <a:rPr lang="hu-HU" dirty="0"/>
              <a:t>? </a:t>
            </a:r>
          </a:p>
          <a:p>
            <a:pPr marL="0" indent="0">
              <a:buNone/>
            </a:pPr>
            <a:endParaRPr lang="hu-HU" dirty="0"/>
          </a:p>
          <a:p>
            <a:pPr>
              <a:buFontTx/>
              <a:buChar char="-"/>
            </a:pPr>
            <a:r>
              <a:rPr lang="hu-HU" dirty="0" err="1"/>
              <a:t>Journalistic</a:t>
            </a:r>
            <a:r>
              <a:rPr lang="hu-HU" dirty="0"/>
              <a:t> </a:t>
            </a:r>
            <a:r>
              <a:rPr lang="hu-HU" dirty="0" err="1"/>
              <a:t>objectivity</a:t>
            </a:r>
            <a:r>
              <a:rPr lang="hu-HU" dirty="0"/>
              <a:t> (</a:t>
            </a:r>
            <a:r>
              <a:rPr lang="hu-HU" dirty="0" err="1"/>
              <a:t>false</a:t>
            </a:r>
            <a:r>
              <a:rPr lang="hu-HU" dirty="0"/>
              <a:t>)</a:t>
            </a:r>
          </a:p>
          <a:p>
            <a:pPr>
              <a:buFontTx/>
              <a:buChar char="-"/>
            </a:pPr>
            <a:r>
              <a:rPr lang="hu-HU" dirty="0" err="1"/>
              <a:t>Autobiographical</a:t>
            </a:r>
            <a:r>
              <a:rPr lang="hu-HU" dirty="0"/>
              <a:t> </a:t>
            </a:r>
            <a:r>
              <a:rPr lang="hu-HU" dirty="0" err="1"/>
              <a:t>work</a:t>
            </a:r>
            <a:r>
              <a:rPr lang="hu-HU" dirty="0"/>
              <a:t> (</a:t>
            </a:r>
            <a:r>
              <a:rPr lang="hu-HU" dirty="0" err="1"/>
              <a:t>true</a:t>
            </a:r>
            <a:r>
              <a:rPr lang="hu-HU" dirty="0"/>
              <a:t>)</a:t>
            </a:r>
          </a:p>
          <a:p>
            <a:pPr>
              <a:buFontTx/>
              <a:buChar char="-"/>
            </a:pPr>
            <a:r>
              <a:rPr lang="hu-HU" dirty="0"/>
              <a:t>Reflexion </a:t>
            </a:r>
            <a:r>
              <a:rPr lang="hu-HU" dirty="0" err="1"/>
              <a:t>on</a:t>
            </a:r>
            <a:r>
              <a:rPr lang="hu-HU" dirty="0"/>
              <a:t> </a:t>
            </a:r>
            <a:r>
              <a:rPr lang="hu-HU" dirty="0" err="1"/>
              <a:t>the</a:t>
            </a:r>
            <a:r>
              <a:rPr lang="hu-HU" dirty="0"/>
              <a:t> </a:t>
            </a:r>
            <a:r>
              <a:rPr lang="hu-HU" dirty="0" err="1"/>
              <a:t>subjective</a:t>
            </a:r>
            <a:r>
              <a:rPr lang="hu-HU" dirty="0"/>
              <a:t> </a:t>
            </a:r>
            <a:r>
              <a:rPr lang="hu-HU" dirty="0" err="1"/>
              <a:t>impressions</a:t>
            </a:r>
            <a:r>
              <a:rPr lang="hu-HU" dirty="0"/>
              <a:t> (</a:t>
            </a:r>
            <a:r>
              <a:rPr lang="hu-HU" dirty="0" err="1"/>
              <a:t>true</a:t>
            </a:r>
            <a:r>
              <a:rPr lang="hu-HU" dirty="0"/>
              <a:t>)</a:t>
            </a:r>
          </a:p>
          <a:p>
            <a:pPr>
              <a:buFontTx/>
              <a:buChar char="-"/>
            </a:pPr>
            <a:r>
              <a:rPr lang="hu-HU" dirty="0" err="1"/>
              <a:t>Superheros</a:t>
            </a:r>
            <a:r>
              <a:rPr lang="hu-HU" dirty="0"/>
              <a:t> (</a:t>
            </a:r>
            <a:r>
              <a:rPr lang="hu-HU" dirty="0" err="1"/>
              <a:t>false</a:t>
            </a:r>
            <a:r>
              <a:rPr lang="hu-HU" dirty="0"/>
              <a:t>)</a:t>
            </a:r>
          </a:p>
          <a:p>
            <a:pPr>
              <a:buFontTx/>
              <a:buChar char="-"/>
            </a:pPr>
            <a:r>
              <a:rPr lang="hu-HU" dirty="0"/>
              <a:t>R</a:t>
            </a:r>
            <a:r>
              <a:rPr lang="en-US" b="0" i="0" dirty="0" err="1">
                <a:effectLst/>
              </a:rPr>
              <a:t>eporter</a:t>
            </a:r>
            <a:r>
              <a:rPr lang="hu-HU" dirty="0"/>
              <a:t> </a:t>
            </a:r>
            <a:r>
              <a:rPr lang="en-US" b="0" i="0" dirty="0">
                <a:effectLst/>
              </a:rPr>
              <a:t>draws himself into the narrative</a:t>
            </a:r>
            <a:r>
              <a:rPr lang="hu-HU" b="0" i="0" dirty="0">
                <a:effectLst/>
              </a:rPr>
              <a:t> (</a:t>
            </a:r>
            <a:r>
              <a:rPr lang="hu-HU" b="0" i="0" dirty="0" err="1">
                <a:effectLst/>
              </a:rPr>
              <a:t>true</a:t>
            </a:r>
            <a:r>
              <a:rPr lang="hu-HU" b="0" i="0" dirty="0">
                <a:solidFill>
                  <a:srgbClr val="FF0000"/>
                </a:solidFill>
                <a:effectLst/>
              </a:rPr>
              <a:t>)</a:t>
            </a:r>
            <a:endParaRPr lang="hu-HU" dirty="0">
              <a:solidFill>
                <a:srgbClr val="FF0000"/>
              </a:solidFill>
            </a:endParaRPr>
          </a:p>
        </p:txBody>
      </p:sp>
    </p:spTree>
    <p:custDataLst>
      <p:tags r:id="rId1"/>
    </p:custDataLst>
    <p:extLst>
      <p:ext uri="{BB962C8B-B14F-4D97-AF65-F5344CB8AC3E}">
        <p14:creationId xmlns:p14="http://schemas.microsoft.com/office/powerpoint/2010/main" val="41157658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A0E7BE4-81FA-4FE5-B994-07C84D4CBF8F}"/>
              </a:ext>
            </a:extLst>
          </p:cNvPr>
          <p:cNvSpPr>
            <a:spLocks noGrp="1"/>
          </p:cNvSpPr>
          <p:nvPr>
            <p:ph type="title"/>
          </p:nvPr>
        </p:nvSpPr>
        <p:spPr>
          <a:xfrm>
            <a:off x="838200" y="365125"/>
            <a:ext cx="10515600" cy="6153241"/>
          </a:xfrm>
        </p:spPr>
        <p:txBody>
          <a:bodyPr/>
          <a:lstStyle/>
          <a:p>
            <a:pPr algn="ctr"/>
            <a:r>
              <a:rPr lang="hu-HU" dirty="0">
                <a:solidFill>
                  <a:schemeClr val="accent2">
                    <a:lumMod val="50000"/>
                  </a:schemeClr>
                </a:solidFill>
              </a:rPr>
              <a:t>2.</a:t>
            </a:r>
            <a:r>
              <a:rPr lang="en-US" dirty="0">
                <a:solidFill>
                  <a:schemeClr val="accent2">
                    <a:lumMod val="50000"/>
                  </a:schemeClr>
                </a:solidFill>
              </a:rPr>
              <a:t>Feuilleton: Comics Journalism and Everyday Life</a:t>
            </a:r>
            <a:endParaRPr lang="hu-HU" dirty="0">
              <a:solidFill>
                <a:schemeClr val="accent2">
                  <a:lumMod val="50000"/>
                </a:schemeClr>
              </a:solidFill>
            </a:endParaRPr>
          </a:p>
        </p:txBody>
      </p:sp>
    </p:spTree>
    <p:custDataLst>
      <p:tags r:id="rId1"/>
    </p:custDataLst>
    <p:extLst>
      <p:ext uri="{BB962C8B-B14F-4D97-AF65-F5344CB8AC3E}">
        <p14:creationId xmlns:p14="http://schemas.microsoft.com/office/powerpoint/2010/main" val="7255764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60E3EC0-41E5-4B5C-95F4-04A14E5AF145}"/>
              </a:ext>
            </a:extLst>
          </p:cNvPr>
          <p:cNvSpPr>
            <a:spLocks noGrp="1"/>
          </p:cNvSpPr>
          <p:nvPr>
            <p:ph type="title"/>
          </p:nvPr>
        </p:nvSpPr>
        <p:spPr/>
        <p:txBody>
          <a:bodyPr/>
          <a:lstStyle/>
          <a:p>
            <a:pPr algn="ctr"/>
            <a:r>
              <a:rPr lang="hu-HU" dirty="0">
                <a:solidFill>
                  <a:schemeClr val="accent2">
                    <a:lumMod val="50000"/>
                  </a:schemeClr>
                </a:solidFill>
              </a:rPr>
              <a:t>2.1.„</a:t>
            </a:r>
            <a:r>
              <a:rPr lang="en-US" dirty="0">
                <a:solidFill>
                  <a:schemeClr val="accent2">
                    <a:lumMod val="50000"/>
                  </a:schemeClr>
                </a:solidFill>
              </a:rPr>
              <a:t>The Secret Life of Young People</a:t>
            </a:r>
            <a:r>
              <a:rPr lang="hu-HU" dirty="0">
                <a:solidFill>
                  <a:schemeClr val="accent2">
                    <a:lumMod val="50000"/>
                  </a:schemeClr>
                </a:solidFill>
              </a:rPr>
              <a:t>”</a:t>
            </a:r>
            <a:r>
              <a:rPr lang="en-US" dirty="0">
                <a:solidFill>
                  <a:schemeClr val="accent2">
                    <a:lumMod val="50000"/>
                  </a:schemeClr>
                </a:solidFill>
              </a:rPr>
              <a:t> </a:t>
            </a:r>
            <a:endParaRPr lang="hu-HU" dirty="0">
              <a:solidFill>
                <a:schemeClr val="accent2">
                  <a:lumMod val="50000"/>
                </a:schemeClr>
              </a:solidFill>
            </a:endParaRPr>
          </a:p>
        </p:txBody>
      </p:sp>
      <p:sp>
        <p:nvSpPr>
          <p:cNvPr id="3" name="Tartalom helye 2">
            <a:extLst>
              <a:ext uri="{FF2B5EF4-FFF2-40B4-BE49-F238E27FC236}">
                <a16:creationId xmlns:a16="http://schemas.microsoft.com/office/drawing/2014/main" id="{627BAF7E-8E0C-4EF4-9526-835F50FB58E8}"/>
              </a:ext>
            </a:extLst>
          </p:cNvPr>
          <p:cNvSpPr>
            <a:spLocks noGrp="1"/>
          </p:cNvSpPr>
          <p:nvPr>
            <p:ph idx="1"/>
          </p:nvPr>
        </p:nvSpPr>
        <p:spPr>
          <a:xfrm>
            <a:off x="838200" y="1825625"/>
            <a:ext cx="7037703" cy="3477895"/>
          </a:xfrm>
        </p:spPr>
        <p:txBody>
          <a:bodyPr>
            <a:normAutofit fontScale="77500" lnSpcReduction="20000"/>
          </a:bodyPr>
          <a:lstStyle/>
          <a:p>
            <a:pPr marL="0" indent="0" algn="just">
              <a:buNone/>
            </a:pPr>
            <a:r>
              <a:rPr lang="en-US" dirty="0"/>
              <a:t>Riad </a:t>
            </a:r>
            <a:r>
              <a:rPr lang="en-US" dirty="0" err="1"/>
              <a:t>Sattouf’s</a:t>
            </a:r>
            <a:r>
              <a:rPr lang="en-US" dirty="0"/>
              <a:t> three-volume The Secret Life of Young People (La vie </a:t>
            </a:r>
            <a:r>
              <a:rPr lang="en-US" dirty="0" err="1"/>
              <a:t>secrète</a:t>
            </a:r>
            <a:r>
              <a:rPr lang="en-US" dirty="0"/>
              <a:t> des </a:t>
            </a:r>
            <a:r>
              <a:rPr lang="en-US" dirty="0" err="1"/>
              <a:t>jeunes</a:t>
            </a:r>
            <a:r>
              <a:rPr lang="en-US" dirty="0"/>
              <a:t>, 2007, 2010, 2012) occupies a unique place within the world of comics journalism. One-page micronarratives of the volumes were originally published as “</a:t>
            </a:r>
            <a:r>
              <a:rPr lang="hu-HU" dirty="0" err="1"/>
              <a:t>feuilletons</a:t>
            </a:r>
            <a:r>
              <a:rPr lang="en-US" dirty="0"/>
              <a:t>” in the satirical journal Charlie Hebdo, famous for its scandals, lawsuits, bans and the January 2015 attack. Charlie Hebdo usually reflects on current political and public events with its cartoons and comics. The book medium, the paper quality and the covers together trigger the expectations of the roman </a:t>
            </a:r>
            <a:r>
              <a:rPr lang="en-US" dirty="0" err="1"/>
              <a:t>graphique</a:t>
            </a:r>
            <a:r>
              <a:rPr lang="en-US" dirty="0"/>
              <a:t> in the reader, while the abundance as well as the fragmentary nature of micronarratives undermine the image of novel-like comics reportage. </a:t>
            </a:r>
          </a:p>
        </p:txBody>
      </p:sp>
      <p:sp>
        <p:nvSpPr>
          <p:cNvPr id="4" name="Cím 1">
            <a:extLst>
              <a:ext uri="{FF2B5EF4-FFF2-40B4-BE49-F238E27FC236}">
                <a16:creationId xmlns:a16="http://schemas.microsoft.com/office/drawing/2014/main" id="{B4A4A96F-EC3D-4ABD-AEF1-151D2CEB7404}"/>
              </a:ext>
            </a:extLst>
          </p:cNvPr>
          <p:cNvSpPr txBox="1">
            <a:spLocks/>
          </p:cNvSpPr>
          <p:nvPr/>
        </p:nvSpPr>
        <p:spPr>
          <a:xfrm>
            <a:off x="534684" y="5350874"/>
            <a:ext cx="1081911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hu-HU" dirty="0">
                <a:solidFill>
                  <a:schemeClr val="accent2">
                    <a:lumMod val="50000"/>
                  </a:schemeClr>
                </a:solidFill>
              </a:rPr>
              <a:t>2. </a:t>
            </a:r>
            <a:r>
              <a:rPr lang="en-US" dirty="0">
                <a:solidFill>
                  <a:schemeClr val="accent2">
                    <a:lumMod val="50000"/>
                  </a:schemeClr>
                </a:solidFill>
              </a:rPr>
              <a:t>Feuilleton: Comics Journalism and Everyday Life</a:t>
            </a:r>
            <a:endParaRPr lang="hu-HU" dirty="0">
              <a:solidFill>
                <a:schemeClr val="accent2">
                  <a:lumMod val="50000"/>
                </a:schemeClr>
              </a:solidFill>
            </a:endParaRPr>
          </a:p>
        </p:txBody>
      </p:sp>
      <p:pic>
        <p:nvPicPr>
          <p:cNvPr id="5" name="Kép 4">
            <a:extLst>
              <a:ext uri="{FF2B5EF4-FFF2-40B4-BE49-F238E27FC236}">
                <a16:creationId xmlns:a16="http://schemas.microsoft.com/office/drawing/2014/main" id="{7592C671-3FAD-4C34-B93D-877194383D0B}"/>
              </a:ext>
            </a:extLst>
          </p:cNvPr>
          <p:cNvPicPr>
            <a:picLocks noChangeAspect="1"/>
          </p:cNvPicPr>
          <p:nvPr/>
        </p:nvPicPr>
        <p:blipFill>
          <a:blip r:embed="rId3"/>
          <a:stretch>
            <a:fillRect/>
          </a:stretch>
        </p:blipFill>
        <p:spPr>
          <a:xfrm>
            <a:off x="8179420" y="1507126"/>
            <a:ext cx="3477896" cy="3477896"/>
          </a:xfrm>
          <a:prstGeom prst="rect">
            <a:avLst/>
          </a:prstGeom>
        </p:spPr>
      </p:pic>
      <p:sp>
        <p:nvSpPr>
          <p:cNvPr id="7" name="Szövegdoboz 6">
            <a:extLst>
              <a:ext uri="{FF2B5EF4-FFF2-40B4-BE49-F238E27FC236}">
                <a16:creationId xmlns:a16="http://schemas.microsoft.com/office/drawing/2014/main" id="{BD557827-8C53-479D-BE4E-E8CD4625C39A}"/>
              </a:ext>
            </a:extLst>
          </p:cNvPr>
          <p:cNvSpPr txBox="1"/>
          <p:nvPr/>
        </p:nvSpPr>
        <p:spPr>
          <a:xfrm>
            <a:off x="6096000" y="4967263"/>
            <a:ext cx="6097712" cy="369332"/>
          </a:xfrm>
          <a:prstGeom prst="rect">
            <a:avLst/>
          </a:prstGeom>
          <a:noFill/>
        </p:spPr>
        <p:txBody>
          <a:bodyPr wrap="square">
            <a:spAutoFit/>
          </a:bodyPr>
          <a:lstStyle/>
          <a:p>
            <a:r>
              <a:rPr lang="hu-HU" dirty="0"/>
              <a:t>https://www.taurillon.org/charlie-hebdo-et-demain?lang=fr</a:t>
            </a:r>
          </a:p>
        </p:txBody>
      </p:sp>
    </p:spTree>
    <p:custDataLst>
      <p:tags r:id="rId1"/>
    </p:custDataLst>
    <p:extLst>
      <p:ext uri="{BB962C8B-B14F-4D97-AF65-F5344CB8AC3E}">
        <p14:creationId xmlns:p14="http://schemas.microsoft.com/office/powerpoint/2010/main" val="25908491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60E3EC0-41E5-4B5C-95F4-04A14E5AF145}"/>
              </a:ext>
            </a:extLst>
          </p:cNvPr>
          <p:cNvSpPr>
            <a:spLocks noGrp="1"/>
          </p:cNvSpPr>
          <p:nvPr>
            <p:ph type="title"/>
          </p:nvPr>
        </p:nvSpPr>
        <p:spPr/>
        <p:txBody>
          <a:bodyPr/>
          <a:lstStyle/>
          <a:p>
            <a:pPr algn="ctr"/>
            <a:r>
              <a:rPr lang="hu-HU" dirty="0">
                <a:solidFill>
                  <a:schemeClr val="accent2">
                    <a:lumMod val="50000"/>
                  </a:schemeClr>
                </a:solidFill>
              </a:rPr>
              <a:t>2.2.Satiric </a:t>
            </a:r>
            <a:r>
              <a:rPr lang="hu-HU" dirty="0" err="1">
                <a:solidFill>
                  <a:schemeClr val="accent2">
                    <a:lumMod val="50000"/>
                  </a:schemeClr>
                </a:solidFill>
              </a:rPr>
              <a:t>tableaux</a:t>
            </a:r>
            <a:r>
              <a:rPr lang="hu-HU" dirty="0">
                <a:solidFill>
                  <a:schemeClr val="accent2">
                    <a:lumMod val="50000"/>
                  </a:schemeClr>
                </a:solidFill>
              </a:rPr>
              <a:t> </a:t>
            </a:r>
          </a:p>
        </p:txBody>
      </p:sp>
      <p:sp>
        <p:nvSpPr>
          <p:cNvPr id="3" name="Tartalom helye 2">
            <a:extLst>
              <a:ext uri="{FF2B5EF4-FFF2-40B4-BE49-F238E27FC236}">
                <a16:creationId xmlns:a16="http://schemas.microsoft.com/office/drawing/2014/main" id="{627BAF7E-8E0C-4EF4-9526-835F50FB58E8}"/>
              </a:ext>
            </a:extLst>
          </p:cNvPr>
          <p:cNvSpPr>
            <a:spLocks noGrp="1"/>
          </p:cNvSpPr>
          <p:nvPr>
            <p:ph idx="1"/>
          </p:nvPr>
        </p:nvSpPr>
        <p:spPr>
          <a:xfrm>
            <a:off x="838200" y="1598908"/>
            <a:ext cx="6179049" cy="3477895"/>
          </a:xfrm>
        </p:spPr>
        <p:txBody>
          <a:bodyPr>
            <a:normAutofit fontScale="77500" lnSpcReduction="20000"/>
          </a:bodyPr>
          <a:lstStyle/>
          <a:p>
            <a:pPr marL="0" indent="0" algn="just">
              <a:buNone/>
            </a:pPr>
            <a:r>
              <a:rPr lang="en-US" dirty="0"/>
              <a:t>Using everyday examples “seen and heard” on the streets, The secret life of young people puts the violation of certain rules and habits of </a:t>
            </a:r>
            <a:r>
              <a:rPr lang="en-US" dirty="0" err="1"/>
              <a:t>behaviour</a:t>
            </a:r>
            <a:r>
              <a:rPr lang="en-US" dirty="0"/>
              <a:t>, social coexistence, and culture into spotlight, sometimes also revealing the hypocritical attempts to conceal such violations. Despite the fragmentary nature, it delivers a weird, upsetting, yet ridiculous image of the metropolitan society in France, a kind of satiric tableau</a:t>
            </a:r>
            <a:r>
              <a:rPr lang="hu-HU" dirty="0"/>
              <a:t>x</a:t>
            </a:r>
            <a:r>
              <a:rPr lang="en-US" dirty="0"/>
              <a:t> where traces of overemphasized, repressed, monetized, etc. sexuality can appear in various places, situations and through characters ranging from prostituted middle-class girls and precocious sex-hungry little boys to </a:t>
            </a:r>
            <a:r>
              <a:rPr lang="en-US" dirty="0" err="1"/>
              <a:t>headscarfed</a:t>
            </a:r>
            <a:r>
              <a:rPr lang="en-US" dirty="0"/>
              <a:t> Muslim women licking ice-cream in an erotic way. </a:t>
            </a:r>
          </a:p>
        </p:txBody>
      </p:sp>
      <p:sp>
        <p:nvSpPr>
          <p:cNvPr id="4" name="Cím 1">
            <a:extLst>
              <a:ext uri="{FF2B5EF4-FFF2-40B4-BE49-F238E27FC236}">
                <a16:creationId xmlns:a16="http://schemas.microsoft.com/office/drawing/2014/main" id="{B4A4A96F-EC3D-4ABD-AEF1-151D2CEB7404}"/>
              </a:ext>
            </a:extLst>
          </p:cNvPr>
          <p:cNvSpPr txBox="1">
            <a:spLocks/>
          </p:cNvSpPr>
          <p:nvPr/>
        </p:nvSpPr>
        <p:spPr>
          <a:xfrm>
            <a:off x="838200" y="498502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hu-HU" dirty="0">
                <a:solidFill>
                  <a:schemeClr val="accent2">
                    <a:lumMod val="50000"/>
                  </a:schemeClr>
                </a:solidFill>
              </a:rPr>
              <a:t>2.</a:t>
            </a:r>
            <a:r>
              <a:rPr lang="en-US" dirty="0">
                <a:solidFill>
                  <a:schemeClr val="accent2">
                    <a:lumMod val="50000"/>
                  </a:schemeClr>
                </a:solidFill>
              </a:rPr>
              <a:t>Feuilleton: Comics Journalism and Everyday Life</a:t>
            </a:r>
            <a:endParaRPr lang="hu-HU" dirty="0">
              <a:solidFill>
                <a:schemeClr val="accent2">
                  <a:lumMod val="50000"/>
                </a:schemeClr>
              </a:solidFill>
            </a:endParaRPr>
          </a:p>
        </p:txBody>
      </p:sp>
      <p:pic>
        <p:nvPicPr>
          <p:cNvPr id="5" name="Kép 4">
            <a:extLst>
              <a:ext uri="{FF2B5EF4-FFF2-40B4-BE49-F238E27FC236}">
                <a16:creationId xmlns:a16="http://schemas.microsoft.com/office/drawing/2014/main" id="{1E8BD197-CE02-435E-A569-C835DA3BEDB5}"/>
              </a:ext>
            </a:extLst>
          </p:cNvPr>
          <p:cNvPicPr>
            <a:picLocks noChangeAspect="1"/>
          </p:cNvPicPr>
          <p:nvPr/>
        </p:nvPicPr>
        <p:blipFill>
          <a:blip r:embed="rId3"/>
          <a:stretch>
            <a:fillRect/>
          </a:stretch>
        </p:blipFill>
        <p:spPr>
          <a:xfrm>
            <a:off x="8464046" y="699163"/>
            <a:ext cx="2889754" cy="4285859"/>
          </a:xfrm>
          <a:prstGeom prst="rect">
            <a:avLst/>
          </a:prstGeom>
        </p:spPr>
      </p:pic>
    </p:spTree>
    <p:custDataLst>
      <p:tags r:id="rId1"/>
    </p:custDataLst>
    <p:extLst>
      <p:ext uri="{BB962C8B-B14F-4D97-AF65-F5344CB8AC3E}">
        <p14:creationId xmlns:p14="http://schemas.microsoft.com/office/powerpoint/2010/main" val="34633919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60E3EC0-41E5-4B5C-95F4-04A14E5AF145}"/>
              </a:ext>
            </a:extLst>
          </p:cNvPr>
          <p:cNvSpPr>
            <a:spLocks noGrp="1"/>
          </p:cNvSpPr>
          <p:nvPr>
            <p:ph type="title"/>
          </p:nvPr>
        </p:nvSpPr>
        <p:spPr/>
        <p:txBody>
          <a:bodyPr/>
          <a:lstStyle/>
          <a:p>
            <a:pPr algn="ctr"/>
            <a:r>
              <a:rPr lang="hu-HU" dirty="0">
                <a:solidFill>
                  <a:schemeClr val="accent2">
                    <a:lumMod val="50000"/>
                  </a:schemeClr>
                </a:solidFill>
              </a:rPr>
              <a:t>2.2.Satiric </a:t>
            </a:r>
            <a:r>
              <a:rPr lang="hu-HU" dirty="0" err="1">
                <a:solidFill>
                  <a:schemeClr val="accent2">
                    <a:lumMod val="50000"/>
                  </a:schemeClr>
                </a:solidFill>
              </a:rPr>
              <a:t>Tableaux</a:t>
            </a:r>
            <a:endParaRPr lang="hu-HU" dirty="0">
              <a:solidFill>
                <a:schemeClr val="accent2">
                  <a:lumMod val="50000"/>
                </a:schemeClr>
              </a:solidFill>
            </a:endParaRPr>
          </a:p>
        </p:txBody>
      </p:sp>
      <p:sp>
        <p:nvSpPr>
          <p:cNvPr id="3" name="Tartalom helye 2">
            <a:extLst>
              <a:ext uri="{FF2B5EF4-FFF2-40B4-BE49-F238E27FC236}">
                <a16:creationId xmlns:a16="http://schemas.microsoft.com/office/drawing/2014/main" id="{627BAF7E-8E0C-4EF4-9526-835F50FB58E8}"/>
              </a:ext>
            </a:extLst>
          </p:cNvPr>
          <p:cNvSpPr>
            <a:spLocks noGrp="1"/>
          </p:cNvSpPr>
          <p:nvPr>
            <p:ph idx="1"/>
          </p:nvPr>
        </p:nvSpPr>
        <p:spPr>
          <a:xfrm>
            <a:off x="961490" y="1458838"/>
            <a:ext cx="6281791" cy="3477895"/>
          </a:xfrm>
        </p:spPr>
        <p:txBody>
          <a:bodyPr>
            <a:normAutofit fontScale="85000" lnSpcReduction="20000"/>
          </a:bodyPr>
          <a:lstStyle/>
          <a:p>
            <a:pPr marL="0" indent="0" algn="just">
              <a:buNone/>
            </a:pPr>
            <a:r>
              <a:rPr lang="en-US" dirty="0"/>
              <a:t>Typical locations are the spaces of fast-food chains and public transport, so the inescapable transience of everyday life in the metropolitan city becomes emphatic, yet the comprehensive narrative characteristic of the more traditional report books is not provided, only fragmentary notes with frequent gestures of authentication, which are further reinforced by the preface of the first book promising to expose human habits and </a:t>
            </a:r>
            <a:r>
              <a:rPr lang="en-US" dirty="0" err="1"/>
              <a:t>behaviour</a:t>
            </a:r>
            <a:r>
              <a:rPr lang="en-US" dirty="0"/>
              <a:t>. In The secret life of young people the cartoonist does not appear on the scene as in traditional comics </a:t>
            </a:r>
            <a:r>
              <a:rPr lang="hu-HU" dirty="0" err="1"/>
              <a:t>reportages</a:t>
            </a:r>
            <a:r>
              <a:rPr lang="en-US" dirty="0"/>
              <a:t>, and the commentary-like voice also plays a reduced role.</a:t>
            </a:r>
          </a:p>
        </p:txBody>
      </p:sp>
      <p:sp>
        <p:nvSpPr>
          <p:cNvPr id="4" name="Cím 1">
            <a:extLst>
              <a:ext uri="{FF2B5EF4-FFF2-40B4-BE49-F238E27FC236}">
                <a16:creationId xmlns:a16="http://schemas.microsoft.com/office/drawing/2014/main" id="{B4A4A96F-EC3D-4ABD-AEF1-151D2CEB7404}"/>
              </a:ext>
            </a:extLst>
          </p:cNvPr>
          <p:cNvSpPr txBox="1">
            <a:spLocks/>
          </p:cNvSpPr>
          <p:nvPr/>
        </p:nvSpPr>
        <p:spPr>
          <a:xfrm>
            <a:off x="838200" y="498502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hu-HU" dirty="0">
                <a:solidFill>
                  <a:schemeClr val="accent2">
                    <a:lumMod val="50000"/>
                  </a:schemeClr>
                </a:solidFill>
              </a:rPr>
              <a:t>2. </a:t>
            </a:r>
            <a:r>
              <a:rPr lang="en-US" dirty="0">
                <a:solidFill>
                  <a:schemeClr val="accent2">
                    <a:lumMod val="50000"/>
                  </a:schemeClr>
                </a:solidFill>
              </a:rPr>
              <a:t>Feuilleton: Comics Journalism and Everyday Life</a:t>
            </a:r>
            <a:endParaRPr lang="hu-HU" dirty="0">
              <a:solidFill>
                <a:schemeClr val="accent2">
                  <a:lumMod val="50000"/>
                </a:schemeClr>
              </a:solidFill>
            </a:endParaRPr>
          </a:p>
        </p:txBody>
      </p:sp>
      <p:pic>
        <p:nvPicPr>
          <p:cNvPr id="5" name="Kép 4">
            <a:extLst>
              <a:ext uri="{FF2B5EF4-FFF2-40B4-BE49-F238E27FC236}">
                <a16:creationId xmlns:a16="http://schemas.microsoft.com/office/drawing/2014/main" id="{0B7F15E5-5E15-4B7B-912E-7786BC2166E7}"/>
              </a:ext>
            </a:extLst>
          </p:cNvPr>
          <p:cNvPicPr>
            <a:picLocks noChangeAspect="1"/>
          </p:cNvPicPr>
          <p:nvPr/>
        </p:nvPicPr>
        <p:blipFill>
          <a:blip r:embed="rId3"/>
          <a:stretch>
            <a:fillRect/>
          </a:stretch>
        </p:blipFill>
        <p:spPr>
          <a:xfrm>
            <a:off x="8324850" y="547415"/>
            <a:ext cx="3028950" cy="4476750"/>
          </a:xfrm>
          <a:prstGeom prst="rect">
            <a:avLst/>
          </a:prstGeom>
        </p:spPr>
      </p:pic>
    </p:spTree>
    <p:custDataLst>
      <p:tags r:id="rId1"/>
    </p:custDataLst>
    <p:extLst>
      <p:ext uri="{BB962C8B-B14F-4D97-AF65-F5344CB8AC3E}">
        <p14:creationId xmlns:p14="http://schemas.microsoft.com/office/powerpoint/2010/main" val="39255909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C99BB8FB-F33B-4C37-BFBF-30C4A98D4FB7}"/>
              </a:ext>
            </a:extLst>
          </p:cNvPr>
          <p:cNvSpPr>
            <a:spLocks noGrp="1"/>
          </p:cNvSpPr>
          <p:nvPr>
            <p:ph type="title"/>
          </p:nvPr>
        </p:nvSpPr>
        <p:spPr/>
        <p:txBody>
          <a:bodyPr/>
          <a:lstStyle/>
          <a:p>
            <a:r>
              <a:rPr lang="hu-HU" dirty="0" err="1">
                <a:solidFill>
                  <a:schemeClr val="accent2">
                    <a:lumMod val="50000"/>
                  </a:schemeClr>
                </a:solidFill>
              </a:rPr>
              <a:t>Controlling</a:t>
            </a:r>
            <a:r>
              <a:rPr lang="hu-HU" dirty="0">
                <a:solidFill>
                  <a:schemeClr val="accent2">
                    <a:lumMod val="50000"/>
                  </a:schemeClr>
                </a:solidFill>
              </a:rPr>
              <a:t> </a:t>
            </a:r>
            <a:r>
              <a:rPr lang="hu-HU" dirty="0" err="1">
                <a:solidFill>
                  <a:schemeClr val="accent2">
                    <a:lumMod val="50000"/>
                  </a:schemeClr>
                </a:solidFill>
              </a:rPr>
              <a:t>questions</a:t>
            </a:r>
            <a:endParaRPr lang="hu-HU" dirty="0"/>
          </a:p>
        </p:txBody>
      </p:sp>
      <p:sp>
        <p:nvSpPr>
          <p:cNvPr id="3" name="Tartalom helye 2">
            <a:extLst>
              <a:ext uri="{FF2B5EF4-FFF2-40B4-BE49-F238E27FC236}">
                <a16:creationId xmlns:a16="http://schemas.microsoft.com/office/drawing/2014/main" id="{FA37B3CC-2502-47D2-9D19-3E04BB248E71}"/>
              </a:ext>
            </a:extLst>
          </p:cNvPr>
          <p:cNvSpPr>
            <a:spLocks noGrp="1"/>
          </p:cNvSpPr>
          <p:nvPr>
            <p:ph idx="1"/>
          </p:nvPr>
        </p:nvSpPr>
        <p:spPr/>
        <p:txBody>
          <a:bodyPr/>
          <a:lstStyle/>
          <a:p>
            <a:pPr marL="0" indent="0">
              <a:buNone/>
            </a:pPr>
            <a:r>
              <a:rPr lang="en-US" dirty="0"/>
              <a:t>What are the main characteristics of</a:t>
            </a:r>
            <a:r>
              <a:rPr lang="hu-HU" dirty="0"/>
              <a:t> </a:t>
            </a:r>
            <a:r>
              <a:rPr lang="en-US" dirty="0"/>
              <a:t>„The Secret Life of Young People” </a:t>
            </a:r>
            <a:r>
              <a:rPr lang="hu-HU" dirty="0"/>
              <a:t>? </a:t>
            </a:r>
          </a:p>
          <a:p>
            <a:pPr marL="0" indent="0">
              <a:buNone/>
            </a:pPr>
            <a:endParaRPr lang="hu-HU" dirty="0"/>
          </a:p>
          <a:p>
            <a:pPr>
              <a:buFontTx/>
              <a:buChar char="-"/>
            </a:pPr>
            <a:r>
              <a:rPr lang="hu-HU" dirty="0" err="1"/>
              <a:t>War</a:t>
            </a:r>
            <a:r>
              <a:rPr lang="hu-HU" dirty="0"/>
              <a:t> </a:t>
            </a:r>
            <a:r>
              <a:rPr lang="hu-HU" dirty="0" err="1"/>
              <a:t>reportage</a:t>
            </a:r>
            <a:r>
              <a:rPr lang="hu-HU" dirty="0"/>
              <a:t> (</a:t>
            </a:r>
            <a:r>
              <a:rPr lang="hu-HU" dirty="0" err="1"/>
              <a:t>false</a:t>
            </a:r>
            <a:r>
              <a:rPr lang="hu-HU" dirty="0"/>
              <a:t>)</a:t>
            </a:r>
          </a:p>
          <a:p>
            <a:pPr>
              <a:buFontTx/>
              <a:buChar char="-"/>
            </a:pPr>
            <a:r>
              <a:rPr lang="hu-HU" dirty="0"/>
              <a:t>R</a:t>
            </a:r>
            <a:r>
              <a:rPr lang="en-US" dirty="0" err="1"/>
              <a:t>idiculous</a:t>
            </a:r>
            <a:r>
              <a:rPr lang="en-US" dirty="0"/>
              <a:t> image of the metropolitan society</a:t>
            </a:r>
            <a:r>
              <a:rPr lang="hu-HU" dirty="0"/>
              <a:t> (</a:t>
            </a:r>
            <a:r>
              <a:rPr lang="hu-HU" dirty="0" err="1"/>
              <a:t>true</a:t>
            </a:r>
            <a:r>
              <a:rPr lang="hu-HU" dirty="0"/>
              <a:t>)</a:t>
            </a:r>
          </a:p>
          <a:p>
            <a:pPr>
              <a:buFontTx/>
              <a:buChar char="-"/>
            </a:pPr>
            <a:r>
              <a:rPr lang="hu-HU" dirty="0"/>
              <a:t>F</a:t>
            </a:r>
            <a:r>
              <a:rPr lang="en-US" dirty="0" err="1"/>
              <a:t>ragmentary</a:t>
            </a:r>
            <a:r>
              <a:rPr lang="en-US" dirty="0"/>
              <a:t> nature</a:t>
            </a:r>
            <a:r>
              <a:rPr lang="hu-HU" dirty="0"/>
              <a:t> (</a:t>
            </a:r>
            <a:r>
              <a:rPr lang="hu-HU" dirty="0" err="1"/>
              <a:t>true</a:t>
            </a:r>
            <a:r>
              <a:rPr lang="hu-HU" dirty="0"/>
              <a:t>)</a:t>
            </a:r>
          </a:p>
          <a:p>
            <a:pPr>
              <a:buFontTx/>
              <a:buChar char="-"/>
            </a:pPr>
            <a:r>
              <a:rPr lang="hu-HU" dirty="0" err="1"/>
              <a:t>Superheros</a:t>
            </a:r>
            <a:r>
              <a:rPr lang="hu-HU" dirty="0"/>
              <a:t> (</a:t>
            </a:r>
            <a:r>
              <a:rPr lang="hu-HU" dirty="0" err="1"/>
              <a:t>false</a:t>
            </a:r>
            <a:r>
              <a:rPr lang="hu-HU" dirty="0"/>
              <a:t>)</a:t>
            </a:r>
          </a:p>
          <a:p>
            <a:pPr>
              <a:buFontTx/>
              <a:buChar char="-"/>
            </a:pPr>
            <a:r>
              <a:rPr lang="hu-HU" dirty="0"/>
              <a:t>R</a:t>
            </a:r>
            <a:r>
              <a:rPr lang="en-US" b="0" i="0" dirty="0" err="1">
                <a:effectLst/>
              </a:rPr>
              <a:t>eporter</a:t>
            </a:r>
            <a:r>
              <a:rPr lang="hu-HU" dirty="0"/>
              <a:t> </a:t>
            </a:r>
            <a:r>
              <a:rPr lang="en-US" b="0" i="0" dirty="0">
                <a:effectLst/>
              </a:rPr>
              <a:t>draws himself into the narrative</a:t>
            </a:r>
            <a:r>
              <a:rPr lang="hu-HU" b="0" i="0" dirty="0">
                <a:effectLst/>
              </a:rPr>
              <a:t> (</a:t>
            </a:r>
            <a:r>
              <a:rPr lang="hu-HU" b="0" i="0" dirty="0" err="1">
                <a:effectLst/>
              </a:rPr>
              <a:t>false</a:t>
            </a:r>
            <a:r>
              <a:rPr lang="hu-HU" b="0" i="0" dirty="0">
                <a:effectLst/>
              </a:rPr>
              <a:t>)</a:t>
            </a:r>
            <a:endParaRPr lang="hu-HU" dirty="0"/>
          </a:p>
        </p:txBody>
      </p:sp>
    </p:spTree>
    <p:custDataLst>
      <p:tags r:id="rId1"/>
    </p:custDataLst>
    <p:extLst>
      <p:ext uri="{BB962C8B-B14F-4D97-AF65-F5344CB8AC3E}">
        <p14:creationId xmlns:p14="http://schemas.microsoft.com/office/powerpoint/2010/main" val="19459184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A0E7BE4-81FA-4FE5-B994-07C84D4CBF8F}"/>
              </a:ext>
            </a:extLst>
          </p:cNvPr>
          <p:cNvSpPr>
            <a:spLocks noGrp="1"/>
          </p:cNvSpPr>
          <p:nvPr>
            <p:ph type="title"/>
          </p:nvPr>
        </p:nvSpPr>
        <p:spPr>
          <a:xfrm>
            <a:off x="838200" y="365125"/>
            <a:ext cx="10515600" cy="6153241"/>
          </a:xfrm>
        </p:spPr>
        <p:txBody>
          <a:bodyPr/>
          <a:lstStyle/>
          <a:p>
            <a:pPr algn="ctr"/>
            <a:r>
              <a:rPr lang="hu-HU" dirty="0">
                <a:solidFill>
                  <a:schemeClr val="accent2">
                    <a:lumMod val="50000"/>
                  </a:schemeClr>
                </a:solidFill>
              </a:rPr>
              <a:t>3.“Expat” </a:t>
            </a:r>
            <a:r>
              <a:rPr lang="hu-HU" dirty="0" err="1">
                <a:solidFill>
                  <a:schemeClr val="accent2">
                    <a:lumMod val="50000"/>
                  </a:schemeClr>
                </a:solidFill>
              </a:rPr>
              <a:t>Graphic</a:t>
            </a:r>
            <a:r>
              <a:rPr lang="hu-HU" dirty="0">
                <a:solidFill>
                  <a:schemeClr val="accent2">
                    <a:lumMod val="50000"/>
                  </a:schemeClr>
                </a:solidFill>
              </a:rPr>
              <a:t> </a:t>
            </a:r>
            <a:r>
              <a:rPr lang="hu-HU" dirty="0" err="1">
                <a:solidFill>
                  <a:schemeClr val="accent2">
                    <a:lumMod val="50000"/>
                  </a:schemeClr>
                </a:solidFill>
              </a:rPr>
              <a:t>Novels</a:t>
            </a:r>
            <a:endParaRPr lang="hu-HU" dirty="0">
              <a:solidFill>
                <a:schemeClr val="accent2">
                  <a:lumMod val="50000"/>
                </a:schemeClr>
              </a:solidFill>
            </a:endParaRPr>
          </a:p>
        </p:txBody>
      </p:sp>
    </p:spTree>
    <p:custDataLst>
      <p:tags r:id="rId1"/>
    </p:custDataLst>
    <p:extLst>
      <p:ext uri="{BB962C8B-B14F-4D97-AF65-F5344CB8AC3E}">
        <p14:creationId xmlns:p14="http://schemas.microsoft.com/office/powerpoint/2010/main" val="12257780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60E3EC0-41E5-4B5C-95F4-04A14E5AF145}"/>
              </a:ext>
            </a:extLst>
          </p:cNvPr>
          <p:cNvSpPr>
            <a:spLocks noGrp="1"/>
          </p:cNvSpPr>
          <p:nvPr>
            <p:ph type="title"/>
          </p:nvPr>
        </p:nvSpPr>
        <p:spPr/>
        <p:txBody>
          <a:bodyPr/>
          <a:lstStyle/>
          <a:p>
            <a:pPr algn="ctr"/>
            <a:r>
              <a:rPr lang="hu-HU" dirty="0">
                <a:solidFill>
                  <a:schemeClr val="accent2">
                    <a:lumMod val="50000"/>
                  </a:schemeClr>
                </a:solidFill>
              </a:rPr>
              <a:t>3.1.An </a:t>
            </a:r>
            <a:r>
              <a:rPr lang="hu-HU" dirty="0" err="1">
                <a:solidFill>
                  <a:schemeClr val="accent2">
                    <a:lumMod val="50000"/>
                  </a:schemeClr>
                </a:solidFill>
              </a:rPr>
              <a:t>Emerging</a:t>
            </a:r>
            <a:r>
              <a:rPr lang="hu-HU" dirty="0">
                <a:solidFill>
                  <a:schemeClr val="accent2">
                    <a:lumMod val="50000"/>
                  </a:schemeClr>
                </a:solidFill>
              </a:rPr>
              <a:t> </a:t>
            </a:r>
            <a:r>
              <a:rPr lang="hu-HU" dirty="0" err="1">
                <a:solidFill>
                  <a:schemeClr val="accent2">
                    <a:lumMod val="50000"/>
                  </a:schemeClr>
                </a:solidFill>
              </a:rPr>
              <a:t>Genre</a:t>
            </a:r>
            <a:endParaRPr lang="hu-HU" dirty="0">
              <a:solidFill>
                <a:schemeClr val="accent2">
                  <a:lumMod val="50000"/>
                </a:schemeClr>
              </a:solidFill>
            </a:endParaRPr>
          </a:p>
        </p:txBody>
      </p:sp>
      <p:sp>
        <p:nvSpPr>
          <p:cNvPr id="3" name="Tartalom helye 2">
            <a:extLst>
              <a:ext uri="{FF2B5EF4-FFF2-40B4-BE49-F238E27FC236}">
                <a16:creationId xmlns:a16="http://schemas.microsoft.com/office/drawing/2014/main" id="{627BAF7E-8E0C-4EF4-9526-835F50FB58E8}"/>
              </a:ext>
            </a:extLst>
          </p:cNvPr>
          <p:cNvSpPr>
            <a:spLocks noGrp="1"/>
          </p:cNvSpPr>
          <p:nvPr>
            <p:ph idx="1"/>
          </p:nvPr>
        </p:nvSpPr>
        <p:spPr>
          <a:xfrm>
            <a:off x="838200" y="1825625"/>
            <a:ext cx="6405081" cy="3477895"/>
          </a:xfrm>
        </p:spPr>
        <p:txBody>
          <a:bodyPr>
            <a:normAutofit fontScale="62500" lnSpcReduction="20000"/>
          </a:bodyPr>
          <a:lstStyle/>
          <a:p>
            <a:pPr marL="0" indent="0" algn="just">
              <a:buNone/>
            </a:pPr>
            <a:r>
              <a:rPr lang="en-US" dirty="0"/>
              <a:t>An emerging genre, similar to the comics reportage depicting the experience of countries, languages and cultures distant from the home of the reporter, could be referred to as the “expat graphic novel”, which largely originates in the work of the Canadian Guy Delisle. The narrator of these graphic novels is transferred from his own country to a foreign linguistic-cultural environment. Such a situation emerges in the Delisle novels published from the beginning of the new millennium either because of the narrator-protagonist’s work as an animated filmmaker, or because of the missions of his spouse, </a:t>
            </a:r>
            <a:r>
              <a:rPr lang="en-US" dirty="0" err="1"/>
              <a:t>Nadège</a:t>
            </a:r>
            <a:r>
              <a:rPr lang="en-US" dirty="0"/>
              <a:t>, who works for the international aid organization Doctors Without Borders. The first group includes novels describing North Korean and Chinese experiences, and the second includes “expat experiences” in Burma and Israel/Palestine, exhibiting the everyday life and the relationships with locals and other expats (Delisle, 2000; 2003; 2007; 2011). </a:t>
            </a:r>
            <a:endParaRPr lang="hu-HU" dirty="0"/>
          </a:p>
        </p:txBody>
      </p:sp>
      <p:sp>
        <p:nvSpPr>
          <p:cNvPr id="4" name="Cím 1">
            <a:extLst>
              <a:ext uri="{FF2B5EF4-FFF2-40B4-BE49-F238E27FC236}">
                <a16:creationId xmlns:a16="http://schemas.microsoft.com/office/drawing/2014/main" id="{B4A4A96F-EC3D-4ABD-AEF1-151D2CEB7404}"/>
              </a:ext>
            </a:extLst>
          </p:cNvPr>
          <p:cNvSpPr txBox="1">
            <a:spLocks/>
          </p:cNvSpPr>
          <p:nvPr/>
        </p:nvSpPr>
        <p:spPr>
          <a:xfrm>
            <a:off x="838200" y="498502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hu-HU" dirty="0">
                <a:solidFill>
                  <a:schemeClr val="accent2">
                    <a:lumMod val="50000"/>
                  </a:schemeClr>
                </a:solidFill>
              </a:rPr>
              <a:t>3.</a:t>
            </a:r>
            <a:r>
              <a:rPr lang="en-US" dirty="0">
                <a:solidFill>
                  <a:schemeClr val="accent2">
                    <a:lumMod val="50000"/>
                  </a:schemeClr>
                </a:solidFill>
              </a:rPr>
              <a:t>“Expat” Graphic Novels</a:t>
            </a:r>
            <a:endParaRPr lang="hu-HU" dirty="0">
              <a:solidFill>
                <a:schemeClr val="accent2">
                  <a:lumMod val="50000"/>
                </a:schemeClr>
              </a:solidFill>
            </a:endParaRPr>
          </a:p>
        </p:txBody>
      </p:sp>
      <p:pic>
        <p:nvPicPr>
          <p:cNvPr id="6" name="Kép 5">
            <a:extLst>
              <a:ext uri="{FF2B5EF4-FFF2-40B4-BE49-F238E27FC236}">
                <a16:creationId xmlns:a16="http://schemas.microsoft.com/office/drawing/2014/main" id="{D3D20D91-4261-4EE8-B781-232D7F90EF81}"/>
              </a:ext>
            </a:extLst>
          </p:cNvPr>
          <p:cNvPicPr>
            <a:picLocks noChangeAspect="1"/>
          </p:cNvPicPr>
          <p:nvPr/>
        </p:nvPicPr>
        <p:blipFill>
          <a:blip r:embed="rId3"/>
          <a:stretch>
            <a:fillRect/>
          </a:stretch>
        </p:blipFill>
        <p:spPr>
          <a:xfrm>
            <a:off x="7470541" y="1690688"/>
            <a:ext cx="2280062" cy="3331227"/>
          </a:xfrm>
          <a:prstGeom prst="rect">
            <a:avLst/>
          </a:prstGeom>
        </p:spPr>
      </p:pic>
      <p:pic>
        <p:nvPicPr>
          <p:cNvPr id="7" name="Kép 6">
            <a:extLst>
              <a:ext uri="{FF2B5EF4-FFF2-40B4-BE49-F238E27FC236}">
                <a16:creationId xmlns:a16="http://schemas.microsoft.com/office/drawing/2014/main" id="{6BDE14FA-7CCD-42C7-BBD0-A1D75F3E2A49}"/>
              </a:ext>
            </a:extLst>
          </p:cNvPr>
          <p:cNvPicPr>
            <a:picLocks noChangeAspect="1"/>
          </p:cNvPicPr>
          <p:nvPr/>
        </p:nvPicPr>
        <p:blipFill>
          <a:blip r:embed="rId4"/>
          <a:stretch>
            <a:fillRect/>
          </a:stretch>
        </p:blipFill>
        <p:spPr>
          <a:xfrm>
            <a:off x="9750603" y="1707268"/>
            <a:ext cx="2365453" cy="3331227"/>
          </a:xfrm>
          <a:prstGeom prst="rect">
            <a:avLst/>
          </a:prstGeom>
        </p:spPr>
      </p:pic>
    </p:spTree>
    <p:custDataLst>
      <p:tags r:id="rId1"/>
    </p:custDataLst>
    <p:extLst>
      <p:ext uri="{BB962C8B-B14F-4D97-AF65-F5344CB8AC3E}">
        <p14:creationId xmlns:p14="http://schemas.microsoft.com/office/powerpoint/2010/main" val="5861104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A0E7BE4-81FA-4FE5-B994-07C84D4CBF8F}"/>
              </a:ext>
            </a:extLst>
          </p:cNvPr>
          <p:cNvSpPr>
            <a:spLocks noGrp="1"/>
          </p:cNvSpPr>
          <p:nvPr>
            <p:ph type="title"/>
          </p:nvPr>
        </p:nvSpPr>
        <p:spPr>
          <a:xfrm>
            <a:off x="838200" y="365125"/>
            <a:ext cx="10515600" cy="6153241"/>
          </a:xfrm>
        </p:spPr>
        <p:txBody>
          <a:bodyPr/>
          <a:lstStyle/>
          <a:p>
            <a:pPr algn="ctr"/>
            <a:r>
              <a:rPr lang="hu-HU" dirty="0">
                <a:solidFill>
                  <a:schemeClr val="accent2">
                    <a:lumMod val="50000"/>
                  </a:schemeClr>
                </a:solidFill>
              </a:rPr>
              <a:t>Lesson4 - </a:t>
            </a:r>
            <a:br>
              <a:rPr lang="hu-HU" dirty="0">
                <a:solidFill>
                  <a:schemeClr val="accent2">
                    <a:lumMod val="50000"/>
                  </a:schemeClr>
                </a:solidFill>
              </a:rPr>
            </a:br>
            <a:r>
              <a:rPr lang="en-US" dirty="0">
                <a:solidFill>
                  <a:schemeClr val="accent2">
                    <a:lumMod val="50000"/>
                  </a:schemeClr>
                </a:solidFill>
              </a:rPr>
              <a:t>Media Genres of Comics Journalism</a:t>
            </a:r>
            <a:endParaRPr lang="hu-HU" dirty="0">
              <a:solidFill>
                <a:schemeClr val="accent2">
                  <a:lumMod val="50000"/>
                </a:schemeClr>
              </a:solidFill>
            </a:endParaRPr>
          </a:p>
        </p:txBody>
      </p:sp>
    </p:spTree>
    <p:custDataLst>
      <p:tags r:id="rId1"/>
    </p:custDataLst>
    <p:extLst>
      <p:ext uri="{BB962C8B-B14F-4D97-AF65-F5344CB8AC3E}">
        <p14:creationId xmlns:p14="http://schemas.microsoft.com/office/powerpoint/2010/main" val="33626596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60E3EC0-41E5-4B5C-95F4-04A14E5AF145}"/>
              </a:ext>
            </a:extLst>
          </p:cNvPr>
          <p:cNvSpPr>
            <a:spLocks noGrp="1"/>
          </p:cNvSpPr>
          <p:nvPr>
            <p:ph type="title"/>
          </p:nvPr>
        </p:nvSpPr>
        <p:spPr>
          <a:xfrm>
            <a:off x="838200" y="336483"/>
            <a:ext cx="10515600" cy="1325563"/>
          </a:xfrm>
        </p:spPr>
        <p:txBody>
          <a:bodyPr/>
          <a:lstStyle/>
          <a:p>
            <a:pPr algn="ctr"/>
            <a:r>
              <a:rPr lang="hu-HU" dirty="0">
                <a:solidFill>
                  <a:schemeClr val="accent2">
                    <a:lumMod val="50000"/>
                  </a:schemeClr>
                </a:solidFill>
              </a:rPr>
              <a:t>3.2.Delisle’s </a:t>
            </a:r>
            <a:r>
              <a:rPr lang="hu-HU" dirty="0" err="1">
                <a:solidFill>
                  <a:schemeClr val="accent2">
                    <a:lumMod val="50000"/>
                  </a:schemeClr>
                </a:solidFill>
              </a:rPr>
              <a:t>novels</a:t>
            </a:r>
            <a:r>
              <a:rPr lang="hu-HU" dirty="0">
                <a:solidFill>
                  <a:schemeClr val="accent2">
                    <a:lumMod val="50000"/>
                  </a:schemeClr>
                </a:solidFill>
              </a:rPr>
              <a:t> </a:t>
            </a:r>
          </a:p>
        </p:txBody>
      </p:sp>
      <p:sp>
        <p:nvSpPr>
          <p:cNvPr id="3" name="Tartalom helye 2">
            <a:extLst>
              <a:ext uri="{FF2B5EF4-FFF2-40B4-BE49-F238E27FC236}">
                <a16:creationId xmlns:a16="http://schemas.microsoft.com/office/drawing/2014/main" id="{627BAF7E-8E0C-4EF4-9526-835F50FB58E8}"/>
              </a:ext>
            </a:extLst>
          </p:cNvPr>
          <p:cNvSpPr>
            <a:spLocks noGrp="1"/>
          </p:cNvSpPr>
          <p:nvPr>
            <p:ph idx="1"/>
          </p:nvPr>
        </p:nvSpPr>
        <p:spPr>
          <a:xfrm>
            <a:off x="838200" y="1872978"/>
            <a:ext cx="6209872" cy="3726438"/>
          </a:xfrm>
        </p:spPr>
        <p:txBody>
          <a:bodyPr>
            <a:normAutofit fontScale="55000" lnSpcReduction="20000"/>
          </a:bodyPr>
          <a:lstStyle/>
          <a:p>
            <a:pPr marL="0" indent="0" algn="just">
              <a:buNone/>
            </a:pPr>
            <a:r>
              <a:rPr lang="en-US" dirty="0"/>
              <a:t>Delisle’s novels are autobiographies which are not free from geopolitical topics. However,</a:t>
            </a:r>
            <a:r>
              <a:rPr lang="hu-HU" dirty="0"/>
              <a:t> </a:t>
            </a:r>
            <a:r>
              <a:rPr lang="en-US" dirty="0"/>
              <a:t>frequent topics of international journalism, such as North Korean propaganda and Israeli West Bank</a:t>
            </a:r>
            <a:r>
              <a:rPr lang="hu-HU" dirty="0"/>
              <a:t> </a:t>
            </a:r>
            <a:r>
              <a:rPr lang="en-US" dirty="0"/>
              <a:t>Wall, here appear in the comics narrator’s subjective</a:t>
            </a:r>
            <a:r>
              <a:rPr lang="hu-HU" dirty="0"/>
              <a:t> </a:t>
            </a:r>
            <a:r>
              <a:rPr lang="en-US" dirty="0"/>
              <a:t>perspective, usually depicted on the level of</a:t>
            </a:r>
            <a:r>
              <a:rPr lang="hu-HU" dirty="0"/>
              <a:t> </a:t>
            </a:r>
            <a:r>
              <a:rPr lang="en-US" dirty="0"/>
              <a:t>the practices of daily life. The novel set in Jerusalem also features a comics reportage part, but its</a:t>
            </a:r>
            <a:r>
              <a:rPr lang="hu-HU" dirty="0"/>
              <a:t> </a:t>
            </a:r>
            <a:r>
              <a:rPr lang="en-US" dirty="0"/>
              <a:t>narrative framework suggests deviation from the genre, </a:t>
            </a:r>
            <a:r>
              <a:rPr lang="en-US" dirty="0" err="1"/>
              <a:t>emphasising</a:t>
            </a:r>
            <a:r>
              <a:rPr lang="en-US" dirty="0"/>
              <a:t> even more that outside this</a:t>
            </a:r>
            <a:r>
              <a:rPr lang="hu-HU" dirty="0"/>
              <a:t> </a:t>
            </a:r>
            <a:r>
              <a:rPr lang="en-US" dirty="0"/>
              <a:t>experiment we are not reading a comics reportage, and therefore it is not recommended to</a:t>
            </a:r>
            <a:r>
              <a:rPr lang="hu-HU" dirty="0"/>
              <a:t> </a:t>
            </a:r>
            <a:r>
              <a:rPr lang="en-US" dirty="0"/>
              <a:t>approach this graphic novel along the expectations of general journalism and comics reportages. </a:t>
            </a:r>
            <a:endParaRPr lang="hu-HU" dirty="0"/>
          </a:p>
          <a:p>
            <a:pPr marL="0" indent="0" algn="just">
              <a:buNone/>
            </a:pPr>
            <a:r>
              <a:rPr lang="en-US" dirty="0"/>
              <a:t>Unlike Joe Sacco, the founding father of comics journalism, Guy Delisle, is not a professional</a:t>
            </a:r>
            <a:r>
              <a:rPr lang="hu-HU" dirty="0"/>
              <a:t> </a:t>
            </a:r>
            <a:r>
              <a:rPr lang="en-US" dirty="0"/>
              <a:t>journalist. As travel literature expert Jelena </a:t>
            </a:r>
            <a:r>
              <a:rPr lang="en-US" dirty="0" err="1"/>
              <a:t>Bulić</a:t>
            </a:r>
            <a:r>
              <a:rPr lang="en-US" dirty="0"/>
              <a:t> points out in her thorough analysis of Delisle’s</a:t>
            </a:r>
            <a:r>
              <a:rPr lang="hu-HU" dirty="0"/>
              <a:t> </a:t>
            </a:r>
            <a:r>
              <a:rPr lang="en-US" dirty="0"/>
              <a:t>novels, these works are not journalistic reports (“reportages”) in the sense of Joe Sacco. They are</a:t>
            </a:r>
            <a:r>
              <a:rPr lang="hu-HU" dirty="0"/>
              <a:t> </a:t>
            </a:r>
            <a:r>
              <a:rPr lang="en-US" dirty="0"/>
              <a:t>rather accounts (“reports”) that bypass the canonical conventions of travel literature and</a:t>
            </a:r>
            <a:r>
              <a:rPr lang="hu-HU" dirty="0"/>
              <a:t> </a:t>
            </a:r>
            <a:r>
              <a:rPr lang="en-US" dirty="0"/>
              <a:t>travel</a:t>
            </a:r>
            <a:r>
              <a:rPr lang="hu-HU" dirty="0"/>
              <a:t> </a:t>
            </a:r>
            <a:r>
              <a:rPr lang="en-US" dirty="0"/>
              <a:t>related media narratives, and attempt to convey the experience of everyday life. The daily routine</a:t>
            </a:r>
            <a:r>
              <a:rPr lang="hu-HU" dirty="0"/>
              <a:t> </a:t>
            </a:r>
            <a:r>
              <a:rPr lang="en-US" dirty="0"/>
              <a:t>is also discussed in detail regarding topics such as work, cooking or childcare — a kind of</a:t>
            </a:r>
            <a:r>
              <a:rPr lang="hu-HU" dirty="0"/>
              <a:t> </a:t>
            </a:r>
            <a:r>
              <a:rPr lang="en-US" dirty="0"/>
              <a:t>thematization not unusual in autobiographical comics and autobiographies (</a:t>
            </a:r>
            <a:r>
              <a:rPr lang="en-US" dirty="0" err="1"/>
              <a:t>Bulić</a:t>
            </a:r>
            <a:r>
              <a:rPr lang="en-US" dirty="0"/>
              <a:t>, 2012, 63). The</a:t>
            </a:r>
            <a:r>
              <a:rPr lang="hu-HU" dirty="0"/>
              <a:t> </a:t>
            </a:r>
            <a:r>
              <a:rPr lang="en-US" dirty="0"/>
              <a:t>experience of everyday life here is also the experience of violence in Israeli-Palestinian everyday life</a:t>
            </a:r>
            <a:r>
              <a:rPr lang="hu-HU" dirty="0"/>
              <a:t> </a:t>
            </a:r>
            <a:r>
              <a:rPr lang="en-US" dirty="0"/>
              <a:t>(Fall, 2014, 100).</a:t>
            </a:r>
            <a:endParaRPr lang="hu-HU" dirty="0"/>
          </a:p>
        </p:txBody>
      </p:sp>
      <p:sp>
        <p:nvSpPr>
          <p:cNvPr id="4" name="Cím 1">
            <a:extLst>
              <a:ext uri="{FF2B5EF4-FFF2-40B4-BE49-F238E27FC236}">
                <a16:creationId xmlns:a16="http://schemas.microsoft.com/office/drawing/2014/main" id="{B4A4A96F-EC3D-4ABD-AEF1-151D2CEB7404}"/>
              </a:ext>
            </a:extLst>
          </p:cNvPr>
          <p:cNvSpPr txBox="1">
            <a:spLocks/>
          </p:cNvSpPr>
          <p:nvPr/>
        </p:nvSpPr>
        <p:spPr>
          <a:xfrm>
            <a:off x="838200" y="517400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hu-HU" dirty="0">
                <a:solidFill>
                  <a:schemeClr val="accent2">
                    <a:lumMod val="50000"/>
                  </a:schemeClr>
                </a:solidFill>
              </a:rPr>
              <a:t>3.</a:t>
            </a:r>
            <a:r>
              <a:rPr lang="en-US" dirty="0">
                <a:solidFill>
                  <a:schemeClr val="accent2">
                    <a:lumMod val="50000"/>
                  </a:schemeClr>
                </a:solidFill>
              </a:rPr>
              <a:t>“Expat” Graphic Novels</a:t>
            </a:r>
            <a:endParaRPr lang="hu-HU" dirty="0">
              <a:solidFill>
                <a:schemeClr val="accent2">
                  <a:lumMod val="50000"/>
                </a:schemeClr>
              </a:solidFill>
            </a:endParaRPr>
          </a:p>
        </p:txBody>
      </p:sp>
      <p:pic>
        <p:nvPicPr>
          <p:cNvPr id="5" name="Kép 4">
            <a:extLst>
              <a:ext uri="{FF2B5EF4-FFF2-40B4-BE49-F238E27FC236}">
                <a16:creationId xmlns:a16="http://schemas.microsoft.com/office/drawing/2014/main" id="{D98046F3-D465-45FE-BC9C-4BB3BB050A3D}"/>
              </a:ext>
            </a:extLst>
          </p:cNvPr>
          <p:cNvPicPr>
            <a:picLocks noChangeAspect="1"/>
          </p:cNvPicPr>
          <p:nvPr/>
        </p:nvPicPr>
        <p:blipFill>
          <a:blip r:embed="rId3"/>
          <a:stretch>
            <a:fillRect/>
          </a:stretch>
        </p:blipFill>
        <p:spPr>
          <a:xfrm>
            <a:off x="7592602" y="1689229"/>
            <a:ext cx="2363151" cy="3268610"/>
          </a:xfrm>
          <a:prstGeom prst="rect">
            <a:avLst/>
          </a:prstGeom>
        </p:spPr>
      </p:pic>
      <p:pic>
        <p:nvPicPr>
          <p:cNvPr id="6" name="Kép 5">
            <a:extLst>
              <a:ext uri="{FF2B5EF4-FFF2-40B4-BE49-F238E27FC236}">
                <a16:creationId xmlns:a16="http://schemas.microsoft.com/office/drawing/2014/main" id="{6020735A-7828-4A84-BD72-5CFFC271B8A1}"/>
              </a:ext>
            </a:extLst>
          </p:cNvPr>
          <p:cNvPicPr>
            <a:picLocks noChangeAspect="1"/>
          </p:cNvPicPr>
          <p:nvPr/>
        </p:nvPicPr>
        <p:blipFill>
          <a:blip r:embed="rId4"/>
          <a:stretch>
            <a:fillRect/>
          </a:stretch>
        </p:blipFill>
        <p:spPr>
          <a:xfrm>
            <a:off x="9712919" y="1662046"/>
            <a:ext cx="2176417" cy="3267151"/>
          </a:xfrm>
          <a:prstGeom prst="rect">
            <a:avLst/>
          </a:prstGeom>
        </p:spPr>
      </p:pic>
    </p:spTree>
    <p:custDataLst>
      <p:tags r:id="rId1"/>
    </p:custDataLst>
    <p:extLst>
      <p:ext uri="{BB962C8B-B14F-4D97-AF65-F5344CB8AC3E}">
        <p14:creationId xmlns:p14="http://schemas.microsoft.com/office/powerpoint/2010/main" val="40812578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C99BB8FB-F33B-4C37-BFBF-30C4A98D4FB7}"/>
              </a:ext>
            </a:extLst>
          </p:cNvPr>
          <p:cNvSpPr>
            <a:spLocks noGrp="1"/>
          </p:cNvSpPr>
          <p:nvPr>
            <p:ph type="title"/>
          </p:nvPr>
        </p:nvSpPr>
        <p:spPr/>
        <p:txBody>
          <a:bodyPr/>
          <a:lstStyle/>
          <a:p>
            <a:r>
              <a:rPr lang="hu-HU" dirty="0" err="1">
                <a:solidFill>
                  <a:schemeClr val="accent2">
                    <a:lumMod val="50000"/>
                  </a:schemeClr>
                </a:solidFill>
              </a:rPr>
              <a:t>Controlling</a:t>
            </a:r>
            <a:r>
              <a:rPr lang="hu-HU" dirty="0">
                <a:solidFill>
                  <a:schemeClr val="accent2">
                    <a:lumMod val="50000"/>
                  </a:schemeClr>
                </a:solidFill>
              </a:rPr>
              <a:t> </a:t>
            </a:r>
            <a:r>
              <a:rPr lang="hu-HU" dirty="0" err="1">
                <a:solidFill>
                  <a:schemeClr val="accent2">
                    <a:lumMod val="50000"/>
                  </a:schemeClr>
                </a:solidFill>
              </a:rPr>
              <a:t>questions</a:t>
            </a:r>
            <a:endParaRPr lang="hu-HU" dirty="0"/>
          </a:p>
        </p:txBody>
      </p:sp>
      <p:sp>
        <p:nvSpPr>
          <p:cNvPr id="3" name="Tartalom helye 2">
            <a:extLst>
              <a:ext uri="{FF2B5EF4-FFF2-40B4-BE49-F238E27FC236}">
                <a16:creationId xmlns:a16="http://schemas.microsoft.com/office/drawing/2014/main" id="{FA37B3CC-2502-47D2-9D19-3E04BB248E71}"/>
              </a:ext>
            </a:extLst>
          </p:cNvPr>
          <p:cNvSpPr>
            <a:spLocks noGrp="1"/>
          </p:cNvSpPr>
          <p:nvPr>
            <p:ph idx="1"/>
          </p:nvPr>
        </p:nvSpPr>
        <p:spPr/>
        <p:txBody>
          <a:bodyPr/>
          <a:lstStyle/>
          <a:p>
            <a:pPr marL="0" indent="0">
              <a:buNone/>
            </a:pPr>
            <a:r>
              <a:rPr lang="en-US" dirty="0"/>
              <a:t>What are the main characteristics of</a:t>
            </a:r>
            <a:r>
              <a:rPr lang="hu-HU" dirty="0"/>
              <a:t> </a:t>
            </a:r>
            <a:r>
              <a:rPr lang="hu-HU" dirty="0" err="1"/>
              <a:t>Delisle’s</a:t>
            </a:r>
            <a:r>
              <a:rPr lang="hu-HU" dirty="0"/>
              <a:t> expat </a:t>
            </a:r>
            <a:r>
              <a:rPr lang="hu-HU" dirty="0" err="1"/>
              <a:t>novels</a:t>
            </a:r>
            <a:r>
              <a:rPr lang="hu-HU" dirty="0"/>
              <a:t>? </a:t>
            </a:r>
          </a:p>
          <a:p>
            <a:pPr marL="0" indent="0">
              <a:buNone/>
            </a:pPr>
            <a:endParaRPr lang="hu-HU" dirty="0"/>
          </a:p>
          <a:p>
            <a:pPr>
              <a:buFontTx/>
              <a:buChar char="-"/>
            </a:pPr>
            <a:r>
              <a:rPr lang="hu-HU" dirty="0" err="1"/>
              <a:t>Not</a:t>
            </a:r>
            <a:r>
              <a:rPr lang="en-US" dirty="0"/>
              <a:t> journalistic reports (“reportages”) in the sense of Joe Sacco</a:t>
            </a:r>
            <a:r>
              <a:rPr lang="hu-HU" dirty="0"/>
              <a:t> (</a:t>
            </a:r>
            <a:r>
              <a:rPr lang="hu-HU" dirty="0" err="1"/>
              <a:t>true</a:t>
            </a:r>
            <a:r>
              <a:rPr lang="hu-HU" dirty="0"/>
              <a:t>)</a:t>
            </a:r>
          </a:p>
          <a:p>
            <a:pPr>
              <a:buFontTx/>
              <a:buChar char="-"/>
            </a:pPr>
            <a:r>
              <a:rPr lang="hu-HU" dirty="0" err="1"/>
              <a:t>Expatriate</a:t>
            </a:r>
            <a:r>
              <a:rPr lang="hu-HU" dirty="0"/>
              <a:t> </a:t>
            </a:r>
            <a:r>
              <a:rPr lang="hu-HU" dirty="0" err="1"/>
              <a:t>experience</a:t>
            </a:r>
            <a:r>
              <a:rPr lang="hu-HU" dirty="0"/>
              <a:t> (</a:t>
            </a:r>
            <a:r>
              <a:rPr lang="hu-HU" dirty="0" err="1"/>
              <a:t>true</a:t>
            </a:r>
            <a:r>
              <a:rPr lang="hu-HU" dirty="0"/>
              <a:t>)</a:t>
            </a:r>
          </a:p>
          <a:p>
            <a:pPr>
              <a:buFontTx/>
              <a:buChar char="-"/>
            </a:pPr>
            <a:r>
              <a:rPr lang="hu-HU" dirty="0" err="1"/>
              <a:t>Superheros</a:t>
            </a:r>
            <a:r>
              <a:rPr lang="hu-HU" dirty="0"/>
              <a:t> (</a:t>
            </a:r>
            <a:r>
              <a:rPr lang="hu-HU" dirty="0" err="1"/>
              <a:t>false</a:t>
            </a:r>
            <a:r>
              <a:rPr lang="hu-HU" dirty="0"/>
              <a:t>)</a:t>
            </a:r>
          </a:p>
          <a:p>
            <a:pPr>
              <a:buFontTx/>
              <a:buChar char="-"/>
            </a:pPr>
            <a:r>
              <a:rPr lang="hu-HU" dirty="0"/>
              <a:t>R</a:t>
            </a:r>
            <a:r>
              <a:rPr lang="en-US" b="0" i="0" dirty="0" err="1">
                <a:effectLst/>
              </a:rPr>
              <a:t>eporter</a:t>
            </a:r>
            <a:r>
              <a:rPr lang="hu-HU" dirty="0"/>
              <a:t> </a:t>
            </a:r>
            <a:r>
              <a:rPr lang="en-US" b="0" i="0" dirty="0">
                <a:effectLst/>
              </a:rPr>
              <a:t>draws himself into the narrative</a:t>
            </a:r>
            <a:r>
              <a:rPr lang="hu-HU" b="0" i="0" dirty="0">
                <a:effectLst/>
              </a:rPr>
              <a:t> (</a:t>
            </a:r>
            <a:r>
              <a:rPr lang="hu-HU" b="0" i="0" dirty="0" err="1">
                <a:effectLst/>
              </a:rPr>
              <a:t>true</a:t>
            </a:r>
            <a:r>
              <a:rPr lang="hu-HU" b="0" i="0" dirty="0">
                <a:effectLst/>
              </a:rPr>
              <a:t>)</a:t>
            </a:r>
          </a:p>
          <a:p>
            <a:pPr>
              <a:buFontTx/>
              <a:buChar char="-"/>
            </a:pPr>
            <a:r>
              <a:rPr lang="hu-HU" dirty="0" err="1"/>
              <a:t>Book</a:t>
            </a:r>
            <a:r>
              <a:rPr lang="hu-HU" dirty="0"/>
              <a:t> </a:t>
            </a:r>
            <a:r>
              <a:rPr lang="hu-HU" dirty="0" err="1"/>
              <a:t>format</a:t>
            </a:r>
            <a:r>
              <a:rPr lang="hu-HU" dirty="0"/>
              <a:t> (</a:t>
            </a:r>
            <a:r>
              <a:rPr lang="hu-HU" dirty="0" err="1"/>
              <a:t>true</a:t>
            </a:r>
            <a:r>
              <a:rPr lang="hu-HU" dirty="0"/>
              <a:t>)</a:t>
            </a:r>
            <a:endParaRPr lang="hu-HU" b="0" i="0" dirty="0">
              <a:effectLst/>
            </a:endParaRPr>
          </a:p>
          <a:p>
            <a:pPr>
              <a:buFontTx/>
              <a:buChar char="-"/>
            </a:pPr>
            <a:endParaRPr lang="hu-HU" dirty="0">
              <a:solidFill>
                <a:srgbClr val="FF0000"/>
              </a:solidFill>
            </a:endParaRPr>
          </a:p>
        </p:txBody>
      </p:sp>
    </p:spTree>
    <p:custDataLst>
      <p:tags r:id="rId1"/>
    </p:custDataLst>
    <p:extLst>
      <p:ext uri="{BB962C8B-B14F-4D97-AF65-F5344CB8AC3E}">
        <p14:creationId xmlns:p14="http://schemas.microsoft.com/office/powerpoint/2010/main" val="11359292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B3455D9-97E4-4AC9-80B7-715AF10267C9}"/>
              </a:ext>
            </a:extLst>
          </p:cNvPr>
          <p:cNvSpPr>
            <a:spLocks noGrp="1"/>
          </p:cNvSpPr>
          <p:nvPr>
            <p:ph type="title"/>
          </p:nvPr>
        </p:nvSpPr>
        <p:spPr/>
        <p:txBody>
          <a:bodyPr/>
          <a:lstStyle/>
          <a:p>
            <a:r>
              <a:rPr lang="hu-HU" dirty="0" err="1"/>
              <a:t>Bibliography</a:t>
            </a:r>
            <a:r>
              <a:rPr lang="hu-HU" dirty="0"/>
              <a:t>, </a:t>
            </a:r>
            <a:r>
              <a:rPr lang="hu-HU" dirty="0" err="1"/>
              <a:t>referred</a:t>
            </a:r>
            <a:r>
              <a:rPr lang="hu-HU" dirty="0"/>
              <a:t> </a:t>
            </a:r>
            <a:r>
              <a:rPr lang="hu-HU" dirty="0" err="1"/>
              <a:t>works</a:t>
            </a:r>
            <a:endParaRPr lang="hu-HU" dirty="0"/>
          </a:p>
        </p:txBody>
      </p:sp>
      <p:sp>
        <p:nvSpPr>
          <p:cNvPr id="3" name="Tartalom helye 2">
            <a:extLst>
              <a:ext uri="{FF2B5EF4-FFF2-40B4-BE49-F238E27FC236}">
                <a16:creationId xmlns:a16="http://schemas.microsoft.com/office/drawing/2014/main" id="{A2A80B40-14A5-4F4E-B2DC-0CE6D00BA827}"/>
              </a:ext>
            </a:extLst>
          </p:cNvPr>
          <p:cNvSpPr>
            <a:spLocks noGrp="1"/>
          </p:cNvSpPr>
          <p:nvPr>
            <p:ph idx="1"/>
          </p:nvPr>
        </p:nvSpPr>
        <p:spPr>
          <a:xfrm>
            <a:off x="714910" y="1353012"/>
            <a:ext cx="10515600" cy="5417657"/>
          </a:xfrm>
        </p:spPr>
        <p:txBody>
          <a:bodyPr>
            <a:normAutofit fontScale="25000" lnSpcReduction="20000"/>
          </a:bodyPr>
          <a:lstStyle/>
          <a:p>
            <a:pPr marL="0" indent="0">
              <a:lnSpc>
                <a:spcPct val="120000"/>
              </a:lnSpc>
              <a:spcBef>
                <a:spcPts val="0"/>
              </a:spcBef>
              <a:buNone/>
            </a:pPr>
            <a:r>
              <a:rPr lang="hu-HU" sz="5600" dirty="0"/>
              <a:t>1. </a:t>
            </a:r>
            <a:r>
              <a:rPr lang="hu-HU" sz="5600" dirty="0" err="1"/>
              <a:t>Primary</a:t>
            </a:r>
            <a:r>
              <a:rPr lang="hu-HU" sz="5600" dirty="0"/>
              <a:t> </a:t>
            </a:r>
            <a:r>
              <a:rPr lang="hu-HU" sz="5600" dirty="0" err="1"/>
              <a:t>sources</a:t>
            </a:r>
            <a:endParaRPr lang="hu-HU" sz="5600" dirty="0"/>
          </a:p>
          <a:p>
            <a:pPr marL="0" indent="0">
              <a:lnSpc>
                <a:spcPct val="120000"/>
              </a:lnSpc>
              <a:spcBef>
                <a:spcPts val="0"/>
              </a:spcBef>
              <a:buNone/>
            </a:pPr>
            <a:r>
              <a:rPr lang="hu-HU" sz="5600" dirty="0"/>
              <a:t>Chappatte, P. 2011a. BD </a:t>
            </a:r>
            <a:r>
              <a:rPr lang="hu-HU" sz="5600" dirty="0" err="1"/>
              <a:t>Reporter</a:t>
            </a:r>
            <a:r>
              <a:rPr lang="hu-HU" sz="5600" dirty="0"/>
              <a:t>. Du „</a:t>
            </a:r>
            <a:r>
              <a:rPr lang="hu-HU" sz="5600" dirty="0" err="1"/>
              <a:t>printemps</a:t>
            </a:r>
            <a:r>
              <a:rPr lang="hu-HU" sz="5600" dirty="0"/>
              <a:t> </a:t>
            </a:r>
            <a:r>
              <a:rPr lang="hu-HU" sz="5600" dirty="0" err="1"/>
              <a:t>arabe</a:t>
            </a:r>
            <a:r>
              <a:rPr lang="hu-HU" sz="5600" dirty="0"/>
              <a:t>” </a:t>
            </a:r>
            <a:r>
              <a:rPr lang="hu-HU" sz="5600" dirty="0" err="1"/>
              <a:t>aux</a:t>
            </a:r>
            <a:r>
              <a:rPr lang="hu-HU" sz="5600" dirty="0"/>
              <a:t> </a:t>
            </a:r>
            <a:r>
              <a:rPr lang="hu-HU" sz="5600" dirty="0" err="1"/>
              <a:t>coulisses</a:t>
            </a:r>
            <a:r>
              <a:rPr lang="hu-HU" sz="5600" dirty="0"/>
              <a:t> de </a:t>
            </a:r>
            <a:r>
              <a:rPr lang="hu-HU" sz="5600" dirty="0" err="1"/>
              <a:t>l’Élysée</a:t>
            </a:r>
            <a:r>
              <a:rPr lang="hu-HU" sz="5600" dirty="0"/>
              <a:t>. </a:t>
            </a:r>
            <a:r>
              <a:rPr lang="hu-HU" sz="5600" dirty="0" err="1"/>
              <a:t>Nyon</a:t>
            </a:r>
            <a:r>
              <a:rPr lang="hu-HU" sz="5600" dirty="0"/>
              <a:t>: </a:t>
            </a:r>
            <a:r>
              <a:rPr lang="hu-HU" sz="5600" dirty="0" err="1"/>
              <a:t>Glénat</a:t>
            </a:r>
            <a:r>
              <a:rPr lang="hu-HU" sz="5600" dirty="0"/>
              <a:t> (Suisse).</a:t>
            </a:r>
          </a:p>
          <a:p>
            <a:pPr marL="0" indent="0">
              <a:lnSpc>
                <a:spcPct val="120000"/>
              </a:lnSpc>
              <a:spcBef>
                <a:spcPts val="0"/>
              </a:spcBef>
              <a:buNone/>
            </a:pPr>
            <a:r>
              <a:rPr lang="hu-HU" sz="5600" dirty="0" err="1"/>
              <a:t>Delisle</a:t>
            </a:r>
            <a:r>
              <a:rPr lang="hu-HU" sz="5600" dirty="0"/>
              <a:t>, G. 2000. </a:t>
            </a:r>
            <a:r>
              <a:rPr lang="hu-HU" sz="5600" dirty="0" err="1"/>
              <a:t>Shenzhen</a:t>
            </a:r>
            <a:r>
              <a:rPr lang="hu-HU" sz="5600" dirty="0"/>
              <a:t>. Paris: </a:t>
            </a:r>
            <a:r>
              <a:rPr lang="hu-HU" sz="5600" dirty="0" err="1"/>
              <a:t>L'Association</a:t>
            </a:r>
            <a:r>
              <a:rPr lang="hu-HU" sz="5600" dirty="0"/>
              <a:t>. </a:t>
            </a:r>
          </a:p>
          <a:p>
            <a:pPr marL="0" indent="0">
              <a:lnSpc>
                <a:spcPct val="120000"/>
              </a:lnSpc>
              <a:spcBef>
                <a:spcPts val="0"/>
              </a:spcBef>
              <a:buNone/>
            </a:pPr>
            <a:r>
              <a:rPr lang="hu-HU" sz="5600" dirty="0" err="1"/>
              <a:t>Delisle</a:t>
            </a:r>
            <a:r>
              <a:rPr lang="hu-HU" sz="5600" dirty="0"/>
              <a:t>, G. 2003. </a:t>
            </a:r>
            <a:r>
              <a:rPr lang="hu-HU" sz="5600" dirty="0" err="1"/>
              <a:t>Pyongyang</a:t>
            </a:r>
            <a:r>
              <a:rPr lang="hu-HU" sz="5600" dirty="0"/>
              <a:t>. Paris: </a:t>
            </a:r>
            <a:r>
              <a:rPr lang="hu-HU" sz="5600" dirty="0" err="1"/>
              <a:t>L'Association</a:t>
            </a:r>
            <a:r>
              <a:rPr lang="hu-HU" sz="5600" dirty="0"/>
              <a:t>. </a:t>
            </a:r>
          </a:p>
          <a:p>
            <a:pPr marL="0" indent="0">
              <a:lnSpc>
                <a:spcPct val="120000"/>
              </a:lnSpc>
              <a:spcBef>
                <a:spcPts val="0"/>
              </a:spcBef>
              <a:buNone/>
            </a:pPr>
            <a:r>
              <a:rPr lang="hu-HU" sz="5600" dirty="0" err="1"/>
              <a:t>Delisle</a:t>
            </a:r>
            <a:r>
              <a:rPr lang="hu-HU" sz="5600" dirty="0"/>
              <a:t>, G. 2007. </a:t>
            </a:r>
            <a:r>
              <a:rPr lang="hu-HU" sz="5600" dirty="0" err="1"/>
              <a:t>Chroniques</a:t>
            </a:r>
            <a:r>
              <a:rPr lang="hu-HU" sz="5600" dirty="0"/>
              <a:t> </a:t>
            </a:r>
            <a:r>
              <a:rPr lang="hu-HU" sz="5600" dirty="0" err="1"/>
              <a:t>birmanes</a:t>
            </a:r>
            <a:r>
              <a:rPr lang="hu-HU" sz="5600" dirty="0"/>
              <a:t>. Paris: </a:t>
            </a:r>
            <a:r>
              <a:rPr lang="hu-HU" sz="5600" dirty="0" err="1"/>
              <a:t>Delcourt</a:t>
            </a:r>
            <a:r>
              <a:rPr lang="hu-HU" sz="5600" dirty="0"/>
              <a:t>. </a:t>
            </a:r>
          </a:p>
          <a:p>
            <a:pPr marL="0" indent="0">
              <a:lnSpc>
                <a:spcPct val="120000"/>
              </a:lnSpc>
              <a:spcBef>
                <a:spcPts val="0"/>
              </a:spcBef>
              <a:buNone/>
            </a:pPr>
            <a:r>
              <a:rPr lang="hu-HU" sz="5600" dirty="0" err="1"/>
              <a:t>Delisle</a:t>
            </a:r>
            <a:r>
              <a:rPr lang="hu-HU" sz="5600" dirty="0"/>
              <a:t>, G. 2011. </a:t>
            </a:r>
            <a:r>
              <a:rPr lang="hu-HU" sz="5600" dirty="0" err="1"/>
              <a:t>Chroniques</a:t>
            </a:r>
            <a:r>
              <a:rPr lang="hu-HU" sz="5600" dirty="0"/>
              <a:t> de </a:t>
            </a:r>
            <a:r>
              <a:rPr lang="hu-HU" sz="5600" dirty="0" err="1"/>
              <a:t>Jérusalem</a:t>
            </a:r>
            <a:r>
              <a:rPr lang="hu-HU" sz="5600" dirty="0"/>
              <a:t>. Paris: </a:t>
            </a:r>
            <a:r>
              <a:rPr lang="hu-HU" sz="5600" dirty="0" err="1"/>
              <a:t>Delcourt</a:t>
            </a:r>
            <a:r>
              <a:rPr lang="hu-HU" sz="5600" dirty="0"/>
              <a:t>.</a:t>
            </a:r>
          </a:p>
          <a:p>
            <a:pPr marL="0" indent="0">
              <a:lnSpc>
                <a:spcPct val="120000"/>
              </a:lnSpc>
              <a:spcBef>
                <a:spcPts val="0"/>
              </a:spcBef>
              <a:buNone/>
            </a:pPr>
            <a:r>
              <a:rPr lang="hu-HU" sz="5600" dirty="0" err="1"/>
              <a:t>Sacco</a:t>
            </a:r>
            <a:r>
              <a:rPr lang="hu-HU" sz="5600" dirty="0"/>
              <a:t>, J. 1993. </a:t>
            </a:r>
            <a:r>
              <a:rPr lang="hu-HU" sz="5600" dirty="0" err="1"/>
              <a:t>Palestine</a:t>
            </a:r>
            <a:r>
              <a:rPr lang="hu-HU" sz="5600" dirty="0"/>
              <a:t>: A </a:t>
            </a:r>
            <a:r>
              <a:rPr lang="hu-HU" sz="5600" dirty="0" err="1"/>
              <a:t>Nation</a:t>
            </a:r>
            <a:r>
              <a:rPr lang="hu-HU" sz="5600" dirty="0"/>
              <a:t> </a:t>
            </a:r>
            <a:r>
              <a:rPr lang="hu-HU" sz="5600" dirty="0" err="1"/>
              <a:t>Occupied</a:t>
            </a:r>
            <a:r>
              <a:rPr lang="hu-HU" sz="5600" dirty="0"/>
              <a:t>. Seattle: </a:t>
            </a:r>
            <a:r>
              <a:rPr lang="hu-HU" sz="5600" dirty="0" err="1"/>
              <a:t>Fantagraphics</a:t>
            </a:r>
            <a:r>
              <a:rPr lang="hu-HU" sz="5600" dirty="0"/>
              <a:t> </a:t>
            </a:r>
            <a:r>
              <a:rPr lang="hu-HU" sz="5600" dirty="0" err="1"/>
              <a:t>Books</a:t>
            </a:r>
            <a:r>
              <a:rPr lang="hu-HU" sz="5600" dirty="0"/>
              <a:t>.</a:t>
            </a:r>
          </a:p>
          <a:p>
            <a:pPr marL="0" indent="0">
              <a:lnSpc>
                <a:spcPct val="120000"/>
              </a:lnSpc>
              <a:spcBef>
                <a:spcPts val="0"/>
              </a:spcBef>
              <a:buNone/>
            </a:pPr>
            <a:r>
              <a:rPr lang="hu-HU" sz="5600" dirty="0" err="1"/>
              <a:t>Sacco</a:t>
            </a:r>
            <a:r>
              <a:rPr lang="hu-HU" sz="5600" dirty="0"/>
              <a:t>, J. 1996. </a:t>
            </a:r>
            <a:r>
              <a:rPr lang="hu-HU" sz="5600" dirty="0" err="1"/>
              <a:t>Palestine</a:t>
            </a:r>
            <a:r>
              <a:rPr lang="hu-HU" sz="5600" dirty="0"/>
              <a:t>: In </a:t>
            </a:r>
            <a:r>
              <a:rPr lang="hu-HU" sz="5600" dirty="0" err="1"/>
              <a:t>the</a:t>
            </a:r>
            <a:r>
              <a:rPr lang="hu-HU" sz="5600" dirty="0"/>
              <a:t> Gaza </a:t>
            </a:r>
            <a:r>
              <a:rPr lang="hu-HU" sz="5600" dirty="0" err="1"/>
              <a:t>Strip</a:t>
            </a:r>
            <a:r>
              <a:rPr lang="hu-HU" sz="5600" dirty="0"/>
              <a:t>. Seattle: </a:t>
            </a:r>
            <a:r>
              <a:rPr lang="hu-HU" sz="5600" dirty="0" err="1"/>
              <a:t>Fantagraphics</a:t>
            </a:r>
            <a:r>
              <a:rPr lang="hu-HU" sz="5600" dirty="0"/>
              <a:t> </a:t>
            </a:r>
            <a:r>
              <a:rPr lang="hu-HU" sz="5600" dirty="0" err="1"/>
              <a:t>Books</a:t>
            </a:r>
            <a:r>
              <a:rPr lang="hu-HU" sz="5600" dirty="0"/>
              <a:t>. </a:t>
            </a:r>
          </a:p>
          <a:p>
            <a:pPr marL="0" indent="0">
              <a:lnSpc>
                <a:spcPct val="120000"/>
              </a:lnSpc>
              <a:spcBef>
                <a:spcPts val="0"/>
              </a:spcBef>
              <a:buNone/>
            </a:pPr>
            <a:r>
              <a:rPr lang="hu-HU" sz="5600" dirty="0" err="1"/>
              <a:t>Sacco</a:t>
            </a:r>
            <a:r>
              <a:rPr lang="hu-HU" sz="5600" dirty="0"/>
              <a:t>, J. 2000. </a:t>
            </a:r>
            <a:r>
              <a:rPr lang="hu-HU" sz="5600" dirty="0" err="1"/>
              <a:t>Safe</a:t>
            </a:r>
            <a:r>
              <a:rPr lang="hu-HU" sz="5600" dirty="0"/>
              <a:t> </a:t>
            </a:r>
            <a:r>
              <a:rPr lang="hu-HU" sz="5600" dirty="0" err="1"/>
              <a:t>Area</a:t>
            </a:r>
            <a:r>
              <a:rPr lang="hu-HU" sz="5600" dirty="0"/>
              <a:t> </a:t>
            </a:r>
            <a:r>
              <a:rPr lang="hu-HU" sz="5600" dirty="0" err="1"/>
              <a:t>Goražde</a:t>
            </a:r>
            <a:r>
              <a:rPr lang="hu-HU" sz="5600" dirty="0"/>
              <a:t>: The </a:t>
            </a:r>
            <a:r>
              <a:rPr lang="hu-HU" sz="5600" dirty="0" err="1"/>
              <a:t>War</a:t>
            </a:r>
            <a:r>
              <a:rPr lang="hu-HU" sz="5600" dirty="0"/>
              <a:t> in </a:t>
            </a:r>
            <a:r>
              <a:rPr lang="hu-HU" sz="5600" dirty="0" err="1"/>
              <a:t>Eastern</a:t>
            </a:r>
            <a:r>
              <a:rPr lang="hu-HU" sz="5600" dirty="0"/>
              <a:t> </a:t>
            </a:r>
            <a:r>
              <a:rPr lang="hu-HU" sz="5600" dirty="0" err="1"/>
              <a:t>Bosnia</a:t>
            </a:r>
            <a:r>
              <a:rPr lang="hu-HU" sz="5600" dirty="0"/>
              <a:t> 1992–1995. Seattle: </a:t>
            </a:r>
            <a:r>
              <a:rPr lang="hu-HU" sz="5600" dirty="0" err="1"/>
              <a:t>Fantagraphics</a:t>
            </a:r>
            <a:r>
              <a:rPr lang="hu-HU" sz="5600" dirty="0"/>
              <a:t> </a:t>
            </a:r>
            <a:r>
              <a:rPr lang="hu-HU" sz="5600" dirty="0" err="1"/>
              <a:t>Books</a:t>
            </a:r>
            <a:r>
              <a:rPr lang="hu-HU" sz="5600" dirty="0"/>
              <a:t>. </a:t>
            </a:r>
          </a:p>
          <a:p>
            <a:pPr marL="0" indent="0">
              <a:lnSpc>
                <a:spcPct val="120000"/>
              </a:lnSpc>
              <a:spcBef>
                <a:spcPts val="0"/>
              </a:spcBef>
              <a:buNone/>
            </a:pPr>
            <a:r>
              <a:rPr lang="hu-HU" sz="5600" dirty="0" err="1"/>
              <a:t>Sacco</a:t>
            </a:r>
            <a:r>
              <a:rPr lang="hu-HU" sz="5600" dirty="0"/>
              <a:t>, J. 2001. </a:t>
            </a:r>
            <a:r>
              <a:rPr lang="hu-HU" sz="5600" dirty="0" err="1"/>
              <a:t>Palestine</a:t>
            </a:r>
            <a:r>
              <a:rPr lang="hu-HU" sz="5600" dirty="0"/>
              <a:t>. London: Jonathan </a:t>
            </a:r>
            <a:r>
              <a:rPr lang="hu-HU" sz="5600" dirty="0" err="1"/>
              <a:t>Cape</a:t>
            </a:r>
            <a:r>
              <a:rPr lang="hu-HU" sz="5600" dirty="0"/>
              <a:t>.</a:t>
            </a:r>
          </a:p>
          <a:p>
            <a:pPr marL="0" indent="0">
              <a:lnSpc>
                <a:spcPct val="120000"/>
              </a:lnSpc>
              <a:spcBef>
                <a:spcPts val="0"/>
              </a:spcBef>
              <a:buNone/>
            </a:pPr>
            <a:r>
              <a:rPr lang="hu-HU" sz="5600" dirty="0" err="1"/>
              <a:t>Sacco</a:t>
            </a:r>
            <a:r>
              <a:rPr lang="hu-HU" sz="5600" dirty="0"/>
              <a:t>, J. 2003. The </a:t>
            </a:r>
            <a:r>
              <a:rPr lang="hu-HU" sz="5600" dirty="0" err="1"/>
              <a:t>Fixer</a:t>
            </a:r>
            <a:r>
              <a:rPr lang="hu-HU" sz="5600" dirty="0"/>
              <a:t>: A Story </a:t>
            </a:r>
            <a:r>
              <a:rPr lang="hu-HU" sz="5600" dirty="0" err="1"/>
              <a:t>from</a:t>
            </a:r>
            <a:r>
              <a:rPr lang="hu-HU" sz="5600" dirty="0"/>
              <a:t> </a:t>
            </a:r>
            <a:r>
              <a:rPr lang="hu-HU" sz="5600" dirty="0" err="1"/>
              <a:t>Sarajevo</a:t>
            </a:r>
            <a:r>
              <a:rPr lang="hu-HU" sz="5600" dirty="0"/>
              <a:t>. Montréal: </a:t>
            </a:r>
            <a:r>
              <a:rPr lang="hu-HU" sz="5600" dirty="0" err="1"/>
              <a:t>Drawn</a:t>
            </a:r>
            <a:r>
              <a:rPr lang="hu-HU" sz="5600" dirty="0"/>
              <a:t> and </a:t>
            </a:r>
            <a:r>
              <a:rPr lang="hu-HU" sz="5600" dirty="0" err="1"/>
              <a:t>Quarterly</a:t>
            </a:r>
            <a:r>
              <a:rPr lang="hu-HU" sz="5600" dirty="0"/>
              <a:t> </a:t>
            </a:r>
            <a:r>
              <a:rPr lang="hu-HU" sz="5600" dirty="0" err="1"/>
              <a:t>Books</a:t>
            </a:r>
            <a:r>
              <a:rPr lang="hu-HU" sz="5600" dirty="0"/>
              <a:t>.</a:t>
            </a:r>
          </a:p>
          <a:p>
            <a:pPr marL="0" indent="0">
              <a:lnSpc>
                <a:spcPct val="120000"/>
              </a:lnSpc>
              <a:spcBef>
                <a:spcPts val="0"/>
              </a:spcBef>
              <a:buNone/>
            </a:pPr>
            <a:r>
              <a:rPr lang="hu-HU" sz="5600" dirty="0" err="1"/>
              <a:t>Sattouf</a:t>
            </a:r>
            <a:r>
              <a:rPr lang="hu-HU" sz="5600" dirty="0"/>
              <a:t>, R. 2007. La Vie </a:t>
            </a:r>
            <a:r>
              <a:rPr lang="hu-HU" sz="5600" dirty="0" err="1"/>
              <a:t>secrète</a:t>
            </a:r>
            <a:r>
              <a:rPr lang="hu-HU" sz="5600" dirty="0"/>
              <a:t> </a:t>
            </a:r>
            <a:r>
              <a:rPr lang="hu-HU" sz="5600" dirty="0" err="1"/>
              <a:t>des</a:t>
            </a:r>
            <a:r>
              <a:rPr lang="hu-HU" sz="5600" dirty="0"/>
              <a:t> </a:t>
            </a:r>
            <a:r>
              <a:rPr lang="hu-HU" sz="5600" dirty="0" err="1"/>
              <a:t>jeunes</a:t>
            </a:r>
            <a:r>
              <a:rPr lang="hu-HU" sz="5600" dirty="0"/>
              <a:t> 1. Paris: </a:t>
            </a:r>
            <a:r>
              <a:rPr lang="hu-HU" sz="5600" dirty="0" err="1"/>
              <a:t>L'Association</a:t>
            </a:r>
            <a:r>
              <a:rPr lang="hu-HU" sz="5600" dirty="0"/>
              <a:t>.</a:t>
            </a:r>
          </a:p>
          <a:p>
            <a:pPr marL="0" indent="0">
              <a:lnSpc>
                <a:spcPct val="120000"/>
              </a:lnSpc>
              <a:spcBef>
                <a:spcPts val="0"/>
              </a:spcBef>
              <a:buNone/>
            </a:pPr>
            <a:r>
              <a:rPr lang="hu-HU" sz="5600" dirty="0" err="1"/>
              <a:t>Sattouf</a:t>
            </a:r>
            <a:r>
              <a:rPr lang="hu-HU" sz="5600" dirty="0"/>
              <a:t>, R. 2010. La Vie </a:t>
            </a:r>
            <a:r>
              <a:rPr lang="hu-HU" sz="5600" dirty="0" err="1"/>
              <a:t>secrète</a:t>
            </a:r>
            <a:r>
              <a:rPr lang="hu-HU" sz="5600" dirty="0"/>
              <a:t> </a:t>
            </a:r>
            <a:r>
              <a:rPr lang="hu-HU" sz="5600" dirty="0" err="1"/>
              <a:t>des</a:t>
            </a:r>
            <a:r>
              <a:rPr lang="hu-HU" sz="5600" dirty="0"/>
              <a:t> </a:t>
            </a:r>
            <a:r>
              <a:rPr lang="hu-HU" sz="5600" dirty="0" err="1"/>
              <a:t>jeunes</a:t>
            </a:r>
            <a:r>
              <a:rPr lang="hu-HU" sz="5600" dirty="0"/>
              <a:t> 2. Paris: </a:t>
            </a:r>
            <a:r>
              <a:rPr lang="hu-HU" sz="5600" dirty="0" err="1"/>
              <a:t>L'Association</a:t>
            </a:r>
            <a:r>
              <a:rPr lang="hu-HU" sz="5600" dirty="0"/>
              <a:t>.</a:t>
            </a:r>
          </a:p>
          <a:p>
            <a:pPr marL="0" indent="0">
              <a:lnSpc>
                <a:spcPct val="120000"/>
              </a:lnSpc>
              <a:spcBef>
                <a:spcPts val="0"/>
              </a:spcBef>
              <a:buNone/>
            </a:pPr>
            <a:r>
              <a:rPr lang="hu-HU" sz="5600" dirty="0" err="1"/>
              <a:t>Sattouf</a:t>
            </a:r>
            <a:r>
              <a:rPr lang="hu-HU" sz="5600" dirty="0"/>
              <a:t>, R. 2012. La Vie </a:t>
            </a:r>
            <a:r>
              <a:rPr lang="hu-HU" sz="5600" dirty="0" err="1"/>
              <a:t>secrète</a:t>
            </a:r>
            <a:r>
              <a:rPr lang="hu-HU" sz="5600" dirty="0"/>
              <a:t> </a:t>
            </a:r>
            <a:r>
              <a:rPr lang="hu-HU" sz="5600" dirty="0" err="1"/>
              <a:t>des</a:t>
            </a:r>
            <a:r>
              <a:rPr lang="hu-HU" sz="5600" dirty="0"/>
              <a:t> </a:t>
            </a:r>
            <a:r>
              <a:rPr lang="hu-HU" sz="5600" dirty="0" err="1"/>
              <a:t>jeunes</a:t>
            </a:r>
            <a:r>
              <a:rPr lang="hu-HU" sz="5600" dirty="0"/>
              <a:t> 3. Paris: </a:t>
            </a:r>
            <a:r>
              <a:rPr lang="hu-HU" sz="5600" dirty="0" err="1"/>
              <a:t>L'Association</a:t>
            </a:r>
            <a:r>
              <a:rPr lang="hu-HU" sz="5600" dirty="0"/>
              <a:t>.</a:t>
            </a:r>
          </a:p>
          <a:p>
            <a:pPr>
              <a:lnSpc>
                <a:spcPct val="120000"/>
              </a:lnSpc>
              <a:spcBef>
                <a:spcPts val="0"/>
              </a:spcBef>
            </a:pPr>
            <a:endParaRPr lang="hu-HU" sz="5600" dirty="0"/>
          </a:p>
          <a:p>
            <a:pPr marL="0" indent="0">
              <a:lnSpc>
                <a:spcPct val="120000"/>
              </a:lnSpc>
              <a:spcBef>
                <a:spcPts val="0"/>
              </a:spcBef>
              <a:buNone/>
            </a:pPr>
            <a:r>
              <a:rPr lang="hu-HU" sz="5600" dirty="0"/>
              <a:t>2. </a:t>
            </a:r>
            <a:r>
              <a:rPr lang="hu-HU" sz="5600" dirty="0" err="1"/>
              <a:t>Secondary</a:t>
            </a:r>
            <a:r>
              <a:rPr lang="hu-HU" sz="5600" dirty="0"/>
              <a:t> </a:t>
            </a:r>
            <a:r>
              <a:rPr lang="hu-HU" sz="5600" dirty="0" err="1"/>
              <a:t>literature</a:t>
            </a:r>
            <a:endParaRPr lang="hu-HU" sz="5600" dirty="0"/>
          </a:p>
          <a:p>
            <a:pPr marL="0" indent="0">
              <a:lnSpc>
                <a:spcPct val="120000"/>
              </a:lnSpc>
              <a:spcBef>
                <a:spcPts val="0"/>
              </a:spcBef>
              <a:buNone/>
            </a:pPr>
            <a:r>
              <a:rPr lang="hu-HU" sz="5600" dirty="0" err="1"/>
              <a:t>Bourdieu</a:t>
            </a:r>
            <a:r>
              <a:rPr lang="hu-HU" sz="5600" dirty="0"/>
              <a:t>, S. 2012. Le </a:t>
            </a:r>
            <a:r>
              <a:rPr lang="hu-HU" sz="5600" dirty="0" err="1"/>
              <a:t>reportage</a:t>
            </a:r>
            <a:r>
              <a:rPr lang="hu-HU" sz="5600" dirty="0"/>
              <a:t> </a:t>
            </a:r>
            <a:r>
              <a:rPr lang="hu-HU" sz="5600" dirty="0" err="1"/>
              <a:t>en</a:t>
            </a:r>
            <a:r>
              <a:rPr lang="hu-HU" sz="5600" dirty="0"/>
              <a:t> bande dessinée </a:t>
            </a:r>
            <a:r>
              <a:rPr lang="hu-HU" sz="5600" dirty="0" err="1"/>
              <a:t>dans</a:t>
            </a:r>
            <a:r>
              <a:rPr lang="hu-HU" sz="5600" dirty="0"/>
              <a:t> la </a:t>
            </a:r>
            <a:r>
              <a:rPr lang="hu-HU" sz="5600" dirty="0" err="1"/>
              <a:t>presse</a:t>
            </a:r>
            <a:r>
              <a:rPr lang="hu-HU" sz="5600" dirty="0"/>
              <a:t> </a:t>
            </a:r>
            <a:r>
              <a:rPr lang="hu-HU" sz="5600" dirty="0" err="1"/>
              <a:t>actuelle</a:t>
            </a:r>
            <a:r>
              <a:rPr lang="hu-HU" sz="5600" dirty="0"/>
              <a:t>: un </a:t>
            </a:r>
            <a:r>
              <a:rPr lang="hu-HU" sz="5600" dirty="0" err="1"/>
              <a:t>autre</a:t>
            </a:r>
            <a:r>
              <a:rPr lang="hu-HU" sz="5600" dirty="0"/>
              <a:t> </a:t>
            </a:r>
            <a:r>
              <a:rPr lang="hu-HU" sz="5600" dirty="0" err="1"/>
              <a:t>regard</a:t>
            </a:r>
            <a:r>
              <a:rPr lang="hu-HU" sz="5600" dirty="0"/>
              <a:t> </a:t>
            </a:r>
            <a:r>
              <a:rPr lang="hu-HU" sz="5600" dirty="0" err="1"/>
              <a:t>sur</a:t>
            </a:r>
            <a:r>
              <a:rPr lang="hu-HU" sz="5600" dirty="0"/>
              <a:t> le </a:t>
            </a:r>
            <a:r>
              <a:rPr lang="hu-HU" sz="5600" dirty="0" err="1"/>
              <a:t>monde</a:t>
            </a:r>
            <a:r>
              <a:rPr lang="hu-HU" sz="5600" dirty="0"/>
              <a:t>. </a:t>
            </a:r>
            <a:r>
              <a:rPr lang="hu-HU" sz="5600" dirty="0" err="1"/>
              <a:t>COnTEXTES</a:t>
            </a:r>
            <a:r>
              <a:rPr lang="hu-HU" sz="5600" dirty="0"/>
              <a:t> 2012/11. </a:t>
            </a:r>
            <a:r>
              <a:rPr lang="hu-HU" sz="5600" dirty="0" err="1"/>
              <a:t>Retrieved</a:t>
            </a:r>
            <a:r>
              <a:rPr lang="hu-HU" sz="5600" dirty="0"/>
              <a:t> fromhttp://contextes.revues.org/5362 </a:t>
            </a:r>
          </a:p>
          <a:p>
            <a:pPr marL="0" indent="0">
              <a:lnSpc>
                <a:spcPct val="120000"/>
              </a:lnSpc>
              <a:spcBef>
                <a:spcPts val="0"/>
              </a:spcBef>
              <a:buNone/>
            </a:pPr>
            <a:r>
              <a:rPr lang="hu-HU" sz="5600" dirty="0" err="1"/>
              <a:t>Bulić</a:t>
            </a:r>
            <a:r>
              <a:rPr lang="hu-HU" sz="5600" dirty="0"/>
              <a:t>, J. 2012. The </a:t>
            </a:r>
            <a:r>
              <a:rPr lang="hu-HU" sz="5600" dirty="0" err="1"/>
              <a:t>Travelling</a:t>
            </a:r>
            <a:r>
              <a:rPr lang="hu-HU" sz="5600" dirty="0"/>
              <a:t> </a:t>
            </a:r>
            <a:r>
              <a:rPr lang="hu-HU" sz="5600" dirty="0" err="1"/>
              <a:t>Cartoonist</a:t>
            </a:r>
            <a:r>
              <a:rPr lang="hu-HU" sz="5600" dirty="0"/>
              <a:t>. </a:t>
            </a:r>
            <a:r>
              <a:rPr lang="hu-HU" sz="5600" dirty="0" err="1"/>
              <a:t>Representing</a:t>
            </a:r>
            <a:r>
              <a:rPr lang="hu-HU" sz="5600" dirty="0"/>
              <a:t> </a:t>
            </a:r>
            <a:r>
              <a:rPr lang="hu-HU" sz="5600" dirty="0" err="1"/>
              <a:t>the</a:t>
            </a:r>
            <a:r>
              <a:rPr lang="hu-HU" sz="5600" dirty="0"/>
              <a:t> </a:t>
            </a:r>
            <a:r>
              <a:rPr lang="hu-HU" sz="5600" dirty="0" err="1"/>
              <a:t>Self</a:t>
            </a:r>
            <a:r>
              <a:rPr lang="hu-HU" sz="5600" dirty="0"/>
              <a:t> and </a:t>
            </a:r>
            <a:r>
              <a:rPr lang="hu-HU" sz="5600" dirty="0" err="1"/>
              <a:t>the</a:t>
            </a:r>
            <a:r>
              <a:rPr lang="hu-HU" sz="5600" dirty="0"/>
              <a:t> World in Guy </a:t>
            </a:r>
            <a:r>
              <a:rPr lang="hu-HU" sz="5600" dirty="0" err="1"/>
              <a:t>Delisle’s</a:t>
            </a:r>
            <a:r>
              <a:rPr lang="hu-HU" sz="5600" dirty="0"/>
              <a:t> </a:t>
            </a:r>
            <a:r>
              <a:rPr lang="hu-HU" sz="5600" dirty="0" err="1"/>
              <a:t>Graphic</a:t>
            </a:r>
            <a:r>
              <a:rPr lang="hu-HU" sz="5600" dirty="0"/>
              <a:t> </a:t>
            </a:r>
            <a:r>
              <a:rPr lang="hu-HU" sz="5600" dirty="0" err="1"/>
              <a:t>Travel</a:t>
            </a:r>
            <a:r>
              <a:rPr lang="hu-HU" sz="5600" dirty="0"/>
              <a:t> </a:t>
            </a:r>
            <a:r>
              <a:rPr lang="hu-HU" sz="5600" dirty="0" err="1"/>
              <a:t>Narratives</a:t>
            </a:r>
            <a:r>
              <a:rPr lang="hu-HU" sz="5600" dirty="0"/>
              <a:t>. </a:t>
            </a:r>
            <a:r>
              <a:rPr lang="hu-HU" sz="5600" dirty="0" err="1"/>
              <a:t>Narodna</a:t>
            </a:r>
            <a:r>
              <a:rPr lang="hu-HU" sz="5600" dirty="0"/>
              <a:t> </a:t>
            </a:r>
            <a:r>
              <a:rPr lang="hu-HU" sz="5600" dirty="0" err="1"/>
              <a:t>umjetnost</a:t>
            </a:r>
            <a:r>
              <a:rPr lang="hu-HU" sz="5600" dirty="0"/>
              <a:t>: </a:t>
            </a:r>
            <a:r>
              <a:rPr lang="hu-HU" sz="5600" dirty="0" err="1"/>
              <a:t>hrvatski</a:t>
            </a:r>
            <a:r>
              <a:rPr lang="hu-HU" sz="5600" dirty="0"/>
              <a:t> </a:t>
            </a:r>
            <a:r>
              <a:rPr lang="hu-HU" sz="5600" dirty="0" err="1"/>
              <a:t>časopis</a:t>
            </a:r>
            <a:r>
              <a:rPr lang="hu-HU" sz="5600" dirty="0"/>
              <a:t> </a:t>
            </a:r>
            <a:r>
              <a:rPr lang="hu-HU" sz="5600" dirty="0" err="1"/>
              <a:t>za</a:t>
            </a:r>
            <a:r>
              <a:rPr lang="hu-HU" sz="5600" dirty="0"/>
              <a:t> </a:t>
            </a:r>
            <a:r>
              <a:rPr lang="hu-HU" sz="5600" dirty="0" err="1"/>
              <a:t>etnologiju</a:t>
            </a:r>
            <a:r>
              <a:rPr lang="hu-HU" sz="5600" dirty="0"/>
              <a:t> i </a:t>
            </a:r>
            <a:r>
              <a:rPr lang="hu-HU" sz="5600" dirty="0" err="1"/>
              <a:t>folkloristiku</a:t>
            </a:r>
            <a:r>
              <a:rPr lang="hu-HU" sz="5600" dirty="0"/>
              <a:t> 49: 61-80. </a:t>
            </a:r>
            <a:r>
              <a:rPr lang="hu-HU" sz="5600" dirty="0" err="1"/>
              <a:t>Retrieved</a:t>
            </a:r>
            <a:r>
              <a:rPr lang="hu-HU" sz="5600" dirty="0"/>
              <a:t> </a:t>
            </a:r>
            <a:r>
              <a:rPr lang="hu-HU" sz="5600" dirty="0" err="1"/>
              <a:t>from</a:t>
            </a:r>
            <a:r>
              <a:rPr lang="hu-HU" sz="5600" dirty="0"/>
              <a:t> https://hrcak.srce.hr/84963</a:t>
            </a:r>
          </a:p>
          <a:p>
            <a:pPr marL="0" indent="0">
              <a:lnSpc>
                <a:spcPct val="120000"/>
              </a:lnSpc>
              <a:spcBef>
                <a:spcPts val="0"/>
              </a:spcBef>
              <a:buNone/>
            </a:pPr>
            <a:r>
              <a:rPr lang="hu-HU" sz="5600" dirty="0"/>
              <a:t>Chappatte, P. 2011b. Un </a:t>
            </a:r>
            <a:r>
              <a:rPr lang="hu-HU" sz="5600" dirty="0" err="1"/>
              <a:t>nouveau</a:t>
            </a:r>
            <a:r>
              <a:rPr lang="hu-HU" sz="5600" dirty="0"/>
              <a:t> </a:t>
            </a:r>
            <a:r>
              <a:rPr lang="hu-HU" sz="5600" dirty="0" err="1"/>
              <a:t>modèle</a:t>
            </a:r>
            <a:r>
              <a:rPr lang="hu-HU" sz="5600" dirty="0"/>
              <a:t> de </a:t>
            </a:r>
            <a:r>
              <a:rPr lang="hu-HU" sz="5600" dirty="0" err="1"/>
              <a:t>reportage</a:t>
            </a:r>
            <a:r>
              <a:rPr lang="hu-HU" sz="5600" dirty="0"/>
              <a:t>. </a:t>
            </a:r>
            <a:r>
              <a:rPr lang="hu-HU" sz="5600" dirty="0" err="1"/>
              <a:t>TEDxParis</a:t>
            </a:r>
            <a:r>
              <a:rPr lang="hu-HU" sz="5600" dirty="0"/>
              <a:t>, Filmé à </a:t>
            </a:r>
            <a:r>
              <a:rPr lang="hu-HU" sz="5600" dirty="0" err="1"/>
              <a:t>l'Espace</a:t>
            </a:r>
            <a:r>
              <a:rPr lang="hu-HU" sz="5600" dirty="0"/>
              <a:t> Pierre </a:t>
            </a:r>
            <a:r>
              <a:rPr lang="hu-HU" sz="5600" dirty="0" err="1"/>
              <a:t>Cardin</a:t>
            </a:r>
            <a:r>
              <a:rPr lang="hu-HU" sz="5600" dirty="0"/>
              <a:t> le 15 </a:t>
            </a:r>
            <a:r>
              <a:rPr lang="hu-HU" sz="5600" dirty="0" err="1"/>
              <a:t>janvier</a:t>
            </a:r>
            <a:r>
              <a:rPr lang="hu-HU" sz="5600" dirty="0"/>
              <a:t> 2011b. </a:t>
            </a:r>
            <a:r>
              <a:rPr lang="hu-HU" sz="5600" dirty="0" err="1"/>
              <a:t>Retrieved</a:t>
            </a:r>
            <a:r>
              <a:rPr lang="hu-HU" sz="5600" dirty="0"/>
              <a:t> </a:t>
            </a:r>
            <a:r>
              <a:rPr lang="hu-HU" sz="5600" dirty="0" err="1"/>
              <a:t>from</a:t>
            </a:r>
            <a:r>
              <a:rPr lang="hu-HU" sz="5600" dirty="0"/>
              <a:t> https://www.youtube.com/watch?v=Ti_rWjlN4m4</a:t>
            </a:r>
          </a:p>
          <a:p>
            <a:pPr marL="0" indent="0">
              <a:lnSpc>
                <a:spcPct val="120000"/>
              </a:lnSpc>
              <a:spcBef>
                <a:spcPts val="0"/>
              </a:spcBef>
              <a:buNone/>
            </a:pPr>
            <a:r>
              <a:rPr lang="hu-HU" sz="5600" dirty="0" err="1"/>
              <a:t>Fall</a:t>
            </a:r>
            <a:r>
              <a:rPr lang="hu-HU" sz="5600" dirty="0"/>
              <a:t>, J. J. 2014. </a:t>
            </a:r>
            <a:r>
              <a:rPr lang="hu-HU" sz="5600" dirty="0" err="1"/>
              <a:t>Put</a:t>
            </a:r>
            <a:r>
              <a:rPr lang="hu-HU" sz="5600" dirty="0"/>
              <a:t> </a:t>
            </a:r>
            <a:r>
              <a:rPr lang="hu-HU" sz="5600" dirty="0" err="1"/>
              <a:t>Your</a:t>
            </a:r>
            <a:r>
              <a:rPr lang="hu-HU" sz="5600" dirty="0"/>
              <a:t> Body </a:t>
            </a:r>
            <a:r>
              <a:rPr lang="hu-HU" sz="5600" dirty="0" err="1"/>
              <a:t>on</a:t>
            </a:r>
            <a:r>
              <a:rPr lang="hu-HU" sz="5600" dirty="0"/>
              <a:t> </a:t>
            </a:r>
            <a:r>
              <a:rPr lang="hu-HU" sz="5600" dirty="0" err="1"/>
              <a:t>the</a:t>
            </a:r>
            <a:r>
              <a:rPr lang="hu-HU" sz="5600" dirty="0"/>
              <a:t> Line: </a:t>
            </a:r>
            <a:r>
              <a:rPr lang="hu-HU" sz="5600" dirty="0" err="1"/>
              <a:t>Autobiographical</a:t>
            </a:r>
            <a:r>
              <a:rPr lang="hu-HU" sz="5600" dirty="0"/>
              <a:t> Comics, </a:t>
            </a:r>
            <a:r>
              <a:rPr lang="hu-HU" sz="5600" dirty="0" err="1"/>
              <a:t>Empathy</a:t>
            </a:r>
            <a:r>
              <a:rPr lang="hu-HU" sz="5600" dirty="0"/>
              <a:t> and </a:t>
            </a:r>
            <a:r>
              <a:rPr lang="hu-HU" sz="5600" dirty="0" err="1"/>
              <a:t>Plurivocality</a:t>
            </a:r>
            <a:r>
              <a:rPr lang="hu-HU" sz="5600" dirty="0"/>
              <a:t>. In </a:t>
            </a:r>
            <a:r>
              <a:rPr lang="hu-HU" sz="5600" dirty="0" err="1"/>
              <a:t>Dittmer</a:t>
            </a:r>
            <a:r>
              <a:rPr lang="hu-HU" sz="5600" dirty="0"/>
              <a:t>, J. </a:t>
            </a:r>
            <a:r>
              <a:rPr lang="hu-HU" sz="5600" dirty="0" err="1"/>
              <a:t>Comic</a:t>
            </a:r>
            <a:r>
              <a:rPr lang="hu-HU" sz="5600" dirty="0"/>
              <a:t> </a:t>
            </a:r>
            <a:r>
              <a:rPr lang="hu-HU" sz="5600" dirty="0" err="1"/>
              <a:t>Book</a:t>
            </a:r>
            <a:r>
              <a:rPr lang="hu-HU" sz="5600" dirty="0"/>
              <a:t> </a:t>
            </a:r>
            <a:r>
              <a:rPr lang="hu-HU" sz="5600" dirty="0" err="1"/>
              <a:t>Geographies</a:t>
            </a:r>
            <a:r>
              <a:rPr lang="hu-HU" sz="5600" dirty="0"/>
              <a:t>, 91-108. Stuttgart: Franz Steiner.</a:t>
            </a:r>
          </a:p>
          <a:p>
            <a:pPr marL="0" indent="0">
              <a:buNone/>
            </a:pPr>
            <a:endParaRPr lang="hu-HU" dirty="0"/>
          </a:p>
        </p:txBody>
      </p:sp>
    </p:spTree>
    <p:custDataLst>
      <p:tags r:id="rId1"/>
    </p:custDataLst>
    <p:extLst>
      <p:ext uri="{BB962C8B-B14F-4D97-AF65-F5344CB8AC3E}">
        <p14:creationId xmlns:p14="http://schemas.microsoft.com/office/powerpoint/2010/main" val="40076252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Cím 1"/>
          <p:cNvSpPr>
            <a:spLocks noGrp="1"/>
          </p:cNvSpPr>
          <p:nvPr>
            <p:ph type="title"/>
          </p:nvPr>
        </p:nvSpPr>
        <p:spPr bwMode="auto"/>
        <p:txBody>
          <a:bodyPr/>
          <a:lstStyle/>
          <a:p>
            <a:pPr>
              <a:defRPr/>
            </a:pPr>
            <a:r>
              <a:rPr lang="hu-HU" dirty="0" err="1"/>
              <a:t>Sources</a:t>
            </a:r>
            <a:r>
              <a:rPr lang="hu-HU" dirty="0"/>
              <a:t> of </a:t>
            </a:r>
            <a:r>
              <a:rPr lang="hu-HU" dirty="0" err="1"/>
              <a:t>Photos</a:t>
            </a:r>
            <a:endParaRPr dirty="0"/>
          </a:p>
        </p:txBody>
      </p:sp>
      <p:sp>
        <p:nvSpPr>
          <p:cNvPr id="3" name="Tartalom helye 2"/>
          <p:cNvSpPr>
            <a:spLocks noGrp="1"/>
          </p:cNvSpPr>
          <p:nvPr>
            <p:ph idx="1"/>
          </p:nvPr>
        </p:nvSpPr>
        <p:spPr bwMode="auto"/>
        <p:txBody>
          <a:bodyPr>
            <a:normAutofit fontScale="77500" lnSpcReduction="20000"/>
          </a:bodyPr>
          <a:lstStyle/>
          <a:p>
            <a:pPr marL="0" indent="0">
              <a:buNone/>
              <a:defRPr/>
            </a:pPr>
            <a:r>
              <a:rPr lang="de-DE" b="1" dirty="0"/>
              <a:t>Illustration </a:t>
            </a:r>
            <a:r>
              <a:rPr lang="de-DE" b="1" dirty="0" err="1"/>
              <a:t>pictures</a:t>
            </a:r>
            <a:r>
              <a:rPr lang="de-DE" b="1" dirty="0"/>
              <a:t>:</a:t>
            </a:r>
            <a:endParaRPr dirty="0"/>
          </a:p>
          <a:p>
            <a:pPr marL="0" indent="0">
              <a:buNone/>
              <a:defRPr/>
            </a:pPr>
            <a:endParaRPr lang="de-DE" dirty="0"/>
          </a:p>
          <a:p>
            <a:pPr marL="0" indent="0">
              <a:buNone/>
              <a:defRPr/>
            </a:pPr>
            <a:r>
              <a:rPr lang="de-DE" dirty="0" err="1"/>
              <a:t>Articulate</a:t>
            </a:r>
            <a:r>
              <a:rPr lang="de-DE" dirty="0"/>
              <a:t> Content Library 360</a:t>
            </a:r>
            <a:endParaRPr dirty="0"/>
          </a:p>
          <a:p>
            <a:pPr marL="0" indent="0">
              <a:buNone/>
              <a:defRPr/>
            </a:pPr>
            <a:endParaRPr lang="de-DE" dirty="0"/>
          </a:p>
          <a:p>
            <a:pPr marL="0" indent="0">
              <a:buNone/>
              <a:defRPr/>
            </a:pPr>
            <a:r>
              <a:rPr lang="de-DE" dirty="0" err="1"/>
              <a:t>Unsplash</a:t>
            </a:r>
            <a:r>
              <a:rPr lang="de-DE" dirty="0"/>
              <a:t>:</a:t>
            </a:r>
            <a:endParaRPr dirty="0"/>
          </a:p>
          <a:p>
            <a:pPr marL="0" indent="0">
              <a:buNone/>
              <a:defRPr/>
            </a:pPr>
            <a:r>
              <a:rPr lang="de-DE" dirty="0"/>
              <a:t>All </a:t>
            </a:r>
            <a:r>
              <a:rPr lang="de-DE" dirty="0" err="1"/>
              <a:t>photos</a:t>
            </a:r>
            <a:r>
              <a:rPr lang="de-DE" dirty="0"/>
              <a:t> </a:t>
            </a:r>
            <a:r>
              <a:rPr lang="de-DE" dirty="0" err="1"/>
              <a:t>published</a:t>
            </a:r>
            <a:r>
              <a:rPr lang="de-DE" dirty="0"/>
              <a:t> on </a:t>
            </a:r>
            <a:r>
              <a:rPr lang="de-DE" dirty="0" err="1"/>
              <a:t>Unsplash</a:t>
            </a:r>
            <a:r>
              <a:rPr lang="de-DE" dirty="0"/>
              <a:t> </a:t>
            </a:r>
            <a:r>
              <a:rPr lang="de-DE" dirty="0" err="1"/>
              <a:t>can</a:t>
            </a:r>
            <a:r>
              <a:rPr lang="de-DE" dirty="0"/>
              <a:t> </a:t>
            </a:r>
            <a:r>
              <a:rPr lang="de-DE" dirty="0" err="1"/>
              <a:t>be</a:t>
            </a:r>
            <a:r>
              <a:rPr lang="de-DE" dirty="0"/>
              <a:t> </a:t>
            </a:r>
            <a:r>
              <a:rPr lang="de-DE" dirty="0" err="1"/>
              <a:t>used</a:t>
            </a:r>
            <a:r>
              <a:rPr lang="de-DE" dirty="0"/>
              <a:t> </a:t>
            </a:r>
            <a:r>
              <a:rPr lang="de-DE" dirty="0" err="1"/>
              <a:t>for</a:t>
            </a:r>
            <a:r>
              <a:rPr lang="de-DE" dirty="0"/>
              <a:t> </a:t>
            </a:r>
            <a:r>
              <a:rPr lang="de-DE" dirty="0" err="1"/>
              <a:t>free</a:t>
            </a:r>
            <a:r>
              <a:rPr lang="de-DE" dirty="0"/>
              <a:t>. </a:t>
            </a:r>
            <a:r>
              <a:rPr lang="de-DE" dirty="0" err="1"/>
              <a:t>You</a:t>
            </a:r>
            <a:r>
              <a:rPr lang="de-DE" dirty="0"/>
              <a:t> </a:t>
            </a:r>
            <a:r>
              <a:rPr lang="de-DE" dirty="0" err="1"/>
              <a:t>can</a:t>
            </a:r>
            <a:r>
              <a:rPr lang="de-DE" dirty="0"/>
              <a:t> </a:t>
            </a:r>
            <a:r>
              <a:rPr lang="de-DE" dirty="0" err="1"/>
              <a:t>use</a:t>
            </a:r>
            <a:r>
              <a:rPr lang="de-DE" dirty="0"/>
              <a:t> </a:t>
            </a:r>
            <a:r>
              <a:rPr lang="de-DE" dirty="0" err="1"/>
              <a:t>them</a:t>
            </a:r>
            <a:r>
              <a:rPr lang="de-DE" dirty="0"/>
              <a:t> </a:t>
            </a:r>
            <a:r>
              <a:rPr lang="de-DE" dirty="0" err="1"/>
              <a:t>for</a:t>
            </a:r>
            <a:r>
              <a:rPr lang="de-DE" dirty="0"/>
              <a:t> </a:t>
            </a:r>
            <a:r>
              <a:rPr lang="de-DE" dirty="0" err="1"/>
              <a:t>commercian</a:t>
            </a:r>
            <a:r>
              <a:rPr lang="de-DE" dirty="0"/>
              <a:t> and non-commercial </a:t>
            </a:r>
            <a:r>
              <a:rPr lang="de-DE" dirty="0" err="1"/>
              <a:t>purposes</a:t>
            </a:r>
            <a:r>
              <a:rPr lang="de-DE" dirty="0"/>
              <a:t>.</a:t>
            </a:r>
            <a:endParaRPr dirty="0"/>
          </a:p>
          <a:p>
            <a:pPr marL="0" indent="0">
              <a:buNone/>
              <a:defRPr/>
            </a:pPr>
            <a:r>
              <a:rPr lang="de-DE" u="sng" dirty="0">
                <a:hlinkClick r:id="rId4" tooltip="https://unsplash.com/license"/>
              </a:rPr>
              <a:t>https://unsplash.com/license</a:t>
            </a:r>
            <a:endParaRPr lang="de-DE" dirty="0"/>
          </a:p>
          <a:p>
            <a:pPr marL="0" indent="0">
              <a:buNone/>
              <a:defRPr/>
            </a:pPr>
            <a:endParaRPr lang="de-DE" dirty="0"/>
          </a:p>
          <a:p>
            <a:pPr marL="0" indent="0">
              <a:buNone/>
              <a:defRPr/>
            </a:pPr>
            <a:r>
              <a:rPr lang="de-DE" dirty="0" err="1"/>
              <a:t>Pixabay</a:t>
            </a:r>
            <a:r>
              <a:rPr lang="de-DE" dirty="0"/>
              <a:t>:</a:t>
            </a:r>
            <a:endParaRPr dirty="0"/>
          </a:p>
          <a:p>
            <a:pPr marL="0" indent="0">
              <a:buNone/>
              <a:defRPr/>
            </a:pPr>
            <a:r>
              <a:rPr lang="de-DE" dirty="0"/>
              <a:t>CCO 1.0 Universal (CC0 1.0) Public Domain </a:t>
            </a:r>
            <a:r>
              <a:rPr lang="de-DE" dirty="0" err="1"/>
              <a:t>Dedication</a:t>
            </a:r>
            <a:endParaRPr dirty="0"/>
          </a:p>
          <a:p>
            <a:pPr marL="0" indent="0">
              <a:buNone/>
              <a:defRPr/>
            </a:pPr>
            <a:r>
              <a:rPr lang="de-DE" u="sng" dirty="0">
                <a:hlinkClick r:id="rId5" tooltip="http://www.pixabay.com/"/>
              </a:rPr>
              <a:t>http://www.pixabay.com</a:t>
            </a:r>
            <a:r>
              <a:rPr lang="de-DE" dirty="0"/>
              <a:t> </a:t>
            </a:r>
            <a:endParaRPr lang="hu-HU" dirty="0"/>
          </a:p>
          <a:p>
            <a:pPr marL="0" indent="0">
              <a:buNone/>
              <a:defRPr/>
            </a:pPr>
            <a:endParaRPr lang="hu-HU" dirty="0"/>
          </a:p>
          <a:p>
            <a:pPr marL="0" indent="0">
              <a:buNone/>
              <a:defRPr/>
            </a:pPr>
            <a:endParaRPr lang="de-DE" dirty="0"/>
          </a:p>
          <a:p>
            <a:pPr marL="0" indent="0">
              <a:buNone/>
              <a:defRPr/>
            </a:pPr>
            <a:endParaRPr lang="hu-HU" dirty="0"/>
          </a:p>
        </p:txBody>
      </p:sp>
    </p:spTree>
    <p:custDataLst>
      <p:tags r:id="rId1"/>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Cím 1"/>
          <p:cNvSpPr>
            <a:spLocks noGrp="1"/>
          </p:cNvSpPr>
          <p:nvPr>
            <p:ph type="title"/>
          </p:nvPr>
        </p:nvSpPr>
        <p:spPr bwMode="auto"/>
        <p:txBody>
          <a:bodyPr/>
          <a:lstStyle/>
          <a:p>
            <a:pPr>
              <a:defRPr/>
            </a:pPr>
            <a:r>
              <a:rPr lang="hu-HU" dirty="0" err="1"/>
              <a:t>Sources</a:t>
            </a:r>
            <a:r>
              <a:rPr lang="hu-HU" dirty="0"/>
              <a:t> of </a:t>
            </a:r>
            <a:r>
              <a:rPr lang="hu-HU" dirty="0" err="1"/>
              <a:t>Photos</a:t>
            </a:r>
            <a:endParaRPr dirty="0"/>
          </a:p>
        </p:txBody>
      </p:sp>
      <p:sp>
        <p:nvSpPr>
          <p:cNvPr id="3" name="Tartalom helye 2"/>
          <p:cNvSpPr>
            <a:spLocks noGrp="1"/>
          </p:cNvSpPr>
          <p:nvPr>
            <p:ph idx="1"/>
          </p:nvPr>
        </p:nvSpPr>
        <p:spPr bwMode="auto"/>
        <p:txBody>
          <a:bodyPr>
            <a:normAutofit/>
          </a:bodyPr>
          <a:lstStyle/>
          <a:p>
            <a:pPr marL="0" indent="0">
              <a:buNone/>
              <a:defRPr/>
            </a:pPr>
            <a:endParaRPr lang="hu-HU" sz="2200" b="1" dirty="0"/>
          </a:p>
          <a:p>
            <a:pPr marL="0" indent="0">
              <a:buNone/>
              <a:defRPr/>
            </a:pPr>
            <a:r>
              <a:rPr lang="en-US" sz="2200" dirty="0" err="1"/>
              <a:t>Freepik</a:t>
            </a:r>
            <a:r>
              <a:rPr lang="en-US" sz="2200" dirty="0"/>
              <a:t>: </a:t>
            </a:r>
            <a:br>
              <a:rPr lang="en-US" sz="2200" dirty="0"/>
            </a:br>
            <a:r>
              <a:rPr lang="en-US" sz="2200" dirty="0">
                <a:hlinkClick r:id="rId3"/>
              </a:rPr>
              <a:t>https://www.freepik.com/</a:t>
            </a:r>
            <a:endParaRPr lang="hu-HU" sz="2200" dirty="0"/>
          </a:p>
          <a:p>
            <a:pPr marL="0" indent="0">
              <a:buNone/>
              <a:defRPr/>
            </a:pPr>
            <a:endParaRPr lang="hu-HU" sz="2200" dirty="0"/>
          </a:p>
          <a:p>
            <a:pPr marL="0" indent="0">
              <a:buNone/>
              <a:defRPr/>
            </a:pPr>
            <a:r>
              <a:rPr lang="en-US" sz="2200" dirty="0" err="1"/>
              <a:t>Pexels</a:t>
            </a:r>
            <a:r>
              <a:rPr lang="en-US" sz="2200" dirty="0"/>
              <a:t>:</a:t>
            </a:r>
            <a:br>
              <a:rPr lang="hu-HU" sz="2200" dirty="0"/>
            </a:br>
            <a:br>
              <a:rPr lang="hu-HU" sz="2200" dirty="0"/>
            </a:br>
            <a:r>
              <a:rPr lang="en-US" sz="2200" dirty="0"/>
              <a:t>All pho</a:t>
            </a:r>
            <a:r>
              <a:rPr lang="hu-HU" sz="2200" dirty="0" err="1"/>
              <a:t>to</a:t>
            </a:r>
            <a:r>
              <a:rPr lang="en-US" sz="2200" dirty="0"/>
              <a:t>s on </a:t>
            </a:r>
            <a:r>
              <a:rPr lang="en-US" sz="2200" dirty="0" err="1"/>
              <a:t>Pexels</a:t>
            </a:r>
            <a:r>
              <a:rPr lang="en-US" sz="2200" dirty="0"/>
              <a:t> can be used for free</a:t>
            </a:r>
            <a:r>
              <a:rPr lang="hu-HU" sz="2200" dirty="0"/>
              <a:t>.</a:t>
            </a:r>
            <a:br>
              <a:rPr lang="hu-HU" sz="2200" dirty="0"/>
            </a:br>
            <a:r>
              <a:rPr lang="en-US" sz="2200" dirty="0">
                <a:hlinkClick r:id="rId4"/>
              </a:rPr>
              <a:t>https://www.pexels.com</a:t>
            </a:r>
            <a:endParaRPr lang="de-DE" sz="2200" dirty="0"/>
          </a:p>
          <a:p>
            <a:pPr marL="0" indent="0">
              <a:buNone/>
              <a:defRPr/>
            </a:pPr>
            <a:endParaRPr lang="hu-HU" sz="2200" dirty="0"/>
          </a:p>
          <a:p>
            <a:pPr marL="0" indent="0">
              <a:buNone/>
              <a:defRPr/>
            </a:pPr>
            <a:r>
              <a:rPr lang="hu-HU" sz="2200" dirty="0"/>
              <a:t>Microsoft </a:t>
            </a:r>
            <a:r>
              <a:rPr lang="hu-HU" sz="2200" dirty="0" err="1"/>
              <a:t>Powerpoint</a:t>
            </a:r>
            <a:r>
              <a:rPr lang="hu-HU" sz="2200" dirty="0"/>
              <a:t> Stock </a:t>
            </a:r>
            <a:r>
              <a:rPr lang="hu-HU" sz="2200" dirty="0" err="1"/>
              <a:t>Photos</a:t>
            </a:r>
            <a:endParaRPr lang="hu-HU" sz="2200" dirty="0"/>
          </a:p>
        </p:txBody>
      </p:sp>
    </p:spTree>
    <p:custDataLst>
      <p:tags r:id="rId1"/>
    </p:custDataLst>
    <p:extLst>
      <p:ext uri="{BB962C8B-B14F-4D97-AF65-F5344CB8AC3E}">
        <p14:creationId xmlns:p14="http://schemas.microsoft.com/office/powerpoint/2010/main" val="41500450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B3455D9-97E4-4AC9-80B7-715AF10267C9}"/>
              </a:ext>
            </a:extLst>
          </p:cNvPr>
          <p:cNvSpPr>
            <a:spLocks noGrp="1"/>
          </p:cNvSpPr>
          <p:nvPr>
            <p:ph type="title"/>
          </p:nvPr>
        </p:nvSpPr>
        <p:spPr/>
        <p:txBody>
          <a:bodyPr/>
          <a:lstStyle/>
          <a:p>
            <a:r>
              <a:rPr lang="hu-HU" dirty="0" err="1"/>
              <a:t>Other</a:t>
            </a:r>
            <a:r>
              <a:rPr lang="hu-HU" dirty="0"/>
              <a:t> </a:t>
            </a:r>
            <a:r>
              <a:rPr lang="hu-HU" dirty="0" err="1"/>
              <a:t>Sources</a:t>
            </a:r>
            <a:r>
              <a:rPr lang="hu-HU" dirty="0"/>
              <a:t> of </a:t>
            </a:r>
            <a:r>
              <a:rPr lang="hu-HU" dirty="0" err="1"/>
              <a:t>Photos</a:t>
            </a:r>
            <a:r>
              <a:rPr lang="hu-HU" dirty="0"/>
              <a:t> </a:t>
            </a:r>
          </a:p>
        </p:txBody>
      </p:sp>
      <p:sp>
        <p:nvSpPr>
          <p:cNvPr id="3" name="Tartalom helye 2">
            <a:extLst>
              <a:ext uri="{FF2B5EF4-FFF2-40B4-BE49-F238E27FC236}">
                <a16:creationId xmlns:a16="http://schemas.microsoft.com/office/drawing/2014/main" id="{A2A80B40-14A5-4F4E-B2DC-0CE6D00BA827}"/>
              </a:ext>
            </a:extLst>
          </p:cNvPr>
          <p:cNvSpPr>
            <a:spLocks noGrp="1"/>
          </p:cNvSpPr>
          <p:nvPr>
            <p:ph idx="1"/>
          </p:nvPr>
        </p:nvSpPr>
        <p:spPr>
          <a:xfrm>
            <a:off x="838200" y="2362835"/>
            <a:ext cx="10515600" cy="4351338"/>
          </a:xfrm>
        </p:spPr>
        <p:txBody>
          <a:bodyPr/>
          <a:lstStyle/>
          <a:p>
            <a:pPr marL="0" indent="0">
              <a:buNone/>
            </a:pPr>
            <a:r>
              <a:rPr lang="hu-HU" dirty="0"/>
              <a:t>https://www.taurillon.org/charlie-hebdo-et-demain?lang=fr</a:t>
            </a:r>
          </a:p>
          <a:p>
            <a:endParaRPr lang="hu-HU" dirty="0"/>
          </a:p>
        </p:txBody>
      </p:sp>
    </p:spTree>
    <p:custDataLst>
      <p:tags r:id="rId1"/>
    </p:custDataLst>
    <p:extLst>
      <p:ext uri="{BB962C8B-B14F-4D97-AF65-F5344CB8AC3E}">
        <p14:creationId xmlns:p14="http://schemas.microsoft.com/office/powerpoint/2010/main" val="31582680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7B708381-493B-49CD-BA19-2A290F9EE586}"/>
              </a:ext>
            </a:extLst>
          </p:cNvPr>
          <p:cNvSpPr>
            <a:spLocks noGrp="1"/>
          </p:cNvSpPr>
          <p:nvPr>
            <p:ph type="ctrTitle"/>
          </p:nvPr>
        </p:nvSpPr>
        <p:spPr>
          <a:xfrm>
            <a:off x="398463" y="247650"/>
            <a:ext cx="10152062" cy="719138"/>
          </a:xfrm>
        </p:spPr>
        <p:txBody>
          <a:bodyPr rtlCol="0">
            <a:normAutofit fontScale="90000"/>
          </a:bodyPr>
          <a:lstStyle/>
          <a:p>
            <a:pPr algn="l" fontAlgn="auto">
              <a:spcAft>
                <a:spcPts val="0"/>
              </a:spcAft>
              <a:defRPr/>
            </a:pPr>
            <a:br>
              <a:rPr lang="hu-HU" sz="3700" b="1" dirty="0">
                <a:solidFill>
                  <a:schemeClr val="bg1"/>
                </a:solidFill>
              </a:rPr>
            </a:br>
            <a:r>
              <a:rPr lang="hu-HU" sz="3300" b="1" dirty="0" err="1">
                <a:solidFill>
                  <a:schemeClr val="bg1"/>
                </a:solidFill>
                <a:latin typeface="+mn-lt"/>
              </a:rPr>
              <a:t>Where</a:t>
            </a:r>
            <a:r>
              <a:rPr lang="hu-HU" sz="3300" b="1" dirty="0">
                <a:solidFill>
                  <a:schemeClr val="bg1"/>
                </a:solidFill>
                <a:latin typeface="+mn-lt"/>
              </a:rPr>
              <a:t> </a:t>
            </a:r>
            <a:r>
              <a:rPr lang="hu-HU" sz="3300" b="1" dirty="0" err="1">
                <a:solidFill>
                  <a:schemeClr val="bg1"/>
                </a:solidFill>
                <a:latin typeface="+mn-lt"/>
              </a:rPr>
              <a:t>you</a:t>
            </a:r>
            <a:r>
              <a:rPr lang="hu-HU" sz="3300" b="1" dirty="0">
                <a:solidFill>
                  <a:schemeClr val="bg1"/>
                </a:solidFill>
                <a:latin typeface="+mn-lt"/>
              </a:rPr>
              <a:t> </a:t>
            </a:r>
            <a:r>
              <a:rPr lang="hu-HU" sz="3300" b="1" dirty="0" err="1">
                <a:solidFill>
                  <a:schemeClr val="bg1"/>
                </a:solidFill>
                <a:latin typeface="+mn-lt"/>
              </a:rPr>
              <a:t>can</a:t>
            </a:r>
            <a:r>
              <a:rPr lang="hu-HU" sz="3300" b="1" dirty="0">
                <a:solidFill>
                  <a:schemeClr val="bg1"/>
                </a:solidFill>
                <a:latin typeface="+mn-lt"/>
              </a:rPr>
              <a:t> </a:t>
            </a:r>
            <a:r>
              <a:rPr lang="hu-HU" sz="3300" b="1" dirty="0" err="1">
                <a:solidFill>
                  <a:schemeClr val="bg1"/>
                </a:solidFill>
                <a:latin typeface="+mn-lt"/>
              </a:rPr>
              <a:t>find</a:t>
            </a:r>
            <a:r>
              <a:rPr lang="hu-HU" sz="3300" b="1" dirty="0">
                <a:solidFill>
                  <a:schemeClr val="bg1"/>
                </a:solidFill>
                <a:latin typeface="+mn-lt"/>
              </a:rPr>
              <a:t> </a:t>
            </a:r>
            <a:r>
              <a:rPr lang="hu-HU" sz="3300" b="1" dirty="0" err="1">
                <a:solidFill>
                  <a:schemeClr val="bg1"/>
                </a:solidFill>
                <a:latin typeface="+mn-lt"/>
              </a:rPr>
              <a:t>us</a:t>
            </a:r>
            <a:endParaRPr lang="hu-HU" sz="3300" b="1" dirty="0">
              <a:solidFill>
                <a:schemeClr val="bg1"/>
              </a:solidFill>
              <a:latin typeface="+mn-lt"/>
            </a:endParaRPr>
          </a:p>
        </p:txBody>
      </p:sp>
      <p:sp>
        <p:nvSpPr>
          <p:cNvPr id="17411" name="Szövegdoboz 5">
            <a:extLst>
              <a:ext uri="{FF2B5EF4-FFF2-40B4-BE49-F238E27FC236}">
                <a16:creationId xmlns:a16="http://schemas.microsoft.com/office/drawing/2014/main" id="{E09F61B1-72B4-4294-9783-ADC111806A65}"/>
              </a:ext>
            </a:extLst>
          </p:cNvPr>
          <p:cNvSpPr txBox="1">
            <a:spLocks noChangeArrowheads="1"/>
          </p:cNvSpPr>
          <p:nvPr/>
        </p:nvSpPr>
        <p:spPr bwMode="auto">
          <a:xfrm>
            <a:off x="2462319" y="1829058"/>
            <a:ext cx="764485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altLang="hu-HU"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Arial"/>
              </a:rPr>
              <a:t>newsreel.pte.hu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altLang="hu-HU"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Arial"/>
              </a:rPr>
              <a:t>newsreel@pte.hu </a:t>
            </a:r>
            <a:br>
              <a:rPr kumimoji="0" lang="hu-HU" altLang="hu-HU"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Arial"/>
              </a:rPr>
            </a:br>
            <a:endParaRPr kumimoji="0" lang="hu-HU" altLang="hu-HU"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hu-HU" altLang="hu-HU"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Arial"/>
              </a:rPr>
            </a:br>
            <a:endParaRPr kumimoji="0" lang="hu-HU" altLang="hu-HU"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altLang="hu-HU"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Arial"/>
            </a:endParaRPr>
          </a:p>
        </p:txBody>
      </p:sp>
      <p:pic>
        <p:nvPicPr>
          <p:cNvPr id="17412" name="Kép 21">
            <a:extLst>
              <a:ext uri="{FF2B5EF4-FFF2-40B4-BE49-F238E27FC236}">
                <a16:creationId xmlns:a16="http://schemas.microsoft.com/office/drawing/2014/main" id="{5D6897DB-2009-45A6-9DC3-2E1F1F74CF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5913" y="0"/>
            <a:ext cx="4256087"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Kép 3">
            <a:extLst>
              <a:ext uri="{FF2B5EF4-FFF2-40B4-BE49-F238E27FC236}">
                <a16:creationId xmlns:a16="http://schemas.microsoft.com/office/drawing/2014/main" id="{4CEEC519-2040-4DD8-82D6-11C2A14ADA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791294"/>
            <a:ext cx="12192000" cy="1591375"/>
          </a:xfrm>
          <a:prstGeom prst="rect">
            <a:avLst/>
          </a:prstGeom>
        </p:spPr>
      </p:pic>
      <p:pic>
        <p:nvPicPr>
          <p:cNvPr id="10" name="Kép 9">
            <a:extLst>
              <a:ext uri="{FF2B5EF4-FFF2-40B4-BE49-F238E27FC236}">
                <a16:creationId xmlns:a16="http://schemas.microsoft.com/office/drawing/2014/main" id="{0D9EC603-7131-4694-B193-2DEDEF1EB48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04687" y="5777564"/>
            <a:ext cx="352628" cy="352628"/>
          </a:xfrm>
          <a:prstGeom prst="rect">
            <a:avLst/>
          </a:prstGeom>
        </p:spPr>
      </p:pic>
      <p:pic>
        <p:nvPicPr>
          <p:cNvPr id="12" name="Kép 11">
            <a:extLst>
              <a:ext uri="{FF2B5EF4-FFF2-40B4-BE49-F238E27FC236}">
                <a16:creationId xmlns:a16="http://schemas.microsoft.com/office/drawing/2014/main" id="{1673220D-B425-4329-BD6C-3E6599C6CAB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94779" y="4680773"/>
            <a:ext cx="352628" cy="352628"/>
          </a:xfrm>
          <a:prstGeom prst="rect">
            <a:avLst/>
          </a:prstGeom>
        </p:spPr>
      </p:pic>
      <p:pic>
        <p:nvPicPr>
          <p:cNvPr id="14" name="Kép 13">
            <a:extLst>
              <a:ext uri="{FF2B5EF4-FFF2-40B4-BE49-F238E27FC236}">
                <a16:creationId xmlns:a16="http://schemas.microsoft.com/office/drawing/2014/main" id="{346AA1F8-5ED2-4FFD-B127-61EC2139DF0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04687" y="5201905"/>
            <a:ext cx="352628" cy="352628"/>
          </a:xfrm>
          <a:prstGeom prst="rect">
            <a:avLst/>
          </a:prstGeom>
        </p:spPr>
      </p:pic>
      <p:sp>
        <p:nvSpPr>
          <p:cNvPr id="15" name="Szövegdoboz 14">
            <a:extLst>
              <a:ext uri="{FF2B5EF4-FFF2-40B4-BE49-F238E27FC236}">
                <a16:creationId xmlns:a16="http://schemas.microsoft.com/office/drawing/2014/main" id="{29F43C42-5EA6-4DAA-8577-5388D32FC76A}"/>
              </a:ext>
            </a:extLst>
          </p:cNvPr>
          <p:cNvSpPr txBox="1"/>
          <p:nvPr/>
        </p:nvSpPr>
        <p:spPr>
          <a:xfrm>
            <a:off x="5357315" y="4700004"/>
            <a:ext cx="6153358"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altLang="hu-HU" sz="1800" b="1" i="0" u="none" strike="noStrike" kern="1200" cap="none" spc="0" normalizeH="0" baseline="0" noProof="0" dirty="0" err="1">
                <a:ln>
                  <a:noFill/>
                </a:ln>
                <a:solidFill>
                  <a:prstClr val="white"/>
                </a:solidFill>
                <a:effectLst/>
                <a:uLnTx/>
                <a:uFillTx/>
                <a:latin typeface="Calibri" panose="020F0502020204030204"/>
                <a:ea typeface="+mn-ea"/>
                <a:cs typeface="Arial"/>
              </a:rPr>
              <a:t>thenewsreelproject</a:t>
            </a:r>
            <a:br>
              <a:rPr kumimoji="0" lang="hu-HU" altLang="hu-HU" sz="1800" b="1" i="0" u="none" strike="noStrike" kern="1200" cap="none" spc="0" normalizeH="0" baseline="0" noProof="0" dirty="0">
                <a:ln>
                  <a:noFill/>
                </a:ln>
                <a:solidFill>
                  <a:prstClr val="white"/>
                </a:solidFill>
                <a:effectLst/>
                <a:uLnTx/>
                <a:uFillTx/>
                <a:latin typeface="Calibri" panose="020F0502020204030204"/>
                <a:ea typeface="+mn-ea"/>
                <a:cs typeface="Arial"/>
              </a:rPr>
            </a:br>
            <a:endParaRPr kumimoji="0" lang="hu-HU" altLang="hu-HU" sz="1800" b="1" i="0" u="none" strike="noStrike" kern="1200" cap="none" spc="0" normalizeH="0" baseline="0" noProof="0" dirty="0">
              <a:ln>
                <a:noFill/>
              </a:ln>
              <a:solidFill>
                <a:prstClr val="white"/>
              </a:solidFill>
              <a:effectLst/>
              <a:uLnTx/>
              <a:uFillTx/>
              <a:latin typeface="Calibri" panose="020F050202020403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altLang="hu-HU" sz="1800" b="1" i="0" u="none" strike="noStrike" kern="1200" cap="none" spc="0" normalizeH="0" baseline="0" noProof="0" dirty="0">
                <a:ln>
                  <a:noFill/>
                </a:ln>
                <a:solidFill>
                  <a:prstClr val="white"/>
                </a:solidFill>
                <a:effectLst/>
                <a:uLnTx/>
                <a:uFillTx/>
                <a:latin typeface="Calibri" panose="020F0502020204030204"/>
                <a:ea typeface="+mn-ea"/>
                <a:cs typeface="Arial"/>
              </a:rPr>
              <a:t>@thenewsreelproject</a:t>
            </a:r>
            <a:br>
              <a:rPr kumimoji="0" lang="hu-HU" altLang="hu-HU" sz="1800" b="1" i="0" u="none" strike="noStrike" kern="1200" cap="none" spc="0" normalizeH="0" baseline="0" noProof="0" dirty="0">
                <a:ln>
                  <a:noFill/>
                </a:ln>
                <a:solidFill>
                  <a:prstClr val="white"/>
                </a:solidFill>
                <a:effectLst/>
                <a:uLnTx/>
                <a:uFillTx/>
                <a:latin typeface="Calibri" panose="020F0502020204030204"/>
                <a:ea typeface="+mn-ea"/>
                <a:cs typeface="Arial"/>
              </a:rPr>
            </a:br>
            <a:br>
              <a:rPr kumimoji="0" lang="hu-HU" altLang="hu-HU" sz="1800" b="1" i="0" u="none" strike="noStrike" kern="1200" cap="none" spc="0" normalizeH="0" baseline="0" noProof="0" dirty="0">
                <a:ln>
                  <a:noFill/>
                </a:ln>
                <a:solidFill>
                  <a:prstClr val="white"/>
                </a:solidFill>
                <a:effectLst/>
                <a:uLnTx/>
                <a:uFillTx/>
                <a:latin typeface="Calibri" panose="020F0502020204030204"/>
                <a:ea typeface="+mn-ea"/>
                <a:cs typeface="Arial"/>
              </a:rPr>
            </a:br>
            <a:r>
              <a:rPr kumimoji="0" lang="hu-HU" altLang="hu-HU" sz="1800" b="1" i="0" u="none" strike="noStrike" kern="1200" cap="none" spc="0" normalizeH="0" baseline="0" noProof="0" dirty="0">
                <a:ln>
                  <a:noFill/>
                </a:ln>
                <a:solidFill>
                  <a:prstClr val="white"/>
                </a:solidFill>
                <a:effectLst/>
                <a:uLnTx/>
                <a:uFillTx/>
                <a:latin typeface="Calibri" panose="020F0502020204030204"/>
                <a:ea typeface="+mn-ea"/>
                <a:cs typeface="Arial"/>
              </a:rPr>
              <a:t>@newsreelproject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u-HU" sz="2000" b="0" i="0" u="none" strike="noStrike" kern="1200" cap="none" spc="0" normalizeH="0" baseline="0" noProof="0" dirty="0">
              <a:ln>
                <a:noFill/>
              </a:ln>
              <a:solidFill>
                <a:prstClr val="black"/>
              </a:solidFill>
              <a:effectLst/>
              <a:uLnTx/>
              <a:uFillTx/>
              <a:latin typeface="Calibri" panose="020F0502020204030204"/>
              <a:ea typeface="+mn-ea"/>
              <a:cs typeface="Arial"/>
            </a:endParaRPr>
          </a:p>
        </p:txBody>
      </p:sp>
      <p:sp>
        <p:nvSpPr>
          <p:cNvPr id="3" name="Szövegdoboz 2">
            <a:extLst>
              <a:ext uri="{FF2B5EF4-FFF2-40B4-BE49-F238E27FC236}">
                <a16:creationId xmlns:a16="http://schemas.microsoft.com/office/drawing/2014/main" id="{D059520A-7364-C750-5422-0E604973B5A7}"/>
              </a:ext>
            </a:extLst>
          </p:cNvPr>
          <p:cNvSpPr txBox="1"/>
          <p:nvPr/>
        </p:nvSpPr>
        <p:spPr>
          <a:xfrm>
            <a:off x="8433994" y="5649259"/>
            <a:ext cx="3656842" cy="135421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1200" cap="none" spc="0" normalizeH="0" baseline="0" noProof="0" dirty="0">
                <a:ln>
                  <a:noFill/>
                </a:ln>
                <a:solidFill>
                  <a:prstClr val="white"/>
                </a:solidFill>
                <a:effectLst/>
                <a:uLnTx/>
                <a:uFillTx/>
                <a:latin typeface="Calibri" panose="020F0502020204030204"/>
                <a:ea typeface="+mn-ea"/>
                <a:cs typeface="Arial"/>
              </a:rPr>
              <a:t>The project was funded by the European Commission. The views expressed in this publication do not necessarily reflect those of the European Commission.</a:t>
            </a:r>
            <a:endParaRPr kumimoji="0" lang="hu-HU" sz="1600" b="1" i="1" u="none" strike="noStrike" kern="1200" cap="none" spc="0" normalizeH="0" baseline="0" noProof="0" dirty="0">
              <a:ln>
                <a:noFill/>
              </a:ln>
              <a:solidFill>
                <a:prstClr val="white"/>
              </a:solidFill>
              <a:effectLst/>
              <a:uLnTx/>
              <a:uFillTx/>
              <a:latin typeface="Calibri" panose="020F0502020204030204"/>
              <a:ea typeface="+mn-ea"/>
              <a:cs typeface="Arial"/>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hu-H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2BB405D9-9967-4775-8685-DD72F2BB6B48}"/>
              </a:ext>
            </a:extLst>
          </p:cNvPr>
          <p:cNvSpPr>
            <a:spLocks noGrp="1"/>
          </p:cNvSpPr>
          <p:nvPr>
            <p:ph type="title"/>
          </p:nvPr>
        </p:nvSpPr>
        <p:spPr/>
        <p:txBody>
          <a:bodyPr/>
          <a:lstStyle/>
          <a:p>
            <a:r>
              <a:rPr lang="hu-HU" dirty="0"/>
              <a:t>The </a:t>
            </a:r>
            <a:r>
              <a:rPr lang="hu-HU" dirty="0" err="1"/>
              <a:t>Course</a:t>
            </a:r>
            <a:endParaRPr lang="hu-HU" dirty="0"/>
          </a:p>
        </p:txBody>
      </p:sp>
      <p:sp>
        <p:nvSpPr>
          <p:cNvPr id="3" name="Tartalom helye 2">
            <a:extLst>
              <a:ext uri="{FF2B5EF4-FFF2-40B4-BE49-F238E27FC236}">
                <a16:creationId xmlns:a16="http://schemas.microsoft.com/office/drawing/2014/main" id="{D5DE49F3-2F4D-40E8-A03F-18283099A903}"/>
              </a:ext>
            </a:extLst>
          </p:cNvPr>
          <p:cNvSpPr>
            <a:spLocks noGrp="1"/>
          </p:cNvSpPr>
          <p:nvPr>
            <p:ph idx="1"/>
          </p:nvPr>
        </p:nvSpPr>
        <p:spPr/>
        <p:txBody>
          <a:bodyPr>
            <a:normAutofit/>
          </a:bodyPr>
          <a:lstStyle/>
          <a:p>
            <a:endParaRPr lang="hu-HU" dirty="0"/>
          </a:p>
          <a:p>
            <a:r>
              <a:rPr lang="hu-HU" sz="2800" i="0" u="none" strike="noStrike" dirty="0" err="1">
                <a:solidFill>
                  <a:srgbClr val="000000"/>
                </a:solidFill>
                <a:effectLst/>
                <a:latin typeface="Calibri" panose="020F0502020204030204" pitchFamily="34" charset="0"/>
              </a:rPr>
              <a:t>Introduction</a:t>
            </a:r>
            <a:r>
              <a:rPr lang="hu-HU" sz="2800" i="0" u="none" strike="noStrike" dirty="0">
                <a:solidFill>
                  <a:srgbClr val="000000"/>
                </a:solidFill>
                <a:effectLst/>
                <a:latin typeface="Calibri" panose="020F0502020204030204" pitchFamily="34" charset="0"/>
              </a:rPr>
              <a:t> </a:t>
            </a:r>
            <a:r>
              <a:rPr lang="hu-HU" sz="2800" i="0" u="none" strike="noStrike" dirty="0" err="1">
                <a:solidFill>
                  <a:srgbClr val="000000"/>
                </a:solidFill>
                <a:effectLst/>
                <a:latin typeface="Calibri" panose="020F0502020204030204" pitchFamily="34" charset="0"/>
              </a:rPr>
              <a:t>to</a:t>
            </a:r>
            <a:r>
              <a:rPr lang="hu-HU" sz="2800" i="0" u="none" strike="noStrike" dirty="0">
                <a:solidFill>
                  <a:srgbClr val="000000"/>
                </a:solidFill>
                <a:effectLst/>
                <a:latin typeface="Calibri" panose="020F0502020204030204" pitchFamily="34" charset="0"/>
              </a:rPr>
              <a:t> Comics Studies</a:t>
            </a:r>
          </a:p>
          <a:p>
            <a:endParaRPr lang="hu-HU" sz="2800" dirty="0"/>
          </a:p>
          <a:p>
            <a:pPr rtl="0">
              <a:spcBef>
                <a:spcPts val="0"/>
              </a:spcBef>
              <a:spcAft>
                <a:spcPts val="0"/>
              </a:spcAft>
            </a:pPr>
            <a:r>
              <a:rPr lang="hu-HU" sz="2800" b="0" i="0" u="none" strike="noStrike" dirty="0">
                <a:solidFill>
                  <a:srgbClr val="000000"/>
                </a:solidFill>
                <a:effectLst/>
                <a:latin typeface="Calibri" panose="020F0502020204030204" pitchFamily="34" charset="0"/>
              </a:rPr>
              <a:t>Comics </a:t>
            </a:r>
            <a:r>
              <a:rPr lang="hu-HU" sz="2800" b="0" i="0" u="none" strike="noStrike" dirty="0" err="1">
                <a:solidFill>
                  <a:srgbClr val="000000"/>
                </a:solidFill>
                <a:effectLst/>
                <a:latin typeface="Calibri" panose="020F0502020204030204" pitchFamily="34" charset="0"/>
              </a:rPr>
              <a:t>as</a:t>
            </a:r>
            <a:r>
              <a:rPr lang="hu-HU" sz="2800" b="0" i="0" u="none" strike="noStrike" dirty="0">
                <a:solidFill>
                  <a:srgbClr val="000000"/>
                </a:solidFill>
                <a:effectLst/>
                <a:latin typeface="Calibri" panose="020F0502020204030204" pitchFamily="34" charset="0"/>
              </a:rPr>
              <a:t> Media </a:t>
            </a:r>
            <a:r>
              <a:rPr lang="hu-HU" sz="2800" b="0" i="0" u="none" strike="noStrike" dirty="0" err="1">
                <a:solidFill>
                  <a:srgbClr val="000000"/>
                </a:solidFill>
                <a:effectLst/>
                <a:latin typeface="Calibri" panose="020F0502020204030204" pitchFamily="34" charset="0"/>
              </a:rPr>
              <a:t>Culture</a:t>
            </a:r>
            <a:endParaRPr lang="hu-HU" sz="2800" b="0" i="0" u="none" strike="noStrike" dirty="0">
              <a:solidFill>
                <a:srgbClr val="000000"/>
              </a:solidFill>
              <a:effectLst/>
              <a:latin typeface="Calibri" panose="020F0502020204030204" pitchFamily="34" charset="0"/>
            </a:endParaRPr>
          </a:p>
          <a:p>
            <a:pPr marL="0" indent="0" rtl="0">
              <a:spcBef>
                <a:spcPts val="0"/>
              </a:spcBef>
              <a:spcAft>
                <a:spcPts val="0"/>
              </a:spcAft>
              <a:buNone/>
            </a:pPr>
            <a:endParaRPr lang="hu-HU" sz="2800" b="1" dirty="0"/>
          </a:p>
          <a:p>
            <a:pPr rtl="0">
              <a:spcBef>
                <a:spcPts val="0"/>
              </a:spcBef>
              <a:spcAft>
                <a:spcPts val="0"/>
              </a:spcAft>
            </a:pPr>
            <a:r>
              <a:rPr lang="en-US" sz="2800" i="0" u="none" strike="noStrike" dirty="0">
                <a:effectLst/>
                <a:latin typeface="Calibri" panose="020F0502020204030204" pitchFamily="34" charset="0"/>
              </a:rPr>
              <a:t>Tools for </a:t>
            </a:r>
            <a:r>
              <a:rPr lang="hu-HU" dirty="0">
                <a:latin typeface="Calibri" panose="020F0502020204030204" pitchFamily="34" charset="0"/>
              </a:rPr>
              <a:t>A</a:t>
            </a:r>
            <a:r>
              <a:rPr lang="en-US" sz="2800" i="0" u="none" strike="noStrike" dirty="0" err="1">
                <a:effectLst/>
                <a:latin typeface="Calibri" panose="020F0502020204030204" pitchFamily="34" charset="0"/>
              </a:rPr>
              <a:t>nalysing</a:t>
            </a:r>
            <a:r>
              <a:rPr lang="en-US" sz="2800" i="0" u="none" strike="noStrike" dirty="0">
                <a:effectLst/>
                <a:latin typeface="Calibri" panose="020F0502020204030204" pitchFamily="34" charset="0"/>
              </a:rPr>
              <a:t> Graphic Narratives</a:t>
            </a:r>
          </a:p>
          <a:p>
            <a:pPr marL="0" indent="0" rtl="0">
              <a:spcBef>
                <a:spcPts val="0"/>
              </a:spcBef>
              <a:spcAft>
                <a:spcPts val="0"/>
              </a:spcAft>
              <a:buNone/>
            </a:pPr>
            <a:endParaRPr lang="hu-HU" sz="2800" i="0" u="none" strike="noStrike" dirty="0">
              <a:solidFill>
                <a:srgbClr val="000000"/>
              </a:solidFill>
              <a:effectLst/>
              <a:latin typeface="Calibri" panose="020F0502020204030204" pitchFamily="34" charset="0"/>
            </a:endParaRPr>
          </a:p>
          <a:p>
            <a:pPr rtl="0">
              <a:spcBef>
                <a:spcPts val="0"/>
              </a:spcBef>
              <a:spcAft>
                <a:spcPts val="0"/>
              </a:spcAft>
            </a:pPr>
            <a:r>
              <a:rPr lang="en-US" sz="2800" b="1" i="0" u="none" strike="noStrike" dirty="0">
                <a:solidFill>
                  <a:srgbClr val="000000"/>
                </a:solidFill>
                <a:effectLst/>
                <a:latin typeface="Calibri" panose="020F0502020204030204" pitchFamily="34" charset="0"/>
              </a:rPr>
              <a:t>Media Genres</a:t>
            </a:r>
            <a:r>
              <a:rPr lang="en-US" sz="2800" b="1" i="1" u="none" strike="noStrike" dirty="0">
                <a:solidFill>
                  <a:srgbClr val="000000"/>
                </a:solidFill>
                <a:effectLst/>
                <a:latin typeface="Calibri" panose="020F0502020204030204" pitchFamily="34" charset="0"/>
              </a:rPr>
              <a:t> </a:t>
            </a:r>
            <a:r>
              <a:rPr lang="en-US" sz="2800" b="1" i="0" u="none" strike="noStrike" dirty="0">
                <a:solidFill>
                  <a:srgbClr val="000000"/>
                </a:solidFill>
                <a:effectLst/>
                <a:latin typeface="Calibri" panose="020F0502020204030204" pitchFamily="34" charset="0"/>
              </a:rPr>
              <a:t>of Comics Journalism</a:t>
            </a:r>
            <a:endParaRPr lang="en-US" sz="2800" b="1" dirty="0">
              <a:effectLst/>
            </a:endParaRPr>
          </a:p>
        </p:txBody>
      </p:sp>
    </p:spTree>
    <p:custDataLst>
      <p:tags r:id="rId1"/>
    </p:custDataLst>
    <p:extLst>
      <p:ext uri="{BB962C8B-B14F-4D97-AF65-F5344CB8AC3E}">
        <p14:creationId xmlns:p14="http://schemas.microsoft.com/office/powerpoint/2010/main" val="1626450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B54C0D4-2060-441E-B32F-BB877361D4ED}"/>
              </a:ext>
            </a:extLst>
          </p:cNvPr>
          <p:cNvSpPr>
            <a:spLocks noGrp="1"/>
          </p:cNvSpPr>
          <p:nvPr>
            <p:ph type="title"/>
          </p:nvPr>
        </p:nvSpPr>
        <p:spPr/>
        <p:txBody>
          <a:bodyPr/>
          <a:lstStyle/>
          <a:p>
            <a:r>
              <a:rPr lang="hu-HU" dirty="0" err="1"/>
              <a:t>About</a:t>
            </a:r>
            <a:r>
              <a:rPr lang="hu-HU" dirty="0"/>
              <a:t> the </a:t>
            </a:r>
            <a:r>
              <a:rPr lang="hu-HU" dirty="0" err="1"/>
              <a:t>author</a:t>
            </a:r>
            <a:endParaRPr lang="hu-HU" dirty="0"/>
          </a:p>
        </p:txBody>
      </p:sp>
      <p:sp>
        <p:nvSpPr>
          <p:cNvPr id="3" name="Tartalom helye 2">
            <a:extLst>
              <a:ext uri="{FF2B5EF4-FFF2-40B4-BE49-F238E27FC236}">
                <a16:creationId xmlns:a16="http://schemas.microsoft.com/office/drawing/2014/main" id="{92A70065-B5FC-47C9-B34A-BD5E0229485A}"/>
              </a:ext>
            </a:extLst>
          </p:cNvPr>
          <p:cNvSpPr>
            <a:spLocks noGrp="1"/>
          </p:cNvSpPr>
          <p:nvPr>
            <p:ph idx="1"/>
          </p:nvPr>
        </p:nvSpPr>
        <p:spPr>
          <a:xfrm>
            <a:off x="838201" y="1825625"/>
            <a:ext cx="6261242" cy="3732694"/>
          </a:xfrm>
        </p:spPr>
        <p:txBody>
          <a:bodyPr>
            <a:normAutofit fontScale="77500" lnSpcReduction="20000"/>
          </a:bodyPr>
          <a:lstStyle/>
          <a:p>
            <a:pPr marL="0" indent="0" algn="just">
              <a:buNone/>
            </a:pPr>
            <a:r>
              <a:rPr lang="en-US" sz="2800"/>
              <a:t>Gyula Maksa, PhD, dr. habil. is an associate professor at the University of Pécs (Hungary), Department of Communication and Media Studies, where he directs the Comics Studies Research Center (Képregénytudományi Kutatóközpont). He has organized several conferences, exhibitions and published two books in Hungarian on comics as a medium: Változatok képregényre (Variation for Comics, Budapest-Pécs, Hungary, 2010), Képregények kultúraközi áramlatokban (Comics in Transcultural Flows, Cluj, Romania, 2017). His main research areas are the geopolitics of comics, transcultural situations and communicative uses of comics.</a:t>
            </a:r>
            <a:endParaRPr lang="en-US" sz="2800" dirty="0"/>
          </a:p>
        </p:txBody>
      </p:sp>
      <p:pic>
        <p:nvPicPr>
          <p:cNvPr id="4" name="Kép 3">
            <a:extLst>
              <a:ext uri="{FF2B5EF4-FFF2-40B4-BE49-F238E27FC236}">
                <a16:creationId xmlns:a16="http://schemas.microsoft.com/office/drawing/2014/main" id="{7BFB495D-1FC4-4DDF-A710-5CF12835960D}"/>
              </a:ext>
            </a:extLst>
          </p:cNvPr>
          <p:cNvPicPr>
            <a:picLocks noChangeAspect="1"/>
          </p:cNvPicPr>
          <p:nvPr/>
        </p:nvPicPr>
        <p:blipFill>
          <a:blip r:embed="rId3"/>
          <a:stretch>
            <a:fillRect/>
          </a:stretch>
        </p:blipFill>
        <p:spPr>
          <a:xfrm>
            <a:off x="7477259" y="1690688"/>
            <a:ext cx="4081510" cy="3368384"/>
          </a:xfrm>
          <a:prstGeom prst="rect">
            <a:avLst/>
          </a:prstGeom>
        </p:spPr>
      </p:pic>
    </p:spTree>
    <p:custDataLst>
      <p:tags r:id="rId1"/>
    </p:custDataLst>
    <p:extLst>
      <p:ext uri="{BB962C8B-B14F-4D97-AF65-F5344CB8AC3E}">
        <p14:creationId xmlns:p14="http://schemas.microsoft.com/office/powerpoint/2010/main" val="2473314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2A9E6EC-2C4E-4E68-A165-72F417B2FB75}"/>
              </a:ext>
            </a:extLst>
          </p:cNvPr>
          <p:cNvSpPr>
            <a:spLocks noGrp="1"/>
          </p:cNvSpPr>
          <p:nvPr>
            <p:ph type="title"/>
          </p:nvPr>
        </p:nvSpPr>
        <p:spPr/>
        <p:style>
          <a:lnRef idx="2">
            <a:schemeClr val="accent1"/>
          </a:lnRef>
          <a:fillRef idx="1">
            <a:schemeClr val="lt1"/>
          </a:fillRef>
          <a:effectRef idx="0">
            <a:schemeClr val="accent1"/>
          </a:effectRef>
          <a:fontRef idx="minor">
            <a:schemeClr val="dk1"/>
          </a:fontRef>
        </p:style>
        <p:txBody>
          <a:bodyPr/>
          <a:lstStyle/>
          <a:p>
            <a:pPr algn="ctr"/>
            <a:r>
              <a:rPr lang="pt-PT" b="1" dirty="0"/>
              <a:t>What we are going to discuss</a:t>
            </a:r>
            <a:endParaRPr lang="hu-HU" b="1" dirty="0"/>
          </a:p>
        </p:txBody>
      </p:sp>
      <p:sp>
        <p:nvSpPr>
          <p:cNvPr id="3" name="Tartalom helye 2">
            <a:extLst>
              <a:ext uri="{FF2B5EF4-FFF2-40B4-BE49-F238E27FC236}">
                <a16:creationId xmlns:a16="http://schemas.microsoft.com/office/drawing/2014/main" id="{CD48EE46-DC96-4331-AFBB-CD199A9D380B}"/>
              </a:ext>
            </a:extLst>
          </p:cNvPr>
          <p:cNvSpPr>
            <a:spLocks noGrp="1"/>
          </p:cNvSpPr>
          <p:nvPr>
            <p:ph idx="1"/>
          </p:nvPr>
        </p:nvSpPr>
        <p:spPr>
          <a:xfrm>
            <a:off x="838200" y="1825625"/>
            <a:ext cx="10515600" cy="4351338"/>
          </a:xfrm>
        </p:spPr>
        <p:txBody>
          <a:bodyPr>
            <a:normAutofit fontScale="92500" lnSpcReduction="20000"/>
          </a:bodyPr>
          <a:lstStyle/>
          <a:p>
            <a:endParaRPr lang="hu-HU" dirty="0"/>
          </a:p>
          <a:p>
            <a:endParaRPr lang="hu-HU" dirty="0"/>
          </a:p>
          <a:p>
            <a:pPr algn="just"/>
            <a:r>
              <a:rPr lang="en-US" dirty="0"/>
              <a:t>In the case of media texts, genre is the interpretative framework for producers, creators, those responsible for media texts, as well as for recipients, audiences and users. </a:t>
            </a:r>
            <a:endParaRPr lang="hu-HU" dirty="0"/>
          </a:p>
          <a:p>
            <a:pPr algn="just"/>
            <a:r>
              <a:rPr lang="en-US" dirty="0"/>
              <a:t>Media genres are also commonly seen by researchers as a 'contract' between the creator and the recipient of media texts, or at least as a promise made by the creator to the recipient. The media industry seeks to shape the expectations of audiences through genres. It generates, modifies or even undermines audience expectations through references to genre(s), through procedures aimed at creating the promise of genre. </a:t>
            </a:r>
            <a:endParaRPr lang="hu-HU" dirty="0"/>
          </a:p>
          <a:p>
            <a:pPr algn="just"/>
            <a:r>
              <a:rPr lang="en-US" dirty="0"/>
              <a:t>The following are examples of two genres of graphic journalism and one borderline genre.</a:t>
            </a:r>
            <a:endParaRPr lang="hu-HU" dirty="0"/>
          </a:p>
          <a:p>
            <a:pPr algn="just"/>
            <a:endParaRPr lang="hu-HU" dirty="0">
              <a:solidFill>
                <a:srgbClr val="FF0000"/>
              </a:solidFill>
            </a:endParaRPr>
          </a:p>
        </p:txBody>
      </p:sp>
    </p:spTree>
    <p:custDataLst>
      <p:tags r:id="rId1"/>
    </p:custDataLst>
    <p:extLst>
      <p:ext uri="{BB962C8B-B14F-4D97-AF65-F5344CB8AC3E}">
        <p14:creationId xmlns:p14="http://schemas.microsoft.com/office/powerpoint/2010/main" val="11014041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A0E7BE4-81FA-4FE5-B994-07C84D4CBF8F}"/>
              </a:ext>
            </a:extLst>
          </p:cNvPr>
          <p:cNvSpPr>
            <a:spLocks noGrp="1"/>
          </p:cNvSpPr>
          <p:nvPr>
            <p:ph type="title"/>
          </p:nvPr>
        </p:nvSpPr>
        <p:spPr>
          <a:xfrm>
            <a:off x="838200" y="365125"/>
            <a:ext cx="10515600" cy="6153241"/>
          </a:xfrm>
        </p:spPr>
        <p:txBody>
          <a:bodyPr/>
          <a:lstStyle/>
          <a:p>
            <a:pPr algn="ctr"/>
            <a:r>
              <a:rPr lang="hu-HU" dirty="0">
                <a:solidFill>
                  <a:schemeClr val="accent2">
                    <a:lumMod val="50000"/>
                  </a:schemeClr>
                </a:solidFill>
              </a:rPr>
              <a:t>1.Comics </a:t>
            </a:r>
            <a:r>
              <a:rPr lang="hu-HU" dirty="0" err="1">
                <a:solidFill>
                  <a:schemeClr val="accent2">
                    <a:lumMod val="50000"/>
                  </a:schemeClr>
                </a:solidFill>
              </a:rPr>
              <a:t>Reportages</a:t>
            </a:r>
            <a:endParaRPr lang="hu-HU" dirty="0">
              <a:solidFill>
                <a:schemeClr val="accent2">
                  <a:lumMod val="50000"/>
                </a:schemeClr>
              </a:solidFill>
            </a:endParaRPr>
          </a:p>
        </p:txBody>
      </p:sp>
    </p:spTree>
    <p:custDataLst>
      <p:tags r:id="rId1"/>
    </p:custDataLst>
    <p:extLst>
      <p:ext uri="{BB962C8B-B14F-4D97-AF65-F5344CB8AC3E}">
        <p14:creationId xmlns:p14="http://schemas.microsoft.com/office/powerpoint/2010/main" val="34500158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60E3EC0-41E5-4B5C-95F4-04A14E5AF145}"/>
              </a:ext>
            </a:extLst>
          </p:cNvPr>
          <p:cNvSpPr>
            <a:spLocks noGrp="1"/>
          </p:cNvSpPr>
          <p:nvPr>
            <p:ph type="title"/>
          </p:nvPr>
        </p:nvSpPr>
        <p:spPr/>
        <p:txBody>
          <a:bodyPr/>
          <a:lstStyle/>
          <a:p>
            <a:pPr algn="ctr"/>
            <a:r>
              <a:rPr lang="hu-HU" dirty="0">
                <a:solidFill>
                  <a:schemeClr val="accent2">
                    <a:lumMod val="50000"/>
                  </a:schemeClr>
                </a:solidFill>
              </a:rPr>
              <a:t>1.1.Origin</a:t>
            </a:r>
          </a:p>
        </p:txBody>
      </p:sp>
      <p:sp>
        <p:nvSpPr>
          <p:cNvPr id="3" name="Tartalom helye 2">
            <a:extLst>
              <a:ext uri="{FF2B5EF4-FFF2-40B4-BE49-F238E27FC236}">
                <a16:creationId xmlns:a16="http://schemas.microsoft.com/office/drawing/2014/main" id="{627BAF7E-8E0C-4EF4-9526-835F50FB58E8}"/>
              </a:ext>
            </a:extLst>
          </p:cNvPr>
          <p:cNvSpPr>
            <a:spLocks noGrp="1"/>
          </p:cNvSpPr>
          <p:nvPr>
            <p:ph idx="1"/>
          </p:nvPr>
        </p:nvSpPr>
        <p:spPr>
          <a:xfrm>
            <a:off x="838200" y="1825625"/>
            <a:ext cx="10515600" cy="3477895"/>
          </a:xfrm>
        </p:spPr>
        <p:txBody>
          <a:bodyPr>
            <a:normAutofit lnSpcReduction="10000"/>
          </a:bodyPr>
          <a:lstStyle/>
          <a:p>
            <a:pPr marL="0" indent="0" algn="just">
              <a:buNone/>
            </a:pPr>
            <a:r>
              <a:rPr lang="hu-HU" b="0" i="0" dirty="0" err="1">
                <a:solidFill>
                  <a:srgbClr val="444444"/>
                </a:solidFill>
                <a:effectLst/>
              </a:rPr>
              <a:t>Also</a:t>
            </a:r>
            <a:r>
              <a:rPr lang="hu-HU" b="0" i="0" dirty="0">
                <a:solidFill>
                  <a:srgbClr val="444444"/>
                </a:solidFill>
                <a:effectLst/>
              </a:rPr>
              <a:t> </a:t>
            </a:r>
            <a:r>
              <a:rPr lang="hu-HU" dirty="0">
                <a:solidFill>
                  <a:srgbClr val="444444"/>
                </a:solidFill>
              </a:rPr>
              <a:t>i</a:t>
            </a:r>
            <a:r>
              <a:rPr lang="en-US" b="0" i="0" dirty="0" err="1">
                <a:solidFill>
                  <a:srgbClr val="444444"/>
                </a:solidFill>
                <a:effectLst/>
              </a:rPr>
              <a:t>nformed</a:t>
            </a:r>
            <a:r>
              <a:rPr lang="en-US" b="0" i="0" dirty="0">
                <a:solidFill>
                  <a:srgbClr val="444444"/>
                </a:solidFill>
                <a:effectLst/>
              </a:rPr>
              <a:t> by the centuries-old tradition of newspaper illustrations, but mainly reflecting the generic characteristics of the autobiographical graphic novel (and certainly inspired by its success), comics reportage developed at the intersection of journalistic practice and comics </a:t>
            </a:r>
            <a:r>
              <a:rPr lang="en-US" b="0" i="0" dirty="0">
                <a:effectLst/>
              </a:rPr>
              <a:t>drawing. The genre became popular in both the North American Comics and the French-Belgian(-Swiss) </a:t>
            </a:r>
            <a:r>
              <a:rPr lang="en-US" b="0" i="0" u="none" strike="noStrike" dirty="0">
                <a:effectLst/>
              </a:rPr>
              <a:t>bande dessinée</a:t>
            </a:r>
            <a:r>
              <a:rPr lang="en-US" b="0" i="0" dirty="0">
                <a:effectLst/>
              </a:rPr>
              <a:t> tradition after the turn of the millennium</a:t>
            </a:r>
            <a:r>
              <a:rPr lang="hu-HU" b="0" i="0" dirty="0">
                <a:effectLst/>
              </a:rPr>
              <a:t> </a:t>
            </a:r>
            <a:r>
              <a:rPr lang="hu-HU" dirty="0"/>
              <a:t>(</a:t>
            </a:r>
            <a:r>
              <a:rPr lang="hu-HU" dirty="0" err="1"/>
              <a:t>Bourdieu</a:t>
            </a:r>
            <a:r>
              <a:rPr lang="hu-HU" dirty="0"/>
              <a:t>, 2012)</a:t>
            </a:r>
            <a:r>
              <a:rPr lang="en-US" b="0" i="0" dirty="0">
                <a:effectLst/>
              </a:rPr>
              <a:t>.</a:t>
            </a:r>
            <a:r>
              <a:rPr lang="hu-HU" b="0" i="0" dirty="0">
                <a:effectLst/>
              </a:rPr>
              <a:t> </a:t>
            </a:r>
            <a:r>
              <a:rPr lang="en-US" b="0" i="0" u="none" strike="noStrike" dirty="0">
                <a:effectLst/>
              </a:rPr>
              <a:t>Joe Sacco</a:t>
            </a:r>
            <a:r>
              <a:rPr lang="en-US" b="0" i="0" dirty="0">
                <a:effectLst/>
              </a:rPr>
              <a:t>’s influential war report </a:t>
            </a:r>
            <a:r>
              <a:rPr lang="en-US" b="0" i="1" u="none" strike="noStrike" dirty="0">
                <a:effectLst/>
              </a:rPr>
              <a:t>Palestine</a:t>
            </a:r>
            <a:r>
              <a:rPr lang="en-US" b="0" i="0" u="none" strike="noStrike" dirty="0">
                <a:effectLst/>
              </a:rPr>
              <a:t> (1993)</a:t>
            </a:r>
            <a:r>
              <a:rPr lang="en-US" b="0" i="0" dirty="0">
                <a:effectLst/>
              </a:rPr>
              <a:t> played a crucial role in the recognition and institutionalization of the genre.</a:t>
            </a:r>
            <a:endParaRPr lang="hu-HU" b="0" i="0" dirty="0">
              <a:effectLst/>
            </a:endParaRPr>
          </a:p>
        </p:txBody>
      </p:sp>
      <p:sp>
        <p:nvSpPr>
          <p:cNvPr id="4" name="Cím 1">
            <a:extLst>
              <a:ext uri="{FF2B5EF4-FFF2-40B4-BE49-F238E27FC236}">
                <a16:creationId xmlns:a16="http://schemas.microsoft.com/office/drawing/2014/main" id="{B4A4A96F-EC3D-4ABD-AEF1-151D2CEB7404}"/>
              </a:ext>
            </a:extLst>
          </p:cNvPr>
          <p:cNvSpPr txBox="1">
            <a:spLocks/>
          </p:cNvSpPr>
          <p:nvPr/>
        </p:nvSpPr>
        <p:spPr>
          <a:xfrm>
            <a:off x="838200" y="498502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hu-HU" dirty="0">
                <a:solidFill>
                  <a:schemeClr val="accent2">
                    <a:lumMod val="50000"/>
                  </a:schemeClr>
                </a:solidFill>
              </a:rPr>
              <a:t>1.Comics </a:t>
            </a:r>
            <a:r>
              <a:rPr lang="hu-HU" dirty="0" err="1">
                <a:solidFill>
                  <a:schemeClr val="accent2">
                    <a:lumMod val="50000"/>
                  </a:schemeClr>
                </a:solidFill>
              </a:rPr>
              <a:t>Reportages</a:t>
            </a:r>
            <a:endParaRPr lang="hu-HU" dirty="0">
              <a:solidFill>
                <a:schemeClr val="accent2">
                  <a:lumMod val="50000"/>
                </a:schemeClr>
              </a:solidFill>
            </a:endParaRPr>
          </a:p>
        </p:txBody>
      </p:sp>
    </p:spTree>
    <p:custDataLst>
      <p:tags r:id="rId1"/>
    </p:custDataLst>
    <p:extLst>
      <p:ext uri="{BB962C8B-B14F-4D97-AF65-F5344CB8AC3E}">
        <p14:creationId xmlns:p14="http://schemas.microsoft.com/office/powerpoint/2010/main" val="22906885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60E3EC0-41E5-4B5C-95F4-04A14E5AF145}"/>
              </a:ext>
            </a:extLst>
          </p:cNvPr>
          <p:cNvSpPr>
            <a:spLocks noGrp="1"/>
          </p:cNvSpPr>
          <p:nvPr>
            <p:ph type="title"/>
          </p:nvPr>
        </p:nvSpPr>
        <p:spPr/>
        <p:txBody>
          <a:bodyPr/>
          <a:lstStyle/>
          <a:p>
            <a:pPr algn="ctr"/>
            <a:r>
              <a:rPr lang="hu-HU" dirty="0">
                <a:solidFill>
                  <a:schemeClr val="accent2">
                    <a:lumMod val="50000"/>
                  </a:schemeClr>
                </a:solidFill>
              </a:rPr>
              <a:t>1.2.Joe </a:t>
            </a:r>
            <a:r>
              <a:rPr lang="hu-HU" dirty="0" err="1">
                <a:solidFill>
                  <a:schemeClr val="accent2">
                    <a:lumMod val="50000"/>
                  </a:schemeClr>
                </a:solidFill>
              </a:rPr>
              <a:t>Sacco</a:t>
            </a:r>
            <a:endParaRPr lang="hu-HU" dirty="0">
              <a:solidFill>
                <a:schemeClr val="accent2">
                  <a:lumMod val="50000"/>
                </a:schemeClr>
              </a:solidFill>
            </a:endParaRPr>
          </a:p>
        </p:txBody>
      </p:sp>
      <p:sp>
        <p:nvSpPr>
          <p:cNvPr id="3" name="Tartalom helye 2">
            <a:extLst>
              <a:ext uri="{FF2B5EF4-FFF2-40B4-BE49-F238E27FC236}">
                <a16:creationId xmlns:a16="http://schemas.microsoft.com/office/drawing/2014/main" id="{627BAF7E-8E0C-4EF4-9526-835F50FB58E8}"/>
              </a:ext>
            </a:extLst>
          </p:cNvPr>
          <p:cNvSpPr>
            <a:spLocks noGrp="1"/>
          </p:cNvSpPr>
          <p:nvPr>
            <p:ph idx="1"/>
          </p:nvPr>
        </p:nvSpPr>
        <p:spPr>
          <a:xfrm>
            <a:off x="838200" y="1825625"/>
            <a:ext cx="10515600" cy="3477895"/>
          </a:xfrm>
        </p:spPr>
        <p:txBody>
          <a:bodyPr>
            <a:normAutofit fontScale="70000" lnSpcReduction="20000"/>
          </a:bodyPr>
          <a:lstStyle/>
          <a:p>
            <a:pPr marL="0" indent="0" algn="just">
              <a:buNone/>
            </a:pPr>
            <a:r>
              <a:rPr lang="en-US" dirty="0">
                <a:solidFill>
                  <a:srgbClr val="444444"/>
                </a:solidFill>
              </a:rPr>
              <a:t>Indeed Sacco canonized certain characteristics of the genre through the impact of the Maltese-born</a:t>
            </a:r>
          </a:p>
          <a:p>
            <a:pPr marL="0" indent="0" algn="just">
              <a:buNone/>
            </a:pPr>
            <a:r>
              <a:rPr lang="en-US" dirty="0">
                <a:solidFill>
                  <a:srgbClr val="444444"/>
                </a:solidFill>
              </a:rPr>
              <a:t>US comics journalist’s reports on the Middle East and the Balkan Wars. Sacco’s works, although</a:t>
            </a:r>
          </a:p>
          <a:p>
            <a:pPr marL="0" indent="0" algn="just">
              <a:buNone/>
            </a:pPr>
            <a:r>
              <a:rPr lang="en-US" dirty="0">
                <a:solidFill>
                  <a:srgbClr val="444444"/>
                </a:solidFill>
              </a:rPr>
              <a:t>retaining some of the authentication procedures of conventional reporting, including references to</a:t>
            </a:r>
          </a:p>
          <a:p>
            <a:pPr marL="0" indent="0" algn="just">
              <a:buNone/>
            </a:pPr>
            <a:r>
              <a:rPr lang="en-US" dirty="0">
                <a:solidFill>
                  <a:srgbClr val="444444"/>
                </a:solidFill>
              </a:rPr>
              <a:t>real space and time, make a spectacular break with the requirement of journalistic objectivity. The</a:t>
            </a:r>
          </a:p>
          <a:p>
            <a:pPr marL="0" indent="0" algn="just">
              <a:buNone/>
            </a:pPr>
            <a:r>
              <a:rPr lang="en-US" dirty="0">
                <a:solidFill>
                  <a:srgbClr val="444444"/>
                </a:solidFill>
              </a:rPr>
              <a:t>author-narrator-protagonist is, therefore, in a sense, an autobiographic reporter who draws himself</a:t>
            </a:r>
          </a:p>
          <a:p>
            <a:pPr marL="0" indent="0" algn="just">
              <a:buNone/>
            </a:pPr>
            <a:r>
              <a:rPr lang="en-US" dirty="0">
                <a:solidFill>
                  <a:srgbClr val="444444"/>
                </a:solidFill>
              </a:rPr>
              <a:t>into the narrative, and becomes a character and participant in the events. He reflects on the</a:t>
            </a:r>
          </a:p>
          <a:p>
            <a:pPr marL="0" indent="0" algn="just">
              <a:buNone/>
            </a:pPr>
            <a:r>
              <a:rPr lang="en-US" dirty="0">
                <a:solidFill>
                  <a:srgbClr val="444444"/>
                </a:solidFill>
              </a:rPr>
              <a:t>impressions, experiences, and feelings he encountered during his field work, as well as on his own</a:t>
            </a:r>
          </a:p>
          <a:p>
            <a:pPr marL="0" indent="0" algn="just">
              <a:buNone/>
            </a:pPr>
            <a:r>
              <a:rPr lang="en-US" dirty="0">
                <a:solidFill>
                  <a:srgbClr val="444444"/>
                </a:solidFill>
              </a:rPr>
              <a:t>cultural background and biographical history. The latter feature also links the comic book report to</a:t>
            </a:r>
          </a:p>
          <a:p>
            <a:pPr marL="0" indent="0" algn="just">
              <a:buNone/>
            </a:pPr>
            <a:r>
              <a:rPr lang="en-US" dirty="0">
                <a:solidFill>
                  <a:srgbClr val="444444"/>
                </a:solidFill>
              </a:rPr>
              <a:t>autobiographical works. He observes, represents, and sometimes comments on everyday</a:t>
            </a:r>
          </a:p>
          <a:p>
            <a:pPr marL="0" indent="0" algn="just">
              <a:buNone/>
            </a:pPr>
            <a:r>
              <a:rPr lang="en-US" dirty="0">
                <a:solidFill>
                  <a:srgbClr val="444444"/>
                </a:solidFill>
              </a:rPr>
              <a:t>occurrences, and his conversations with local people are also “put on stage”.</a:t>
            </a:r>
            <a:endParaRPr lang="en-US" b="0" i="0" dirty="0">
              <a:solidFill>
                <a:srgbClr val="444444"/>
              </a:solidFill>
              <a:effectLst/>
            </a:endParaRPr>
          </a:p>
        </p:txBody>
      </p:sp>
      <p:sp>
        <p:nvSpPr>
          <p:cNvPr id="4" name="Cím 1">
            <a:extLst>
              <a:ext uri="{FF2B5EF4-FFF2-40B4-BE49-F238E27FC236}">
                <a16:creationId xmlns:a16="http://schemas.microsoft.com/office/drawing/2014/main" id="{B4A4A96F-EC3D-4ABD-AEF1-151D2CEB7404}"/>
              </a:ext>
            </a:extLst>
          </p:cNvPr>
          <p:cNvSpPr txBox="1">
            <a:spLocks/>
          </p:cNvSpPr>
          <p:nvPr/>
        </p:nvSpPr>
        <p:spPr>
          <a:xfrm>
            <a:off x="838200" y="498502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hu-HU" dirty="0">
                <a:solidFill>
                  <a:schemeClr val="accent2">
                    <a:lumMod val="50000"/>
                  </a:schemeClr>
                </a:solidFill>
              </a:rPr>
              <a:t>1.Comics </a:t>
            </a:r>
            <a:r>
              <a:rPr lang="hu-HU" dirty="0" err="1">
                <a:solidFill>
                  <a:schemeClr val="accent2">
                    <a:lumMod val="50000"/>
                  </a:schemeClr>
                </a:solidFill>
              </a:rPr>
              <a:t>Reportages</a:t>
            </a:r>
            <a:endParaRPr lang="hu-HU" dirty="0">
              <a:solidFill>
                <a:schemeClr val="accent2">
                  <a:lumMod val="50000"/>
                </a:schemeClr>
              </a:solidFill>
            </a:endParaRPr>
          </a:p>
        </p:txBody>
      </p:sp>
    </p:spTree>
    <p:custDataLst>
      <p:tags r:id="rId1"/>
    </p:custDataLst>
    <p:extLst>
      <p:ext uri="{BB962C8B-B14F-4D97-AF65-F5344CB8AC3E}">
        <p14:creationId xmlns:p14="http://schemas.microsoft.com/office/powerpoint/2010/main" val="32917384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60E3EC0-41E5-4B5C-95F4-04A14E5AF145}"/>
              </a:ext>
            </a:extLst>
          </p:cNvPr>
          <p:cNvSpPr>
            <a:spLocks noGrp="1"/>
          </p:cNvSpPr>
          <p:nvPr>
            <p:ph type="title"/>
          </p:nvPr>
        </p:nvSpPr>
        <p:spPr/>
        <p:txBody>
          <a:bodyPr/>
          <a:lstStyle/>
          <a:p>
            <a:pPr algn="ctr"/>
            <a:r>
              <a:rPr lang="hu-HU" dirty="0">
                <a:solidFill>
                  <a:schemeClr val="accent2">
                    <a:lumMod val="50000"/>
                  </a:schemeClr>
                </a:solidFill>
              </a:rPr>
              <a:t>1.2.Joe </a:t>
            </a:r>
            <a:r>
              <a:rPr lang="hu-HU" dirty="0" err="1">
                <a:solidFill>
                  <a:schemeClr val="accent2">
                    <a:lumMod val="50000"/>
                  </a:schemeClr>
                </a:solidFill>
              </a:rPr>
              <a:t>Sacco</a:t>
            </a:r>
            <a:endParaRPr lang="hu-HU" dirty="0">
              <a:solidFill>
                <a:schemeClr val="accent2">
                  <a:lumMod val="50000"/>
                </a:schemeClr>
              </a:solidFill>
            </a:endParaRPr>
          </a:p>
        </p:txBody>
      </p:sp>
      <p:sp>
        <p:nvSpPr>
          <p:cNvPr id="4" name="Cím 1">
            <a:extLst>
              <a:ext uri="{FF2B5EF4-FFF2-40B4-BE49-F238E27FC236}">
                <a16:creationId xmlns:a16="http://schemas.microsoft.com/office/drawing/2014/main" id="{B4A4A96F-EC3D-4ABD-AEF1-151D2CEB7404}"/>
              </a:ext>
            </a:extLst>
          </p:cNvPr>
          <p:cNvSpPr txBox="1">
            <a:spLocks/>
          </p:cNvSpPr>
          <p:nvPr/>
        </p:nvSpPr>
        <p:spPr>
          <a:xfrm>
            <a:off x="838200" y="498502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hu-HU" dirty="0">
                <a:solidFill>
                  <a:schemeClr val="accent2">
                    <a:lumMod val="50000"/>
                  </a:schemeClr>
                </a:solidFill>
              </a:rPr>
              <a:t>1.Comics </a:t>
            </a:r>
            <a:r>
              <a:rPr lang="hu-HU" dirty="0" err="1">
                <a:solidFill>
                  <a:schemeClr val="accent2">
                    <a:lumMod val="50000"/>
                  </a:schemeClr>
                </a:solidFill>
              </a:rPr>
              <a:t>Reportages</a:t>
            </a:r>
            <a:endParaRPr lang="hu-HU" dirty="0">
              <a:solidFill>
                <a:schemeClr val="accent2">
                  <a:lumMod val="50000"/>
                </a:schemeClr>
              </a:solidFill>
            </a:endParaRPr>
          </a:p>
        </p:txBody>
      </p:sp>
      <p:sp>
        <p:nvSpPr>
          <p:cNvPr id="5" name="Szövegdoboz 4">
            <a:extLst>
              <a:ext uri="{FF2B5EF4-FFF2-40B4-BE49-F238E27FC236}">
                <a16:creationId xmlns:a16="http://schemas.microsoft.com/office/drawing/2014/main" id="{69B25FDC-6DE7-4B8B-B4CF-56BF9F6DF85E}"/>
              </a:ext>
            </a:extLst>
          </p:cNvPr>
          <p:cNvSpPr txBox="1"/>
          <p:nvPr/>
        </p:nvSpPr>
        <p:spPr>
          <a:xfrm>
            <a:off x="7228268" y="3051425"/>
            <a:ext cx="4404499" cy="646331"/>
          </a:xfrm>
          <a:prstGeom prst="rect">
            <a:avLst/>
          </a:prstGeom>
          <a:noFill/>
        </p:spPr>
        <p:txBody>
          <a:bodyPr wrap="square">
            <a:spAutoFit/>
          </a:bodyPr>
          <a:lstStyle/>
          <a:p>
            <a:r>
              <a:rPr lang="en-US" sz="1200" dirty="0"/>
              <a:t>Joe Sacco’s influential works defined the genre, such as Palestine (1993 and 1996, in one volume 2001), </a:t>
            </a:r>
            <a:r>
              <a:rPr lang="en-US" sz="1200" dirty="0" err="1"/>
              <a:t>Goražde</a:t>
            </a:r>
            <a:r>
              <a:rPr lang="en-US" sz="1200" dirty="0"/>
              <a:t> (2000) or The Fixer (2003). </a:t>
            </a:r>
            <a:endParaRPr lang="hu-HU" sz="1200" dirty="0"/>
          </a:p>
        </p:txBody>
      </p:sp>
      <p:pic>
        <p:nvPicPr>
          <p:cNvPr id="8" name="Kép 7">
            <a:extLst>
              <a:ext uri="{FF2B5EF4-FFF2-40B4-BE49-F238E27FC236}">
                <a16:creationId xmlns:a16="http://schemas.microsoft.com/office/drawing/2014/main" id="{C861951D-20EA-47E0-910F-9C2518C191C3}"/>
              </a:ext>
            </a:extLst>
          </p:cNvPr>
          <p:cNvPicPr>
            <a:picLocks noChangeAspect="1"/>
          </p:cNvPicPr>
          <p:nvPr/>
        </p:nvPicPr>
        <p:blipFill>
          <a:blip r:embed="rId3"/>
          <a:stretch>
            <a:fillRect/>
          </a:stretch>
        </p:blipFill>
        <p:spPr>
          <a:xfrm>
            <a:off x="1034959" y="1550761"/>
            <a:ext cx="2318910" cy="3574188"/>
          </a:xfrm>
          <a:prstGeom prst="rect">
            <a:avLst/>
          </a:prstGeom>
        </p:spPr>
      </p:pic>
      <p:pic>
        <p:nvPicPr>
          <p:cNvPr id="9" name="Kép 8">
            <a:extLst>
              <a:ext uri="{FF2B5EF4-FFF2-40B4-BE49-F238E27FC236}">
                <a16:creationId xmlns:a16="http://schemas.microsoft.com/office/drawing/2014/main" id="{BC7EDCA5-EC27-4A5B-A1B6-0DE34FDFF0A4}"/>
              </a:ext>
            </a:extLst>
          </p:cNvPr>
          <p:cNvPicPr>
            <a:picLocks noChangeAspect="1"/>
          </p:cNvPicPr>
          <p:nvPr/>
        </p:nvPicPr>
        <p:blipFill>
          <a:blip r:embed="rId4"/>
          <a:stretch>
            <a:fillRect/>
          </a:stretch>
        </p:blipFill>
        <p:spPr>
          <a:xfrm>
            <a:off x="4293489" y="1550761"/>
            <a:ext cx="2388242" cy="3574188"/>
          </a:xfrm>
          <a:prstGeom prst="rect">
            <a:avLst/>
          </a:prstGeom>
        </p:spPr>
      </p:pic>
    </p:spTree>
    <p:custDataLst>
      <p:tags r:id="rId1"/>
    </p:custDataLst>
    <p:extLst>
      <p:ext uri="{BB962C8B-B14F-4D97-AF65-F5344CB8AC3E}">
        <p14:creationId xmlns:p14="http://schemas.microsoft.com/office/powerpoint/2010/main" val="121770828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6"/>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4.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4655</TotalTime>
  <Words>2353</Words>
  <Application>Microsoft Office PowerPoint</Application>
  <PresentationFormat>Szélesvásznú</PresentationFormat>
  <Paragraphs>146</Paragraphs>
  <Slides>26</Slides>
  <Notes>3</Notes>
  <HiddenSlides>0</HiddenSlides>
  <MMClips>0</MMClips>
  <ScaleCrop>false</ScaleCrop>
  <HeadingPairs>
    <vt:vector size="6" baseType="variant">
      <vt:variant>
        <vt:lpstr>Használt betűtípusok</vt:lpstr>
      </vt:variant>
      <vt:variant>
        <vt:i4>4</vt:i4>
      </vt:variant>
      <vt:variant>
        <vt:lpstr>Téma</vt:lpstr>
      </vt:variant>
      <vt:variant>
        <vt:i4>3</vt:i4>
      </vt:variant>
      <vt:variant>
        <vt:lpstr>Diacímek</vt:lpstr>
      </vt:variant>
      <vt:variant>
        <vt:i4>26</vt:i4>
      </vt:variant>
    </vt:vector>
  </HeadingPairs>
  <TitlesOfParts>
    <vt:vector size="33" baseType="lpstr">
      <vt:lpstr>Arial</vt:lpstr>
      <vt:lpstr>Calibri</vt:lpstr>
      <vt:lpstr>Calibri Light</vt:lpstr>
      <vt:lpstr>Verdana</vt:lpstr>
      <vt:lpstr>Office-téma</vt:lpstr>
      <vt:lpstr>2_Office-téma</vt:lpstr>
      <vt:lpstr>3_Office-téma</vt:lpstr>
      <vt:lpstr>GRAPHIC  JOURNALISM </vt:lpstr>
      <vt:lpstr>Lesson4 -  Media Genres of Comics Journalism</vt:lpstr>
      <vt:lpstr>The Course</vt:lpstr>
      <vt:lpstr>About the author</vt:lpstr>
      <vt:lpstr>What we are going to discuss</vt:lpstr>
      <vt:lpstr>1.Comics Reportages</vt:lpstr>
      <vt:lpstr>1.1.Origin</vt:lpstr>
      <vt:lpstr>1.2.Joe Sacco</vt:lpstr>
      <vt:lpstr>1.2.Joe Sacco</vt:lpstr>
      <vt:lpstr>1.3.Patrick Chappatte</vt:lpstr>
      <vt:lpstr>1.3.Patrick Chappatte</vt:lpstr>
      <vt:lpstr>Controlling questions</vt:lpstr>
      <vt:lpstr>2.Feuilleton: Comics Journalism and Everyday Life</vt:lpstr>
      <vt:lpstr>2.1.„The Secret Life of Young People” </vt:lpstr>
      <vt:lpstr>2.2.Satiric tableaux </vt:lpstr>
      <vt:lpstr>2.2.Satiric Tableaux</vt:lpstr>
      <vt:lpstr>Controlling questions</vt:lpstr>
      <vt:lpstr>3.“Expat” Graphic Novels</vt:lpstr>
      <vt:lpstr>3.1.An Emerging Genre</vt:lpstr>
      <vt:lpstr>3.2.Delisle’s novels </vt:lpstr>
      <vt:lpstr>Controlling questions</vt:lpstr>
      <vt:lpstr>Bibliography, referred works</vt:lpstr>
      <vt:lpstr>Sources of Photos</vt:lpstr>
      <vt:lpstr>Sources of Photos</vt:lpstr>
      <vt:lpstr>Other Sources of Photos </vt:lpstr>
      <vt:lpstr> Where you can find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PowerPoint-bemutató</dc:title>
  <dc:creator>példa lajos</dc:creator>
  <cp:lastModifiedBy>Annamária Torbó</cp:lastModifiedBy>
  <cp:revision>44</cp:revision>
  <dcterms:created xsi:type="dcterms:W3CDTF">2019-01-02T15:11:38Z</dcterms:created>
  <dcterms:modified xsi:type="dcterms:W3CDTF">2023-11-26T18:45:43Z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F5E0AA30-5918-4713-A630-DBDBA2D67324</vt:lpwstr>
  </property>
  <property fmtid="{D5CDD505-2E9C-101B-9397-08002B2CF9AE}" pid="3" name="ArticulatePath">
    <vt:lpwstr>Bemutató1</vt:lpwstr>
  </property>
</Properties>
</file>