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301" r:id="rId4"/>
    <p:sldId id="286" r:id="rId5"/>
    <p:sldId id="321" r:id="rId6"/>
    <p:sldId id="289" r:id="rId7"/>
    <p:sldId id="346" r:id="rId8"/>
    <p:sldId id="349" r:id="rId9"/>
    <p:sldId id="347" r:id="rId10"/>
    <p:sldId id="350" r:id="rId11"/>
    <p:sldId id="348" r:id="rId12"/>
    <p:sldId id="351" r:id="rId13"/>
    <p:sldId id="360" r:id="rId14"/>
    <p:sldId id="352" r:id="rId15"/>
    <p:sldId id="353" r:id="rId16"/>
    <p:sldId id="354" r:id="rId17"/>
    <p:sldId id="355" r:id="rId18"/>
    <p:sldId id="325" r:id="rId19"/>
    <p:sldId id="359" r:id="rId20"/>
    <p:sldId id="295" r:id="rId21"/>
    <p:sldId id="362" r:id="rId22"/>
    <p:sldId id="356" r:id="rId23"/>
    <p:sldId id="363" r:id="rId24"/>
    <p:sldId id="357" r:id="rId25"/>
    <p:sldId id="365" r:id="rId26"/>
    <p:sldId id="366" r:id="rId27"/>
    <p:sldId id="367" r:id="rId28"/>
    <p:sldId id="368" r:id="rId29"/>
    <p:sldId id="268" r:id="rId30"/>
    <p:sldId id="326" r:id="rId31"/>
    <p:sldId id="385" r:id="rId32"/>
    <p:sldId id="391" r:id="rId33"/>
  </p:sldIdLst>
  <p:sldSz cx="12192000" cy="6858000"/>
  <p:notesSz cx="6858000" cy="9144000"/>
  <p:custDataLst>
    <p:tags r:id="rId35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9599DE-0FDA-56ED-AD49-9255BDB3C4E2}" name="M C" initials="MC" userId="04de6c2a64ad628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89456" autoAdjust="0"/>
  </p:normalViewPr>
  <p:slideViewPr>
    <p:cSldViewPr snapToGrid="0">
      <p:cViewPr varScale="1">
        <p:scale>
          <a:sx n="53" d="100"/>
          <a:sy n="53" d="100"/>
        </p:scale>
        <p:origin x="105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8B533-1EC0-4720-A2A3-84EBB3981BA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089DE23-0A1E-411E-9B69-A85529CCA82E}">
      <dgm:prSet/>
      <dgm:spPr/>
      <dgm:t>
        <a:bodyPr/>
        <a:lstStyle/>
        <a:p>
          <a:r>
            <a:rPr lang="pt-PT" b="0" i="0"/>
            <a:t>What are the benefits of using voice activated devices for news consumption?</a:t>
          </a:r>
          <a:endParaRPr lang="en-US"/>
        </a:p>
      </dgm:t>
    </dgm:pt>
    <dgm:pt modelId="{BCB2620B-9C54-445D-8955-9211E9D18EDB}" type="parTrans" cxnId="{6F199850-299A-4472-8FA6-3AEF1981AD03}">
      <dgm:prSet/>
      <dgm:spPr/>
      <dgm:t>
        <a:bodyPr/>
        <a:lstStyle/>
        <a:p>
          <a:endParaRPr lang="en-US"/>
        </a:p>
      </dgm:t>
    </dgm:pt>
    <dgm:pt modelId="{DF9FA833-C8F2-4EAC-A46B-4938460B5633}" type="sibTrans" cxnId="{6F199850-299A-4472-8FA6-3AEF1981AD03}">
      <dgm:prSet/>
      <dgm:spPr/>
      <dgm:t>
        <a:bodyPr/>
        <a:lstStyle/>
        <a:p>
          <a:endParaRPr lang="en-US"/>
        </a:p>
      </dgm:t>
    </dgm:pt>
    <dgm:pt modelId="{201D4174-8949-4059-AE37-A644418766DB}">
      <dgm:prSet/>
      <dgm:spPr/>
      <dgm:t>
        <a:bodyPr/>
        <a:lstStyle/>
        <a:p>
          <a:r>
            <a:rPr lang="pt-PT" b="0" i="0"/>
            <a:t>What are the challenges of using voice activated devices for news consumption?</a:t>
          </a:r>
          <a:endParaRPr lang="en-US"/>
        </a:p>
      </dgm:t>
    </dgm:pt>
    <dgm:pt modelId="{85EE70B1-4F1E-43BF-851B-F6A13233F4DE}" type="parTrans" cxnId="{022B30D0-08D9-4E5E-9A40-94A8342A4368}">
      <dgm:prSet/>
      <dgm:spPr/>
      <dgm:t>
        <a:bodyPr/>
        <a:lstStyle/>
        <a:p>
          <a:endParaRPr lang="en-US"/>
        </a:p>
      </dgm:t>
    </dgm:pt>
    <dgm:pt modelId="{0BFF6476-94F9-4E71-AC62-CD0050F187B9}" type="sibTrans" cxnId="{022B30D0-08D9-4E5E-9A40-94A8342A4368}">
      <dgm:prSet/>
      <dgm:spPr/>
      <dgm:t>
        <a:bodyPr/>
        <a:lstStyle/>
        <a:p>
          <a:endParaRPr lang="en-US"/>
        </a:p>
      </dgm:t>
    </dgm:pt>
    <dgm:pt modelId="{D0C346E8-81F1-45BF-92AD-E933C16DDDF2}">
      <dgm:prSet/>
      <dgm:spPr/>
      <dgm:t>
        <a:bodyPr/>
        <a:lstStyle/>
        <a:p>
          <a:r>
            <a:rPr lang="pt-PT" b="0" i="0"/>
            <a:t>How can journalists make their content more accessible to voice activated devices?</a:t>
          </a:r>
          <a:endParaRPr lang="en-US"/>
        </a:p>
      </dgm:t>
    </dgm:pt>
    <dgm:pt modelId="{B6A09E06-3BDB-4D92-A45B-E3AB4016364D}" type="parTrans" cxnId="{31578B90-DC76-4969-ABF6-06845BB2A4EE}">
      <dgm:prSet/>
      <dgm:spPr/>
      <dgm:t>
        <a:bodyPr/>
        <a:lstStyle/>
        <a:p>
          <a:endParaRPr lang="en-US"/>
        </a:p>
      </dgm:t>
    </dgm:pt>
    <dgm:pt modelId="{DE4EC756-CBF0-4653-830A-8D2ED522C9D6}" type="sibTrans" cxnId="{31578B90-DC76-4969-ABF6-06845BB2A4EE}">
      <dgm:prSet/>
      <dgm:spPr/>
      <dgm:t>
        <a:bodyPr/>
        <a:lstStyle/>
        <a:p>
          <a:endParaRPr lang="en-US"/>
        </a:p>
      </dgm:t>
    </dgm:pt>
    <dgm:pt modelId="{66375641-D026-4FAA-8745-8E664FC4EC05}">
      <dgm:prSet/>
      <dgm:spPr/>
      <dgm:t>
        <a:bodyPr/>
        <a:lstStyle/>
        <a:p>
          <a:r>
            <a:rPr lang="pt-PT" b="0" i="0"/>
            <a:t>What are the privacy implications of using voice activated devices for news consumption</a:t>
          </a:r>
          <a:endParaRPr lang="en-US"/>
        </a:p>
      </dgm:t>
    </dgm:pt>
    <dgm:pt modelId="{3A364D27-A20A-4EE4-842E-396340B83773}" type="parTrans" cxnId="{16A87704-0C9D-4528-83AE-FCE68F122157}">
      <dgm:prSet/>
      <dgm:spPr/>
      <dgm:t>
        <a:bodyPr/>
        <a:lstStyle/>
        <a:p>
          <a:endParaRPr lang="en-US"/>
        </a:p>
      </dgm:t>
    </dgm:pt>
    <dgm:pt modelId="{C4F9889A-E9AB-465D-AE67-08E0390A482E}" type="sibTrans" cxnId="{16A87704-0C9D-4528-83AE-FCE68F122157}">
      <dgm:prSet/>
      <dgm:spPr/>
      <dgm:t>
        <a:bodyPr/>
        <a:lstStyle/>
        <a:p>
          <a:endParaRPr lang="en-US"/>
        </a:p>
      </dgm:t>
    </dgm:pt>
    <dgm:pt modelId="{40BD86CD-4687-F644-A21A-94D66E2BDE6D}" type="pres">
      <dgm:prSet presAssocID="{0298B533-1EC0-4720-A2A3-84EBB3981BA1}" presName="vert0" presStyleCnt="0">
        <dgm:presLayoutVars>
          <dgm:dir/>
          <dgm:animOne val="branch"/>
          <dgm:animLvl val="lvl"/>
        </dgm:presLayoutVars>
      </dgm:prSet>
      <dgm:spPr/>
    </dgm:pt>
    <dgm:pt modelId="{B4A4E982-3761-F547-B5B3-0D5F4C15B963}" type="pres">
      <dgm:prSet presAssocID="{8089DE23-0A1E-411E-9B69-A85529CCA82E}" presName="thickLine" presStyleLbl="alignNode1" presStyleIdx="0" presStyleCnt="4"/>
      <dgm:spPr/>
    </dgm:pt>
    <dgm:pt modelId="{D59BD9F9-2A73-A74B-87ED-973E706A1C49}" type="pres">
      <dgm:prSet presAssocID="{8089DE23-0A1E-411E-9B69-A85529CCA82E}" presName="horz1" presStyleCnt="0"/>
      <dgm:spPr/>
    </dgm:pt>
    <dgm:pt modelId="{5232AA79-2F15-2C4B-AD8F-75E18E349A2F}" type="pres">
      <dgm:prSet presAssocID="{8089DE23-0A1E-411E-9B69-A85529CCA82E}" presName="tx1" presStyleLbl="revTx" presStyleIdx="0" presStyleCnt="4"/>
      <dgm:spPr/>
    </dgm:pt>
    <dgm:pt modelId="{6B335C11-340E-5D4C-A8A1-4E2622C6E1D2}" type="pres">
      <dgm:prSet presAssocID="{8089DE23-0A1E-411E-9B69-A85529CCA82E}" presName="vert1" presStyleCnt="0"/>
      <dgm:spPr/>
    </dgm:pt>
    <dgm:pt modelId="{1C688F55-F721-B547-B859-B02F7CFC566B}" type="pres">
      <dgm:prSet presAssocID="{201D4174-8949-4059-AE37-A644418766DB}" presName="thickLine" presStyleLbl="alignNode1" presStyleIdx="1" presStyleCnt="4"/>
      <dgm:spPr/>
    </dgm:pt>
    <dgm:pt modelId="{86D4CF3D-62D2-A040-9847-BFA326406BE3}" type="pres">
      <dgm:prSet presAssocID="{201D4174-8949-4059-AE37-A644418766DB}" presName="horz1" presStyleCnt="0"/>
      <dgm:spPr/>
    </dgm:pt>
    <dgm:pt modelId="{7A19AD94-E616-0641-9EC7-F3F2F53EF601}" type="pres">
      <dgm:prSet presAssocID="{201D4174-8949-4059-AE37-A644418766DB}" presName="tx1" presStyleLbl="revTx" presStyleIdx="1" presStyleCnt="4"/>
      <dgm:spPr/>
    </dgm:pt>
    <dgm:pt modelId="{7C1BB86A-E0C3-B54E-87D8-521579AAF447}" type="pres">
      <dgm:prSet presAssocID="{201D4174-8949-4059-AE37-A644418766DB}" presName="vert1" presStyleCnt="0"/>
      <dgm:spPr/>
    </dgm:pt>
    <dgm:pt modelId="{7FE82C66-29E0-094F-A912-C338BB1834D4}" type="pres">
      <dgm:prSet presAssocID="{D0C346E8-81F1-45BF-92AD-E933C16DDDF2}" presName="thickLine" presStyleLbl="alignNode1" presStyleIdx="2" presStyleCnt="4"/>
      <dgm:spPr/>
    </dgm:pt>
    <dgm:pt modelId="{AF7EB7D0-033E-884C-A36C-A8C01E2A180B}" type="pres">
      <dgm:prSet presAssocID="{D0C346E8-81F1-45BF-92AD-E933C16DDDF2}" presName="horz1" presStyleCnt="0"/>
      <dgm:spPr/>
    </dgm:pt>
    <dgm:pt modelId="{89F2C476-2EC5-594F-9C0D-8F5AE8E461E0}" type="pres">
      <dgm:prSet presAssocID="{D0C346E8-81F1-45BF-92AD-E933C16DDDF2}" presName="tx1" presStyleLbl="revTx" presStyleIdx="2" presStyleCnt="4"/>
      <dgm:spPr/>
    </dgm:pt>
    <dgm:pt modelId="{55143684-2A9C-1E45-83E0-AA8FFA9C1276}" type="pres">
      <dgm:prSet presAssocID="{D0C346E8-81F1-45BF-92AD-E933C16DDDF2}" presName="vert1" presStyleCnt="0"/>
      <dgm:spPr/>
    </dgm:pt>
    <dgm:pt modelId="{B414E92C-99CC-FB43-8151-164EF0F50C63}" type="pres">
      <dgm:prSet presAssocID="{66375641-D026-4FAA-8745-8E664FC4EC05}" presName="thickLine" presStyleLbl="alignNode1" presStyleIdx="3" presStyleCnt="4"/>
      <dgm:spPr/>
    </dgm:pt>
    <dgm:pt modelId="{5A67F694-8396-F84C-948A-1099029CFF1E}" type="pres">
      <dgm:prSet presAssocID="{66375641-D026-4FAA-8745-8E664FC4EC05}" presName="horz1" presStyleCnt="0"/>
      <dgm:spPr/>
    </dgm:pt>
    <dgm:pt modelId="{14F895E2-22A8-D746-A93D-3ABA65CECD18}" type="pres">
      <dgm:prSet presAssocID="{66375641-D026-4FAA-8745-8E664FC4EC05}" presName="tx1" presStyleLbl="revTx" presStyleIdx="3" presStyleCnt="4"/>
      <dgm:spPr/>
    </dgm:pt>
    <dgm:pt modelId="{4AD04F77-95A5-6D46-9B4F-60DA4EEF167B}" type="pres">
      <dgm:prSet presAssocID="{66375641-D026-4FAA-8745-8E664FC4EC05}" presName="vert1" presStyleCnt="0"/>
      <dgm:spPr/>
    </dgm:pt>
  </dgm:ptLst>
  <dgm:cxnLst>
    <dgm:cxn modelId="{08F01004-DFAE-2A40-A4C0-143C523672EA}" type="presOf" srcId="{201D4174-8949-4059-AE37-A644418766DB}" destId="{7A19AD94-E616-0641-9EC7-F3F2F53EF601}" srcOrd="0" destOrd="0" presId="urn:microsoft.com/office/officeart/2008/layout/LinedList"/>
    <dgm:cxn modelId="{16A87704-0C9D-4528-83AE-FCE68F122157}" srcId="{0298B533-1EC0-4720-A2A3-84EBB3981BA1}" destId="{66375641-D026-4FAA-8745-8E664FC4EC05}" srcOrd="3" destOrd="0" parTransId="{3A364D27-A20A-4EE4-842E-396340B83773}" sibTransId="{C4F9889A-E9AB-465D-AE67-08E0390A482E}"/>
    <dgm:cxn modelId="{C289DA12-5CA5-0140-8734-A532EB6F28FC}" type="presOf" srcId="{D0C346E8-81F1-45BF-92AD-E933C16DDDF2}" destId="{89F2C476-2EC5-594F-9C0D-8F5AE8E461E0}" srcOrd="0" destOrd="0" presId="urn:microsoft.com/office/officeart/2008/layout/LinedList"/>
    <dgm:cxn modelId="{6F199850-299A-4472-8FA6-3AEF1981AD03}" srcId="{0298B533-1EC0-4720-A2A3-84EBB3981BA1}" destId="{8089DE23-0A1E-411E-9B69-A85529CCA82E}" srcOrd="0" destOrd="0" parTransId="{BCB2620B-9C54-445D-8955-9211E9D18EDB}" sibTransId="{DF9FA833-C8F2-4EAC-A46B-4938460B5633}"/>
    <dgm:cxn modelId="{E3DCE351-6438-D54E-8268-E616773048AA}" type="presOf" srcId="{66375641-D026-4FAA-8745-8E664FC4EC05}" destId="{14F895E2-22A8-D746-A93D-3ABA65CECD18}" srcOrd="0" destOrd="0" presId="urn:microsoft.com/office/officeart/2008/layout/LinedList"/>
    <dgm:cxn modelId="{A7B50653-7551-524F-8207-F70B19D3BF75}" type="presOf" srcId="{8089DE23-0A1E-411E-9B69-A85529CCA82E}" destId="{5232AA79-2F15-2C4B-AD8F-75E18E349A2F}" srcOrd="0" destOrd="0" presId="urn:microsoft.com/office/officeart/2008/layout/LinedList"/>
    <dgm:cxn modelId="{31578B90-DC76-4969-ABF6-06845BB2A4EE}" srcId="{0298B533-1EC0-4720-A2A3-84EBB3981BA1}" destId="{D0C346E8-81F1-45BF-92AD-E933C16DDDF2}" srcOrd="2" destOrd="0" parTransId="{B6A09E06-3BDB-4D92-A45B-E3AB4016364D}" sibTransId="{DE4EC756-CBF0-4653-830A-8D2ED522C9D6}"/>
    <dgm:cxn modelId="{022B30D0-08D9-4E5E-9A40-94A8342A4368}" srcId="{0298B533-1EC0-4720-A2A3-84EBB3981BA1}" destId="{201D4174-8949-4059-AE37-A644418766DB}" srcOrd="1" destOrd="0" parTransId="{85EE70B1-4F1E-43BF-851B-F6A13233F4DE}" sibTransId="{0BFF6476-94F9-4E71-AC62-CD0050F187B9}"/>
    <dgm:cxn modelId="{9145CED4-D907-8445-BFE8-5733789A506D}" type="presOf" srcId="{0298B533-1EC0-4720-A2A3-84EBB3981BA1}" destId="{40BD86CD-4687-F644-A21A-94D66E2BDE6D}" srcOrd="0" destOrd="0" presId="urn:microsoft.com/office/officeart/2008/layout/LinedList"/>
    <dgm:cxn modelId="{851DC842-2A7B-C34F-9199-FE881DEAD3AF}" type="presParOf" srcId="{40BD86CD-4687-F644-A21A-94D66E2BDE6D}" destId="{B4A4E982-3761-F547-B5B3-0D5F4C15B963}" srcOrd="0" destOrd="0" presId="urn:microsoft.com/office/officeart/2008/layout/LinedList"/>
    <dgm:cxn modelId="{79FC364B-0009-8145-83BE-00C630FB14B8}" type="presParOf" srcId="{40BD86CD-4687-F644-A21A-94D66E2BDE6D}" destId="{D59BD9F9-2A73-A74B-87ED-973E706A1C49}" srcOrd="1" destOrd="0" presId="urn:microsoft.com/office/officeart/2008/layout/LinedList"/>
    <dgm:cxn modelId="{11FC533E-1E7D-BD49-A3F9-FF7E2BB66464}" type="presParOf" srcId="{D59BD9F9-2A73-A74B-87ED-973E706A1C49}" destId="{5232AA79-2F15-2C4B-AD8F-75E18E349A2F}" srcOrd="0" destOrd="0" presId="urn:microsoft.com/office/officeart/2008/layout/LinedList"/>
    <dgm:cxn modelId="{FD2236D7-CAD3-CF4E-87D2-1B751BD3E557}" type="presParOf" srcId="{D59BD9F9-2A73-A74B-87ED-973E706A1C49}" destId="{6B335C11-340E-5D4C-A8A1-4E2622C6E1D2}" srcOrd="1" destOrd="0" presId="urn:microsoft.com/office/officeart/2008/layout/LinedList"/>
    <dgm:cxn modelId="{E59CD4A6-1AC7-E24B-BE3F-F3F4110CF21D}" type="presParOf" srcId="{40BD86CD-4687-F644-A21A-94D66E2BDE6D}" destId="{1C688F55-F721-B547-B859-B02F7CFC566B}" srcOrd="2" destOrd="0" presId="urn:microsoft.com/office/officeart/2008/layout/LinedList"/>
    <dgm:cxn modelId="{AEB3CE1F-71A2-3B4C-A211-26F1692B2F8D}" type="presParOf" srcId="{40BD86CD-4687-F644-A21A-94D66E2BDE6D}" destId="{86D4CF3D-62D2-A040-9847-BFA326406BE3}" srcOrd="3" destOrd="0" presId="urn:microsoft.com/office/officeart/2008/layout/LinedList"/>
    <dgm:cxn modelId="{0FA294A6-61FA-A842-B8FF-19EB1A31E28F}" type="presParOf" srcId="{86D4CF3D-62D2-A040-9847-BFA326406BE3}" destId="{7A19AD94-E616-0641-9EC7-F3F2F53EF601}" srcOrd="0" destOrd="0" presId="urn:microsoft.com/office/officeart/2008/layout/LinedList"/>
    <dgm:cxn modelId="{C033AB57-246F-4548-85AA-1A15146B3CB3}" type="presParOf" srcId="{86D4CF3D-62D2-A040-9847-BFA326406BE3}" destId="{7C1BB86A-E0C3-B54E-87D8-521579AAF447}" srcOrd="1" destOrd="0" presId="urn:microsoft.com/office/officeart/2008/layout/LinedList"/>
    <dgm:cxn modelId="{60C5C5B5-3F64-5349-B81B-43BBCE5C0828}" type="presParOf" srcId="{40BD86CD-4687-F644-A21A-94D66E2BDE6D}" destId="{7FE82C66-29E0-094F-A912-C338BB1834D4}" srcOrd="4" destOrd="0" presId="urn:microsoft.com/office/officeart/2008/layout/LinedList"/>
    <dgm:cxn modelId="{B26F6A22-C8A7-D843-801E-D5841001196B}" type="presParOf" srcId="{40BD86CD-4687-F644-A21A-94D66E2BDE6D}" destId="{AF7EB7D0-033E-884C-A36C-A8C01E2A180B}" srcOrd="5" destOrd="0" presId="urn:microsoft.com/office/officeart/2008/layout/LinedList"/>
    <dgm:cxn modelId="{DCE34085-11A0-6340-97E1-A5B4177838E1}" type="presParOf" srcId="{AF7EB7D0-033E-884C-A36C-A8C01E2A180B}" destId="{89F2C476-2EC5-594F-9C0D-8F5AE8E461E0}" srcOrd="0" destOrd="0" presId="urn:microsoft.com/office/officeart/2008/layout/LinedList"/>
    <dgm:cxn modelId="{BF240876-2F09-0842-9592-2C9EF9FFF4D9}" type="presParOf" srcId="{AF7EB7D0-033E-884C-A36C-A8C01E2A180B}" destId="{55143684-2A9C-1E45-83E0-AA8FFA9C1276}" srcOrd="1" destOrd="0" presId="urn:microsoft.com/office/officeart/2008/layout/LinedList"/>
    <dgm:cxn modelId="{6B407868-B59F-FF4E-A71B-582EC9788812}" type="presParOf" srcId="{40BD86CD-4687-F644-A21A-94D66E2BDE6D}" destId="{B414E92C-99CC-FB43-8151-164EF0F50C63}" srcOrd="6" destOrd="0" presId="urn:microsoft.com/office/officeart/2008/layout/LinedList"/>
    <dgm:cxn modelId="{D731C112-77CB-CE42-8284-94E3E5F786B7}" type="presParOf" srcId="{40BD86CD-4687-F644-A21A-94D66E2BDE6D}" destId="{5A67F694-8396-F84C-948A-1099029CFF1E}" srcOrd="7" destOrd="0" presId="urn:microsoft.com/office/officeart/2008/layout/LinedList"/>
    <dgm:cxn modelId="{0FA2B96C-8328-D44E-A1D6-7A1F33BD3087}" type="presParOf" srcId="{5A67F694-8396-F84C-948A-1099029CFF1E}" destId="{14F895E2-22A8-D746-A93D-3ABA65CECD18}" srcOrd="0" destOrd="0" presId="urn:microsoft.com/office/officeart/2008/layout/LinedList"/>
    <dgm:cxn modelId="{F409C807-02A8-6D4F-B0D0-154508ECDA64}" type="presParOf" srcId="{5A67F694-8396-F84C-948A-1099029CFF1E}" destId="{4AD04F77-95A5-6D46-9B4F-60DA4EEF16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4E982-3761-F547-B5B3-0D5F4C15B963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2AA79-2F15-2C4B-AD8F-75E18E349A2F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0" i="0" kern="1200"/>
            <a:t>What are the benefits of using voice activated devices for news consumption?</a:t>
          </a:r>
          <a:endParaRPr lang="en-US" sz="2800" kern="1200"/>
        </a:p>
      </dsp:txBody>
      <dsp:txXfrm>
        <a:off x="0" y="0"/>
        <a:ext cx="6900512" cy="1384035"/>
      </dsp:txXfrm>
    </dsp:sp>
    <dsp:sp modelId="{1C688F55-F721-B547-B859-B02F7CFC566B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9AD94-E616-0641-9EC7-F3F2F53EF601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0" i="0" kern="1200"/>
            <a:t>What are the challenges of using voice activated devices for news consumption?</a:t>
          </a:r>
          <a:endParaRPr lang="en-US" sz="2800" kern="1200"/>
        </a:p>
      </dsp:txBody>
      <dsp:txXfrm>
        <a:off x="0" y="1384035"/>
        <a:ext cx="6900512" cy="1384035"/>
      </dsp:txXfrm>
    </dsp:sp>
    <dsp:sp modelId="{7FE82C66-29E0-094F-A912-C338BB1834D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2C476-2EC5-594F-9C0D-8F5AE8E461E0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0" i="0" kern="1200"/>
            <a:t>How can journalists make their content more accessible to voice activated devices?</a:t>
          </a:r>
          <a:endParaRPr lang="en-US" sz="2800" kern="1200"/>
        </a:p>
      </dsp:txBody>
      <dsp:txXfrm>
        <a:off x="0" y="2768070"/>
        <a:ext cx="6900512" cy="1384035"/>
      </dsp:txXfrm>
    </dsp:sp>
    <dsp:sp modelId="{B414E92C-99CC-FB43-8151-164EF0F50C63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895E2-22A8-D746-A93D-3ABA65CECD18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0" i="0" kern="1200"/>
            <a:t>What are the privacy implications of using voice activated devices for news consumption</a:t>
          </a:r>
          <a:endParaRPr lang="en-US" sz="28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C88CD-0934-4322-A2EB-1A10054EB1B7}" type="datetimeFigureOut">
              <a:rPr lang="pt-PT" smtClean="0"/>
              <a:t>26/11/2023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FBF4E-2479-4451-98DC-1083B91E01D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187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904E0-5EC8-4856-9F82-ADF6BA20FFE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890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 Apple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Caption</a:t>
            </a:r>
            <a:r>
              <a:rPr lang="pt-PT" dirty="0"/>
              <a:t>: Apple </a:t>
            </a:r>
            <a:r>
              <a:rPr lang="pt-PT" dirty="0" err="1"/>
              <a:t>Homepod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6887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 Apple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Caption</a:t>
            </a:r>
            <a:r>
              <a:rPr lang="pt-PT" dirty="0"/>
              <a:t>: Apple </a:t>
            </a:r>
            <a:r>
              <a:rPr lang="pt-PT" dirty="0" err="1"/>
              <a:t>Homepod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8033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4761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4489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6011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sources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notes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FBF4E-2479-4451-98DC-1083B91E01D5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28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>
            <a:extLst>
              <a:ext uri="{FF2B5EF4-FFF2-40B4-BE49-F238E27FC236}">
                <a16:creationId xmlns:a16="http://schemas.microsoft.com/office/drawing/2014/main" id="{8E9957F3-BFD1-4B98-AB53-26F40F1797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Jegyzetek helye 2">
            <a:extLst>
              <a:ext uri="{FF2B5EF4-FFF2-40B4-BE49-F238E27FC236}">
                <a16:creationId xmlns:a16="http://schemas.microsoft.com/office/drawing/2014/main" id="{8DEED482-333D-432A-809F-602CEE697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 dirty="0"/>
          </a:p>
        </p:txBody>
      </p:sp>
      <p:sp>
        <p:nvSpPr>
          <p:cNvPr id="18436" name="Dia számának helye 3">
            <a:extLst>
              <a:ext uri="{FF2B5EF4-FFF2-40B4-BE49-F238E27FC236}">
                <a16:creationId xmlns:a16="http://schemas.microsoft.com/office/drawing/2014/main" id="{7B5FB230-DE45-4E17-805F-3512A93B5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C422E-B8F4-4496-8C1E-318F7A72663E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 Amazon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Caption</a:t>
            </a:r>
            <a:r>
              <a:rPr lang="pt-PT" dirty="0"/>
              <a:t>: Amazon Alexa/ </a:t>
            </a:r>
            <a:r>
              <a:rPr lang="pt-PT" dirty="0" err="1"/>
              <a:t>Echo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067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 Google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Caption</a:t>
            </a:r>
            <a:r>
              <a:rPr lang="pt-PT" dirty="0"/>
              <a:t>: Google </a:t>
            </a:r>
            <a:r>
              <a:rPr lang="pt-PT" dirty="0" err="1"/>
              <a:t>Home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498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 Apple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Caption</a:t>
            </a:r>
            <a:r>
              <a:rPr lang="pt-PT" dirty="0"/>
              <a:t>: Apple </a:t>
            </a:r>
            <a:r>
              <a:rPr lang="pt-PT" dirty="0" err="1"/>
              <a:t>Homepod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958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 </a:t>
            </a:r>
            <a:r>
              <a:rPr lang="pt-PT" dirty="0" err="1"/>
              <a:t>image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authors</a:t>
            </a:r>
            <a:r>
              <a:rPr lang="pt-PT" dirty="0"/>
              <a:t>,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images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Apple, Google, Amazon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172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913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 Apple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Caption</a:t>
            </a:r>
            <a:r>
              <a:rPr lang="pt-PT" dirty="0"/>
              <a:t>: Apple </a:t>
            </a:r>
            <a:r>
              <a:rPr lang="pt-PT" dirty="0" err="1"/>
              <a:t>Homepod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997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 Apple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Caption</a:t>
            </a:r>
            <a:r>
              <a:rPr lang="pt-PT" dirty="0"/>
              <a:t>: Apple </a:t>
            </a:r>
            <a:r>
              <a:rPr lang="pt-PT" dirty="0" err="1"/>
              <a:t>Homepod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26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Credits</a:t>
            </a:r>
            <a:r>
              <a:rPr lang="pt-PT" dirty="0"/>
              <a:t>: Apple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/>
              <a:t>Caption</a:t>
            </a:r>
            <a:r>
              <a:rPr lang="pt-PT" dirty="0"/>
              <a:t>: Apple </a:t>
            </a:r>
            <a:r>
              <a:rPr lang="pt-PT" dirty="0" err="1"/>
              <a:t>Homepod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BF4E-2479-4451-98DC-1083B91E01D5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566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0353F9-0C46-495A-B663-F3615E8F7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DA31131-6C20-41B5-B1FD-903692641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65E0A4-EFB4-4D2F-B71D-7BBD0DA9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8ED5E42-19F5-49C6-9EA9-4DC56370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AF4D1B-9BC3-442B-ABFB-8DFC5E5A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54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E4736E-E1F7-4CE5-921E-22913291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A5185F2-6F32-4C4B-9696-2A6EFFAB4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F13F80-F137-4493-B86C-FCB3CAC7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5C577E-F955-490A-86F2-A3D79D6D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9182CC1-F1E7-4C3B-9456-D41CB05B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52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26DFDAD-8907-407C-ACFF-A4B9E5377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A76E98F-55E8-4461-80DC-954884E92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898F29-C516-4D3C-9740-D0284AFA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5DF2B2-25EF-464C-8F01-81910B68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820637-3DA9-4958-9DDE-05D961AC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410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C0CC70-1689-4205-8EF0-7CBA36F77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1389006-A36D-43AE-9BD2-A57695B1D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7E82D4-8482-471E-8163-3D136BDF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7BD2-93BC-44B2-AA34-FFDC2DE3639F}" type="datetime1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333C1FF-46D9-456A-B254-3BC15728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New Skills for the Next Generation of Journalists - NEWSREEL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1959D77-DC1C-4D9D-B42F-5EFBC2D9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874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104946-A292-4829-84B1-7B8BE66F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816264-9548-4BCC-A0A1-740359F72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69679D-1CF6-45A4-82F9-D6F8111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8A07-50A9-47FF-BD13-6930F3C7C6D4}" type="datetime1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502769-7139-426A-8FAA-A7106348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0630CF7-A285-4932-8ADF-A7B3F48A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2834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D1E411-4F3D-4EC1-AAE0-B7BFF08A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58C1CF3-94A0-432D-8DC5-A7596B0E7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D108FCA-3B08-46EB-8FD7-29F0FCC7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89B0-9048-44AE-ABC1-F2FC2E4AA296}" type="datetime1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B7E9CF7-55AB-4851-867B-91D25E44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954D85-C77F-4CCF-BD0A-DEC2B551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761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96F57A-1EC0-4B6C-BEB7-F6A31A00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5A97C0-E4BD-4799-B4C5-088821D73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04CB3F4-2EF0-4039-9345-E8308485C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B3392E7-38C5-4920-8278-8D5EA9CF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777-8C0C-472A-B7CB-D6FE927A4845}" type="datetime1">
              <a:rPr lang="hu-HU" smtClean="0"/>
              <a:t>2023. 11. 26.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AD85503-2E6F-4F2B-B270-2C25B5DB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6752766-D4BB-477E-88A5-07F10AA5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5588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8BC7E2-85E2-4FF6-B4A0-5071D9D8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EAC0F7E-8664-4E76-B9D8-86883DAF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8F6892C-120A-4C87-BB98-4C36B3E49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3A4C71F-0767-4FE0-BB60-EC5AC3A77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C5E200A-3FA5-47AA-8F45-44B80CEF4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46543DC-9E0A-4762-8861-04B336EC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C96-B67F-43CC-A89A-C39900F83994}" type="datetime1">
              <a:rPr lang="hu-HU" smtClean="0"/>
              <a:t>2023. 11. 26.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0A44E08-B14E-4F61-8911-CA4FD8E7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DCDCAC3-4C0D-4F0E-A5F6-6D05ED8B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2223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B5BF26-7054-464F-847F-6D18B60E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3D84279-1AB0-43D4-9885-927359F9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EE33-742A-45C9-84DC-2BA2ED36E40C}" type="datetime1">
              <a:rPr lang="hu-HU" smtClean="0"/>
              <a:t>2023. 11. 26.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EAF7920-0035-411F-A12D-91EB10F6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970F18F-1E91-44EC-8671-ED44864F8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357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74822EC-1818-40E8-83D6-14D2B503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63C6-FE02-4D0C-99AB-76D279DE4892}" type="datetime1">
              <a:rPr lang="hu-HU" smtClean="0"/>
              <a:t>2023. 11. 26.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90EBEF0-ED3B-43B0-967A-973B6364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56ADFF4-8FD8-4B6C-B6FE-F19B8912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085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0BB3EE-3E81-4D71-B16B-1A9AAD2E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5EBD1F-CBE1-4824-89EC-3AD05576D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22E4581-3E55-494F-99CD-837E9BAF1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8755F59-999B-4A9D-A873-EAE04C69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D476-7685-4014-B6FE-7D53F23F8CD3}" type="datetime1">
              <a:rPr lang="hu-HU" smtClean="0"/>
              <a:t>2023. 11. 26.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51C0C41-51D1-4950-83C9-C858A45C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6E435B6-0DB1-4C3F-AE0F-D87C9660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97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4F83A9-9235-4CED-9C2B-F6CA3981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C862A3-850F-47A8-BBC8-5C5F10237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226777-802E-4448-963E-299C0E87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EDDEE4-0F9C-48F5-9E36-29C00C5A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D1D084E-2AB4-4E48-819A-A864A44A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2022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4E0EB9-4A6E-4122-910A-CDE6A443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1B38E3E-BE84-457B-8DED-39BE3D628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28962E5-83B4-44DA-A4CA-0483BD060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B121F24-F3C1-45FD-A0D0-F70AD400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68D8-0053-4F8F-819B-6F1FA9FB00CA}" type="datetime1">
              <a:rPr lang="hu-HU" smtClean="0"/>
              <a:t>2023. 11. 26.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328B20F-2E8B-405F-9D4F-E041622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1551F6-B27B-4382-9F11-BCC837CE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183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49484A-A20B-429F-80D6-DB5A1417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461D6EB-A17A-4478-970C-EE7F1373E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8F5255-B4E7-4CA5-BA2E-52867DFF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2C72-4F30-4E06-8EF9-58A14EAC6D5D}" type="datetime1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129963-7CD1-4565-A7C0-986125D0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419CBA-BE4C-4F5A-8ED4-9932A6A1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4481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4863371-AB1D-405B-B4E2-4C0F6ADCD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B3507F7-E76D-438B-A140-397149311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541F80B-F614-45EB-AC0B-27429E01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6C14-2430-48F0-98DB-736C494F794B}" type="datetime1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E3C537-4C49-42FF-8036-CD2ADCA3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D879A51-2F99-4E0D-997C-83C78895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4038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Címd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hu-HU"/>
              <a:t>Kattintson ide az alcím mintájának szerkesztéséhez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3921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Cím és tartal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7159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zakaszfejlé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049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2 tartalomrés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1010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Összehasonlítá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8395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Csak cí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9174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Ü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112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FB3AEF-F3A9-498A-821C-57DAA041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CE7844-FCEC-430D-BDBA-2EB22D864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201D20-BCF5-424A-B6BF-C0C42C92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3C334B-358A-40C5-B444-4BE1A31B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4CE59DD-D322-4341-B8E1-59C81D42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5116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Tartalomrész képaláíráss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3459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Kép képaláíráss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3232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Cím és függőleges szöv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7932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Függőleges cím és szöv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99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6F470B-2D7E-4368-8488-B510508B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B7C704-14E3-4AE7-80B0-190293045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D9E1AEF-FE3E-48FA-B08A-A063E39A7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FF40F0D-5E28-451D-BD0D-925F65BE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F73F6CE-105D-49AF-A1B1-CBEEA27F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AC144E0-3C07-47F8-91F1-E9E8DB8A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29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CAB6FF-68BA-4417-A650-BCC17952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B1A1DFD-CCAA-4EF0-BBCB-9ED4DFB4E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F1554F6-AC1C-4E27-9E64-29C3F5851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9F00990-7AE9-40EB-A642-D0682D166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B76D739-62CF-4A03-834D-50A2B3C0F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88C74F3-812A-4F06-8388-06CABD5C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C1ACDA2-F5BB-4F64-97BD-0C254570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3F916B4-6DC9-4E9F-BE7A-78232B9D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554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DCA81A-9578-47D4-A84F-5074C6D7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96F7ABC-7C37-41E4-9E1E-99972A21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D8482D9-4C5A-41A9-9974-DBAF4C02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26C155F-D394-4021-B4C8-1A3652BB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302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9E98443-FE84-4EA5-A9D6-08AC1A71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B77D0C0-A47F-414F-8029-6490C158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7D7301B-9F88-4DCE-A65F-20C3A403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24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47DB96-09F5-4C15-A3A7-18CAB7BC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BC8FC7-B85C-427B-A674-D0FE6E3FF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F866ADB-CA92-4789-AE34-EDE7260FC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5233ED9-4905-4C3F-92D4-4A29BEB9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69FEAE4-ED0F-463C-BA04-A8CA6288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2915D45-3126-4AD0-8244-59BA103B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44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791B5E-D24F-4798-8E7B-FE371237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5FBFDE0-0B1C-4C86-AC58-0FA7B9E7C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A6AEB48-08FD-4C27-8207-ED1C1B4A5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DA650B3-4C22-411C-BA04-F9034293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4151523-7EFF-4DA1-9ADF-688C4DD4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F1D08A8-D0FB-4431-B748-0C1D95063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50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EBEC573-72AF-4D40-A778-7B5CB758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131231A-14AC-47BB-AE2F-AF0BAD051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390C03-1A37-44D0-9315-C75F6B415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4EE3-1A77-4589-ACFF-672620A5E174}" type="datetimeFigureOut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0DE352F-FE29-441E-BB22-2E13CFEDD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4D15AA5-D13B-4DF9-BF75-4C1695F54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146BD-4A12-432C-AD50-5503372487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0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EDBB013-C965-40C5-AD5B-6D171F3D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C033CA1-F37A-4D64-8776-F2A1EA905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1F550AE-90FA-44B3-B025-3B87DE653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408B-CBBA-4A0D-8A15-42ECC6B552D5}" type="datetime1">
              <a:rPr lang="hu-HU" smtClean="0"/>
              <a:t>2023. 11. 26.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3A619F-0DD5-4986-A407-90E36AE55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6408984-520B-4422-8BEA-2DD43781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476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3E4EE3-1A77-4589-ACFF-672620A5E174}" type="datetimeFigureOut">
              <a:rPr lang="hu-HU"/>
              <a:t>2023. 11. 26.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3146BD-4A12-432C-AD50-55033724872F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998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9.xml"/><Relationship Id="rId5" Type="http://schemas.openxmlformats.org/officeDocument/2006/relationships/hyperlink" Target="http://www.pixabay.com/" TargetMode="External"/><Relationship Id="rId4" Type="http://schemas.openxmlformats.org/officeDocument/2006/relationships/hyperlink" Target="https://unsplash.com/licens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" TargetMode="Externa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0.xml"/><Relationship Id="rId4" Type="http://schemas.openxmlformats.org/officeDocument/2006/relationships/hyperlink" Target="https://www.pexels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AEE5532-7F5A-4573-8AD7-08E5D674E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8" y="114252"/>
            <a:ext cx="3968015" cy="113088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7D90975-5E20-482C-BBCD-47C031CCB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978" y="3682164"/>
            <a:ext cx="6432994" cy="2002938"/>
          </a:xfrm>
        </p:spPr>
        <p:txBody>
          <a:bodyPr anchor="b">
            <a:no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JOURNALISM FOR VOICE-ACTIVATED ASSISTANTS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AND DEVICES</a:t>
            </a:r>
            <a:br>
              <a:rPr lang="hu-HU" sz="4400" b="1" dirty="0"/>
            </a:br>
            <a:br>
              <a:rPr lang="en-US" sz="4400" b="1" dirty="0"/>
            </a:br>
            <a:endParaRPr lang="hu-HU" sz="44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6043198-BD77-40A5-A26B-0732C9BB091F}"/>
              </a:ext>
            </a:extLst>
          </p:cNvPr>
          <p:cNvSpPr txBox="1"/>
          <p:nvPr/>
        </p:nvSpPr>
        <p:spPr>
          <a:xfrm>
            <a:off x="117288" y="1141044"/>
            <a:ext cx="64282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kumimoji="0" lang="en-US" sz="1300" b="1" i="1" u="none" strike="noStrike" kern="1200" cap="none" spc="0" normalizeH="0" baseline="0" noProof="0" dirty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unded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</a:t>
            </a:r>
            <a:r>
              <a:rPr kumimoji="0" lang="hu-HU" sz="13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hu-HU" sz="1300" b="1" i="1" u="none" strike="noStrike" kern="1200" cap="none" spc="0" normalizeH="0" baseline="0" noProof="0" dirty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Erasmus+ </a:t>
            </a:r>
            <a:r>
              <a:rPr kumimoji="0" lang="en-US" sz="1300" b="1" i="1" u="none" strike="noStrike" kern="1200" cap="none" spc="0" normalizeH="0" baseline="0" noProof="0" dirty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European Union</a:t>
            </a:r>
            <a:endParaRPr kumimoji="0" lang="hu-HU" sz="1300" b="1" i="1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Kép 12" descr="A képen kültéri látható&#10;&#10;A leírás nagyon megbízható">
            <a:extLst>
              <a:ext uri="{FF2B5EF4-FFF2-40B4-BE49-F238E27FC236}">
                <a16:creationId xmlns:a16="http://schemas.microsoft.com/office/drawing/2014/main" id="{0156EEEB-9DFA-479E-BE33-F901122C5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2" y="2271926"/>
            <a:ext cx="2306669" cy="622800"/>
          </a:xfrm>
          <a:prstGeom prst="rect">
            <a:avLst/>
          </a:prstGeom>
        </p:spPr>
      </p:pic>
      <p:pic>
        <p:nvPicPr>
          <p:cNvPr id="17" name="Kép 16" descr="A képen objektum látható&#10;&#10;A leírás teljesen megbízható">
            <a:extLst>
              <a:ext uri="{FF2B5EF4-FFF2-40B4-BE49-F238E27FC236}">
                <a16:creationId xmlns:a16="http://schemas.microsoft.com/office/drawing/2014/main" id="{CDE6A37D-6370-4404-9DF6-F03DECBC5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2" y="3138536"/>
            <a:ext cx="2204974" cy="492444"/>
          </a:xfrm>
          <a:prstGeom prst="rect">
            <a:avLst/>
          </a:prstGeom>
        </p:spPr>
      </p:pic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F65DDBE2-F763-4879-93A4-366C0EF8B5DB}"/>
              </a:ext>
            </a:extLst>
          </p:cNvPr>
          <p:cNvGraphicFramePr>
            <a:graphicFrameLocks noGrp="1"/>
          </p:cNvGraphicFramePr>
          <p:nvPr/>
        </p:nvGraphicFramePr>
        <p:xfrm>
          <a:off x="110534" y="5738965"/>
          <a:ext cx="4922981" cy="960120"/>
        </p:xfrm>
        <a:graphic>
          <a:graphicData uri="http://schemas.openxmlformats.org/drawingml/2006/table">
            <a:tbl>
              <a:tblPr/>
              <a:tblGrid>
                <a:gridCol w="3786908">
                  <a:extLst>
                    <a:ext uri="{9D8B030D-6E8A-4147-A177-3AD203B41FA5}">
                      <a16:colId xmlns:a16="http://schemas.microsoft.com/office/drawing/2014/main" val="749391775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39019704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New Teaching Fields for the</a:t>
                      </a:r>
                      <a:endParaRPr kumimoji="0" lang="hu-HU" sz="13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/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Next Generation of Journalists</a:t>
                      </a:r>
                      <a:br>
                        <a:rPr kumimoji="0" lang="hu-HU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2020-1-HU01-KA203-078824</a:t>
                      </a:r>
                      <a:br>
                        <a:rPr lang="en-US" b="1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824043"/>
                  </a:ext>
                </a:extLst>
              </a:tr>
            </a:tbl>
          </a:graphicData>
        </a:graphic>
      </p:graphicFrame>
      <p:pic>
        <p:nvPicPr>
          <p:cNvPr id="11" name="Kép 10">
            <a:extLst>
              <a:ext uri="{FF2B5EF4-FFF2-40B4-BE49-F238E27FC236}">
                <a16:creationId xmlns:a16="http://schemas.microsoft.com/office/drawing/2014/main" id="{7451D76A-665C-46FE-833F-2C77C67D59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93" y="2818719"/>
            <a:ext cx="2204974" cy="131897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E341DF1-6419-455F-BDEB-F14F583A24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46" y="2290384"/>
            <a:ext cx="2306669" cy="51515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16E3A69-A7DF-4632-85EA-85036DE6B0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23" y="3722780"/>
            <a:ext cx="2093713" cy="960853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7BF5E8C5-6257-49C6-859B-6B5FCF5748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" y="3902524"/>
            <a:ext cx="1918760" cy="571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666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642" y="2258762"/>
            <a:ext cx="9894757" cy="347789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Natural Language Processing (NLP) is the key! (we will speak more about it in later sessions)</a:t>
            </a:r>
          </a:p>
          <a:p>
            <a:pPr marL="0" indent="0" algn="just">
              <a:buNone/>
            </a:pPr>
            <a:r>
              <a:rPr lang="en-US" dirty="0"/>
              <a:t>It needs training and lots of online information  to increase accuracy.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major problem:</a:t>
            </a:r>
          </a:p>
          <a:p>
            <a:pPr marL="0" indent="0" algn="just">
              <a:buNone/>
            </a:pPr>
            <a:r>
              <a:rPr lang="en-US" dirty="0"/>
              <a:t>English is the "official language" of the Internet.</a:t>
            </a:r>
          </a:p>
          <a:p>
            <a:pPr algn="just"/>
            <a:r>
              <a:rPr lang="en-US" dirty="0"/>
              <a:t>Of the total number of articles published in  scientific journals in 2020, 95% were written in English. (Source: OEI)</a:t>
            </a:r>
          </a:p>
          <a:p>
            <a:pPr marL="0" indent="0" algn="just">
              <a:buNone/>
            </a:pPr>
            <a:r>
              <a:rPr lang="en-US" dirty="0"/>
              <a:t>So, other languages recognition is not that easy (or efficient).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52777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Guided reflection about the state of the art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975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3B513-2FAD-4B66-630B-3F3B5651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Food for </a:t>
            </a:r>
            <a:r>
              <a:rPr lang="pt-PT" dirty="0" err="1">
                <a:solidFill>
                  <a:schemeClr val="accent2">
                    <a:lumMod val="50000"/>
                  </a:schemeClr>
                </a:solidFill>
              </a:rPr>
              <a:t>thought</a:t>
            </a:r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 – research </a:t>
            </a:r>
            <a:r>
              <a:rPr lang="pt-PT" dirty="0" err="1">
                <a:solidFill>
                  <a:schemeClr val="accent2">
                    <a:lumMod val="50000"/>
                  </a:schemeClr>
                </a:solidFill>
              </a:rPr>
              <a:t>activity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2A0006C-2095-AC8D-E47B-5E5B505C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PT" dirty="0"/>
              <a:t>What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situation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language</a:t>
            </a:r>
            <a:r>
              <a:rPr lang="pt-PT" dirty="0"/>
              <a:t>?</a:t>
            </a:r>
          </a:p>
          <a:p>
            <a:pPr marL="0" indent="0" algn="just">
              <a:buNone/>
            </a:pPr>
            <a:endParaRPr lang="pt-PT" dirty="0"/>
          </a:p>
          <a:p>
            <a:pPr algn="just"/>
            <a:r>
              <a:rPr lang="pt-PT" dirty="0" err="1"/>
              <a:t>Make</a:t>
            </a:r>
            <a:r>
              <a:rPr lang="pt-PT" dirty="0"/>
              <a:t> a </a:t>
            </a:r>
            <a:r>
              <a:rPr lang="pt-PT" dirty="0" err="1"/>
              <a:t>small</a:t>
            </a:r>
            <a:r>
              <a:rPr lang="pt-PT" dirty="0"/>
              <a:t> research </a:t>
            </a:r>
            <a:r>
              <a:rPr lang="pt-PT" dirty="0" err="1"/>
              <a:t>with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main</a:t>
            </a:r>
            <a:r>
              <a:rPr lang="pt-PT" dirty="0"/>
              <a:t> </a:t>
            </a:r>
            <a:r>
              <a:rPr lang="pt-PT" dirty="0" err="1"/>
              <a:t>plataforms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language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among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chosen</a:t>
            </a:r>
            <a:r>
              <a:rPr lang="pt-PT" dirty="0"/>
              <a:t> </a:t>
            </a:r>
            <a:r>
              <a:rPr lang="pt-PT" dirty="0" err="1"/>
              <a:t>ones</a:t>
            </a:r>
            <a:r>
              <a:rPr lang="pt-PT" dirty="0"/>
              <a:t> to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speach</a:t>
            </a:r>
            <a:r>
              <a:rPr lang="pt-PT" dirty="0"/>
              <a:t> </a:t>
            </a:r>
            <a:r>
              <a:rPr lang="pt-PT" dirty="0" err="1"/>
              <a:t>recognition</a:t>
            </a:r>
            <a:endParaRPr lang="pt-PT" dirty="0"/>
          </a:p>
          <a:p>
            <a:pPr algn="just"/>
            <a:r>
              <a:rPr lang="pt-PT" dirty="0" err="1"/>
              <a:t>Reflect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importance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result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search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potential</a:t>
            </a:r>
            <a:r>
              <a:rPr lang="pt-PT" dirty="0"/>
              <a:t> </a:t>
            </a:r>
            <a:r>
              <a:rPr lang="pt-PT" dirty="0" err="1"/>
              <a:t>market</a:t>
            </a:r>
            <a:r>
              <a:rPr lang="pt-PT" dirty="0"/>
              <a:t> for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kind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news</a:t>
            </a:r>
            <a:r>
              <a:rPr lang="pt-PT" dirty="0"/>
              <a:t> </a:t>
            </a:r>
            <a:r>
              <a:rPr lang="pt-PT" dirty="0" err="1"/>
              <a:t>contents</a:t>
            </a:r>
            <a:r>
              <a:rPr lang="pt-PT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20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226" y="2318919"/>
            <a:ext cx="9894757" cy="34778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So, language is the first challenge (even when it is available in your own language)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Other challenge is the business model and how algorithms are designed according to it:</a:t>
            </a:r>
          </a:p>
          <a:p>
            <a:pPr algn="just"/>
            <a:r>
              <a:rPr lang="en-US" dirty="0"/>
              <a:t>Amazon </a:t>
            </a:r>
            <a:r>
              <a:rPr lang="en-US" dirty="0" err="1"/>
              <a:t>prioritises</a:t>
            </a:r>
            <a:r>
              <a:rPr lang="en-US" dirty="0"/>
              <a:t> commercial relationships</a:t>
            </a:r>
          </a:p>
          <a:p>
            <a:pPr algn="just"/>
            <a:r>
              <a:rPr lang="en-US" dirty="0"/>
              <a:t>Google </a:t>
            </a:r>
            <a:r>
              <a:rPr lang="en-US" dirty="0" err="1"/>
              <a:t>prioritises</a:t>
            </a:r>
            <a:r>
              <a:rPr lang="en-US" dirty="0"/>
              <a:t> the customer journey</a:t>
            </a:r>
          </a:p>
          <a:p>
            <a:pPr algn="just"/>
            <a:r>
              <a:rPr lang="en-US" dirty="0"/>
              <a:t>Apple… who knows? 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621383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Guided reflection about the state of the art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859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305" y="2391109"/>
            <a:ext cx="9894757" cy="3477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In all cases, companies agree to say that a product or content to be activated by a smart-speaker cannot be thought of in the same way as content that will be accessed by another platform, because of the uniqueness of the devices.</a:t>
            </a:r>
          </a:p>
          <a:p>
            <a:pPr marL="0" indent="0" algn="just">
              <a:buNone/>
            </a:pPr>
            <a:r>
              <a:rPr lang="en-US" dirty="0"/>
              <a:t>Generally, people who use voice interactions are more active than spectators and will not always have the support of a visual resource on a screen.</a:t>
            </a:r>
          </a:p>
          <a:p>
            <a:pPr marL="0" indent="0" algn="just">
              <a:buNone/>
            </a:pPr>
            <a:r>
              <a:rPr lang="en-US" dirty="0"/>
              <a:t>On the contrary, the main resource is precisely the voice.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527778" y="4102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Guided reflection about the state of the art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56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460" y="2463299"/>
            <a:ext cx="9894757" cy="3477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Thus, the "spoken" text needs to be understandable enough for people to be able to use it without resorting to other channels. </a:t>
            </a:r>
          </a:p>
          <a:p>
            <a:pPr marL="0" indent="0" algn="just">
              <a:buNone/>
            </a:pPr>
            <a:r>
              <a:rPr lang="en-US" dirty="0"/>
              <a:t>That's why it's important to think of several ways out of the box to circumvent users' multiple intentions. </a:t>
            </a:r>
          </a:p>
          <a:p>
            <a:pPr marL="0" indent="0" algn="just">
              <a:buNone/>
            </a:pPr>
            <a:r>
              <a:rPr lang="en-US" dirty="0"/>
              <a:t>And that’s why the companies (media and/or tech) don't talk about amounts invested. But they all stress the importance of having dedicated product development teams for smart speakers.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43261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Guided reflection about the state of the art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625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768" y="2355015"/>
            <a:ext cx="9894757" cy="347789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To meet the users needs:</a:t>
            </a:r>
          </a:p>
          <a:p>
            <a:pPr algn="just"/>
            <a:r>
              <a:rPr lang="en-US" dirty="0"/>
              <a:t>producing companies need to train the professionals already in the market </a:t>
            </a:r>
          </a:p>
          <a:p>
            <a:pPr algn="just"/>
            <a:r>
              <a:rPr lang="en-US" dirty="0"/>
              <a:t>universities need to prepare students to produce content to be activated by voice assistants 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/>
              <a:t>Not only for the language, which is different from TV, print, radio or internet websites:</a:t>
            </a:r>
          </a:p>
          <a:p>
            <a:pPr algn="just"/>
            <a:r>
              <a:rPr lang="en-US" dirty="0"/>
              <a:t>the content must be text to be heard, and in an objective way!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527778" y="3762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Guided reflection about the state of the art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531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16DAB-0188-D808-9FD4-4A733F12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pt-PT" dirty="0" err="1"/>
              <a:t>Controlling</a:t>
            </a:r>
            <a:r>
              <a:rPr lang="pt-PT" dirty="0"/>
              <a:t> </a:t>
            </a:r>
            <a:r>
              <a:rPr lang="pt-PT" dirty="0" err="1"/>
              <a:t>questions</a:t>
            </a:r>
            <a:endParaRPr lang="pt-P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352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9BB8FB-F33B-4C37-BFBF-30C4A98D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accent2">
                    <a:lumMod val="50000"/>
                  </a:schemeClr>
                </a:solidFill>
              </a:rPr>
              <a:t>Controlling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 questions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37B3CC-2502-47D2-9D19-3E04BB24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interface of smart-speakers is: </a:t>
            </a:r>
            <a:r>
              <a:rPr lang="pt-PT" dirty="0"/>
              <a:t>(select the correct an</a:t>
            </a:r>
            <a:r>
              <a:rPr lang="hu-HU" dirty="0" err="1"/>
              <a:t>sw</a:t>
            </a:r>
            <a:r>
              <a:rPr lang="pt-PT" dirty="0"/>
              <a:t>er):</a:t>
            </a:r>
          </a:p>
          <a:p>
            <a:pPr marL="0" indent="0">
              <a:buNone/>
            </a:pPr>
            <a:endParaRPr lang="pt-PT" dirty="0"/>
          </a:p>
          <a:p>
            <a:r>
              <a:rPr lang="en-US" dirty="0"/>
              <a:t>Very similar to any other</a:t>
            </a:r>
          </a:p>
          <a:p>
            <a:r>
              <a:rPr lang="en-US" dirty="0"/>
              <a:t>very similar to the more traditional ones </a:t>
            </a:r>
          </a:p>
          <a:p>
            <a:r>
              <a:rPr lang="en-US" dirty="0">
                <a:solidFill>
                  <a:srgbClr val="FF0000"/>
                </a:solidFill>
              </a:rPr>
              <a:t>very different from more traditional ones </a:t>
            </a:r>
          </a:p>
          <a:p>
            <a:r>
              <a:rPr lang="en-US" dirty="0"/>
              <a:t>Not very different from any other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pt-PT" dirty="0">
                <a:solidFill>
                  <a:srgbClr val="FF0000"/>
                </a:solidFill>
              </a:rPr>
              <a:t>(correct an</a:t>
            </a:r>
            <a:r>
              <a:rPr lang="hu-HU" dirty="0" err="1">
                <a:solidFill>
                  <a:srgbClr val="FF0000"/>
                </a:solidFill>
              </a:rPr>
              <a:t>sw</a:t>
            </a:r>
            <a:r>
              <a:rPr lang="pt-PT" dirty="0">
                <a:solidFill>
                  <a:srgbClr val="FF0000"/>
                </a:solidFill>
              </a:rPr>
              <a:t>er in RED)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9BB8FB-F33B-4C37-BFBF-30C4A98D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accent2">
                    <a:lumMod val="50000"/>
                  </a:schemeClr>
                </a:solidFill>
              </a:rPr>
              <a:t>Controlling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 questions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37B3CC-2502-47D2-9D19-3E04BB24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 product to be activated by a smart-speaker: </a:t>
            </a:r>
            <a:r>
              <a:rPr lang="pt-PT" dirty="0"/>
              <a:t>(select the correct ans</a:t>
            </a:r>
            <a:r>
              <a:rPr lang="hu-HU" dirty="0"/>
              <a:t>w</a:t>
            </a:r>
            <a:r>
              <a:rPr lang="pt-PT" dirty="0"/>
              <a:t>er):</a:t>
            </a:r>
          </a:p>
          <a:p>
            <a:pPr marL="0" indent="0">
              <a:buNone/>
            </a:pPr>
            <a:endParaRPr lang="pt-PT" dirty="0"/>
          </a:p>
          <a:p>
            <a:r>
              <a:rPr lang="en-US" dirty="0"/>
              <a:t>Can be thought of in the same way as content that will be accessed by another platform</a:t>
            </a:r>
          </a:p>
          <a:p>
            <a:r>
              <a:rPr lang="en-US" dirty="0"/>
              <a:t>Is just another media product</a:t>
            </a:r>
          </a:p>
          <a:p>
            <a:r>
              <a:rPr lang="en-US" dirty="0"/>
              <a:t>Cannot be thought any way we want, as in any other another platform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Cannot be thought of in the same way as content that will be accessed by another platform </a:t>
            </a:r>
          </a:p>
          <a:p>
            <a:r>
              <a:rPr lang="pt-PT" dirty="0">
                <a:solidFill>
                  <a:srgbClr val="FF0000"/>
                </a:solidFill>
              </a:rPr>
              <a:t>(correct ans</a:t>
            </a:r>
            <a:r>
              <a:rPr lang="hu-HU" dirty="0">
                <a:solidFill>
                  <a:srgbClr val="FF0000"/>
                </a:solidFill>
              </a:rPr>
              <a:t>w</a:t>
            </a:r>
            <a:r>
              <a:rPr lang="pt-PT" dirty="0">
                <a:solidFill>
                  <a:srgbClr val="FF0000"/>
                </a:solidFill>
              </a:rPr>
              <a:t>er in RED)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076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B2BEB-EF1F-DE46-CD4C-2F5207B9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8704"/>
            <a:ext cx="10515600" cy="1325563"/>
          </a:xfrm>
        </p:spPr>
        <p:txBody>
          <a:bodyPr/>
          <a:lstStyle/>
          <a:p>
            <a:pPr algn="ctr"/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Some </a:t>
            </a:r>
            <a:r>
              <a:rPr lang="pt-PT" dirty="0" err="1">
                <a:solidFill>
                  <a:schemeClr val="accent2">
                    <a:lumMod val="50000"/>
                  </a:schemeClr>
                </a:solidFill>
              </a:rPr>
              <a:t>conclusions</a:t>
            </a:r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accent2">
                    <a:lumMod val="50000"/>
                  </a:schemeClr>
                </a:solidFill>
              </a:rPr>
              <a:t>reflect</a:t>
            </a:r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2">
                    <a:lumMod val="50000"/>
                  </a:schemeClr>
                </a:solidFill>
              </a:rPr>
              <a:t>upon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33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0E7BE4-81FA-4FE5-B994-07C84D4C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324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Lesson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- State of the art of voice-activate devices and assistants – Guided reflection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015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621" y="2415172"/>
            <a:ext cx="9894757" cy="3477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Google, Apple and Amazon should train the NLP systems more, including prosody and vocabulary from different regions, even in the same language.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It is urgent to discuss ethics for the Internet of Things, international rules to guarantee, among other things, users' privacy.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61195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Some conclusions about the state of the art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694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737" y="2571583"/>
            <a:ext cx="9894757" cy="3477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There is the need to monitor the concentration of distribution of content by large companies.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It is necessary to understand the impact of the platforms decision to show content based on commercial partnerships.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61195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Some conclusions about the state of the art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94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621" y="2198605"/>
            <a:ext cx="9894757" cy="347789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To work for voice-activated assistants and devices journalists must:</a:t>
            </a:r>
          </a:p>
          <a:p>
            <a:pPr algn="just"/>
            <a:r>
              <a:rPr lang="en-US" dirty="0"/>
              <a:t>Be aware of the benefits and limitations of content production for voice-activated assistants</a:t>
            </a:r>
          </a:p>
          <a:p>
            <a:pPr algn="just"/>
            <a:r>
              <a:rPr lang="en-US" dirty="0"/>
              <a:t>Know the basics on Natural Language Processing (NLP) and its role in the field</a:t>
            </a:r>
          </a:p>
          <a:p>
            <a:pPr algn="just"/>
            <a:r>
              <a:rPr lang="en-US" dirty="0"/>
              <a:t>Understand the language limitations to produce and search contents for voice-activated devices and assistants</a:t>
            </a:r>
          </a:p>
          <a:p>
            <a:pPr algn="just"/>
            <a:r>
              <a:rPr lang="en-US" dirty="0"/>
              <a:t>Accept the growing importance of voice content: how to prepare for this challenge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527778" y="4325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Some conclusions about the state of the art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3521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2485A-4BEA-FA62-52C9-DFD8061A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pt-PT" dirty="0" err="1"/>
              <a:t>Voice</a:t>
            </a:r>
            <a:r>
              <a:rPr lang="pt-PT" dirty="0"/>
              <a:t> </a:t>
            </a:r>
            <a:r>
              <a:rPr lang="pt-PT" dirty="0" err="1"/>
              <a:t>Activated</a:t>
            </a:r>
            <a:r>
              <a:rPr lang="pt-PT" dirty="0"/>
              <a:t> </a:t>
            </a:r>
            <a:r>
              <a:rPr lang="pt-PT" dirty="0" err="1"/>
              <a:t>devices</a:t>
            </a:r>
            <a:r>
              <a:rPr lang="pt-PT" dirty="0"/>
              <a:t> uses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challenges</a:t>
            </a:r>
            <a:r>
              <a:rPr lang="pt-PT" dirty="0"/>
              <a:t> to </a:t>
            </a:r>
            <a:r>
              <a:rPr lang="pt-PT" dirty="0" err="1"/>
              <a:t>reflect</a:t>
            </a:r>
            <a:r>
              <a:rPr lang="pt-PT" dirty="0"/>
              <a:t> </a:t>
            </a:r>
            <a:r>
              <a:rPr lang="pt-PT" dirty="0" err="1"/>
              <a:t>upon</a:t>
            </a:r>
            <a:endParaRPr lang="pt-P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806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50A9AB7-DB9B-C0E0-2F2E-B9A56B2E8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08" y="884215"/>
            <a:ext cx="10501184" cy="58255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use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of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voice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activated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devices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in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journalism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is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still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in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its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early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stages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but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there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is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potential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for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this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technology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to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change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way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news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are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consumed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Voice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activated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devices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offer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a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number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of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advantages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over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other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news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sources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such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as:</a:t>
            </a:r>
          </a:p>
          <a:p>
            <a:pPr marL="0" indent="0" algn="just">
              <a:buNone/>
            </a:pPr>
            <a:endParaRPr lang="pt-PT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b="1" i="0" dirty="0" err="1">
                <a:solidFill>
                  <a:srgbClr val="1F1F1F"/>
                </a:solidFill>
                <a:effectLst/>
                <a:latin typeface="Google Sans"/>
              </a:rPr>
              <a:t>Convenience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Voice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activated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devices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allow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users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to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get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news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updates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hands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-free,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which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is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especially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convenient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for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people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who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are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busy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or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on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go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b="1" i="0" dirty="0" err="1">
                <a:solidFill>
                  <a:srgbClr val="1F1F1F"/>
                </a:solidFill>
                <a:effectLst/>
                <a:latin typeface="Google Sans"/>
              </a:rPr>
              <a:t>Personalization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Voice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activated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devices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can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be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personalized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to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deliver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news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that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is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relevant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to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user's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interests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b="1" i="0" dirty="0" err="1">
                <a:solidFill>
                  <a:srgbClr val="1F1F1F"/>
                </a:solidFill>
                <a:effectLst/>
                <a:latin typeface="Google Sans"/>
              </a:rPr>
              <a:t>Accessibility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Voice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activated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devices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can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be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used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by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people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with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disabilities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who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may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have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difficulty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reading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or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using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traditional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news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sources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endParaRPr lang="pt-P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191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B690B00-EBD7-D0B8-10D2-821DB97EE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9436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But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there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are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also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some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challenges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that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need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to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be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addressed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before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voice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activated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devices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can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become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a major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source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of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news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for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consumers</a:t>
            </a:r>
            <a:r>
              <a:rPr lang="pt-PT" dirty="0">
                <a:solidFill>
                  <a:srgbClr val="1F1F1F"/>
                </a:solidFill>
                <a:latin typeface="Google Sans"/>
              </a:rPr>
              <a:t>, </a:t>
            </a:r>
            <a:r>
              <a:rPr lang="pt-PT" dirty="0" err="1">
                <a:solidFill>
                  <a:srgbClr val="1F1F1F"/>
                </a:solidFill>
                <a:latin typeface="Google Sans"/>
              </a:rPr>
              <a:t>we’ve</a:t>
            </a:r>
            <a:r>
              <a:rPr lang="pt-PT" dirty="0">
                <a:solidFill>
                  <a:srgbClr val="1F1F1F"/>
                </a:solidFill>
                <a:latin typeface="Google Sans"/>
              </a:rPr>
              <a:t> </a:t>
            </a:r>
            <a:r>
              <a:rPr lang="pt-PT" dirty="0" err="1">
                <a:solidFill>
                  <a:srgbClr val="1F1F1F"/>
                </a:solidFill>
                <a:latin typeface="Google Sans"/>
              </a:rPr>
              <a:t>tackled</a:t>
            </a:r>
            <a:r>
              <a:rPr lang="pt-PT" dirty="0">
                <a:solidFill>
                  <a:srgbClr val="1F1F1F"/>
                </a:solidFill>
                <a:latin typeface="Google Sans"/>
              </a:rPr>
              <a:t> some </a:t>
            </a:r>
            <a:r>
              <a:rPr lang="pt-PT" dirty="0" err="1">
                <a:solidFill>
                  <a:srgbClr val="1F1F1F"/>
                </a:solidFill>
                <a:latin typeface="Google Sans"/>
              </a:rPr>
              <a:t>of</a:t>
            </a:r>
            <a:r>
              <a:rPr lang="pt-PT" dirty="0">
                <a:solidFill>
                  <a:srgbClr val="1F1F1F"/>
                </a:solidFill>
                <a:latin typeface="Google Sans"/>
              </a:rPr>
              <a:t> </a:t>
            </a:r>
            <a:r>
              <a:rPr lang="pt-PT" dirty="0" err="1">
                <a:solidFill>
                  <a:srgbClr val="1F1F1F"/>
                </a:solidFill>
                <a:latin typeface="Google Sans"/>
              </a:rPr>
              <a:t>them</a:t>
            </a:r>
            <a:r>
              <a:rPr lang="pt-PT" dirty="0">
                <a:solidFill>
                  <a:srgbClr val="1F1F1F"/>
                </a:solidFill>
                <a:latin typeface="Google Sans"/>
              </a:rPr>
              <a:t>, </a:t>
            </a:r>
            <a:r>
              <a:rPr lang="pt-PT" dirty="0" err="1">
                <a:solidFill>
                  <a:srgbClr val="1F1F1F"/>
                </a:solidFill>
                <a:latin typeface="Google Sans"/>
              </a:rPr>
              <a:t>but</a:t>
            </a:r>
            <a:r>
              <a:rPr lang="pt-PT" dirty="0">
                <a:solidFill>
                  <a:srgbClr val="1F1F1F"/>
                </a:solidFill>
                <a:latin typeface="Google Sans"/>
              </a:rPr>
              <a:t> </a:t>
            </a:r>
            <a:r>
              <a:rPr lang="pt-PT" dirty="0" err="1">
                <a:solidFill>
                  <a:srgbClr val="1F1F1F"/>
                </a:solidFill>
                <a:latin typeface="Google Sans"/>
              </a:rPr>
              <a:t>we</a:t>
            </a:r>
            <a:r>
              <a:rPr lang="pt-PT" dirty="0">
                <a:solidFill>
                  <a:srgbClr val="1F1F1F"/>
                </a:solidFill>
                <a:latin typeface="Google Sans"/>
              </a:rPr>
              <a:t> can </a:t>
            </a:r>
            <a:r>
              <a:rPr lang="pt-PT" dirty="0" err="1">
                <a:solidFill>
                  <a:srgbClr val="1F1F1F"/>
                </a:solidFill>
                <a:latin typeface="Google Sans"/>
              </a:rPr>
              <a:t>highlight</a:t>
            </a:r>
            <a:r>
              <a:rPr lang="pt-PT" dirty="0">
                <a:solidFill>
                  <a:srgbClr val="1F1F1F"/>
                </a:solidFill>
                <a:latin typeface="Google Sans"/>
              </a:rPr>
              <a:t> </a:t>
            </a:r>
            <a:r>
              <a:rPr lang="pt-PT" dirty="0" err="1">
                <a:solidFill>
                  <a:srgbClr val="1F1F1F"/>
                </a:solidFill>
                <a:latin typeface="Google Sans"/>
              </a:rPr>
              <a:t>the</a:t>
            </a:r>
            <a:r>
              <a:rPr lang="pt-PT" dirty="0">
                <a:solidFill>
                  <a:srgbClr val="1F1F1F"/>
                </a:solidFill>
                <a:latin typeface="Google Sans"/>
              </a:rPr>
              <a:t> </a:t>
            </a:r>
            <a:r>
              <a:rPr lang="pt-PT" dirty="0" err="1">
                <a:solidFill>
                  <a:srgbClr val="1F1F1F"/>
                </a:solidFill>
                <a:latin typeface="Google Sans"/>
              </a:rPr>
              <a:t>following</a:t>
            </a:r>
            <a:r>
              <a:rPr lang="pt-PT" dirty="0">
                <a:solidFill>
                  <a:srgbClr val="1F1F1F"/>
                </a:solidFill>
                <a:latin typeface="Google Sans"/>
              </a:rPr>
              <a:t>: </a:t>
            </a:r>
          </a:p>
          <a:p>
            <a:pPr marL="0" indent="0" algn="just">
              <a:buNone/>
            </a:pPr>
            <a:endParaRPr lang="pt-PT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b="1" i="0" dirty="0" err="1">
                <a:solidFill>
                  <a:srgbClr val="1F1F1F"/>
                </a:solidFill>
                <a:effectLst/>
                <a:latin typeface="Google Sans"/>
              </a:rPr>
              <a:t>Quality</a:t>
            </a:r>
            <a:r>
              <a:rPr lang="pt-PT" b="1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1" i="0" dirty="0" err="1">
                <a:solidFill>
                  <a:srgbClr val="1F1F1F"/>
                </a:solidFill>
                <a:effectLst/>
                <a:latin typeface="Google Sans"/>
              </a:rPr>
              <a:t>of</a:t>
            </a:r>
            <a:r>
              <a:rPr lang="pt-PT" b="1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1" i="0" dirty="0" err="1">
                <a:solidFill>
                  <a:srgbClr val="1F1F1F"/>
                </a:solidFill>
                <a:effectLst/>
                <a:latin typeface="Google Sans"/>
              </a:rPr>
              <a:t>the</a:t>
            </a:r>
            <a:r>
              <a:rPr lang="pt-PT" b="1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1" i="0" dirty="0" err="1">
                <a:solidFill>
                  <a:srgbClr val="1F1F1F"/>
                </a:solidFill>
                <a:effectLst/>
                <a:latin typeface="Google Sans"/>
              </a:rPr>
              <a:t>content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Currently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much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of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news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content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available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on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voice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activated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devices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is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re-purposed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from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other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sources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such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as radio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or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print.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This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can lead to a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lack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of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originality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and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depth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in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news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reporting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b="1" i="0" dirty="0" err="1">
                <a:solidFill>
                  <a:srgbClr val="1F1F1F"/>
                </a:solidFill>
                <a:effectLst/>
                <a:latin typeface="Google Sans"/>
              </a:rPr>
              <a:t>User</a:t>
            </a:r>
            <a:r>
              <a:rPr lang="pt-PT" b="1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1" i="0" dirty="0" err="1">
                <a:solidFill>
                  <a:srgbClr val="1F1F1F"/>
                </a:solidFill>
                <a:effectLst/>
                <a:latin typeface="Google Sans"/>
              </a:rPr>
              <a:t>experience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Voice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activated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devices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can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be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difficult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to use for some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people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especially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those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who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are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not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familiar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with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technology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This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can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make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it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difficult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to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find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news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that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you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are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looking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for.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b="1" dirty="0" err="1">
                <a:solidFill>
                  <a:srgbClr val="1F1F1F"/>
                </a:solidFill>
                <a:latin typeface="Google Sans"/>
              </a:rPr>
              <a:t>P</a:t>
            </a:r>
            <a:r>
              <a:rPr lang="pt-PT" b="1" i="0" dirty="0" err="1">
                <a:solidFill>
                  <a:srgbClr val="1F1F1F"/>
                </a:solidFill>
                <a:effectLst/>
                <a:latin typeface="Google Sans"/>
              </a:rPr>
              <a:t>rivacy</a:t>
            </a:r>
            <a:r>
              <a:rPr lang="pt-PT" b="1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1" i="0" dirty="0" err="1">
                <a:solidFill>
                  <a:srgbClr val="1F1F1F"/>
                </a:solidFill>
                <a:effectLst/>
                <a:latin typeface="Google Sans"/>
              </a:rPr>
              <a:t>implications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Voice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activated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devices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collect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a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lot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of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data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about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their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users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which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raises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privacy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concerns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This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data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could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be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used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to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track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users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'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habits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and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interests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which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could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then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be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used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to target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them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with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pt-PT" b="0" i="0" dirty="0" err="1">
                <a:solidFill>
                  <a:srgbClr val="1F1F1F"/>
                </a:solidFill>
                <a:effectLst/>
                <a:latin typeface="Google Sans"/>
              </a:rPr>
              <a:t>advertising</a:t>
            </a:r>
            <a:r>
              <a:rPr lang="pt-PT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991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F7F3C4-708A-CACE-7E0E-145DEF89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PT" sz="5000"/>
              <a:t>Beharing the afored mentioned in mind reflect with your class on the following: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Marcador de Posição de Conteúdo 2">
            <a:extLst>
              <a:ext uri="{FF2B5EF4-FFF2-40B4-BE49-F238E27FC236}">
                <a16:creationId xmlns:a16="http://schemas.microsoft.com/office/drawing/2014/main" id="{77D5D703-244B-90BD-BFC4-35BAAE1C9E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22786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21899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3455D9-97E4-4AC9-80B7-715AF102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Bibliography</a:t>
            </a:r>
            <a:r>
              <a:rPr lang="hu-HU" dirty="0"/>
              <a:t>, </a:t>
            </a:r>
            <a:r>
              <a:rPr lang="hu-HU" dirty="0" err="1"/>
              <a:t>referred</a:t>
            </a:r>
            <a:r>
              <a:rPr lang="hu-HU" dirty="0"/>
              <a:t> </a:t>
            </a:r>
            <a:r>
              <a:rPr lang="hu-HU" dirty="0" err="1"/>
              <a:t>works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A80B40-14A5-4F4E-B2DC-0CE6D00BA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hu-HU" sz="2400" dirty="0"/>
              <a:t>Averbuch et al., </a:t>
            </a:r>
            <a:r>
              <a:rPr lang="pt-PT" sz="2400" dirty="0"/>
              <a:t>(1987) </a:t>
            </a:r>
            <a:r>
              <a:rPr lang="hu-HU" sz="2400" dirty="0"/>
              <a:t>Experiments with the Tangora 20,000 word speech recognizer, ICASSP '87. IEEE International Conference on Acoustics, Speech, and Signal Processing, 1987, pp. 701-704, doi: 10.1109/ICASSP.1987.1169870</a:t>
            </a:r>
            <a:endParaRPr lang="pt-PT" sz="2400" dirty="0"/>
          </a:p>
          <a:p>
            <a:pPr algn="just"/>
            <a:r>
              <a:rPr lang="en-US" sz="2400" dirty="0"/>
              <a:t>CDEI (2019), Smart Speakers and Voice Assistants, Available at https://assets.publishing.service.gov.uk/government/uploads/system/uploads/attachment_data/file/831180/Snapshot_Paper_-_Smart_Speakers_and_Voice_Assistants.pdf </a:t>
            </a:r>
          </a:p>
          <a:p>
            <a:pPr algn="just"/>
            <a:r>
              <a:rPr lang="en-US" sz="2400" dirty="0"/>
              <a:t>Chung, H., </a:t>
            </a:r>
            <a:r>
              <a:rPr lang="en-US" sz="2400" dirty="0" err="1"/>
              <a:t>Iorga</a:t>
            </a:r>
            <a:r>
              <a:rPr lang="en-US" sz="2400" dirty="0"/>
              <a:t>, M., </a:t>
            </a:r>
            <a:r>
              <a:rPr lang="en-US" sz="2400" dirty="0" err="1"/>
              <a:t>Voas</a:t>
            </a:r>
            <a:r>
              <a:rPr lang="en-US" sz="2400" dirty="0"/>
              <a:t>, J., &amp; Lee, S. (2017), Alexa, can I trust you?, Computer, 50(9), 100-104</a:t>
            </a:r>
          </a:p>
          <a:p>
            <a:pPr algn="just"/>
            <a:r>
              <a:rPr lang="en-US" sz="2400" dirty="0"/>
              <a:t>Humphry, J., &amp; </a:t>
            </a:r>
            <a:r>
              <a:rPr lang="en-US" sz="2400" dirty="0" err="1"/>
              <a:t>Chesher</a:t>
            </a:r>
            <a:r>
              <a:rPr lang="en-US" sz="2400" dirty="0"/>
              <a:t>, C. (2020). Preparing for smart voice assistants: Cultural histories and media innovations. New Media &amp; Society, 23(7), 1971–1988. doi:10.1177/1461444820923679 </a:t>
            </a:r>
          </a:p>
          <a:p>
            <a:pPr algn="just"/>
            <a:r>
              <a:rPr lang="pt-PT" sz="2400" dirty="0" err="1"/>
              <a:t>Lowerre</a:t>
            </a:r>
            <a:r>
              <a:rPr lang="pt-PT" sz="2400" dirty="0"/>
              <a:t>, B.T. (1976) </a:t>
            </a:r>
            <a:r>
              <a:rPr lang="pt-PT" sz="2400" dirty="0" err="1"/>
              <a:t>The</a:t>
            </a:r>
            <a:r>
              <a:rPr lang="pt-PT" sz="2400" dirty="0"/>
              <a:t> HARPY </a:t>
            </a:r>
            <a:r>
              <a:rPr lang="pt-PT" sz="2400" dirty="0" err="1"/>
              <a:t>Speech</a:t>
            </a:r>
            <a:r>
              <a:rPr lang="pt-PT" sz="2400" dirty="0"/>
              <a:t> </a:t>
            </a:r>
            <a:r>
              <a:rPr lang="pt-PT" sz="2400" dirty="0" err="1"/>
              <a:t>Recognition</a:t>
            </a:r>
            <a:r>
              <a:rPr lang="pt-PT" sz="2400" dirty="0"/>
              <a:t> </a:t>
            </a:r>
            <a:r>
              <a:rPr lang="pt-PT" sz="2400" dirty="0" err="1"/>
              <a:t>System</a:t>
            </a:r>
            <a:r>
              <a:rPr lang="pt-PT" sz="2400" dirty="0"/>
              <a:t>, PhD </a:t>
            </a:r>
            <a:r>
              <a:rPr lang="pt-PT" sz="2400" dirty="0" err="1"/>
              <a:t>thesis</a:t>
            </a:r>
            <a:r>
              <a:rPr lang="pt-PT" sz="2400" dirty="0"/>
              <a:t>, Carnegie-</a:t>
            </a:r>
            <a:r>
              <a:rPr lang="pt-PT" sz="2400" dirty="0" err="1"/>
              <a:t>Mellon</a:t>
            </a:r>
            <a:r>
              <a:rPr lang="pt-PT" sz="2400" dirty="0"/>
              <a:t> </a:t>
            </a:r>
            <a:r>
              <a:rPr lang="pt-PT" sz="2400" dirty="0" err="1"/>
              <a:t>University</a:t>
            </a:r>
            <a:r>
              <a:rPr lang="pt-PT" sz="2400" dirty="0"/>
              <a:t>, </a:t>
            </a:r>
            <a:r>
              <a:rPr lang="pt-PT" sz="2400" dirty="0" err="1"/>
              <a:t>Pitsburg</a:t>
            </a:r>
            <a:r>
              <a:rPr lang="pt-PT" sz="2400" dirty="0"/>
              <a:t>, USA. </a:t>
            </a:r>
            <a:r>
              <a:rPr lang="pt-PT" sz="2400" dirty="0" err="1"/>
              <a:t>Avaliable</a:t>
            </a:r>
            <a:r>
              <a:rPr lang="pt-PT" sz="2400" dirty="0"/>
              <a:t> (</a:t>
            </a:r>
            <a:r>
              <a:rPr lang="pt-PT" sz="2400" dirty="0" err="1"/>
              <a:t>summary</a:t>
            </a:r>
            <a:r>
              <a:rPr lang="pt-PT" sz="2400" dirty="0"/>
              <a:t>) </a:t>
            </a:r>
            <a:r>
              <a:rPr lang="pt-PT" sz="2400" dirty="0" err="1"/>
              <a:t>at</a:t>
            </a:r>
            <a:r>
              <a:rPr lang="pt-PT" sz="2400" dirty="0"/>
              <a:t> https://stacks.stanford.edu/file/druid:rq916rn6924/rq916rn6924.pdf</a:t>
            </a:r>
          </a:p>
          <a:p>
            <a:pPr algn="just"/>
            <a:r>
              <a:rPr lang="en-US" sz="2400" dirty="0"/>
              <a:t>Matthew B. Hoy (2018) Alexa, Siri, Cortana, and More: An Introduction to Voice Assistants, Medical Reference Services Quarterly, 37:1, 81-88, DOI: 10.1080/02763869.2018.1404391 </a:t>
            </a:r>
          </a:p>
          <a:p>
            <a:pPr algn="just"/>
            <a:r>
              <a:rPr lang="en-US" sz="2400" dirty="0" err="1"/>
              <a:t>Pieraccini</a:t>
            </a:r>
            <a:r>
              <a:rPr lang="en-US" sz="2400" dirty="0"/>
              <a:t>, R. (2012) The Voice in the Machine: Building Computers That Understand Speech, MIT Press</a:t>
            </a:r>
          </a:p>
          <a:p>
            <a:pPr algn="just"/>
            <a:r>
              <a:rPr lang="en-US" sz="2400" dirty="0" err="1"/>
              <a:t>Sergeeva</a:t>
            </a:r>
            <a:r>
              <a:rPr lang="en-US" sz="2400" dirty="0"/>
              <a:t>, T. (2019) The gender history of voice assistants and their influence on users. </a:t>
            </a:r>
            <a:r>
              <a:rPr lang="hu-HU" sz="2400" dirty="0"/>
              <a:t>Nauka.me</a:t>
            </a:r>
            <a:r>
              <a:rPr lang="pt-PT" sz="2400" dirty="0"/>
              <a:t>, </a:t>
            </a:r>
            <a:r>
              <a:rPr lang="pt-PT" sz="2400" dirty="0" err="1"/>
              <a:t>Issue</a:t>
            </a:r>
            <a:r>
              <a:rPr lang="pt-PT" sz="2400" dirty="0"/>
              <a:t> 2, DOI: 10.18254/S241328880006338-5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625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 dirty="0" err="1"/>
              <a:t>Sources</a:t>
            </a:r>
            <a:r>
              <a:rPr lang="hu-HU" dirty="0"/>
              <a:t> of </a:t>
            </a:r>
            <a:r>
              <a:rPr lang="hu-HU" dirty="0" err="1"/>
              <a:t>Photos</a:t>
            </a:r>
            <a:endParaRPr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de-DE" b="1" dirty="0"/>
              <a:t>Illustration </a:t>
            </a:r>
            <a:r>
              <a:rPr lang="de-DE" b="1" dirty="0" err="1"/>
              <a:t>pictures</a:t>
            </a:r>
            <a:r>
              <a:rPr lang="de-DE" b="1" dirty="0"/>
              <a:t>:</a:t>
            </a:r>
            <a:endParaRPr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 err="1"/>
              <a:t>Articulate</a:t>
            </a:r>
            <a:r>
              <a:rPr lang="de-DE" dirty="0"/>
              <a:t> Content Library 360</a:t>
            </a:r>
            <a:endParaRPr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 err="1"/>
              <a:t>Unsplash</a:t>
            </a:r>
            <a:r>
              <a:rPr lang="de-DE" dirty="0"/>
              <a:t>:</a:t>
            </a:r>
            <a:endParaRPr dirty="0"/>
          </a:p>
          <a:p>
            <a:pPr marL="0" indent="0">
              <a:buNone/>
              <a:defRPr/>
            </a:pPr>
            <a:r>
              <a:rPr lang="de-DE" dirty="0"/>
              <a:t>All </a:t>
            </a:r>
            <a:r>
              <a:rPr lang="de-DE" dirty="0" err="1"/>
              <a:t>photos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on </a:t>
            </a:r>
            <a:r>
              <a:rPr lang="de-DE" dirty="0" err="1"/>
              <a:t>Unsplash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.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commercian</a:t>
            </a:r>
            <a:r>
              <a:rPr lang="de-DE" dirty="0"/>
              <a:t> and non-commercial </a:t>
            </a:r>
            <a:r>
              <a:rPr lang="de-DE" dirty="0" err="1"/>
              <a:t>purposes</a:t>
            </a:r>
            <a:r>
              <a:rPr lang="de-DE" dirty="0"/>
              <a:t>.</a:t>
            </a:r>
            <a:endParaRPr dirty="0"/>
          </a:p>
          <a:p>
            <a:pPr marL="0" indent="0">
              <a:buNone/>
              <a:defRPr/>
            </a:pPr>
            <a:r>
              <a:rPr lang="de-DE" u="sng" dirty="0">
                <a:hlinkClick r:id="rId4" tooltip="https://unsplash.com/license"/>
              </a:rPr>
              <a:t>https://unsplash.com/license</a:t>
            </a:r>
            <a:endParaRPr lang="de-DE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 err="1"/>
              <a:t>Pixabay</a:t>
            </a:r>
            <a:r>
              <a:rPr lang="de-DE" dirty="0"/>
              <a:t>:</a:t>
            </a:r>
            <a:endParaRPr dirty="0"/>
          </a:p>
          <a:p>
            <a:pPr marL="0" indent="0">
              <a:buNone/>
              <a:defRPr/>
            </a:pPr>
            <a:r>
              <a:rPr lang="de-DE" dirty="0"/>
              <a:t>CCO 1.0 Universal (CC0 1.0) Public Domain </a:t>
            </a:r>
            <a:r>
              <a:rPr lang="de-DE" dirty="0" err="1"/>
              <a:t>Dedication</a:t>
            </a:r>
            <a:endParaRPr dirty="0"/>
          </a:p>
          <a:p>
            <a:pPr marL="0" indent="0">
              <a:buNone/>
              <a:defRPr/>
            </a:pPr>
            <a:r>
              <a:rPr lang="de-DE" u="sng" dirty="0">
                <a:hlinkClick r:id="rId5" tooltip="http://www.pixabay.com/"/>
              </a:rPr>
              <a:t>http://www.pixabay.com</a:t>
            </a:r>
            <a:r>
              <a:rPr lang="de-DE" dirty="0"/>
              <a:t> </a:t>
            </a:r>
            <a:endParaRPr lang="hu-HU" dirty="0"/>
          </a:p>
          <a:p>
            <a:pPr marL="0" indent="0">
              <a:buNone/>
              <a:defRPr/>
            </a:pPr>
            <a:endParaRPr lang="hu-HU" dirty="0"/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hu-HU" dirty="0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hu-HU" dirty="0" err="1"/>
              <a:t>Sources</a:t>
            </a:r>
            <a:r>
              <a:rPr lang="hu-HU" dirty="0"/>
              <a:t> of </a:t>
            </a:r>
            <a:r>
              <a:rPr lang="hu-HU" dirty="0" err="1"/>
              <a:t>Photos</a:t>
            </a:r>
            <a:endParaRPr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endParaRPr lang="hu-HU" sz="2200" b="1" dirty="0"/>
          </a:p>
          <a:p>
            <a:pPr marL="0" indent="0">
              <a:buNone/>
              <a:defRPr/>
            </a:pPr>
            <a:r>
              <a:rPr lang="en-US" sz="2200" dirty="0" err="1"/>
              <a:t>Freepik</a:t>
            </a:r>
            <a:r>
              <a:rPr lang="en-US" sz="2200" dirty="0"/>
              <a:t>: </a:t>
            </a:r>
            <a:br>
              <a:rPr lang="en-US" sz="2200" dirty="0"/>
            </a:br>
            <a:r>
              <a:rPr lang="en-US" sz="2200" dirty="0">
                <a:hlinkClick r:id="rId3"/>
              </a:rPr>
              <a:t>https://www.freepik.com/</a:t>
            </a:r>
            <a:endParaRPr lang="hu-HU" sz="2200" dirty="0"/>
          </a:p>
          <a:p>
            <a:pPr marL="0" indent="0">
              <a:buNone/>
              <a:defRPr/>
            </a:pPr>
            <a:endParaRPr lang="hu-HU" sz="2200" dirty="0"/>
          </a:p>
          <a:p>
            <a:pPr marL="0" indent="0">
              <a:buNone/>
              <a:defRPr/>
            </a:pPr>
            <a:r>
              <a:rPr lang="en-US" sz="2200" dirty="0" err="1"/>
              <a:t>Pexels</a:t>
            </a:r>
            <a:r>
              <a:rPr lang="en-US" sz="2200" dirty="0"/>
              <a:t>:</a:t>
            </a:r>
            <a:br>
              <a:rPr lang="hu-HU" sz="2200" dirty="0"/>
            </a:br>
            <a:br>
              <a:rPr lang="hu-HU" sz="2200" dirty="0"/>
            </a:br>
            <a:r>
              <a:rPr lang="en-US" sz="2200" dirty="0"/>
              <a:t>All pho</a:t>
            </a:r>
            <a:r>
              <a:rPr lang="hu-HU" sz="2200" dirty="0" err="1"/>
              <a:t>to</a:t>
            </a:r>
            <a:r>
              <a:rPr lang="en-US" sz="2200" dirty="0"/>
              <a:t>s on </a:t>
            </a:r>
            <a:r>
              <a:rPr lang="en-US" sz="2200" dirty="0" err="1"/>
              <a:t>Pexels</a:t>
            </a:r>
            <a:r>
              <a:rPr lang="en-US" sz="2200" dirty="0"/>
              <a:t> can be used for free</a:t>
            </a:r>
            <a:r>
              <a:rPr lang="hu-HU" sz="2200" dirty="0"/>
              <a:t>.</a:t>
            </a:r>
            <a:br>
              <a:rPr lang="hu-HU" sz="2200" dirty="0"/>
            </a:br>
            <a:r>
              <a:rPr lang="en-US" sz="2200" dirty="0">
                <a:hlinkClick r:id="rId4"/>
              </a:rPr>
              <a:t>https://www.pexels.com</a:t>
            </a:r>
            <a:endParaRPr lang="de-DE" sz="2200" dirty="0"/>
          </a:p>
          <a:p>
            <a:pPr marL="0" indent="0">
              <a:buNone/>
              <a:defRPr/>
            </a:pPr>
            <a:endParaRPr lang="hu-HU" sz="2200" dirty="0"/>
          </a:p>
          <a:p>
            <a:pPr marL="0" indent="0">
              <a:buNone/>
              <a:defRPr/>
            </a:pPr>
            <a:r>
              <a:rPr lang="hu-HU" sz="2200" dirty="0"/>
              <a:t>Microsoft </a:t>
            </a:r>
            <a:r>
              <a:rPr lang="hu-HU" sz="2200" dirty="0" err="1"/>
              <a:t>Powerpoint</a:t>
            </a:r>
            <a:r>
              <a:rPr lang="hu-HU" sz="2200" dirty="0"/>
              <a:t> Stock </a:t>
            </a:r>
            <a:r>
              <a:rPr lang="hu-HU" sz="2200" dirty="0" err="1"/>
              <a:t>Photos</a:t>
            </a:r>
            <a:endParaRPr lang="hu-HU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04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B405D9-9967-4775-8685-DD72F2BB6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Course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DE49F3-2F4D-40E8-A03F-18283099A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Journalism for voice-activated assistants and devices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 err="1"/>
              <a:t>Lesson</a:t>
            </a:r>
            <a:r>
              <a:rPr lang="hu-HU" dirty="0"/>
              <a:t> </a:t>
            </a:r>
            <a:r>
              <a:rPr lang="pt-PT" dirty="0"/>
              <a:t>1 - </a:t>
            </a:r>
            <a:r>
              <a:rPr lang="en-US" dirty="0"/>
              <a:t>Brief history of voice-activated devices and assistants</a:t>
            </a:r>
          </a:p>
          <a:p>
            <a:r>
              <a:rPr lang="hu-HU" dirty="0" err="1"/>
              <a:t>Lesson</a:t>
            </a:r>
            <a:r>
              <a:rPr lang="hu-HU" dirty="0"/>
              <a:t> 2</a:t>
            </a:r>
            <a:r>
              <a:rPr lang="pt-PT" dirty="0"/>
              <a:t> - </a:t>
            </a:r>
            <a:r>
              <a:rPr lang="en-US" dirty="0"/>
              <a:t>Voice-activated devices and assistants and their use in media and journalism</a:t>
            </a:r>
            <a:endParaRPr lang="hu-HU" dirty="0"/>
          </a:p>
          <a:p>
            <a:r>
              <a:rPr lang="hu-HU" dirty="0" err="1"/>
              <a:t>Lesson</a:t>
            </a:r>
            <a:r>
              <a:rPr lang="hu-HU" dirty="0"/>
              <a:t> 3</a:t>
            </a:r>
            <a:r>
              <a:rPr lang="pt-PT" dirty="0"/>
              <a:t> - </a:t>
            </a:r>
            <a:r>
              <a:rPr lang="en-US" dirty="0"/>
              <a:t>Languages and limitations to produce and search contents for voice-activated devices and assistants</a:t>
            </a:r>
          </a:p>
          <a:p>
            <a:r>
              <a:rPr lang="hu-HU" b="1" dirty="0" err="1"/>
              <a:t>Lesson</a:t>
            </a:r>
            <a:r>
              <a:rPr lang="hu-HU" b="1" dirty="0"/>
              <a:t> 4</a:t>
            </a:r>
            <a:r>
              <a:rPr lang="pt-PT" b="1" dirty="0"/>
              <a:t> - S</a:t>
            </a:r>
            <a:r>
              <a:rPr lang="en-US" b="1" dirty="0" err="1"/>
              <a:t>tate</a:t>
            </a:r>
            <a:r>
              <a:rPr lang="en-US" b="1" dirty="0"/>
              <a:t> of the art of voice-activate devices and assistants – Guided reflection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010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708381-493B-49CD-BA19-2A290F9EE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63" y="247650"/>
            <a:ext cx="10152062" cy="71913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br>
              <a:rPr lang="hu-HU" sz="3700" b="1" dirty="0">
                <a:solidFill>
                  <a:schemeClr val="bg1"/>
                </a:solidFill>
              </a:rPr>
            </a:br>
            <a:r>
              <a:rPr lang="hu-HU" sz="3300" b="1" dirty="0" err="1">
                <a:solidFill>
                  <a:schemeClr val="bg1"/>
                </a:solidFill>
                <a:latin typeface="+mn-lt"/>
              </a:rPr>
              <a:t>Where</a:t>
            </a:r>
            <a:r>
              <a:rPr lang="hu-HU" sz="33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3300" b="1" dirty="0" err="1">
                <a:solidFill>
                  <a:schemeClr val="bg1"/>
                </a:solidFill>
                <a:latin typeface="+mn-lt"/>
              </a:rPr>
              <a:t>you</a:t>
            </a:r>
            <a:r>
              <a:rPr lang="hu-HU" sz="33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3300" b="1" dirty="0" err="1">
                <a:solidFill>
                  <a:schemeClr val="bg1"/>
                </a:solidFill>
                <a:latin typeface="+mn-lt"/>
              </a:rPr>
              <a:t>can</a:t>
            </a:r>
            <a:r>
              <a:rPr lang="hu-HU" sz="33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3300" b="1" dirty="0" err="1">
                <a:solidFill>
                  <a:schemeClr val="bg1"/>
                </a:solidFill>
                <a:latin typeface="+mn-lt"/>
              </a:rPr>
              <a:t>find</a:t>
            </a:r>
            <a:r>
              <a:rPr lang="hu-HU" sz="33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3300" b="1" dirty="0" err="1">
                <a:solidFill>
                  <a:schemeClr val="bg1"/>
                </a:solidFill>
                <a:latin typeface="+mn-lt"/>
              </a:rPr>
              <a:t>us</a:t>
            </a:r>
            <a:endParaRPr lang="hu-HU" sz="3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1" name="Szövegdoboz 5">
            <a:extLst>
              <a:ext uri="{FF2B5EF4-FFF2-40B4-BE49-F238E27FC236}">
                <a16:creationId xmlns:a16="http://schemas.microsoft.com/office/drawing/2014/main" id="{E09F61B1-72B4-4294-9783-ADC111806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319" y="1829058"/>
            <a:ext cx="76448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newsreel.pte.hu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newsreel@pte.hu </a:t>
            </a:r>
            <a:b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</a:b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</a:b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</a:endParaRPr>
          </a:p>
        </p:txBody>
      </p:sp>
      <p:pic>
        <p:nvPicPr>
          <p:cNvPr id="17412" name="Kép 21">
            <a:extLst>
              <a:ext uri="{FF2B5EF4-FFF2-40B4-BE49-F238E27FC236}">
                <a16:creationId xmlns:a16="http://schemas.microsoft.com/office/drawing/2014/main" id="{5D6897DB-2009-45A6-9DC3-2E1F1F74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0"/>
            <a:ext cx="42560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CEEC519-2040-4DD8-82D6-11C2A14AD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1294"/>
            <a:ext cx="12192000" cy="159137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D9EC603-7131-4694-B193-2DEDEF1EB4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87" y="5777564"/>
            <a:ext cx="352628" cy="35262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1673220D-B425-4329-BD6C-3E6599C6CA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79" y="4680773"/>
            <a:ext cx="352628" cy="35262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346AA1F8-5ED2-4FFD-B127-61EC2139DF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87" y="5201905"/>
            <a:ext cx="352628" cy="352628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29F43C42-5EA6-4DAA-8577-5388D32FC76A}"/>
              </a:ext>
            </a:extLst>
          </p:cNvPr>
          <p:cNvSpPr txBox="1"/>
          <p:nvPr/>
        </p:nvSpPr>
        <p:spPr>
          <a:xfrm>
            <a:off x="5357315" y="4700004"/>
            <a:ext cx="61533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thenewsreelproject</a:t>
            </a:r>
            <a:b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</a:br>
            <a:endParaRPr kumimoji="0" lang="hu-HU" altLang="hu-H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@thenewsreelproject</a:t>
            </a:r>
            <a:b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</a:br>
            <a:b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</a:b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@newsreelproject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059520A-7364-C750-5422-0E604973B5A7}"/>
              </a:ext>
            </a:extLst>
          </p:cNvPr>
          <p:cNvSpPr txBox="1"/>
          <p:nvPr/>
        </p:nvSpPr>
        <p:spPr>
          <a:xfrm>
            <a:off x="8433994" y="5649259"/>
            <a:ext cx="36568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The project was funded by the European Commission. The views expressed in this publication do not necessarily reflect those of the European Commission.</a:t>
            </a:r>
            <a:endParaRPr kumimoji="0" lang="hu-HU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54C0D4-2060-441E-B32F-BB877361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About the author</a:t>
            </a:r>
            <a:r>
              <a:rPr lang="pt-PT" dirty="0"/>
              <a:t>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A70065-B5FC-47C9-B34A-BD5E0229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7" y="3450962"/>
            <a:ext cx="3426069" cy="31156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1600" dirty="0">
                <a:latin typeface="Calibri "/>
              </a:rPr>
              <a:t>Miguel Crespo is a journalist, editorial consultant, and researcher at </a:t>
            </a:r>
            <a:r>
              <a:rPr lang="en-US" sz="1600" dirty="0" err="1">
                <a:latin typeface="Calibri "/>
              </a:rPr>
              <a:t>MediaLab_ISCTE</a:t>
            </a:r>
            <a:r>
              <a:rPr lang="en-US" sz="1600" dirty="0">
                <a:latin typeface="Calibri "/>
              </a:rPr>
              <a:t> -University Institute of Lisbon, and </a:t>
            </a:r>
            <a:r>
              <a:rPr lang="en-US" sz="1600" dirty="0" err="1">
                <a:latin typeface="Calibri "/>
              </a:rPr>
              <a:t>OberCom</a:t>
            </a:r>
            <a:r>
              <a:rPr lang="en-US" sz="1600" dirty="0">
                <a:latin typeface="Calibri "/>
              </a:rPr>
              <a:t> – Portuguese Media Observatory. Lecturer at ISCTE and European University Lisbon, and trainer at ETIC Creative School and </a:t>
            </a:r>
            <a:r>
              <a:rPr lang="en-US" sz="1600" dirty="0" err="1">
                <a:latin typeface="Calibri "/>
              </a:rPr>
              <a:t>Cenjor</a:t>
            </a:r>
            <a:r>
              <a:rPr lang="en-US" sz="1600" dirty="0">
                <a:latin typeface="Calibri "/>
              </a:rPr>
              <a:t> – Portuguese Journalists Training Center.  PhD student in Communication Sciences and Master’s in Communication, Culture, and Information Technologies.</a:t>
            </a:r>
            <a:endParaRPr lang="hu-HU" sz="1600" dirty="0">
              <a:latin typeface="Calibri "/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ADEA4FC1-65F6-4350-B089-903BA16362ED}"/>
              </a:ext>
            </a:extLst>
          </p:cNvPr>
          <p:cNvSpPr txBox="1">
            <a:spLocks/>
          </p:cNvSpPr>
          <p:nvPr/>
        </p:nvSpPr>
        <p:spPr>
          <a:xfrm>
            <a:off x="4331367" y="3525840"/>
            <a:ext cx="3596363" cy="3332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1600" dirty="0">
                <a:latin typeface="Calibri "/>
              </a:rPr>
              <a:t>Ana Pinto-Martinho </a:t>
            </a:r>
            <a:r>
              <a:rPr lang="en-GB" sz="1600" dirty="0">
                <a:solidFill>
                  <a:srgbClr val="222222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hu-HU" sz="1600" dirty="0">
                <a:solidFill>
                  <a:srgbClr val="222222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600" dirty="0">
                <a:solidFill>
                  <a:srgbClr val="222222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journalist an</a:t>
            </a:r>
            <a:r>
              <a:rPr lang="hu-HU" sz="1600" dirty="0">
                <a:solidFill>
                  <a:srgbClr val="222222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600" dirty="0">
                <a:solidFill>
                  <a:srgbClr val="222222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researcher at </a:t>
            </a:r>
            <a:r>
              <a:rPr lang="en-US" sz="1600" dirty="0" err="1">
                <a:solidFill>
                  <a:srgbClr val="222222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MediaLab_ISCTE</a:t>
            </a:r>
            <a:r>
              <a:rPr lang="en-US" sz="1600" dirty="0">
                <a:solidFill>
                  <a:srgbClr val="222222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-University Institute of Lisbon</a:t>
            </a:r>
            <a:r>
              <a:rPr lang="en-GB" sz="1600" dirty="0">
                <a:solidFill>
                  <a:srgbClr val="222222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of ISCTE-IUL and </a:t>
            </a:r>
            <a:r>
              <a:rPr lang="en-GB" sz="1600" dirty="0" err="1">
                <a:solidFill>
                  <a:srgbClr val="222222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Obercom</a:t>
            </a:r>
            <a:r>
              <a:rPr lang="en-GB" sz="1600" dirty="0">
                <a:solidFill>
                  <a:srgbClr val="222222"/>
                </a:solidFill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– Portuguese Media Observatory. Lecturer at ISCTE-IUL, where she is the executive coordinator of the post-graduation programme in Journalism. She is currently working on her PhD, has a Master’s degree in Communication, Culture and Information Technologies and a Bachelor's Degree in Communication Sciences. </a:t>
            </a:r>
            <a:endParaRPr lang="pt-PT" sz="16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PT" sz="1800" dirty="0">
                <a:latin typeface="Calibri "/>
              </a:rPr>
              <a:t> </a:t>
            </a:r>
            <a:endParaRPr lang="hu-HU" sz="1800" dirty="0">
              <a:latin typeface="Calibri "/>
            </a:endParaRP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06CF5B0C-1282-4DED-950D-952429CC378A}"/>
              </a:ext>
            </a:extLst>
          </p:cNvPr>
          <p:cNvSpPr txBox="1">
            <a:spLocks/>
          </p:cNvSpPr>
          <p:nvPr/>
        </p:nvSpPr>
        <p:spPr>
          <a:xfrm>
            <a:off x="8434136" y="3661258"/>
            <a:ext cx="3423295" cy="3468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dirty="0" err="1">
                <a:latin typeface="Calibri "/>
              </a:rPr>
              <a:t>Wanessa</a:t>
            </a:r>
            <a:r>
              <a:rPr lang="en-US" sz="1600" dirty="0">
                <a:latin typeface="Calibri "/>
              </a:rPr>
              <a:t> Andrade is a journalist for 14 years, 10 of them for the largest communication company in Latin America, TV Globo, where she was a reporter, anchor and editor. Nominated for the News and Documentary Emmy Awards. Trainer in communication, storytelling strategies for social media and video recording and editing techniques. Master's in Internet Studies (ISCTE-IUL).</a:t>
            </a:r>
            <a:endParaRPr lang="hu-HU" sz="1600" dirty="0">
              <a:latin typeface="Calibri 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126FC32-5656-4D87-AF11-1FE5B7D2D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512" y="1462728"/>
            <a:ext cx="1988234" cy="1988234"/>
          </a:xfrm>
          <a:prstGeom prst="rect">
            <a:avLst/>
          </a:prstGeom>
        </p:spPr>
      </p:pic>
      <p:pic>
        <p:nvPicPr>
          <p:cNvPr id="1026" name="Picture 2" descr="Nenhuma descrição de foto disponível.">
            <a:extLst>
              <a:ext uri="{FF2B5EF4-FFF2-40B4-BE49-F238E27FC236}">
                <a16:creationId xmlns:a16="http://schemas.microsoft.com/office/drawing/2014/main" id="{C2FC9AEE-190E-4978-9D64-B65AFDB3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22" y="1420179"/>
            <a:ext cx="2008821" cy="20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nhuma descrição de foto disponível.">
            <a:extLst>
              <a:ext uri="{FF2B5EF4-FFF2-40B4-BE49-F238E27FC236}">
                <a16:creationId xmlns:a16="http://schemas.microsoft.com/office/drawing/2014/main" id="{88AD5DEF-957A-4D32-B9F8-817F83DB1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54" y="1398217"/>
            <a:ext cx="2008821" cy="20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561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5" y="2523456"/>
            <a:ext cx="5787683" cy="3477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Voice-activated devices or smart-speakers arrived on the market in 2014, in English.</a:t>
            </a:r>
          </a:p>
          <a:p>
            <a:pPr marL="0" indent="0" algn="just">
              <a:buNone/>
            </a:pPr>
            <a:r>
              <a:rPr lang="en-US" dirty="0"/>
              <a:t>They are a small speaker with a microphone installed, without a keyboard, to be operated only by the user's voice.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545969" y="4325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Guided reflection about the state of the art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EE1A8F33-CAEF-1B0B-4261-2E24B5C5E0C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28302" y="2467491"/>
            <a:ext cx="4553243" cy="3533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83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326" y="2499393"/>
            <a:ext cx="5024041" cy="3477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This is an interface very different from more traditional ones (writing or touching). </a:t>
            </a:r>
          </a:p>
          <a:p>
            <a:pPr marL="0" indent="0" algn="just">
              <a:buNone/>
            </a:pPr>
            <a:r>
              <a:rPr lang="en-US" dirty="0"/>
              <a:t>The device may or may not have a screen, but smart-speakers without a screen are the most popular.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508262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Guided reflection about the state of the art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 descr="Google Nest (alto-falantes inteligentes)">
            <a:extLst>
              <a:ext uri="{FF2B5EF4-FFF2-40B4-BE49-F238E27FC236}">
                <a16:creationId xmlns:a16="http://schemas.microsoft.com/office/drawing/2014/main" id="{E02072FD-A27B-BC08-FB20-F4E86F2A3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07" y="2499393"/>
            <a:ext cx="5024040" cy="334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46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BAF7E-8E0C-4EF4-9526-835F50FB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75" y="2198604"/>
            <a:ext cx="4833080" cy="347789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/>
              <a:t>Voice assistants, also called an intelligent personal assistant or a connected speaker, are new types of products marketed by Apple, Amazon and Google and are based on natural language speech recognition (NLP).</a:t>
            </a:r>
          </a:p>
          <a:p>
            <a:pPr marL="0" indent="0" algn="just">
              <a:buNone/>
            </a:pPr>
            <a:r>
              <a:rPr lang="en-US" dirty="0"/>
              <a:t>They allow a search to be carried out using a voice command entered by the user, as well as information retrieval by voice synthesis.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5176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Guided reflection about the state of the art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APPLE HOME POD MINI - Qubit Mobiles">
            <a:extLst>
              <a:ext uri="{FF2B5EF4-FFF2-40B4-BE49-F238E27FC236}">
                <a16:creationId xmlns:a16="http://schemas.microsoft.com/office/drawing/2014/main" id="{857B0A37-C903-8436-0199-8B2EFC0A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7894"/>
            <a:ext cx="5657385" cy="32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045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838200" y="49850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Guided reflection about the state of the art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ABA5E54-500D-6859-6E0E-DE30A3F38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2409"/>
            <a:ext cx="12192000" cy="5218176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655619A3-0EAA-38EA-397A-3A5ADB8BB8C0}"/>
              </a:ext>
            </a:extLst>
          </p:cNvPr>
          <p:cNvSpPr txBox="1">
            <a:spLocks/>
          </p:cNvSpPr>
          <p:nvPr/>
        </p:nvSpPr>
        <p:spPr>
          <a:xfrm>
            <a:off x="737839" y="870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Guided reflection about the state of the art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64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4A4A96F-EC3D-4ABD-AEF1-151D2CEB7404}"/>
              </a:ext>
            </a:extLst>
          </p:cNvPr>
          <p:cNvSpPr txBox="1">
            <a:spLocks/>
          </p:cNvSpPr>
          <p:nvPr/>
        </p:nvSpPr>
        <p:spPr>
          <a:xfrm>
            <a:off x="517689" y="299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Guided reflection about the state of the art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Marcador de Posição de Conteúdo 11">
            <a:extLst>
              <a:ext uri="{FF2B5EF4-FFF2-40B4-BE49-F238E27FC236}">
                <a16:creationId xmlns:a16="http://schemas.microsoft.com/office/drawing/2014/main" id="{A796A701-F162-14DB-37A7-69A14A72C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58711" y="1861497"/>
            <a:ext cx="4011516" cy="373717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3845198-7602-0857-10B8-36207408B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137" y="3263267"/>
            <a:ext cx="3420152" cy="1133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36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19787</TotalTime>
  <Words>2180</Words>
  <Application>Microsoft Office PowerPoint</Application>
  <PresentationFormat>Szélesvásznú</PresentationFormat>
  <Paragraphs>183</Paragraphs>
  <Slides>30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</vt:lpstr>
      <vt:lpstr>Calibri Light</vt:lpstr>
      <vt:lpstr>Google Sans</vt:lpstr>
      <vt:lpstr>Verdana</vt:lpstr>
      <vt:lpstr>Office-téma</vt:lpstr>
      <vt:lpstr>1_Office-téma</vt:lpstr>
      <vt:lpstr>2_Office-téma</vt:lpstr>
      <vt:lpstr>JOURNALISM FOR VOICE-ACTIVATED ASSISTANTS  AND DEVICES  </vt:lpstr>
      <vt:lpstr>Lesson4 - State of the art of voice-activate devices and assistants – Guided reflection</vt:lpstr>
      <vt:lpstr>The Course</vt:lpstr>
      <vt:lpstr>About the authors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Food for thought – research activity</vt:lpstr>
      <vt:lpstr>PowerPoint-bemutató</vt:lpstr>
      <vt:lpstr>PowerPoint-bemutató</vt:lpstr>
      <vt:lpstr>PowerPoint-bemutató</vt:lpstr>
      <vt:lpstr>PowerPoint-bemutató</vt:lpstr>
      <vt:lpstr>Controlling questions</vt:lpstr>
      <vt:lpstr>Controlling questions</vt:lpstr>
      <vt:lpstr>Controlling questions</vt:lpstr>
      <vt:lpstr>Some conclusions to reflect upon</vt:lpstr>
      <vt:lpstr>PowerPoint-bemutató</vt:lpstr>
      <vt:lpstr>PowerPoint-bemutató</vt:lpstr>
      <vt:lpstr>PowerPoint-bemutató</vt:lpstr>
      <vt:lpstr>Voice Activated devices uses and challenges to reflect upon</vt:lpstr>
      <vt:lpstr>PowerPoint-bemutató</vt:lpstr>
      <vt:lpstr>PowerPoint-bemutató</vt:lpstr>
      <vt:lpstr>Beharing the afored mentioned in mind reflect with your class on the following:</vt:lpstr>
      <vt:lpstr>Bibliography, referred works</vt:lpstr>
      <vt:lpstr>Sources of Photos</vt:lpstr>
      <vt:lpstr>Sources of Photos</vt:lpstr>
      <vt:lpstr> Where you can find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példa lajos</dc:creator>
  <cp:lastModifiedBy>Annamária Torbó</cp:lastModifiedBy>
  <cp:revision>56</cp:revision>
  <dcterms:created xsi:type="dcterms:W3CDTF">2019-01-02T15:11:38Z</dcterms:created>
  <dcterms:modified xsi:type="dcterms:W3CDTF">2023-11-26T18:49:40Z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F5E0AA30-5918-4713-A630-DBDBA2D67324</vt:lpwstr>
  </property>
  <property fmtid="{D5CDD505-2E9C-101B-9397-08002B2CF9AE}" pid="3" name="ArticulatePath">
    <vt:lpwstr>Bemutató1</vt:lpwstr>
  </property>
</Properties>
</file>